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441" r:id="rId6"/>
    <p:sldId id="256" r:id="rId7"/>
    <p:sldId id="475" r:id="rId8"/>
    <p:sldId id="257" r:id="rId9"/>
    <p:sldId id="266" r:id="rId10"/>
    <p:sldId id="265" r:id="rId11"/>
    <p:sldId id="473" r:id="rId12"/>
    <p:sldId id="442" r:id="rId13"/>
    <p:sldId id="472" r:id="rId14"/>
    <p:sldId id="476" r:id="rId15"/>
    <p:sldId id="443" r:id="rId16"/>
    <p:sldId id="474" r:id="rId17"/>
    <p:sldId id="470" r:id="rId18"/>
    <p:sldId id="444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44E53F-3595-45D4-B8EC-0DDC9A294E0C}" v="1" dt="2025-06-10T09:58:12.5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CE3615-3B42-48B6-39A6-13CF30758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74E6DC7-4A6C-03C3-1670-12047A92B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C2F2F2-43DD-44B2-7A88-73ED1398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E5AA-69B9-4CE3-9E4D-21417F7904D6}" type="datetimeFigureOut">
              <a:rPr lang="fi-FI" smtClean="0"/>
              <a:t>10.6.2025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276906-930C-61B3-1695-5D4A1759A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83673D-9DF0-44BF-B25C-327276586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7C94-BB32-409C-BE89-0464FD0C9E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6398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E529FD-9929-4D2C-F128-C42D4FE33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492BB93-7EF0-6409-553F-F3A610BFF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69BEA10-74D5-E7E1-8DF5-E7F6E1359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E5AA-69B9-4CE3-9E4D-21417F7904D6}" type="datetimeFigureOut">
              <a:rPr lang="fi-FI" smtClean="0"/>
              <a:t>10.6.2025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65FF941-7788-DBA1-4876-1953C82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A0ACA4E-844B-ED4D-C295-1B678DC34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7C94-BB32-409C-BE89-0464FD0C9E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167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F20085B-9903-2DF8-42F5-79AA50B3F6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0B48B9E-7366-D2B4-F3F0-E9299218E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2C9E5D-4D0C-BFA9-6BC3-CEC0DF1CB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E5AA-69B9-4CE3-9E4D-21417F7904D6}" type="datetimeFigureOut">
              <a:rPr lang="fi-FI" smtClean="0"/>
              <a:t>10.6.2025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515F0F-20D0-9498-5E5A-98ABC2358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A94B9C-99A6-75C9-ACD5-7DBFBCE1D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7C94-BB32-409C-BE89-0464FD0C9E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5362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47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6/10/2025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12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43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26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6/10/2025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2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55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6/10/2025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85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3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D240A7-44BC-B9E9-83F3-DC4C4834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A04384-9E88-D530-1FFA-9DD2B8F14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9CE8456-55F9-CA9A-8E88-4EF54D31C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E5AA-69B9-4CE3-9E4D-21417F7904D6}" type="datetimeFigureOut">
              <a:rPr lang="fi-FI" smtClean="0"/>
              <a:t>10.6.2025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E6D91D-C721-C43D-5EF6-962264FB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FEF4E1C-7FB5-D81E-A7AB-452A6E939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7C94-BB32-409C-BE89-0464FD0C9E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361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23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15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6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C0C9C7-666D-5667-7ADB-19B57BE4A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920C074-7949-CC20-A2AA-BE2C137E3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B86660-2FF0-201A-1F9B-DCDA75B70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E5AA-69B9-4CE3-9E4D-21417F7904D6}" type="datetimeFigureOut">
              <a:rPr lang="fi-FI" smtClean="0"/>
              <a:t>10.6.2025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C1B11DF-FD4E-A3E9-17B2-5D0285D77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36AEC81-23F0-8FF5-5C10-E42374784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7C94-BB32-409C-BE89-0464FD0C9E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905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9302B0-DEC0-ABA6-55D8-A60F0C55C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D0BC99C-6974-01B0-F35E-DA3D09B0CE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FF4A9E3-BC38-0D80-D7D6-323F7A43C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DFC7EA4-E748-B6D1-94FA-A8A0FD00F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E5AA-69B9-4CE3-9E4D-21417F7904D6}" type="datetimeFigureOut">
              <a:rPr lang="fi-FI" smtClean="0"/>
              <a:t>10.6.2025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9CCBD52-A3C9-1237-09B7-3F94846E8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4313B8A-8F1E-6DE8-9DC1-81B0579DA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7C94-BB32-409C-BE89-0464FD0C9E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073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B375B9-34A2-6DF9-9E6B-CCBF4E8D4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423684-CB6D-B1AB-1497-122C62E96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7CAB643-BBA4-E8CD-C3F5-8C0FF22DB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2A3C106-91D2-13CE-BE7F-1C4561A24F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74FA7EA-A501-A84A-BA31-15FD01B6FE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4DA53C5-506E-B407-5BCF-E7623C4BE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E5AA-69B9-4CE3-9E4D-21417F7904D6}" type="datetimeFigureOut">
              <a:rPr lang="fi-FI" smtClean="0"/>
              <a:t>10.6.2025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79DC103-425C-6C9F-63F9-9B12DFD0A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87AFFF3-800F-C958-8382-BF8D46701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7C94-BB32-409C-BE89-0464FD0C9E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5628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9ED626-92C1-CFD2-8F8B-57C665AD9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8B01B5E-B058-2DBC-D896-91692EDB7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E5AA-69B9-4CE3-9E4D-21417F7904D6}" type="datetimeFigureOut">
              <a:rPr lang="fi-FI" smtClean="0"/>
              <a:t>10.6.2025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7696EDC-651C-4F36-5CC5-6BE060D0B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721DC22-FF2E-7D6A-C0E8-DB8203697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7C94-BB32-409C-BE89-0464FD0C9E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859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596923A-C46A-9ECB-C3EF-F22520166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E5AA-69B9-4CE3-9E4D-21417F7904D6}" type="datetimeFigureOut">
              <a:rPr lang="fi-FI" smtClean="0"/>
              <a:t>10.6.2025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B2657F8-D424-2130-5241-026ECC94E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1599C7A-5919-816D-BB22-EF99E5B72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7C94-BB32-409C-BE89-0464FD0C9E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682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96176E-E83D-CE06-68BD-315BD133A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809F9F-3DB7-141A-80DB-EFE394DF6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131CA59-2F8D-70BA-E739-4EB5F113D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2B6C09C-728A-8489-1E2B-BF21A9BA7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E5AA-69B9-4CE3-9E4D-21417F7904D6}" type="datetimeFigureOut">
              <a:rPr lang="fi-FI" smtClean="0"/>
              <a:t>10.6.2025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BE7B845-5069-0383-7510-750718248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E4D3D9E-4E1D-50F1-8A48-287847DC4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7C94-BB32-409C-BE89-0464FD0C9E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356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EFCF8E-0D85-9E0C-8C1F-78B31C2A1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5896241-C3DB-D99D-E188-7FC06D0E18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8343175-7EC6-6B7E-DC8F-9A4C35154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B7E3304-7EA5-6002-2C8C-511AAA778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E5AA-69B9-4CE3-9E4D-21417F7904D6}" type="datetimeFigureOut">
              <a:rPr lang="fi-FI" smtClean="0"/>
              <a:t>10.6.2025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EA2F075-1668-932A-34E0-9A1E4970D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549B659-314B-9FC9-498E-279F7A02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07C94-BB32-409C-BE89-0464FD0C9E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608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21BE052-575B-34D9-0348-3ACC277A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7FFA0CA-2669-F0C4-7B8D-F549BE8B9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F0DF7CF-93B8-42F8-24D2-7C2B616DE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C1E5AA-69B9-4CE3-9E4D-21417F7904D6}" type="datetimeFigureOut">
              <a:rPr lang="fi-FI" smtClean="0"/>
              <a:t>10.6.2025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607F18A-7BC2-D682-3108-6700D184AA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4BFB645-6FF4-533C-F7F0-9B56AC36C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C07C94-BB32-409C-BE89-0464FD0C9E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572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1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aivas, piha-, lumi, jäätävä&#10;&#10;Kuvaus luotu automaattisesti">
            <a:extLst>
              <a:ext uri="{FF2B5EF4-FFF2-40B4-BE49-F238E27FC236}">
                <a16:creationId xmlns:a16="http://schemas.microsoft.com/office/drawing/2014/main" id="{DC99B5C3-348F-BCEF-91AD-902C4F1E00F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83C450B-3373-A566-AFD7-9798FEF2A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fi-FI" sz="6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Valinnaisainetarjonta</a:t>
            </a:r>
            <a:endParaRPr lang="fi-FI" sz="5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0670D32-BC84-0ACD-CEE0-28643E9EA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anchor="t">
            <a:normAutofit/>
          </a:bodyPr>
          <a:lstStyle/>
          <a:p>
            <a:r>
              <a:rPr lang="fi-FI" sz="2800" b="1" u="sng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Vasaramäen koulu</a:t>
            </a:r>
          </a:p>
          <a:p>
            <a:r>
              <a:rPr lang="fi-FI" sz="2400" b="1" dirty="0"/>
              <a:t>Turun kaupunki, perusopetus 1-6</a:t>
            </a:r>
          </a:p>
          <a:p>
            <a:endParaRPr lang="fi-FI" sz="3200" b="1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61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2B8ED-3EB9-07AA-25C5-1639E267A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aivas, piha-, lumi, jäätävä&#10;&#10;Kuvaus luotu automaattisesti">
            <a:extLst>
              <a:ext uri="{FF2B5EF4-FFF2-40B4-BE49-F238E27FC236}">
                <a16:creationId xmlns:a16="http://schemas.microsoft.com/office/drawing/2014/main" id="{328273B9-0773-D01F-483B-617F15582A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"/>
          <a:stretch/>
        </p:blipFill>
        <p:spPr>
          <a:xfrm>
            <a:off x="3048" y="1386"/>
            <a:ext cx="12188952" cy="68566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EDB1980-FDC0-68FC-991B-BFFB303858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10" y="227850"/>
            <a:ext cx="10190071" cy="1102544"/>
          </a:xfrm>
        </p:spPr>
        <p:txBody>
          <a:bodyPr anchor="b">
            <a:normAutofit/>
          </a:bodyPr>
          <a:lstStyle/>
          <a:p>
            <a:pPr algn="l"/>
            <a:r>
              <a:rPr lang="fi-FI" sz="4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Liikunta ja hyvinvointi</a:t>
            </a:r>
            <a:endParaRPr lang="fi-FI" sz="5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F168542-B77E-BBFE-18E2-A5513B441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184" y="1504278"/>
            <a:ext cx="9639499" cy="5125872"/>
          </a:xfrm>
        </p:spPr>
        <p:txBody>
          <a:bodyPr anchor="t">
            <a:normAutofit fontScale="55000" lnSpcReduction="20000"/>
          </a:bodyPr>
          <a:lstStyle/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sz="4500" b="1" dirty="0"/>
              <a:t>Vesi- ja luontoliikunta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b="1" dirty="0"/>
              <a:t>tavoitteet ja sisältö</a:t>
            </a:r>
            <a:r>
              <a:rPr lang="fi-FI" dirty="0"/>
              <a:t>:</a:t>
            </a:r>
            <a:endParaRPr lang="fi-FI" b="1" dirty="0"/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dirty="0"/>
              <a:t>Perinteisiä pihaleikkejä koulun lähiympäristössä, sisäleikkejä ja seurapelejä luokkatilassa, omien leikkien ja  pelien luomista ryhmissä 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b="1" dirty="0"/>
              <a:t>oppimisympäristö ja monialaisuus : </a:t>
            </a:r>
            <a:r>
              <a:rPr lang="fi-FI" dirty="0"/>
              <a:t>Valinnaisen tunnit erilaisissa ympäristöissä kuten uimahallissa, lähiluonnossa ja liikuntapaikoilla. 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dirty="0"/>
              <a:t> Liikunta ja ulkoilu, kuvataide, ympäristöoppi, ryhmäytyminen, digitaidot, käsityötaidot</a:t>
            </a:r>
            <a:endParaRPr lang="fi-FI" b="1" dirty="0"/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b="1" dirty="0"/>
              <a:t>työtavat ja arviointi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dirty="0"/>
              <a:t>Ryhmätyö, parityö, yhdessä leikkiminen, yhdessä pelaaminen 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dirty="0"/>
              <a:t>Valinnaiskurssilla tehdään mahdollisesti yhteistyötä Itämeri-valinnaisen kanssa. 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dirty="0"/>
              <a:t>suoritusmerkintä</a:t>
            </a:r>
            <a:endParaRPr lang="fi-FI" b="1" dirty="0"/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prstClr val="white"/>
              </a:buClr>
            </a:pPr>
            <a:endParaRPr lang="fi-FI" sz="3500" b="1" dirty="0">
              <a:solidFill>
                <a:srgbClr val="FFFFFF"/>
              </a:solidFill>
              <a:latin typeface="Grandview Display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l">
              <a:lnSpc>
                <a:spcPct val="170000"/>
              </a:lnSpc>
              <a:buClr>
                <a:prstClr val="white"/>
              </a:buClr>
            </a:pPr>
            <a:endParaRPr lang="fi-FI" sz="3500" b="1" dirty="0">
              <a:solidFill>
                <a:srgbClr val="FFFFFF"/>
              </a:solidFill>
              <a:latin typeface="Grandview Display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fi-FI" sz="2200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indent="-342900"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fi-FI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995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A1DA5-42C7-D2E2-B8AE-3F20E3412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aivas, piha-, lumi, jäätävä&#10;&#10;Kuvaus luotu automaattisesti">
            <a:extLst>
              <a:ext uri="{FF2B5EF4-FFF2-40B4-BE49-F238E27FC236}">
                <a16:creationId xmlns:a16="http://schemas.microsoft.com/office/drawing/2014/main" id="{FD4152AC-83D7-044E-B63B-972D99F5A15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D944DBB-5D04-4D62-013C-9D8A8CFC4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10" y="227850"/>
            <a:ext cx="10190071" cy="1102544"/>
          </a:xfrm>
        </p:spPr>
        <p:txBody>
          <a:bodyPr anchor="b">
            <a:normAutofit/>
          </a:bodyPr>
          <a:lstStyle/>
          <a:p>
            <a:pPr algn="l"/>
            <a:r>
              <a:rPr lang="fi-FI" sz="4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Kielet ja vaikuttaminen</a:t>
            </a:r>
            <a:endParaRPr lang="fi-FI" sz="5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4E2CF9D-8D8F-F3A5-86B8-7002C1B30D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184" y="1504278"/>
            <a:ext cx="9639499" cy="5125872"/>
          </a:xfrm>
        </p:spPr>
        <p:txBody>
          <a:bodyPr anchor="t">
            <a:normAutofit fontScale="70000" lnSpcReduction="20000"/>
          </a:bodyPr>
          <a:lstStyle/>
          <a:p>
            <a:pPr algn="l">
              <a:buClr>
                <a:schemeClr val="bg1"/>
              </a:buClr>
            </a:pPr>
            <a:r>
              <a:rPr lang="fi-FI" sz="2600" b="1" dirty="0">
                <a:ea typeface="+mn-lt"/>
                <a:cs typeface="+mn-lt"/>
              </a:rPr>
              <a:t>KIELINERO – RANSKAN KIELEN ALKEET </a:t>
            </a:r>
            <a:br>
              <a:rPr lang="en-US" dirty="0"/>
            </a:br>
            <a:endParaRPr lang="en-US" dirty="0"/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sz="2600" b="1" dirty="0"/>
              <a:t>tavoitteet ja sisältö: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600" b="0" dirty="0">
                <a:ea typeface="+mn-lt"/>
                <a:cs typeface="+mn-lt"/>
              </a:rPr>
              <a:t>Oppia ranskan kielen perussanastoa ja TOIMIMAAN ARJESSA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600" b="0" dirty="0">
                <a:ea typeface="+mn-lt"/>
                <a:cs typeface="+mn-lt"/>
              </a:rPr>
              <a:t>Tutustua ranskalaiseen kulttuuriin ja sen erityispiirteisiin, esim. juhlat, ruokakulttuuri, taide ja historia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sz="2600" b="1" dirty="0"/>
              <a:t>oppimisympäristö ja monialaisuus</a:t>
            </a:r>
          </a:p>
          <a:p>
            <a:pPr marL="285750" indent="-285750" algn="l">
              <a:buFont typeface="Arial"/>
              <a:buChar char="•"/>
            </a:pPr>
            <a:r>
              <a:rPr lang="fi-FI" sz="2600" b="0" dirty="0">
                <a:ea typeface="+mn-lt"/>
                <a:cs typeface="+mn-lt"/>
              </a:rPr>
              <a:t>Monipuoliset oppimisympäristöt ja alustat: kirjat, musiikki, videot, pelit, digitaaliset oppimisalustat, esim. virtuaaliset kulttuurimatkat</a:t>
            </a:r>
            <a:endParaRPr lang="fi-FI" sz="2600" b="0" dirty="0"/>
          </a:p>
          <a:p>
            <a:pPr marL="285750" indent="-285750" algn="l">
              <a:buFont typeface="Arial"/>
              <a:buChar char="•"/>
            </a:pPr>
            <a:r>
              <a:rPr lang="fi-FI" sz="2600" b="0" dirty="0">
                <a:ea typeface="+mn-lt"/>
                <a:cs typeface="+mn-lt"/>
              </a:rPr>
              <a:t>Yhdistää ranskan kielen oppimisen muihin oppiaineisiin, kuten historiaan, maantietoon ja taideaineisiin</a:t>
            </a:r>
            <a:endParaRPr lang="fi-FI" sz="2600" b="0" dirty="0"/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sz="2600" b="1" dirty="0"/>
              <a:t>työtavat ja arviointi</a:t>
            </a:r>
          </a:p>
          <a:p>
            <a:pPr marL="285750" indent="-285750" algn="l">
              <a:buFont typeface="Arial"/>
              <a:buChar char="•"/>
            </a:pPr>
            <a:r>
              <a:rPr lang="fi-FI" sz="2600" b="0" dirty="0">
                <a:ea typeface="+mn-lt"/>
                <a:cs typeface="+mn-lt"/>
              </a:rPr>
              <a:t>Leikit, pelit, ryhmätyöskentely, projektityöt, käytännön harjoitukset, esitykset ja kulttuuriset tapahtumat</a:t>
            </a:r>
          </a:p>
          <a:p>
            <a:pPr marL="285750" indent="-285750" algn="l">
              <a:buFont typeface="Arial"/>
              <a:buChar char="•"/>
            </a:pPr>
            <a:r>
              <a:rPr lang="fi-FI" sz="2600" b="0" dirty="0">
                <a:ea typeface="+mn-lt"/>
                <a:cs typeface="+mn-lt"/>
              </a:rPr>
              <a:t>Palautetta ja ohjausta oppimisprosessin aikana</a:t>
            </a:r>
          </a:p>
          <a:p>
            <a:pPr algn="l"/>
            <a:r>
              <a:rPr lang="fi-FI" sz="2600" dirty="0">
                <a:ea typeface="+mn-lt"/>
                <a:cs typeface="+mn-lt"/>
              </a:rPr>
              <a:t>suoritusmerkintä</a:t>
            </a:r>
            <a:endParaRPr lang="fi-FI" sz="26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prstClr val="white"/>
              </a:buClr>
            </a:pPr>
            <a:endParaRPr lang="fi-FI" sz="3500" b="1" dirty="0">
              <a:solidFill>
                <a:srgbClr val="FFFFFF"/>
              </a:solidFill>
              <a:latin typeface="Grandview Display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indent="-342900" algn="l">
              <a:buFont typeface="Calibri" panose="02070309020205020404" pitchFamily="49" charset="0"/>
              <a:buChar char="-"/>
            </a:pPr>
            <a:endParaRPr lang="fi-FI" sz="2200" b="1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indent="-342900">
              <a:buClr>
                <a:schemeClr val="bg1"/>
              </a:buClr>
              <a:buFont typeface="Calibri" panose="02070309020205020404" pitchFamily="49" charset="0"/>
              <a:buChar char="-"/>
            </a:pPr>
            <a:endParaRPr lang="fi-FI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1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81D2F-70A6-4A06-C0E0-D68111B1A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aivas, piha-, lumi, jäätävä&#10;&#10;Kuvaus luotu automaattisesti">
            <a:extLst>
              <a:ext uri="{FF2B5EF4-FFF2-40B4-BE49-F238E27FC236}">
                <a16:creationId xmlns:a16="http://schemas.microsoft.com/office/drawing/2014/main" id="{90BB4BA1-05AC-4F52-D773-D165EF9952B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67BB2D8-0FE8-03DE-6F26-D93C79CC0B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10" y="227850"/>
            <a:ext cx="10190071" cy="1102544"/>
          </a:xfrm>
        </p:spPr>
        <p:txBody>
          <a:bodyPr anchor="b">
            <a:normAutofit/>
          </a:bodyPr>
          <a:lstStyle/>
          <a:p>
            <a:pPr algn="l"/>
            <a:r>
              <a:rPr lang="fi-FI" sz="4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Kielet ja vaikuttaminen</a:t>
            </a:r>
            <a:endParaRPr lang="fi-FI" sz="5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B1C110-4310-FA20-F87E-7637FEF39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184" y="1504278"/>
            <a:ext cx="9639499" cy="5125872"/>
          </a:xfrm>
        </p:spPr>
        <p:txBody>
          <a:bodyPr anchor="t">
            <a:normAutofit fontScale="85000" lnSpcReduction="20000"/>
          </a:bodyPr>
          <a:lstStyle/>
          <a:p>
            <a:pPr algn="l">
              <a:buClr>
                <a:schemeClr val="bg1"/>
              </a:buClr>
            </a:pPr>
            <a:r>
              <a:rPr lang="fi-FI" sz="2900" b="1" dirty="0">
                <a:ea typeface="+mn-lt"/>
                <a:cs typeface="+mn-lt"/>
              </a:rPr>
              <a:t>Itämeri – luontoa lähellä!</a:t>
            </a:r>
            <a:br>
              <a:rPr lang="en-US" sz="2900" b="1" dirty="0"/>
            </a:br>
            <a:endParaRPr lang="en-US" sz="2900" b="1" dirty="0"/>
          </a:p>
          <a:p>
            <a:pPr algn="l">
              <a:buClr>
                <a:schemeClr val="bg1"/>
              </a:buClr>
            </a:pPr>
            <a:r>
              <a:rPr lang="fi-FI" b="1" dirty="0"/>
              <a:t>tavoitteet ja sisältö:</a:t>
            </a:r>
          </a:p>
          <a:p>
            <a:pPr marL="285750" indent="-285750" algn="l">
              <a:buFont typeface="Calibri"/>
              <a:buChar char="-"/>
            </a:pPr>
            <a:r>
              <a:rPr lang="fi-FI" b="0" dirty="0">
                <a:ea typeface="+mn-lt"/>
                <a:cs typeface="+mn-lt"/>
              </a:rPr>
              <a:t>Tutustutaan monipuolisesti Itämereen ja Itämerensuojeluun </a:t>
            </a:r>
          </a:p>
          <a:p>
            <a:pPr marL="285750" indent="-285750" algn="l">
              <a:buFont typeface="Calibri"/>
              <a:buChar char="-"/>
            </a:pPr>
            <a:r>
              <a:rPr lang="fi-FI" b="0" dirty="0">
                <a:ea typeface="+mn-lt"/>
                <a:cs typeface="+mn-lt"/>
              </a:rPr>
              <a:t>Vahvistetaan luontosuhdetta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b="1" dirty="0"/>
              <a:t>oppimisympäristö ja monialaisuus</a:t>
            </a:r>
          </a:p>
          <a:p>
            <a:pPr marL="285750" indent="-285750" algn="l">
              <a:buFont typeface="Arial"/>
              <a:buChar char="•"/>
            </a:pPr>
            <a:r>
              <a:rPr lang="fi-FI" b="0" dirty="0">
                <a:ea typeface="+mn-lt"/>
                <a:cs typeface="+mn-lt"/>
              </a:rPr>
              <a:t>Monipuoliset oppimisympäristöt ja alustat: kirjat, musiikki, videot, pelit, digitaaliset oppimisalustat</a:t>
            </a:r>
          </a:p>
          <a:p>
            <a:pPr marL="285750" indent="-285750" algn="l">
              <a:buFont typeface="Arial"/>
              <a:buChar char="•"/>
            </a:pPr>
            <a:r>
              <a:rPr lang="fi-FI" b="0" dirty="0"/>
              <a:t>Vierailu- ja retkeilykohteet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b="1" dirty="0"/>
              <a:t>työtavat ja arviointi</a:t>
            </a:r>
          </a:p>
          <a:p>
            <a:pPr marL="285750" indent="-285750" algn="l">
              <a:buFont typeface="Arial"/>
              <a:buChar char="•"/>
            </a:pPr>
            <a:r>
              <a:rPr lang="fi-FI" b="0" dirty="0">
                <a:ea typeface="+mn-lt"/>
                <a:cs typeface="+mn-lt"/>
              </a:rPr>
              <a:t>Leikit, pelit, ryhmätyöskentely, projektityöt, retket ja vierailut</a:t>
            </a:r>
          </a:p>
          <a:p>
            <a:pPr algn="l"/>
            <a:endParaRPr lang="fi-FI" dirty="0">
              <a:ea typeface="+mn-lt"/>
              <a:cs typeface="+mn-lt"/>
            </a:endParaRPr>
          </a:p>
          <a:p>
            <a:pPr algn="l"/>
            <a:r>
              <a:rPr lang="fi-FI" dirty="0">
                <a:ea typeface="+mn-lt"/>
                <a:cs typeface="+mn-lt"/>
              </a:rPr>
              <a:t>Suoritusmerkintä</a:t>
            </a:r>
            <a:endParaRPr lang="fi-FI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prstClr val="white"/>
              </a:buClr>
            </a:pPr>
            <a:endParaRPr lang="fi-FI" sz="3500" b="1" dirty="0">
              <a:solidFill>
                <a:srgbClr val="FFFFFF"/>
              </a:solidFill>
              <a:latin typeface="Grandview Display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indent="-342900" algn="l">
              <a:buFont typeface="Calibri" panose="02070309020205020404" pitchFamily="49" charset="0"/>
              <a:buChar char="-"/>
            </a:pPr>
            <a:endParaRPr lang="fi-FI" sz="2200" b="1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indent="-342900">
              <a:buClr>
                <a:schemeClr val="bg1"/>
              </a:buClr>
              <a:buFont typeface="Calibri" panose="02070309020205020404" pitchFamily="49" charset="0"/>
              <a:buChar char="-"/>
            </a:pPr>
            <a:endParaRPr lang="fi-FI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808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E465C-3397-F372-0372-2809CF02D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aivas, piha-, lumi, jäätävä&#10;&#10;Kuvaus luotu automaattisesti">
            <a:extLst>
              <a:ext uri="{FF2B5EF4-FFF2-40B4-BE49-F238E27FC236}">
                <a16:creationId xmlns:a16="http://schemas.microsoft.com/office/drawing/2014/main" id="{5E79078B-A1E8-D1F3-94DA-B33AF3383B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12FCF21-9056-EB6D-0B12-5B83B3EB9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10" y="227850"/>
            <a:ext cx="10190071" cy="1102544"/>
          </a:xfrm>
        </p:spPr>
        <p:txBody>
          <a:bodyPr anchor="b">
            <a:normAutofit/>
          </a:bodyPr>
          <a:lstStyle/>
          <a:p>
            <a:pPr algn="l"/>
            <a:r>
              <a:rPr lang="fi-FI" sz="4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Tieteet ja teknologia</a:t>
            </a:r>
            <a:endParaRPr lang="fi-FI" sz="5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044FC7-3040-64F3-D008-519F1339D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184" y="1504278"/>
            <a:ext cx="9639499" cy="5125872"/>
          </a:xfrm>
        </p:spPr>
        <p:txBody>
          <a:bodyPr anchor="t">
            <a:normAutofit fontScale="85000" lnSpcReduction="20000"/>
          </a:bodyPr>
          <a:lstStyle/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b="1" dirty="0"/>
              <a:t>DIGIVALINNAINEN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b="1" dirty="0"/>
              <a:t>tavoitteet ja sisältö</a:t>
            </a:r>
            <a:r>
              <a:rPr lang="fi-FI" dirty="0"/>
              <a:t>: </a:t>
            </a:r>
            <a:endParaRPr lang="fi-FI" dirty="0">
              <a:ea typeface="+mn-lt"/>
              <a:cs typeface="+mn-lt"/>
            </a:endParaRPr>
          </a:p>
          <a:p>
            <a:pPr algn="l">
              <a:lnSpc>
                <a:spcPct val="170000"/>
              </a:lnSpc>
            </a:pPr>
            <a:r>
              <a:rPr lang="fi-FI" b="0" dirty="0">
                <a:ea typeface="+mn-lt"/>
                <a:cs typeface="+mn-lt"/>
              </a:rPr>
              <a:t>Tutustutaan ohjelmoinnin perusteisiin leikinomaisesti muun muassa </a:t>
            </a:r>
            <a:r>
              <a:rPr lang="fi-FI" b="0" dirty="0" err="1">
                <a:ea typeface="+mn-lt"/>
                <a:cs typeface="+mn-lt"/>
              </a:rPr>
              <a:t>Scratch</a:t>
            </a:r>
            <a:r>
              <a:rPr lang="fi-FI" b="0" dirty="0">
                <a:ea typeface="+mn-lt"/>
                <a:cs typeface="+mn-lt"/>
              </a:rPr>
              <a:t> Juniorin avulla. Harjoitellaan loogista ajattelua, ongelmanratkaisua ja luovuutta.</a:t>
            </a:r>
            <a:endParaRPr lang="fi-FI" dirty="0">
              <a:ea typeface="+mn-lt"/>
              <a:cs typeface="+mn-lt"/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b="1" dirty="0"/>
              <a:t>oppimisympäristö ja monialaisuus</a:t>
            </a:r>
            <a:r>
              <a:rPr lang="fi-FI" dirty="0"/>
              <a:t>:</a:t>
            </a:r>
          </a:p>
          <a:p>
            <a:pPr algn="l"/>
            <a:r>
              <a:rPr lang="fi-FI" b="0" dirty="0">
                <a:ea typeface="+mn-lt"/>
                <a:cs typeface="+mn-lt"/>
              </a:rPr>
              <a:t>Työskennellään pääasiassa tableteilla digitaalisessa oppimisympäristössä. Kurssi liittyy mm. matematiikkaan, kuvaamataitoon ja äidinkieleen.</a:t>
            </a:r>
            <a:endParaRPr lang="fi-FI" dirty="0">
              <a:ea typeface="+mn-lt"/>
              <a:cs typeface="+mn-lt"/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b="1" dirty="0"/>
              <a:t>työtavat ja arviointi</a:t>
            </a:r>
            <a:r>
              <a:rPr lang="fi-FI" dirty="0"/>
              <a:t>:</a:t>
            </a:r>
            <a:endParaRPr lang="fi-FI" b="1" dirty="0"/>
          </a:p>
          <a:p>
            <a:pPr algn="l">
              <a:lnSpc>
                <a:spcPct val="170000"/>
              </a:lnSpc>
            </a:pPr>
            <a:r>
              <a:rPr lang="fi-FI" b="0" dirty="0">
                <a:ea typeface="+mn-lt"/>
                <a:cs typeface="+mn-lt"/>
              </a:rPr>
              <a:t>Oppiminen tapahtuu tekemällä yksin ja pareittain. Arviointi painottaa aktiivisuutta, yrittämistä ja luovia ideoita.</a:t>
            </a:r>
            <a:endParaRPr lang="fi-FI" dirty="0">
              <a:ea typeface="+mn-lt"/>
              <a:cs typeface="+mn-lt"/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prstClr val="white"/>
              </a:buClr>
            </a:pPr>
            <a:endParaRPr lang="fi-FI" sz="3500" b="1" dirty="0">
              <a:solidFill>
                <a:srgbClr val="FFFFFF"/>
              </a:solidFill>
              <a:latin typeface="Grandview Display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fi-FI" sz="2200" b="1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indent="-342900"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fi-FI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85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E465C-3397-F372-0372-2809CF02D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aivas, piha-, lumi, jäätävä&#10;&#10;Kuvaus luotu automaattisesti">
            <a:extLst>
              <a:ext uri="{FF2B5EF4-FFF2-40B4-BE49-F238E27FC236}">
                <a16:creationId xmlns:a16="http://schemas.microsoft.com/office/drawing/2014/main" id="{5E79078B-A1E8-D1F3-94DA-B33AF3383B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12FCF21-9056-EB6D-0B12-5B83B3EB9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10" y="227850"/>
            <a:ext cx="10190071" cy="1102544"/>
          </a:xfrm>
        </p:spPr>
        <p:txBody>
          <a:bodyPr anchor="b">
            <a:normAutofit/>
          </a:bodyPr>
          <a:lstStyle/>
          <a:p>
            <a:pPr algn="l"/>
            <a:r>
              <a:rPr lang="fi-FI" sz="4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Tieteet ja teknologia</a:t>
            </a:r>
            <a:endParaRPr lang="fi-FI" sz="5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044FC7-3040-64F3-D008-519F1339D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184" y="1504278"/>
            <a:ext cx="9639499" cy="5125872"/>
          </a:xfrm>
        </p:spPr>
        <p:txBody>
          <a:bodyPr anchor="t">
            <a:normAutofit fontScale="40000" lnSpcReduction="20000"/>
          </a:bodyPr>
          <a:lstStyle/>
          <a:p>
            <a:pPr algn="l">
              <a:lnSpc>
                <a:spcPct val="170000"/>
              </a:lnSpc>
            </a:pPr>
            <a:r>
              <a:rPr lang="fi-FI" sz="5000" b="1" dirty="0" err="1"/>
              <a:t>Biokidz</a:t>
            </a:r>
            <a:r>
              <a:rPr lang="fi-FI" sz="5000" b="1" dirty="0"/>
              <a:t> – tutkimusmatka luonnon monimuotoisuuteen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b="1" dirty="0"/>
              <a:t>tavoitteet ja sisältö</a:t>
            </a:r>
          </a:p>
          <a:p>
            <a:pPr algn="l">
              <a:lnSpc>
                <a:spcPct val="170000"/>
              </a:lnSpc>
            </a:pPr>
            <a:r>
              <a:rPr lang="fi-FI" dirty="0"/>
              <a:t>Oppilas tutustuu luonnon elonkirjoon ja ekosysteemien monimuotoisuuteen</a:t>
            </a:r>
            <a:endParaRPr lang="fi-FI" b="1" dirty="0"/>
          </a:p>
          <a:p>
            <a:pPr algn="l">
              <a:lnSpc>
                <a:spcPct val="170000"/>
              </a:lnSpc>
            </a:pPr>
            <a:r>
              <a:rPr lang="fi-FI" dirty="0"/>
              <a:t>Oppilas ymmärtää luonnon monimuotoisuuden merkityksen ihmisen olemassaololle ja hyvinvoinnille</a:t>
            </a:r>
          </a:p>
          <a:p>
            <a:pPr algn="l">
              <a:lnSpc>
                <a:spcPct val="170000"/>
              </a:lnSpc>
            </a:pPr>
            <a:r>
              <a:rPr lang="fi-FI" dirty="0"/>
              <a:t>Oppilas tiedostaa luonnon monimuotoisuutta uhkaavat ihmisten aiheuttamat muutokset</a:t>
            </a:r>
          </a:p>
          <a:p>
            <a:pPr algn="l">
              <a:lnSpc>
                <a:spcPct val="170000"/>
              </a:lnSpc>
            </a:pPr>
            <a:r>
              <a:rPr lang="fi-FI" dirty="0"/>
              <a:t>Oppilas tutustuu erilaisiin keinoihin suojella monimuotoisuutta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b="1" dirty="0"/>
              <a:t>oppimisympäristö ja monialaisuus</a:t>
            </a:r>
          </a:p>
          <a:p>
            <a:pPr algn="l">
              <a:lnSpc>
                <a:spcPct val="170000"/>
              </a:lnSpc>
            </a:pPr>
            <a:r>
              <a:rPr lang="fi-FI" dirty="0"/>
              <a:t>Tunneilla työskennellään luokassa, ulkona koulun pihalla ja metsässä</a:t>
            </a:r>
            <a:endParaRPr lang="fi-FI" b="1" dirty="0"/>
          </a:p>
          <a:p>
            <a:pPr algn="l">
              <a:lnSpc>
                <a:spcPct val="170000"/>
              </a:lnSpc>
            </a:pPr>
            <a:r>
              <a:rPr lang="fi-FI" dirty="0"/>
              <a:t>käydään vierailulla turun biologisessa museossa ja skanssin biodiversiteettipuistossa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b="1" dirty="0"/>
              <a:t>työtavat ja arviointi</a:t>
            </a:r>
          </a:p>
          <a:p>
            <a:pPr algn="l">
              <a:lnSpc>
                <a:spcPct val="170000"/>
              </a:lnSpc>
            </a:pPr>
            <a:r>
              <a:rPr lang="fi-FI" dirty="0"/>
              <a:t>Tunneilla työskennellään itsenäisesti, pareittain tai ryhmissä</a:t>
            </a:r>
          </a:p>
          <a:p>
            <a:pPr algn="l">
              <a:lnSpc>
                <a:spcPct val="170000"/>
              </a:lnSpc>
            </a:pPr>
            <a:r>
              <a:rPr lang="fi-FI" dirty="0"/>
              <a:t>Tunneilla etsitään tietoa kirjoista ja internetistä, tehdään kokeellisia tutkimuksia, tutkitaan pieneliöitä mikroskoopin ja hyönteisiä luupin avulla, kasvatetaan syötäviä yrttejä, tehdään hyönteishotelli ja askarrellaan luonnonsuojeluteemaisia julisteita</a:t>
            </a:r>
          </a:p>
          <a:p>
            <a:pPr algn="l">
              <a:lnSpc>
                <a:spcPct val="170000"/>
              </a:lnSpc>
            </a:pPr>
            <a:r>
              <a:rPr lang="fi-FI" dirty="0"/>
              <a:t>Suoritusmerkintä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prstClr val="white"/>
              </a:buClr>
            </a:pPr>
            <a:endParaRPr lang="fi-FI" sz="3500" b="1" dirty="0">
              <a:solidFill>
                <a:srgbClr val="FFFFFF"/>
              </a:solidFill>
              <a:latin typeface="Grandview Display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fi-FI" sz="2200" b="1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indent="-342900"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fi-FI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98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2B8B0105-EC1D-CE40-6534-7C7F8CD00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" y="0"/>
            <a:ext cx="12185905" cy="6858000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2AFFC681-56D9-6200-D1EB-16F659C29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581" y="226485"/>
            <a:ext cx="10194957" cy="1325563"/>
          </a:xfrm>
        </p:spPr>
        <p:txBody>
          <a:bodyPr/>
          <a:lstStyle/>
          <a:p>
            <a:r>
              <a:rPr lang="fi-FI" dirty="0"/>
              <a:t>Valinnaisaineiden opiskelu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C9B2321C-7609-204B-D7E0-049EF8F0A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3" y="1510686"/>
            <a:ext cx="10294545" cy="4351338"/>
          </a:xfrm>
        </p:spPr>
        <p:txBody>
          <a:bodyPr>
            <a:noAutofit/>
          </a:bodyPr>
          <a:lstStyle/>
          <a:p>
            <a:r>
              <a:rPr lang="fi-FI" sz="2400" i="0" u="none" strike="noStrike" dirty="0">
                <a:effectLst/>
                <a:latin typeface="Avenir Next LT Pro"/>
              </a:rPr>
              <a:t>4.-6.luokalla opiskellaan valinnaisainetta yhden vuosiviikkotunnin verran (1 </a:t>
            </a:r>
            <a:r>
              <a:rPr lang="fi-FI" sz="2400" i="0" u="none" strike="noStrike" dirty="0" err="1">
                <a:effectLst/>
                <a:latin typeface="Avenir Next LT Pro"/>
              </a:rPr>
              <a:t>vvt</a:t>
            </a:r>
            <a:r>
              <a:rPr lang="fi-FI" sz="2400" i="0" u="none" strike="noStrike" dirty="0">
                <a:effectLst/>
                <a:latin typeface="Avenir Next LT Pro"/>
              </a:rPr>
              <a:t>)</a:t>
            </a:r>
            <a:endParaRPr lang="fi-FI" sz="2400" dirty="0"/>
          </a:p>
          <a:p>
            <a:r>
              <a:rPr lang="fi-FI" sz="2400" dirty="0"/>
              <a:t>Jokainen oppilas opiskelee lukuvuoden aikana </a:t>
            </a:r>
            <a:r>
              <a:rPr lang="fi-FI" sz="2400" b="1" u="sng" dirty="0"/>
              <a:t>kahta valinnaisainekurssia</a:t>
            </a:r>
            <a:r>
              <a:rPr lang="fi-FI" sz="2400" dirty="0"/>
              <a:t>.</a:t>
            </a:r>
          </a:p>
          <a:p>
            <a:pPr lvl="1"/>
            <a:r>
              <a:rPr lang="fi-FI" dirty="0"/>
              <a:t>Syys- ja kevätlukukaudella opiskellaan eri valinnaisainekurssia</a:t>
            </a:r>
          </a:p>
          <a:p>
            <a:pPr lvl="1"/>
            <a:r>
              <a:rPr lang="fi-FI" i="1" dirty="0"/>
              <a:t>HUOM! Liikuntalinjan oppilaat opiskelevat koko vuoden valinnaista liikuntaa. </a:t>
            </a:r>
            <a:endParaRPr lang="fi-FI" sz="2400" i="1" dirty="0"/>
          </a:p>
          <a:p>
            <a:r>
              <a:rPr lang="fi-FI" sz="2400" dirty="0"/>
              <a:t>Valinnaisaineiden tunnit ovat perjantaiaamuisin 9-10</a:t>
            </a:r>
          </a:p>
          <a:p>
            <a:pPr lvl="1"/>
            <a:r>
              <a:rPr lang="fi-FI" dirty="0"/>
              <a:t>Osa valinnaisaineista opiskellaan jaksomuotoisesti, jolloin opetusta on perjantaisin 8-10 </a:t>
            </a:r>
          </a:p>
          <a:p>
            <a:pPr lvl="1"/>
            <a:r>
              <a:rPr lang="fi-FI" dirty="0"/>
              <a:t>HUOM! Osaan valinnaisopintoja voi sisältyä vierailu- tai retkikohteita, jolloin opetus voi toteutua lukujärjestyksestä poikkeavaan aikaan. </a:t>
            </a:r>
          </a:p>
          <a:p>
            <a:r>
              <a:rPr lang="fi-FI" sz="2400" dirty="0"/>
              <a:t>Kaikki valinnaiset arvioidaan suoritusmerkinnällä. </a:t>
            </a:r>
          </a:p>
        </p:txBody>
      </p:sp>
    </p:spTree>
    <p:extLst>
      <p:ext uri="{BB962C8B-B14F-4D97-AF65-F5344CB8AC3E}">
        <p14:creationId xmlns:p14="http://schemas.microsoft.com/office/powerpoint/2010/main" val="417668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56508-C08A-E6A5-77AE-99D6BAACB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2595492-FCDB-F1D7-344C-B63FB967E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" y="0"/>
            <a:ext cx="12185905" cy="6858000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A4430DAE-B489-AF25-8D09-59D9CA90C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795" y="185123"/>
            <a:ext cx="10515600" cy="1325563"/>
          </a:xfrm>
        </p:spPr>
        <p:txBody>
          <a:bodyPr/>
          <a:lstStyle/>
          <a:p>
            <a:r>
              <a:rPr lang="fi-FI" dirty="0"/>
              <a:t>Valinnaisaineiden valinta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303264DB-42AC-05F9-F971-50C91F8DD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95" y="1510686"/>
            <a:ext cx="10158743" cy="4351338"/>
          </a:xfrm>
        </p:spPr>
        <p:txBody>
          <a:bodyPr/>
          <a:lstStyle/>
          <a:p>
            <a:endParaRPr lang="fi-FI" dirty="0"/>
          </a:p>
          <a:p>
            <a:r>
              <a:rPr lang="fi-FI" dirty="0"/>
              <a:t>Valinnaisaineet esitellään oppilaille lukuvuoden alussa. Valinnat tehdään koulussa esittelyjen jälkeen</a:t>
            </a:r>
          </a:p>
          <a:p>
            <a:r>
              <a:rPr lang="fi-FI" dirty="0"/>
              <a:t>Valinnaisaineiden valinnassa oppilas </a:t>
            </a:r>
            <a:r>
              <a:rPr lang="fi-FI" b="1" dirty="0"/>
              <a:t>valitsee kolme mieluisaa </a:t>
            </a:r>
            <a:r>
              <a:rPr lang="fi-FI" dirty="0"/>
              <a:t>valinnaisainetta sekä </a:t>
            </a:r>
            <a:r>
              <a:rPr lang="fi-FI" b="1" dirty="0"/>
              <a:t>yhden, jota ei halua </a:t>
            </a:r>
            <a:r>
              <a:rPr lang="fi-FI" dirty="0"/>
              <a:t>opiskella. </a:t>
            </a:r>
          </a:p>
          <a:p>
            <a:pPr lvl="1"/>
            <a:r>
              <a:rPr lang="fi-FI" dirty="0"/>
              <a:t>Valinnaisaineryhmät muodostetaan oppilasvalintojen kokonaisuus huomioiden.</a:t>
            </a:r>
          </a:p>
          <a:p>
            <a:pPr lvl="1"/>
            <a:r>
              <a:rPr lang="fi-FI" dirty="0"/>
              <a:t>Kaikki tarjolla olevat valinnaiset eivät välttämättä toteudu</a:t>
            </a:r>
          </a:p>
          <a:p>
            <a:pPr lvl="1"/>
            <a:r>
              <a:rPr lang="fi-FI" dirty="0"/>
              <a:t>Jokaisen oppilaan mieluisista valinnoista pyritään toteuttamaan vähintään yksi. </a:t>
            </a:r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921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DED2A5-8D86-E835-3B7B-3346EEF5E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26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51" name="Rectangle 28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pic>
        <p:nvPicPr>
          <p:cNvPr id="5" name="Kuva 4" descr="Kuva, joka sisältää kohteen taivas, piha-, lumi, jäätävä&#10;&#10;Kuvaus luotu automaattisesti">
            <a:extLst>
              <a:ext uri="{FF2B5EF4-FFF2-40B4-BE49-F238E27FC236}">
                <a16:creationId xmlns:a16="http://schemas.microsoft.com/office/drawing/2014/main" id="{C758F700-E435-EC9B-D33F-83F45061107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grpSp>
        <p:nvGrpSpPr>
          <p:cNvPr id="52" name="Group 30">
            <a:extLst>
              <a:ext uri="{FF2B5EF4-FFF2-40B4-BE49-F238E27FC236}">
                <a16:creationId xmlns:a16="http://schemas.microsoft.com/office/drawing/2014/main" id="{B9632603-447F-4389-863D-9820DB991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1" y="0"/>
            <a:ext cx="5236971" cy="6858001"/>
            <a:chOff x="6951981" y="0"/>
            <a:chExt cx="5236971" cy="685800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4F4BB5-9639-4525-A748-2B2D8FDB1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53" name="Picture 32">
              <a:extLst>
                <a:ext uri="{FF2B5EF4-FFF2-40B4-BE49-F238E27FC236}">
                  <a16:creationId xmlns:a16="http://schemas.microsoft.com/office/drawing/2014/main" id="{4D9AF55E-83EF-4A42-A236-590299A7B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603" y="-373126"/>
              <a:ext cx="4197223" cy="4943475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9A8F9AEA-BE37-18F2-0E10-044D43C42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252" y="1881929"/>
            <a:ext cx="10190071" cy="1102544"/>
          </a:xfrm>
        </p:spPr>
        <p:txBody>
          <a:bodyPr anchor="b">
            <a:normAutofit/>
          </a:bodyPr>
          <a:lstStyle/>
          <a:p>
            <a:r>
              <a:rPr lang="fi-FI" sz="480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Tarjottavat</a:t>
            </a:r>
            <a:r>
              <a:rPr lang="fi-FI" sz="520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valinnaisainekorit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A5DB7-129E-CA03-1DAB-FFD7F4382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4486" y="3130127"/>
            <a:ext cx="5670660" cy="3035171"/>
          </a:xfrm>
        </p:spPr>
        <p:txBody>
          <a:bodyPr anchor="t">
            <a:normAutofit fontScale="77500" lnSpcReduction="20000"/>
          </a:bodyPr>
          <a:lstStyle/>
          <a:p>
            <a:pPr marL="457200" indent="-457200" algn="l">
              <a:lnSpc>
                <a:spcPct val="17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3500" b="1" dirty="0">
                <a:solidFill>
                  <a:srgbClr val="FFFFFF"/>
                </a:solidFill>
              </a:rPr>
              <a:t>taiteet ja luovuus</a:t>
            </a:r>
          </a:p>
          <a:p>
            <a:pPr marL="457200" indent="-457200" algn="l">
              <a:lnSpc>
                <a:spcPct val="17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3500" b="1" dirty="0">
                <a:solidFill>
                  <a:srgbClr val="FFFFFF"/>
                </a:solidFill>
              </a:rPr>
              <a:t>liikunta ja hyvinvointi</a:t>
            </a:r>
          </a:p>
          <a:p>
            <a:pPr marL="457200" indent="-457200" algn="l">
              <a:lnSpc>
                <a:spcPct val="17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3500" b="1" dirty="0">
                <a:solidFill>
                  <a:srgbClr val="FFFFFF"/>
                </a:solidFill>
              </a:rPr>
              <a:t>kielet ja vaikuttaminen</a:t>
            </a:r>
          </a:p>
          <a:p>
            <a:pPr marL="457200" indent="-457200" algn="l">
              <a:lnSpc>
                <a:spcPct val="17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3500" b="1" dirty="0">
                <a:solidFill>
                  <a:srgbClr val="FFFFFF"/>
                </a:solidFill>
              </a:rPr>
              <a:t>tieteet ja teknologia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fi-FI" sz="2200" b="1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indent="-342900" algn="l"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fi-FI" sz="2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81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087B8C-2F87-5425-B555-9C0FD8803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26">
            <a:extLst>
              <a:ext uri="{FF2B5EF4-FFF2-40B4-BE49-F238E27FC236}">
                <a16:creationId xmlns:a16="http://schemas.microsoft.com/office/drawing/2014/main" id="{C6BAD427-9FD7-D7F2-6289-75010E0F0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51" name="Rectangle 28">
            <a:extLst>
              <a:ext uri="{FF2B5EF4-FFF2-40B4-BE49-F238E27FC236}">
                <a16:creationId xmlns:a16="http://schemas.microsoft.com/office/drawing/2014/main" id="{6018F3F1-ACD4-B46F-CB86-5BFFEBAE6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pic>
        <p:nvPicPr>
          <p:cNvPr id="5" name="Kuva 4" descr="Kuva, joka sisältää kohteen taivas, piha-, lumi, jäätävä&#10;&#10;Kuvaus luotu automaattisesti">
            <a:extLst>
              <a:ext uri="{FF2B5EF4-FFF2-40B4-BE49-F238E27FC236}">
                <a16:creationId xmlns:a16="http://schemas.microsoft.com/office/drawing/2014/main" id="{C6D5F351-FFBB-4608-1C48-0793F7151F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grpSp>
        <p:nvGrpSpPr>
          <p:cNvPr id="52" name="Group 30">
            <a:extLst>
              <a:ext uri="{FF2B5EF4-FFF2-40B4-BE49-F238E27FC236}">
                <a16:creationId xmlns:a16="http://schemas.microsoft.com/office/drawing/2014/main" id="{83D206F7-F3E8-1ECF-5CFA-ED10000D4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1" y="0"/>
            <a:ext cx="5236971" cy="6858001"/>
            <a:chOff x="6951981" y="0"/>
            <a:chExt cx="5236971" cy="685800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406EFAF-3D70-56B4-DDCB-963E17061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53" name="Picture 32">
              <a:extLst>
                <a:ext uri="{FF2B5EF4-FFF2-40B4-BE49-F238E27FC236}">
                  <a16:creationId xmlns:a16="http://schemas.microsoft.com/office/drawing/2014/main" id="{FBBFD460-084B-6432-52FB-2DE37A0B1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603" y="-373126"/>
              <a:ext cx="4197223" cy="4943475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53BB802-5E81-EC9B-6EC4-0C98FE002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801" y="897056"/>
            <a:ext cx="10190071" cy="1102544"/>
          </a:xfrm>
        </p:spPr>
        <p:txBody>
          <a:bodyPr anchor="b">
            <a:normAutofit/>
          </a:bodyPr>
          <a:lstStyle/>
          <a:p>
            <a:r>
              <a:rPr lang="fi-FI" sz="480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Tarjonta koreittain</a:t>
            </a:r>
            <a:endParaRPr lang="fi-FI" sz="5200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DD3442C-0E40-D5C4-77CF-B4F36AED9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315" y="2520723"/>
            <a:ext cx="11353045" cy="4024931"/>
          </a:xfrm>
        </p:spPr>
        <p:txBody>
          <a:bodyPr anchor="t">
            <a:normAutofit/>
          </a:bodyPr>
          <a:lstStyle/>
          <a:p>
            <a:pPr marL="914400" lvl="1" indent="-457200" algn="l">
              <a:lnSpc>
                <a:spcPct val="17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i-FI" b="1" dirty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fi-FI" sz="1400" b="1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indent="-342900" algn="l"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fi-FI" sz="1400" b="1" dirty="0">
              <a:solidFill>
                <a:srgbClr val="FFFFFF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51CA9358-E310-0DF7-CF80-B412EC2EF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70781"/>
              </p:ext>
            </p:extLst>
          </p:nvPr>
        </p:nvGraphicFramePr>
        <p:xfrm>
          <a:off x="493414" y="2259408"/>
          <a:ext cx="11205172" cy="29561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1293">
                  <a:extLst>
                    <a:ext uri="{9D8B030D-6E8A-4147-A177-3AD203B41FA5}">
                      <a16:colId xmlns:a16="http://schemas.microsoft.com/office/drawing/2014/main" val="635740232"/>
                    </a:ext>
                  </a:extLst>
                </a:gridCol>
                <a:gridCol w="2801293">
                  <a:extLst>
                    <a:ext uri="{9D8B030D-6E8A-4147-A177-3AD203B41FA5}">
                      <a16:colId xmlns:a16="http://schemas.microsoft.com/office/drawing/2014/main" val="3921272253"/>
                    </a:ext>
                  </a:extLst>
                </a:gridCol>
                <a:gridCol w="2801293">
                  <a:extLst>
                    <a:ext uri="{9D8B030D-6E8A-4147-A177-3AD203B41FA5}">
                      <a16:colId xmlns:a16="http://schemas.microsoft.com/office/drawing/2014/main" val="1231346963"/>
                    </a:ext>
                  </a:extLst>
                </a:gridCol>
                <a:gridCol w="2801293">
                  <a:extLst>
                    <a:ext uri="{9D8B030D-6E8A-4147-A177-3AD203B41FA5}">
                      <a16:colId xmlns:a16="http://schemas.microsoft.com/office/drawing/2014/main" val="2942451084"/>
                    </a:ext>
                  </a:extLst>
                </a:gridCol>
              </a:tblGrid>
              <a:tr h="73728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i-FI" dirty="0"/>
                        <a:t>taiteet ja luovuus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i-FI" dirty="0"/>
                        <a:t>liikunta ja hyvinvointi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i-FI" dirty="0"/>
                        <a:t>kielet ja vaikuttaminen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i-FI" dirty="0"/>
                        <a:t>tieteet ja teknologia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890040"/>
                  </a:ext>
                </a:extLst>
              </a:tr>
              <a:tr h="390062">
                <a:tc>
                  <a:txBody>
                    <a:bodyPr/>
                    <a:lstStyle/>
                    <a:p>
                      <a:r>
                        <a:rPr lang="fi-FI" dirty="0"/>
                        <a:t>Minimaailmat – luovaa käsityötä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Frisbeelajit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Kielinero – ranskan alkeet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Digivalinnainen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072387"/>
                  </a:ext>
                </a:extLst>
              </a:tr>
              <a:tr h="390062">
                <a:tc>
                  <a:txBody>
                    <a:bodyPr/>
                    <a:lstStyle/>
                    <a:p>
                      <a:r>
                        <a:rPr lang="fi-FI" dirty="0"/>
                        <a:t>Musiikki ja miksaus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Kymmenen tikkua laudalla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Itämeri – luontoa lähellä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dirty="0" err="1"/>
                        <a:t>Biokidz</a:t>
                      </a:r>
                      <a:r>
                        <a:rPr lang="fi-FI" sz="1800" b="0" dirty="0"/>
                        <a:t> – tutkimusmatka luonnon monimuotoisuuteen</a:t>
                      </a:r>
                    </a:p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545314"/>
                  </a:ext>
                </a:extLst>
              </a:tr>
              <a:tr h="390062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Vesi- ja luontoliikunta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497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150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3A286-D721-8E95-D377-8F410050E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aivas, piha-, lumi, jäätävä&#10;&#10;Kuvaus luotu automaattisesti">
            <a:extLst>
              <a:ext uri="{FF2B5EF4-FFF2-40B4-BE49-F238E27FC236}">
                <a16:creationId xmlns:a16="http://schemas.microsoft.com/office/drawing/2014/main" id="{EFDDE642-8189-FB2E-5ACB-7E4068386B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8CD6FCD-8A38-EB26-A9D8-6D94C787D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10" y="227850"/>
            <a:ext cx="10190071" cy="1102544"/>
          </a:xfrm>
        </p:spPr>
        <p:txBody>
          <a:bodyPr anchor="b">
            <a:normAutofit/>
          </a:bodyPr>
          <a:lstStyle/>
          <a:p>
            <a:pPr algn="l"/>
            <a:r>
              <a:rPr lang="fi-FI" sz="4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Taiteet ja luovuus</a:t>
            </a:r>
            <a:endParaRPr lang="fi-FI" sz="5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FAFDA26-C3A9-6476-CBD3-81523AAD4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184" y="1504278"/>
            <a:ext cx="9639499" cy="5125872"/>
          </a:xfrm>
        </p:spPr>
        <p:txBody>
          <a:bodyPr anchor="t">
            <a:normAutofit fontScale="92500" lnSpcReduction="20000"/>
          </a:bodyPr>
          <a:lstStyle/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sz="2200" b="1" cap="all" dirty="0">
                <a:latin typeface="Grandview Display"/>
              </a:rPr>
              <a:t>M</a:t>
            </a:r>
            <a:r>
              <a:rPr lang="fi-FI" sz="2200" b="1" i="0" cap="all" dirty="0">
                <a:effectLst/>
                <a:latin typeface="Grandview Display"/>
              </a:rPr>
              <a:t>inimaailmat – luovaa käsityötä</a:t>
            </a:r>
            <a:endParaRPr lang="fi-FI" sz="2200" b="1" dirty="0"/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b="1" dirty="0"/>
              <a:t>tavoitteet ja sisältö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dirty="0"/>
              <a:t>Oppilas harjoittelee käsityöllistä ilmaisua ja harjaannuttaa erilaisia kädentaitoja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b="1" dirty="0"/>
              <a:t>Oppimisympäristö ja monialaisuus: 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dirty="0"/>
              <a:t>käsityöluokat, sähköiset alustat, vierailukohteet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b="1" dirty="0"/>
              <a:t>työtavat ja arviointi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dirty="0"/>
              <a:t>Oman minimaailman rakentaminen yhteistyössä muiden kanssa. 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dirty="0"/>
              <a:t>suoritusmerkintä</a:t>
            </a:r>
            <a:endParaRPr lang="fi-FI" b="1" dirty="0"/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fi-FI" sz="2200" b="1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indent="-342900" algn="l"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fi-FI" sz="2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81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BDF5F-E0FB-D49A-F873-A59E2B7B9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aivas, piha-, lumi, jäätävä&#10;&#10;Kuvaus luotu automaattisesti">
            <a:extLst>
              <a:ext uri="{FF2B5EF4-FFF2-40B4-BE49-F238E27FC236}">
                <a16:creationId xmlns:a16="http://schemas.microsoft.com/office/drawing/2014/main" id="{89F20FEF-8CA9-40AC-727E-545DCD28415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55E57C3-2E6F-A1B0-987C-57676BDFD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10" y="227850"/>
            <a:ext cx="10190071" cy="1102544"/>
          </a:xfrm>
        </p:spPr>
        <p:txBody>
          <a:bodyPr anchor="b">
            <a:normAutofit/>
          </a:bodyPr>
          <a:lstStyle/>
          <a:p>
            <a:pPr algn="l"/>
            <a:r>
              <a:rPr lang="fi-FI" sz="4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Taiteet ja luovuus</a:t>
            </a:r>
            <a:endParaRPr lang="fi-FI" sz="5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74492C7-6223-CB83-3BCA-1357B95C4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184" y="1504278"/>
            <a:ext cx="9639499" cy="5125872"/>
          </a:xfrm>
        </p:spPr>
        <p:txBody>
          <a:bodyPr anchor="t">
            <a:normAutofit fontScale="92500" lnSpcReduction="20000"/>
          </a:bodyPr>
          <a:lstStyle/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sz="2000" b="1" dirty="0"/>
              <a:t>MUSIIKKI JA MIKSAUS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sz="2200" b="1" dirty="0"/>
              <a:t>tavoitteet ja sisältö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sz="2200" dirty="0"/>
              <a:t>Oppilas syventää taitojaan yhteismusisoinnissa ja tutustuu musiikkiteknologian alkeisiin</a:t>
            </a:r>
            <a:endParaRPr lang="fi-FI" sz="2200" b="1" dirty="0"/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sz="2200" b="1" dirty="0"/>
              <a:t>oppimisympäristö ja monialaisuus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sz="2200" dirty="0"/>
              <a:t>Koulun musiikkitilat sekä mahdolliset vierailukohteet</a:t>
            </a:r>
            <a:endParaRPr lang="fi-FI" sz="2200" b="1" dirty="0"/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sz="2200" b="1" dirty="0"/>
              <a:t>työtavat ja arviointi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sz="2200" dirty="0">
                <a:ea typeface="+mn-lt"/>
                <a:cs typeface="+mn-lt"/>
              </a:rPr>
              <a:t>Leikit, pelit, ryhmätyöskentely, projektityöt, käytännön harjoitukset, esitykset ja kulttuuriset tapahtumat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sz="2200" dirty="0">
                <a:ea typeface="+mn-lt"/>
                <a:cs typeface="+mn-lt"/>
              </a:rPr>
              <a:t>suoritusmerkintä</a:t>
            </a:r>
          </a:p>
          <a:p>
            <a:pPr marL="285750" indent="-285750" algn="l">
              <a:lnSpc>
                <a:spcPct val="170000"/>
              </a:lnSpc>
              <a:buChar char="•"/>
            </a:pPr>
            <a:endParaRPr lang="fi-FI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prstClr val="white"/>
              </a:buClr>
            </a:pPr>
            <a:endParaRPr lang="fi-FI" sz="3500" b="1" dirty="0">
              <a:solidFill>
                <a:srgbClr val="FFFFFF"/>
              </a:solidFill>
              <a:latin typeface="Grandview Display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l">
              <a:lnSpc>
                <a:spcPct val="170000"/>
              </a:lnSpc>
              <a:buClr>
                <a:prstClr val="white"/>
              </a:buClr>
            </a:pPr>
            <a:endParaRPr lang="fi-FI" sz="3500" b="1" dirty="0">
              <a:solidFill>
                <a:srgbClr val="FFFFFF"/>
              </a:solidFill>
              <a:latin typeface="Grandview Display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indent="-342900">
              <a:buFont typeface="Arial" panose="02070309020205020404" pitchFamily="49" charset="0"/>
              <a:buChar char="•"/>
            </a:pPr>
            <a:endParaRPr lang="fi-FI" sz="2200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indent="-342900">
              <a:buClr>
                <a:schemeClr val="bg1"/>
              </a:buClr>
              <a:buFont typeface="Arial" panose="02070309020205020404" pitchFamily="49" charset="0"/>
              <a:buChar char="•"/>
            </a:pPr>
            <a:endParaRPr lang="fi-FI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360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61213-A46C-B018-820E-300F969EF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aivas, piha-, lumi, jäätävä&#10;&#10;Kuvaus luotu automaattisesti">
            <a:extLst>
              <a:ext uri="{FF2B5EF4-FFF2-40B4-BE49-F238E27FC236}">
                <a16:creationId xmlns:a16="http://schemas.microsoft.com/office/drawing/2014/main" id="{67C01494-D91B-64C9-BBA8-F6863DAD68E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55787DB-6CEC-A431-3CB6-2B5C059E2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10" y="227850"/>
            <a:ext cx="10190071" cy="1102544"/>
          </a:xfrm>
        </p:spPr>
        <p:txBody>
          <a:bodyPr anchor="b">
            <a:normAutofit/>
          </a:bodyPr>
          <a:lstStyle/>
          <a:p>
            <a:pPr algn="l"/>
            <a:r>
              <a:rPr lang="fi-FI" sz="4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Liikunta ja hyvinvointi</a:t>
            </a:r>
            <a:endParaRPr lang="fi-FI" sz="5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0A2BAD7-D158-944B-EA04-BFEFC0919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184" y="1504278"/>
            <a:ext cx="9639499" cy="5125872"/>
          </a:xfrm>
        </p:spPr>
        <p:txBody>
          <a:bodyPr anchor="t">
            <a:normAutofit fontScale="70000" lnSpcReduction="20000"/>
          </a:bodyPr>
          <a:lstStyle/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sz="2800" b="1" dirty="0"/>
              <a:t>FRISBEELAJIT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sz="2800" b="1" dirty="0"/>
              <a:t>tavoitteet ja sisältö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sz="2800" b="0" i="0" dirty="0">
                <a:effectLst/>
                <a:latin typeface="Arial" panose="020B0604020202020204" pitchFamily="34" charset="0"/>
              </a:rPr>
              <a:t>tutustua frisbeegolfiin ja ultimateen, saada luontoliikunnasta myönteisiä kokemuksia ja löytää siitä ehkä harrastuskin, sosiaalisten taitojen harjoittaminen</a:t>
            </a:r>
            <a:endParaRPr lang="fi-FI" sz="2800" b="1" dirty="0"/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sz="2800" b="1" dirty="0"/>
              <a:t>oppimisympäristö ja monialaisuus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sz="2800" b="0" i="0" dirty="0">
                <a:effectLst/>
                <a:latin typeface="Arial" panose="020B0604020202020204" pitchFamily="34" charset="0"/>
              </a:rPr>
              <a:t>urheilukenttä, lähiympäristö ja mahd. Luolavuoren frisbeegolfrata</a:t>
            </a:r>
            <a:endParaRPr lang="fi-FI" sz="2800" b="1" dirty="0"/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sz="2800" b="1" dirty="0"/>
              <a:t>työtavat ja arviointi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sz="2800" b="0" i="0" dirty="0">
                <a:effectLst/>
                <a:latin typeface="Arial" panose="020B0604020202020204" pitchFamily="34" charset="0"/>
              </a:rPr>
              <a:t>yksilö-, pari- ja pien- ja isot ryhmät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sz="2800" dirty="0">
                <a:latin typeface="Arial" panose="020B0604020202020204" pitchFamily="34" charset="0"/>
              </a:rPr>
              <a:t>suoritusmerkintä</a:t>
            </a:r>
            <a:endParaRPr lang="fi-FI" sz="2800" b="1" dirty="0"/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fi-FI" sz="2200" b="1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indent="-342900" algn="l"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fi-FI" sz="2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57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61213-A46C-B018-820E-300F969EF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aivas, piha-, lumi, jäätävä&#10;&#10;Kuvaus luotu automaattisesti">
            <a:extLst>
              <a:ext uri="{FF2B5EF4-FFF2-40B4-BE49-F238E27FC236}">
                <a16:creationId xmlns:a16="http://schemas.microsoft.com/office/drawing/2014/main" id="{67C01494-D91B-64C9-BBA8-F6863DAD68E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55787DB-6CEC-A431-3CB6-2B5C059E2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10" y="227850"/>
            <a:ext cx="10190071" cy="1102544"/>
          </a:xfrm>
        </p:spPr>
        <p:txBody>
          <a:bodyPr anchor="b">
            <a:normAutofit/>
          </a:bodyPr>
          <a:lstStyle/>
          <a:p>
            <a:pPr algn="l"/>
            <a:r>
              <a:rPr lang="fi-FI" sz="4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Liikunta ja hyvinvointi</a:t>
            </a:r>
            <a:endParaRPr lang="fi-FI" sz="5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0A2BAD7-D158-944B-EA04-BFEFC0919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184" y="1504278"/>
            <a:ext cx="9639499" cy="5125872"/>
          </a:xfrm>
        </p:spPr>
        <p:txBody>
          <a:bodyPr anchor="t">
            <a:normAutofit fontScale="25000" lnSpcReduction="20000"/>
          </a:bodyPr>
          <a:lstStyle/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sz="8800" b="1" dirty="0"/>
              <a:t>KYMMENEN TIKKUA LAUDALLA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sz="6400" b="1" dirty="0"/>
              <a:t>tavoitteet ja sisältö</a:t>
            </a:r>
            <a:r>
              <a:rPr lang="fi-FI" sz="6400" dirty="0"/>
              <a:t>:</a:t>
            </a:r>
            <a:endParaRPr lang="fi-FI" sz="6400" b="1" dirty="0"/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sz="6400" dirty="0"/>
              <a:t>Perinteisiä pihaleikkejä koulun lähiympäristössä, sisäleikkejä ja seurapelejä luokkatilassa, omien leikkien ja  pelien luomista ryhmissä 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sz="6400" b="1" dirty="0"/>
              <a:t>oppimisympäristö ja monialaisuus : </a:t>
            </a:r>
            <a:r>
              <a:rPr lang="fi-FI" sz="6400" dirty="0"/>
              <a:t>Valinnaisen tunnit vietetään koulun omilla pihoilla, kentällä, leikkipuistossa sekä kupittaan monipuolisella puisto- ja liikuntapaikka-alueella, luokkatiloissa suunnitellaan omille peleille ja lautapeleille säännöt ja pelivälineet. Liikunta ja ulkoilu, kuvataide, ympäristöoppi, ryhmäytyminen, digitaidot, käsityötaidot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sz="6400" b="1" u="sng" dirty="0"/>
              <a:t>työtavat ja arviointi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sz="6400" dirty="0"/>
              <a:t>Ryhmätyö, parityö, yhdessä leikkiminen, yhdessä pelaaminen 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sz="6400" dirty="0"/>
              <a:t>suoritusmerkintä</a:t>
            </a:r>
            <a:endParaRPr lang="fi-FI" sz="6400" b="1" dirty="0"/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prstClr val="white"/>
              </a:buClr>
            </a:pPr>
            <a:endParaRPr lang="fi-FI" sz="3500" b="1" dirty="0">
              <a:solidFill>
                <a:srgbClr val="FFFFFF"/>
              </a:solidFill>
              <a:latin typeface="Grandview Display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l">
              <a:lnSpc>
                <a:spcPct val="170000"/>
              </a:lnSpc>
              <a:buClr>
                <a:prstClr val="white"/>
              </a:buClr>
            </a:pPr>
            <a:endParaRPr lang="fi-FI" sz="3500" b="1" dirty="0">
              <a:solidFill>
                <a:srgbClr val="FFFFFF"/>
              </a:solidFill>
              <a:latin typeface="Grandview Display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fi-FI" sz="2200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indent="-342900"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fi-FI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42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9ED5004075F94CA714389F66E62D40" ma:contentTypeVersion="14" ma:contentTypeDescription="Create a new document." ma:contentTypeScope="" ma:versionID="c0402c4c69dd4c375339f8c184074b9b">
  <xsd:schema xmlns:xsd="http://www.w3.org/2001/XMLSchema" xmlns:xs="http://www.w3.org/2001/XMLSchema" xmlns:p="http://schemas.microsoft.com/office/2006/metadata/properties" xmlns:ns3="7d5c0c83-bc14-4f50-aa2c-71196fc0bf43" xmlns:ns4="409646bb-6854-46fe-95cf-1929cc27f100" targetNamespace="http://schemas.microsoft.com/office/2006/metadata/properties" ma:root="true" ma:fieldsID="3b4af01a0edd1ec1283366d4b535382d" ns3:_="" ns4:_="">
    <xsd:import namespace="7d5c0c83-bc14-4f50-aa2c-71196fc0bf43"/>
    <xsd:import namespace="409646bb-6854-46fe-95cf-1929cc27f1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c0c83-bc14-4f50-aa2c-71196fc0bf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9646bb-6854-46fe-95cf-1929cc27f10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d5c0c83-bc14-4f50-aa2c-71196fc0bf43" xsi:nil="true"/>
  </documentManagement>
</p:properties>
</file>

<file path=customXml/itemProps1.xml><?xml version="1.0" encoding="utf-8"?>
<ds:datastoreItem xmlns:ds="http://schemas.openxmlformats.org/officeDocument/2006/customXml" ds:itemID="{B410335F-E196-4485-B581-8D869DADEF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12BBE2-AAE1-4A2E-8406-A3B4E03991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5c0c83-bc14-4f50-aa2c-71196fc0bf43"/>
    <ds:schemaRef ds:uri="409646bb-6854-46fe-95cf-1929cc27f1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37D02C-0E20-483C-A566-D2AF9A3F36FB}">
  <ds:schemaRefs>
    <ds:schemaRef ds:uri="http://www.w3.org/XML/1998/namespace"/>
    <ds:schemaRef ds:uri="http://schemas.microsoft.com/office/infopath/2007/PartnerControls"/>
    <ds:schemaRef ds:uri="http://purl.org/dc/elements/1.1/"/>
    <ds:schemaRef ds:uri="7d5c0c83-bc14-4f50-aa2c-71196fc0bf43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409646bb-6854-46fe-95cf-1929cc27f10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800</Words>
  <Application>Microsoft Office PowerPoint</Application>
  <PresentationFormat>Laajakuva</PresentationFormat>
  <Paragraphs>174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11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14</vt:i4>
      </vt:variant>
    </vt:vector>
  </HeadingPairs>
  <TitlesOfParts>
    <vt:vector size="27" baseType="lpstr">
      <vt:lpstr>ADLaM Display</vt:lpstr>
      <vt:lpstr>Aptos</vt:lpstr>
      <vt:lpstr>Aptos Display</vt:lpstr>
      <vt:lpstr>Arial</vt:lpstr>
      <vt:lpstr>Avenir Next LT Pro</vt:lpstr>
      <vt:lpstr>AvenirNext LT Pro Medium</vt:lpstr>
      <vt:lpstr>Calibri</vt:lpstr>
      <vt:lpstr>Courier New</vt:lpstr>
      <vt:lpstr>Grandview Display</vt:lpstr>
      <vt:lpstr>Sabon Next LT</vt:lpstr>
      <vt:lpstr>Wingdings</vt:lpstr>
      <vt:lpstr>Office-teema</vt:lpstr>
      <vt:lpstr>DappledVTI</vt:lpstr>
      <vt:lpstr>Valinnaisainetarjonta</vt:lpstr>
      <vt:lpstr>Valinnaisaineiden opiskelu</vt:lpstr>
      <vt:lpstr>Valinnaisaineiden valinta</vt:lpstr>
      <vt:lpstr>Tarjottavat valinnaisainekorit</vt:lpstr>
      <vt:lpstr>Tarjonta koreittain</vt:lpstr>
      <vt:lpstr>Taiteet ja luovuus</vt:lpstr>
      <vt:lpstr>Taiteet ja luovuus</vt:lpstr>
      <vt:lpstr>Liikunta ja hyvinvointi</vt:lpstr>
      <vt:lpstr>Liikunta ja hyvinvointi</vt:lpstr>
      <vt:lpstr>Liikunta ja hyvinvointi</vt:lpstr>
      <vt:lpstr>Kielet ja vaikuttaminen</vt:lpstr>
      <vt:lpstr>Kielet ja vaikuttaminen</vt:lpstr>
      <vt:lpstr>Tieteet ja teknologia</vt:lpstr>
      <vt:lpstr>Tieteet ja teknologia</vt:lpstr>
    </vt:vector>
  </TitlesOfParts>
  <Company>Turun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Miina Orell</dc:creator>
  <cp:lastModifiedBy>Miina Orell</cp:lastModifiedBy>
  <cp:revision>14</cp:revision>
  <dcterms:created xsi:type="dcterms:W3CDTF">2025-05-26T13:01:49Z</dcterms:created>
  <dcterms:modified xsi:type="dcterms:W3CDTF">2025-06-10T10:02:55Z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0x0101009A9ED5004075F94CA714389F66E62D40</vt:lpwstr>
  </property>
</Properties>
</file>