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91" r:id="rId6"/>
    <p:sldId id="289" r:id="rId7"/>
    <p:sldId id="274" r:id="rId8"/>
    <p:sldId id="290" r:id="rId9"/>
    <p:sldId id="276" r:id="rId10"/>
    <p:sldId id="260" r:id="rId11"/>
    <p:sldId id="280" r:id="rId12"/>
    <p:sldId id="259" r:id="rId13"/>
    <p:sldId id="288" r:id="rId14"/>
    <p:sldId id="261" r:id="rId15"/>
    <p:sldId id="278" r:id="rId16"/>
    <p:sldId id="275" r:id="rId17"/>
    <p:sldId id="277" r:id="rId18"/>
    <p:sldId id="265" r:id="rId19"/>
    <p:sldId id="271" r:id="rId20"/>
    <p:sldId id="272" r:id="rId21"/>
    <p:sldId id="273" r:id="rId22"/>
    <p:sldId id="262" r:id="rId23"/>
    <p:sldId id="263" r:id="rId24"/>
    <p:sldId id="281" r:id="rId25"/>
    <p:sldId id="282" r:id="rId26"/>
    <p:sldId id="264" r:id="rId27"/>
    <p:sldId id="266" r:id="rId28"/>
    <p:sldId id="267" r:id="rId29"/>
    <p:sldId id="298" r:id="rId30"/>
    <p:sldId id="270"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ora Lahti" initials="NL" lastIdx="5" clrIdx="0">
    <p:extLst>
      <p:ext uri="{19B8F6BF-5375-455C-9EA6-DF929625EA0E}">
        <p15:presenceInfo xmlns:p15="http://schemas.microsoft.com/office/powerpoint/2012/main" userId="S::noora.lahti@edu.turku.fi::fc243d3b-86e6-46dc-a373-268bd04d00d3" providerId="AD"/>
      </p:ext>
    </p:extLst>
  </p:cmAuthor>
  <p:cmAuthor id="2" name="Anna Räsänen" initials="AR" lastIdx="1" clrIdx="1">
    <p:extLst>
      <p:ext uri="{19B8F6BF-5375-455C-9EA6-DF929625EA0E}">
        <p15:presenceInfo xmlns:p15="http://schemas.microsoft.com/office/powerpoint/2012/main" userId="S::anna.rasanen@edu.turku.fi::17f27492-2858-4009-b3c6-ceb8176358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97A0C-7980-4685-BBD1-0C09F34FD50C}" v="216" dt="2024-12-20T17:22:05.989"/>
    <p1510:client id="{8A9BEFF3-0159-4B51-ADE1-FB0F28526964}" v="4" dt="2024-12-20T17:23:12.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22T00:02:02.796" idx="2">
    <p:pos x="10" y="10"/>
    <p:text>Sosiogrammi on hyvä idea. Multa löytyy muutama somesta napattu sosiogrammi. Laitoin tähän kansioon.Pienillä oppilailla on ilmeisesti joskus käytetty myös esimerkiksi sitä, että oppilas näyttää/ympyröi luokkakuvasta kavereita, jos ei osaa vielä lukea tai muista nimiä.
</p:text>
    <p:extLst>
      <p:ext uri="{C676402C-5697-4E1C-873F-D02D1690AC5C}">
        <p15:threadingInfo xmlns:p15="http://schemas.microsoft.com/office/powerpoint/2012/main" timeZoneBias="420"/>
      </p:ext>
    </p:extLst>
  </p:cm>
  <p:cm authorId="2" dt="2021-09-23T06:02:55.454" idx="1">
    <p:pos x="10" y="106"/>
    <p:text>Nämä vaikuttaa hyviltä vinkeiltä sosiogrammin toteuttamiseen! Lähestytään vähän perinteistä poikkeavalla mallilla.
</p:text>
    <p:extLst>
      <p:ext uri="{C676402C-5697-4E1C-873F-D02D1690AC5C}">
        <p15:threadingInfo xmlns:p15="http://schemas.microsoft.com/office/powerpoint/2012/main" timeZoneBias="420">
          <p15:parentCm authorId="1"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22T00:02:27.390" idx="3">
    <p:pos x="10" y="10"/>
    <p:text>Oman kokemuksen mukaan juurikin open pohtimat istumajärjestykset, ruokalapaikat, jonojärjestykset ym. hyvä ennaltaehkäisyn keino.
</p:text>
    <p:extLst>
      <p:ext uri="{C676402C-5697-4E1C-873F-D02D1690AC5C}">
        <p15:threadingInfo xmlns:p15="http://schemas.microsoft.com/office/powerpoint/2012/main" timeZoneBias="420"/>
      </p:ext>
    </p:extLst>
  </p:cm>
  <p:cm authorId="1" dt="2021-09-22T00:03:01.234" idx="4">
    <p:pos x="106" y="106"/>
    <p:text>Tänä syksynä meidän luokassa kerätty ystävällisyyspisteitä Huomaa hyvä -digipalveluun, mikä on vaikuttanut toimivalta. Aluksi oppilaiden oli vaikea keksiä, mitä hyvää toinen on tehnyt. Nyt tulevat kertomaan useasti päivän aikana: "Matti piti ovea auki. Liisa lainasi mulle kynää. Ville kysyi, sattuiko."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A858E6-9677-4064-9D19-8E6240D2879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C7A0AF2B-5825-46C7-BC4F-525C0D008CC7}">
      <dgm:prSet/>
      <dgm:spPr/>
      <dgm:t>
        <a:bodyPr/>
        <a:lstStyle/>
        <a:p>
          <a:r>
            <a:rPr lang="en-US" dirty="0" err="1"/>
            <a:t>Kiusaamiskysely</a:t>
          </a:r>
          <a:r>
            <a:rPr lang="en-US" dirty="0"/>
            <a:t> </a:t>
          </a:r>
          <a:r>
            <a:rPr lang="en-US" dirty="0" err="1"/>
            <a:t>kaikilla</a:t>
          </a:r>
          <a:r>
            <a:rPr lang="en-US" dirty="0"/>
            <a:t> </a:t>
          </a:r>
          <a:r>
            <a:rPr lang="en-US" dirty="0" err="1"/>
            <a:t>luokka-asteilla</a:t>
          </a:r>
          <a:r>
            <a:rPr lang="en-US" dirty="0"/>
            <a:t> </a:t>
          </a:r>
          <a:r>
            <a:rPr lang="en-US" dirty="0" err="1"/>
            <a:t>kerran</a:t>
          </a:r>
          <a:r>
            <a:rPr lang="en-US" dirty="0"/>
            <a:t> </a:t>
          </a:r>
          <a:r>
            <a:rPr lang="en-US" dirty="0" err="1"/>
            <a:t>lukukaudessa</a:t>
          </a:r>
          <a:endParaRPr lang="en-US" dirty="0"/>
        </a:p>
      </dgm:t>
    </dgm:pt>
    <dgm:pt modelId="{66321DAD-C020-4FA2-993F-F33B54037EF4}" type="parTrans" cxnId="{924CA8D4-D1A8-46B1-9B82-9E81BE6C9ED1}">
      <dgm:prSet/>
      <dgm:spPr/>
      <dgm:t>
        <a:bodyPr/>
        <a:lstStyle/>
        <a:p>
          <a:endParaRPr lang="en-US"/>
        </a:p>
      </dgm:t>
    </dgm:pt>
    <dgm:pt modelId="{6741C734-052A-405A-B89E-0D3633B4787B}" type="sibTrans" cxnId="{924CA8D4-D1A8-46B1-9B82-9E81BE6C9ED1}">
      <dgm:prSet/>
      <dgm:spPr/>
      <dgm:t>
        <a:bodyPr/>
        <a:lstStyle/>
        <a:p>
          <a:endParaRPr lang="en-US"/>
        </a:p>
      </dgm:t>
    </dgm:pt>
    <dgm:pt modelId="{408FAB78-4C1F-4725-87E2-FA1EABC9C276}">
      <dgm:prSet/>
      <dgm:spPr/>
      <dgm:t>
        <a:bodyPr/>
        <a:lstStyle/>
        <a:p>
          <a:r>
            <a:rPr lang="en-US"/>
            <a:t>Kyselyt löytyvät Teamsistä ikäkausien mukaan jaoteltuina</a:t>
          </a:r>
        </a:p>
      </dgm:t>
    </dgm:pt>
    <dgm:pt modelId="{872D0CE0-7D63-4F4D-B43C-FEE70D72521D}" type="parTrans" cxnId="{49ECBE7D-EAED-43C6-9FE6-4132593BA580}">
      <dgm:prSet/>
      <dgm:spPr/>
      <dgm:t>
        <a:bodyPr/>
        <a:lstStyle/>
        <a:p>
          <a:endParaRPr lang="en-US"/>
        </a:p>
      </dgm:t>
    </dgm:pt>
    <dgm:pt modelId="{BEEBBE63-CF4D-41AC-B8F7-8B65B134DD73}" type="sibTrans" cxnId="{49ECBE7D-EAED-43C6-9FE6-4132593BA580}">
      <dgm:prSet/>
      <dgm:spPr/>
      <dgm:t>
        <a:bodyPr/>
        <a:lstStyle/>
        <a:p>
          <a:endParaRPr lang="en-US"/>
        </a:p>
      </dgm:t>
    </dgm:pt>
    <dgm:pt modelId="{2ACA59D7-883E-4A1D-BB57-C45EB6F970F5}" type="pres">
      <dgm:prSet presAssocID="{5DA858E6-9677-4064-9D19-8E6240D2879F}" presName="hierChild1" presStyleCnt="0">
        <dgm:presLayoutVars>
          <dgm:chPref val="1"/>
          <dgm:dir/>
          <dgm:animOne val="branch"/>
          <dgm:animLvl val="lvl"/>
          <dgm:resizeHandles/>
        </dgm:presLayoutVars>
      </dgm:prSet>
      <dgm:spPr/>
    </dgm:pt>
    <dgm:pt modelId="{B8F1B277-7228-4329-BA5E-729EAD2694F9}" type="pres">
      <dgm:prSet presAssocID="{C7A0AF2B-5825-46C7-BC4F-525C0D008CC7}" presName="hierRoot1" presStyleCnt="0"/>
      <dgm:spPr/>
    </dgm:pt>
    <dgm:pt modelId="{EAC7047E-5829-4D7B-BFDC-1EA44D6AD8E1}" type="pres">
      <dgm:prSet presAssocID="{C7A0AF2B-5825-46C7-BC4F-525C0D008CC7}" presName="composite" presStyleCnt="0"/>
      <dgm:spPr/>
    </dgm:pt>
    <dgm:pt modelId="{6A75251C-8079-4AC4-8DCC-421A7B57B433}" type="pres">
      <dgm:prSet presAssocID="{C7A0AF2B-5825-46C7-BC4F-525C0D008CC7}" presName="background" presStyleLbl="node0" presStyleIdx="0" presStyleCnt="2"/>
      <dgm:spPr/>
    </dgm:pt>
    <dgm:pt modelId="{C84A6770-E2D6-4062-AB6B-596961218DCA}" type="pres">
      <dgm:prSet presAssocID="{C7A0AF2B-5825-46C7-BC4F-525C0D008CC7}" presName="text" presStyleLbl="fgAcc0" presStyleIdx="0" presStyleCnt="2">
        <dgm:presLayoutVars>
          <dgm:chPref val="3"/>
        </dgm:presLayoutVars>
      </dgm:prSet>
      <dgm:spPr/>
    </dgm:pt>
    <dgm:pt modelId="{7FD37499-F8C8-4C7B-966F-612C33D944E8}" type="pres">
      <dgm:prSet presAssocID="{C7A0AF2B-5825-46C7-BC4F-525C0D008CC7}" presName="hierChild2" presStyleCnt="0"/>
      <dgm:spPr/>
    </dgm:pt>
    <dgm:pt modelId="{D5B2F30A-34AE-4FBB-88A4-387935613B53}" type="pres">
      <dgm:prSet presAssocID="{408FAB78-4C1F-4725-87E2-FA1EABC9C276}" presName="hierRoot1" presStyleCnt="0"/>
      <dgm:spPr/>
    </dgm:pt>
    <dgm:pt modelId="{F7DDA358-5203-42F8-AF07-B867BC78A8DC}" type="pres">
      <dgm:prSet presAssocID="{408FAB78-4C1F-4725-87E2-FA1EABC9C276}" presName="composite" presStyleCnt="0"/>
      <dgm:spPr/>
    </dgm:pt>
    <dgm:pt modelId="{5BFA42F6-DC1D-4003-8CD2-4A5CB3B86B5C}" type="pres">
      <dgm:prSet presAssocID="{408FAB78-4C1F-4725-87E2-FA1EABC9C276}" presName="background" presStyleLbl="node0" presStyleIdx="1" presStyleCnt="2"/>
      <dgm:spPr/>
    </dgm:pt>
    <dgm:pt modelId="{29982A58-7AE2-4815-9B30-BED3743DCC15}" type="pres">
      <dgm:prSet presAssocID="{408FAB78-4C1F-4725-87E2-FA1EABC9C276}" presName="text" presStyleLbl="fgAcc0" presStyleIdx="1" presStyleCnt="2">
        <dgm:presLayoutVars>
          <dgm:chPref val="3"/>
        </dgm:presLayoutVars>
      </dgm:prSet>
      <dgm:spPr/>
    </dgm:pt>
    <dgm:pt modelId="{60A9C82A-42DB-4F90-A44D-9161F9230FD4}" type="pres">
      <dgm:prSet presAssocID="{408FAB78-4C1F-4725-87E2-FA1EABC9C276}" presName="hierChild2" presStyleCnt="0"/>
      <dgm:spPr/>
    </dgm:pt>
  </dgm:ptLst>
  <dgm:cxnLst>
    <dgm:cxn modelId="{7A091E03-F01D-4497-9DF7-43C43CACFDE9}" type="presOf" srcId="{5DA858E6-9677-4064-9D19-8E6240D2879F}" destId="{2ACA59D7-883E-4A1D-BB57-C45EB6F970F5}" srcOrd="0" destOrd="0" presId="urn:microsoft.com/office/officeart/2005/8/layout/hierarchy1"/>
    <dgm:cxn modelId="{5C074362-32D2-4596-B4E2-ABA2A588ECD9}" type="presOf" srcId="{408FAB78-4C1F-4725-87E2-FA1EABC9C276}" destId="{29982A58-7AE2-4815-9B30-BED3743DCC15}" srcOrd="0" destOrd="0" presId="urn:microsoft.com/office/officeart/2005/8/layout/hierarchy1"/>
    <dgm:cxn modelId="{32389F64-DEED-4184-9AC8-B070E4723FCB}" type="presOf" srcId="{C7A0AF2B-5825-46C7-BC4F-525C0D008CC7}" destId="{C84A6770-E2D6-4062-AB6B-596961218DCA}" srcOrd="0" destOrd="0" presId="urn:microsoft.com/office/officeart/2005/8/layout/hierarchy1"/>
    <dgm:cxn modelId="{49ECBE7D-EAED-43C6-9FE6-4132593BA580}" srcId="{5DA858E6-9677-4064-9D19-8E6240D2879F}" destId="{408FAB78-4C1F-4725-87E2-FA1EABC9C276}" srcOrd="1" destOrd="0" parTransId="{872D0CE0-7D63-4F4D-B43C-FEE70D72521D}" sibTransId="{BEEBBE63-CF4D-41AC-B8F7-8B65B134DD73}"/>
    <dgm:cxn modelId="{924CA8D4-D1A8-46B1-9B82-9E81BE6C9ED1}" srcId="{5DA858E6-9677-4064-9D19-8E6240D2879F}" destId="{C7A0AF2B-5825-46C7-BC4F-525C0D008CC7}" srcOrd="0" destOrd="0" parTransId="{66321DAD-C020-4FA2-993F-F33B54037EF4}" sibTransId="{6741C734-052A-405A-B89E-0D3633B4787B}"/>
    <dgm:cxn modelId="{66773023-4D74-4F12-BBBD-96150A254B44}" type="presParOf" srcId="{2ACA59D7-883E-4A1D-BB57-C45EB6F970F5}" destId="{B8F1B277-7228-4329-BA5E-729EAD2694F9}" srcOrd="0" destOrd="0" presId="urn:microsoft.com/office/officeart/2005/8/layout/hierarchy1"/>
    <dgm:cxn modelId="{F41EED83-0C03-4BF2-B441-BCEC6F031B47}" type="presParOf" srcId="{B8F1B277-7228-4329-BA5E-729EAD2694F9}" destId="{EAC7047E-5829-4D7B-BFDC-1EA44D6AD8E1}" srcOrd="0" destOrd="0" presId="urn:microsoft.com/office/officeart/2005/8/layout/hierarchy1"/>
    <dgm:cxn modelId="{AC2164DB-8C50-4E6B-A3F9-68367FBC174F}" type="presParOf" srcId="{EAC7047E-5829-4D7B-BFDC-1EA44D6AD8E1}" destId="{6A75251C-8079-4AC4-8DCC-421A7B57B433}" srcOrd="0" destOrd="0" presId="urn:microsoft.com/office/officeart/2005/8/layout/hierarchy1"/>
    <dgm:cxn modelId="{42331A97-5A09-40B9-AFDA-F34AE0087E8F}" type="presParOf" srcId="{EAC7047E-5829-4D7B-BFDC-1EA44D6AD8E1}" destId="{C84A6770-E2D6-4062-AB6B-596961218DCA}" srcOrd="1" destOrd="0" presId="urn:microsoft.com/office/officeart/2005/8/layout/hierarchy1"/>
    <dgm:cxn modelId="{AE98C349-0591-465D-B28E-D9B9FAC89473}" type="presParOf" srcId="{B8F1B277-7228-4329-BA5E-729EAD2694F9}" destId="{7FD37499-F8C8-4C7B-966F-612C33D944E8}" srcOrd="1" destOrd="0" presId="urn:microsoft.com/office/officeart/2005/8/layout/hierarchy1"/>
    <dgm:cxn modelId="{29DEF77F-259A-4F3C-9077-295DDE22C7DE}" type="presParOf" srcId="{2ACA59D7-883E-4A1D-BB57-C45EB6F970F5}" destId="{D5B2F30A-34AE-4FBB-88A4-387935613B53}" srcOrd="1" destOrd="0" presId="urn:microsoft.com/office/officeart/2005/8/layout/hierarchy1"/>
    <dgm:cxn modelId="{66F97405-C58D-4019-B482-067B610B1E31}" type="presParOf" srcId="{D5B2F30A-34AE-4FBB-88A4-387935613B53}" destId="{F7DDA358-5203-42F8-AF07-B867BC78A8DC}" srcOrd="0" destOrd="0" presId="urn:microsoft.com/office/officeart/2005/8/layout/hierarchy1"/>
    <dgm:cxn modelId="{522FF563-0598-4B84-B384-885A17EDAD49}" type="presParOf" srcId="{F7DDA358-5203-42F8-AF07-B867BC78A8DC}" destId="{5BFA42F6-DC1D-4003-8CD2-4A5CB3B86B5C}" srcOrd="0" destOrd="0" presId="urn:microsoft.com/office/officeart/2005/8/layout/hierarchy1"/>
    <dgm:cxn modelId="{8E953337-DB60-42FD-8EF3-3643CF8D27A9}" type="presParOf" srcId="{F7DDA358-5203-42F8-AF07-B867BC78A8DC}" destId="{29982A58-7AE2-4815-9B30-BED3743DCC15}" srcOrd="1" destOrd="0" presId="urn:microsoft.com/office/officeart/2005/8/layout/hierarchy1"/>
    <dgm:cxn modelId="{555D6F6E-1D21-4215-B638-BF07B15E07B3}" type="presParOf" srcId="{D5B2F30A-34AE-4FBB-88A4-387935613B53}" destId="{60A9C82A-42DB-4F90-A44D-9161F9230FD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5251C-8079-4AC4-8DCC-421A7B57B433}">
      <dsp:nvSpPr>
        <dsp:cNvPr id="0" name=""/>
        <dsp:cNvSpPr/>
      </dsp:nvSpPr>
      <dsp:spPr>
        <a:xfrm>
          <a:off x="1283" y="507350"/>
          <a:ext cx="4505585" cy="2861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A6770-E2D6-4062-AB6B-596961218DCA}">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Kiusaamiskysely</a:t>
          </a:r>
          <a:r>
            <a:rPr lang="en-US" sz="2700" kern="1200" dirty="0"/>
            <a:t> </a:t>
          </a:r>
          <a:r>
            <a:rPr lang="en-US" sz="2700" kern="1200" dirty="0" err="1"/>
            <a:t>kaikilla</a:t>
          </a:r>
          <a:r>
            <a:rPr lang="en-US" sz="2700" kern="1200" dirty="0"/>
            <a:t> </a:t>
          </a:r>
          <a:r>
            <a:rPr lang="en-US" sz="2700" kern="1200" dirty="0" err="1"/>
            <a:t>luokka-asteilla</a:t>
          </a:r>
          <a:r>
            <a:rPr lang="en-US" sz="2700" kern="1200" dirty="0"/>
            <a:t> </a:t>
          </a:r>
          <a:r>
            <a:rPr lang="en-US" sz="2700" kern="1200" dirty="0" err="1"/>
            <a:t>kerran</a:t>
          </a:r>
          <a:r>
            <a:rPr lang="en-US" sz="2700" kern="1200" dirty="0"/>
            <a:t> </a:t>
          </a:r>
          <a:r>
            <a:rPr lang="en-US" sz="2700" kern="1200" dirty="0" err="1"/>
            <a:t>lukukaudessa</a:t>
          </a:r>
          <a:endParaRPr lang="en-US" sz="2700" kern="1200" dirty="0"/>
        </a:p>
      </dsp:txBody>
      <dsp:txXfrm>
        <a:off x="585701" y="1066737"/>
        <a:ext cx="4337991" cy="2693452"/>
      </dsp:txXfrm>
    </dsp:sp>
    <dsp:sp modelId="{5BFA42F6-DC1D-4003-8CD2-4A5CB3B86B5C}">
      <dsp:nvSpPr>
        <dsp:cNvPr id="0" name=""/>
        <dsp:cNvSpPr/>
      </dsp:nvSpPr>
      <dsp:spPr>
        <a:xfrm>
          <a:off x="5508110" y="507350"/>
          <a:ext cx="4505585" cy="2861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82A58-7AE2-4815-9B30-BED3743DCC15}">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Kyselyt löytyvät Teamsistä ikäkausien mukaan jaoteltuina</a:t>
          </a:r>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FAE92-CB21-4408-90B2-85E379ADB59B}" type="datetimeFigureOut">
              <a:rPr lang="fi-FI" smtClean="0"/>
              <a:t>16.1.2025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4B68A-7CB6-4D7F-A42C-5DF573DDA56F}" type="slidenum">
              <a:rPr lang="fi-FI" smtClean="0"/>
              <a:t>‹#›</a:t>
            </a:fld>
            <a:endParaRPr lang="fi-FI"/>
          </a:p>
        </p:txBody>
      </p:sp>
    </p:spTree>
    <p:extLst>
      <p:ext uri="{BB962C8B-B14F-4D97-AF65-F5344CB8AC3E}">
        <p14:creationId xmlns:p14="http://schemas.microsoft.com/office/powerpoint/2010/main" val="3986496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inlex.fi/fi/laki/ajantasa/1998/19980628#a30.12.2013-126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oph.fi/fi/koulutus-ja-tutkinnot/kiusaamisen-vastainen-ty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18F6E8B-15ED-43C7-94BA-91549A65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13810" y="3023754"/>
            <a:ext cx="4900144" cy="2736965"/>
          </a:xfrm>
        </p:spPr>
        <p:txBody>
          <a:bodyPr anchor="t">
            <a:normAutofit/>
          </a:bodyPr>
          <a:lstStyle/>
          <a:p>
            <a:pPr algn="l"/>
            <a:r>
              <a:rPr lang="en-US" sz="5400" dirty="0" err="1">
                <a:cs typeface="Calibri Light"/>
              </a:rPr>
              <a:t>Kiusaamisen</a:t>
            </a:r>
            <a:r>
              <a:rPr lang="en-US" sz="5400" dirty="0">
                <a:cs typeface="Calibri Light"/>
              </a:rPr>
              <a:t> </a:t>
            </a:r>
            <a:r>
              <a:rPr lang="en-US" sz="5400" dirty="0" err="1">
                <a:cs typeface="Calibri Light"/>
              </a:rPr>
              <a:t>vastainen</a:t>
            </a:r>
            <a:r>
              <a:rPr lang="en-US" sz="5400" dirty="0">
                <a:cs typeface="Calibri Light"/>
              </a:rPr>
              <a:t> </a:t>
            </a:r>
            <a:r>
              <a:rPr lang="en-US" sz="5400" dirty="0" err="1">
                <a:cs typeface="Calibri Light"/>
              </a:rPr>
              <a:t>suunnitelma</a:t>
            </a:r>
            <a:br>
              <a:rPr lang="en-US" sz="5400">
                <a:cs typeface="Calibri Light"/>
              </a:rPr>
            </a:br>
            <a:r>
              <a:rPr lang="en-US" sz="1400">
                <a:cs typeface="Calibri Light"/>
              </a:rPr>
              <a:t>(</a:t>
            </a:r>
            <a:r>
              <a:rPr lang="en-US" sz="1400" dirty="0" err="1">
                <a:cs typeface="Calibri Light"/>
              </a:rPr>
              <a:t>päivitetty</a:t>
            </a:r>
            <a:r>
              <a:rPr lang="en-US" sz="1400" dirty="0">
                <a:cs typeface="Calibri Light"/>
              </a:rPr>
              <a:t> 2024)</a:t>
            </a:r>
            <a:endParaRPr lang="en-US" sz="5400" dirty="0"/>
          </a:p>
        </p:txBody>
      </p:sp>
      <p:sp>
        <p:nvSpPr>
          <p:cNvPr id="3" name="Subtitle 2"/>
          <p:cNvSpPr>
            <a:spLocks noGrp="1"/>
          </p:cNvSpPr>
          <p:nvPr>
            <p:ph type="subTitle" idx="1"/>
          </p:nvPr>
        </p:nvSpPr>
        <p:spPr>
          <a:xfrm>
            <a:off x="1113809" y="1016076"/>
            <a:ext cx="4900143" cy="1709849"/>
          </a:xfrm>
        </p:spPr>
        <p:txBody>
          <a:bodyPr vert="horz" lIns="91440" tIns="45720" rIns="91440" bIns="45720" rtlCol="0" anchor="b">
            <a:normAutofit/>
          </a:bodyPr>
          <a:lstStyle/>
          <a:p>
            <a:pPr algn="l"/>
            <a:r>
              <a:rPr lang="en-US" sz="2000">
                <a:cs typeface="Calibri"/>
              </a:rPr>
              <a:t>Vasaramäen koulu</a:t>
            </a:r>
            <a:endParaRPr lang="en-US" sz="2000"/>
          </a:p>
        </p:txBody>
      </p:sp>
      <p:grpSp>
        <p:nvGrpSpPr>
          <p:cNvPr id="20" name="Group 1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5">
            <a:extLst>
              <a:ext uri="{FF2B5EF4-FFF2-40B4-BE49-F238E27FC236}">
                <a16:creationId xmlns:a16="http://schemas.microsoft.com/office/drawing/2014/main" id="{543932A6-9CA0-2749-67E8-BD359375A3FE}"/>
              </a:ext>
            </a:extLst>
          </p:cNvPr>
          <p:cNvPicPr>
            <a:picLocks noChangeAspect="1"/>
          </p:cNvPicPr>
          <p:nvPr/>
        </p:nvPicPr>
        <p:blipFill>
          <a:blip r:embed="rId2"/>
          <a:stretch>
            <a:fillRect/>
          </a:stretch>
        </p:blipFill>
        <p:spPr>
          <a:xfrm>
            <a:off x="8000583" y="471748"/>
            <a:ext cx="2552007" cy="2552007"/>
          </a:xfrm>
          <a:prstGeom prst="rect">
            <a:avLst/>
          </a:prstGeom>
        </p:spPr>
      </p:pic>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lue push pin surrounded by circle of red push pins">
            <a:extLst>
              <a:ext uri="{FF2B5EF4-FFF2-40B4-BE49-F238E27FC236}">
                <a16:creationId xmlns:a16="http://schemas.microsoft.com/office/drawing/2014/main" id="{56CECB39-71F6-4506-A4FC-1D44A488C5F7}"/>
              </a:ext>
            </a:extLst>
          </p:cNvPr>
          <p:cNvPicPr>
            <a:picLocks noChangeAspect="1"/>
          </p:cNvPicPr>
          <p:nvPr/>
        </p:nvPicPr>
        <p:blipFill rotWithShape="1">
          <a:blip r:embed="rId3"/>
          <a:srcRect l="3389" t="23391" r="5702"/>
          <a:stretch/>
        </p:blipFill>
        <p:spPr>
          <a:xfrm>
            <a:off x="7114162" y="3735865"/>
            <a:ext cx="4324849" cy="243273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B87AC-82D6-44F7-B786-5858A97060EF}"/>
              </a:ext>
            </a:extLst>
          </p:cNvPr>
          <p:cNvSpPr>
            <a:spLocks noGrp="1"/>
          </p:cNvSpPr>
          <p:nvPr>
            <p:ph type="title"/>
          </p:nvPr>
        </p:nvSpPr>
        <p:spPr>
          <a:xfrm>
            <a:off x="686834" y="1153572"/>
            <a:ext cx="3200400" cy="4461163"/>
          </a:xfrm>
        </p:spPr>
        <p:txBody>
          <a:bodyPr>
            <a:normAutofit/>
          </a:bodyPr>
          <a:lstStyle/>
          <a:p>
            <a:r>
              <a:rPr lang="en-US" sz="4100" err="1">
                <a:solidFill>
                  <a:schemeClr val="bg1"/>
                </a:solidFill>
                <a:ea typeface="+mj-lt"/>
                <a:cs typeface="+mj-lt"/>
              </a:rPr>
              <a:t>Luokanopet-taja</a:t>
            </a:r>
            <a:r>
              <a:rPr lang="en-US" sz="4100">
                <a:solidFill>
                  <a:schemeClr val="bg1"/>
                </a:solidFill>
                <a:ea typeface="+mj-lt"/>
                <a:cs typeface="+mj-lt"/>
              </a:rPr>
              <a:t>/</a:t>
            </a:r>
            <a:r>
              <a:rPr lang="en-US" sz="4100" err="1">
                <a:solidFill>
                  <a:schemeClr val="bg1"/>
                </a:solidFill>
                <a:ea typeface="+mj-lt"/>
                <a:cs typeface="+mj-lt"/>
              </a:rPr>
              <a:t>luokan-valvoja</a:t>
            </a:r>
            <a:endParaRPr lang="fi-FI">
              <a:solidFill>
                <a:schemeClr val="bg1"/>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97DDD1-8225-4C4A-AB04-FAB36E117B4B}"/>
              </a:ext>
            </a:extLst>
          </p:cNvPr>
          <p:cNvSpPr>
            <a:spLocks noGrp="1"/>
          </p:cNvSpPr>
          <p:nvPr>
            <p:ph idx="1"/>
          </p:nvPr>
        </p:nvSpPr>
        <p:spPr>
          <a:xfrm>
            <a:off x="4391890" y="896144"/>
            <a:ext cx="7349836" cy="5862709"/>
          </a:xfrm>
        </p:spPr>
        <p:txBody>
          <a:bodyPr vert="horz" lIns="91440" tIns="45720" rIns="91440" bIns="45720" rtlCol="0" anchor="ctr">
            <a:normAutofit fontScale="92500" lnSpcReduction="10000"/>
          </a:bodyPr>
          <a:lstStyle/>
          <a:p>
            <a:r>
              <a:rPr lang="en-US" err="1">
                <a:ea typeface="+mn-lt"/>
                <a:cs typeface="+mn-lt"/>
              </a:rPr>
              <a:t>Järjestyssääntöjen</a:t>
            </a:r>
            <a:r>
              <a:rPr lang="en-US">
                <a:ea typeface="+mn-lt"/>
                <a:cs typeface="+mn-lt"/>
              </a:rPr>
              <a:t> </a:t>
            </a:r>
            <a:r>
              <a:rPr lang="en-US" err="1">
                <a:ea typeface="+mn-lt"/>
                <a:cs typeface="+mn-lt"/>
              </a:rPr>
              <a:t>käsittely</a:t>
            </a:r>
            <a:r>
              <a:rPr lang="en-US">
                <a:ea typeface="+mn-lt"/>
                <a:cs typeface="+mn-lt"/>
              </a:rPr>
              <a:t> </a:t>
            </a:r>
            <a:r>
              <a:rPr lang="en-US" err="1">
                <a:ea typeface="+mn-lt"/>
                <a:cs typeface="+mn-lt"/>
              </a:rPr>
              <a:t>yhdessä</a:t>
            </a:r>
            <a:endParaRPr lang="en-US">
              <a:ea typeface="+mn-lt"/>
              <a:cs typeface="+mn-lt"/>
            </a:endParaRPr>
          </a:p>
          <a:p>
            <a:r>
              <a:rPr lang="en-US" err="1">
                <a:ea typeface="+mn-lt"/>
                <a:cs typeface="+mn-lt"/>
              </a:rPr>
              <a:t>Luokan</a:t>
            </a:r>
            <a:r>
              <a:rPr lang="en-US">
                <a:ea typeface="+mn-lt"/>
                <a:cs typeface="+mn-lt"/>
              </a:rPr>
              <a:t> </a:t>
            </a:r>
            <a:r>
              <a:rPr lang="en-US" err="1">
                <a:ea typeface="+mn-lt"/>
                <a:cs typeface="+mn-lt"/>
              </a:rPr>
              <a:t>tarkentavat</a:t>
            </a:r>
            <a:r>
              <a:rPr lang="en-US">
                <a:ea typeface="+mn-lt"/>
                <a:cs typeface="+mn-lt"/>
              </a:rPr>
              <a:t> </a:t>
            </a:r>
            <a:r>
              <a:rPr lang="en-US" err="1">
                <a:ea typeface="+mn-lt"/>
                <a:cs typeface="+mn-lt"/>
              </a:rPr>
              <a:t>pelisäännöt</a:t>
            </a:r>
            <a:r>
              <a:rPr lang="en-US">
                <a:ea typeface="+mn-lt"/>
                <a:cs typeface="+mn-lt"/>
              </a:rPr>
              <a:t> </a:t>
            </a:r>
            <a:r>
              <a:rPr lang="en-US" err="1">
                <a:ea typeface="+mn-lt"/>
                <a:cs typeface="+mn-lt"/>
              </a:rPr>
              <a:t>oppilaita</a:t>
            </a:r>
            <a:r>
              <a:rPr lang="en-US">
                <a:ea typeface="+mn-lt"/>
                <a:cs typeface="+mn-lt"/>
              </a:rPr>
              <a:t> </a:t>
            </a:r>
            <a:r>
              <a:rPr lang="en-US" err="1">
                <a:ea typeface="+mn-lt"/>
                <a:cs typeface="+mn-lt"/>
              </a:rPr>
              <a:t>osallistaen</a:t>
            </a:r>
            <a:endParaRPr lang="en-US">
              <a:ea typeface="+mn-lt"/>
              <a:cs typeface="+mn-lt"/>
            </a:endParaRPr>
          </a:p>
          <a:p>
            <a:r>
              <a:rPr lang="en-US" err="1">
                <a:ea typeface="+mn-lt"/>
                <a:cs typeface="+mn-lt"/>
              </a:rPr>
              <a:t>Kiusaamisen</a:t>
            </a:r>
            <a:r>
              <a:rPr lang="en-US">
                <a:ea typeface="+mn-lt"/>
                <a:cs typeface="+mn-lt"/>
              </a:rPr>
              <a:t> </a:t>
            </a:r>
            <a:r>
              <a:rPr lang="en-US" err="1">
                <a:ea typeface="+mn-lt"/>
                <a:cs typeface="+mn-lt"/>
              </a:rPr>
              <a:t>vastaisen</a:t>
            </a:r>
            <a:r>
              <a:rPr lang="en-US">
                <a:ea typeface="+mn-lt"/>
                <a:cs typeface="+mn-lt"/>
              </a:rPr>
              <a:t> </a:t>
            </a:r>
            <a:r>
              <a:rPr lang="en-US" err="1">
                <a:ea typeface="+mn-lt"/>
                <a:cs typeface="+mn-lt"/>
              </a:rPr>
              <a:t>suunnitelman</a:t>
            </a:r>
            <a:r>
              <a:rPr lang="en-US">
                <a:ea typeface="+mn-lt"/>
                <a:cs typeface="+mn-lt"/>
              </a:rPr>
              <a:t> </a:t>
            </a:r>
            <a:r>
              <a:rPr lang="en-US" err="1">
                <a:ea typeface="+mn-lt"/>
                <a:cs typeface="+mn-lt"/>
              </a:rPr>
              <a:t>käsittely</a:t>
            </a:r>
            <a:endParaRPr lang="en-US">
              <a:ea typeface="+mn-lt"/>
              <a:cs typeface="+mn-lt"/>
            </a:endParaRPr>
          </a:p>
          <a:p>
            <a:pPr lvl="1"/>
            <a:r>
              <a:rPr lang="en-US" err="1">
                <a:ea typeface="+mn-lt"/>
                <a:cs typeface="+mn-lt"/>
              </a:rPr>
              <a:t>mitä</a:t>
            </a:r>
            <a:r>
              <a:rPr lang="en-US">
                <a:ea typeface="+mn-lt"/>
                <a:cs typeface="+mn-lt"/>
              </a:rPr>
              <a:t> </a:t>
            </a:r>
            <a:r>
              <a:rPr lang="en-US" err="1">
                <a:ea typeface="+mn-lt"/>
                <a:cs typeface="+mn-lt"/>
              </a:rPr>
              <a:t>kiusaaminen</a:t>
            </a:r>
            <a:r>
              <a:rPr lang="en-US">
                <a:ea typeface="+mn-lt"/>
                <a:cs typeface="+mn-lt"/>
              </a:rPr>
              <a:t> on</a:t>
            </a:r>
          </a:p>
          <a:p>
            <a:pPr lvl="1"/>
            <a:r>
              <a:rPr lang="en-US" err="1">
                <a:ea typeface="+mn-lt"/>
                <a:cs typeface="+mn-lt"/>
              </a:rPr>
              <a:t>mitkä</a:t>
            </a:r>
            <a:r>
              <a:rPr lang="en-US">
                <a:ea typeface="+mn-lt"/>
                <a:cs typeface="+mn-lt"/>
              </a:rPr>
              <a:t> </a:t>
            </a:r>
            <a:r>
              <a:rPr lang="en-US" err="1">
                <a:ea typeface="+mn-lt"/>
                <a:cs typeface="+mn-lt"/>
              </a:rPr>
              <a:t>ovat</a:t>
            </a:r>
            <a:r>
              <a:rPr lang="en-US">
                <a:ea typeface="+mn-lt"/>
                <a:cs typeface="+mn-lt"/>
              </a:rPr>
              <a:t> </a:t>
            </a:r>
            <a:r>
              <a:rPr lang="en-US" err="1">
                <a:ea typeface="+mn-lt"/>
                <a:cs typeface="+mn-lt"/>
              </a:rPr>
              <a:t>roolit</a:t>
            </a:r>
            <a:r>
              <a:rPr lang="en-US">
                <a:ea typeface="+mn-lt"/>
                <a:cs typeface="+mn-lt"/>
              </a:rPr>
              <a:t> </a:t>
            </a:r>
            <a:r>
              <a:rPr lang="en-US" err="1">
                <a:ea typeface="+mn-lt"/>
                <a:cs typeface="+mn-lt"/>
              </a:rPr>
              <a:t>kiusaamistilanteissa</a:t>
            </a:r>
            <a:endParaRPr lang="en-US" err="1"/>
          </a:p>
          <a:p>
            <a:pPr lvl="1"/>
            <a:r>
              <a:rPr lang="en-US" err="1">
                <a:ea typeface="+mn-lt"/>
                <a:cs typeface="+mn-lt"/>
              </a:rPr>
              <a:t>kiusaamisen</a:t>
            </a:r>
            <a:r>
              <a:rPr lang="en-US">
                <a:ea typeface="+mn-lt"/>
                <a:cs typeface="+mn-lt"/>
              </a:rPr>
              <a:t> </a:t>
            </a:r>
            <a:r>
              <a:rPr lang="en-US" err="1">
                <a:ea typeface="+mn-lt"/>
                <a:cs typeface="+mn-lt"/>
              </a:rPr>
              <a:t>merkitys</a:t>
            </a:r>
            <a:r>
              <a:rPr lang="en-US">
                <a:ea typeface="+mn-lt"/>
                <a:cs typeface="+mn-lt"/>
              </a:rPr>
              <a:t> </a:t>
            </a:r>
            <a:r>
              <a:rPr lang="en-US" err="1">
                <a:ea typeface="+mn-lt"/>
                <a:cs typeface="+mn-lt"/>
              </a:rPr>
              <a:t>kouluviihtyvyydelle</a:t>
            </a:r>
            <a:r>
              <a:rPr lang="en-US">
                <a:ea typeface="+mn-lt"/>
                <a:cs typeface="+mn-lt"/>
              </a:rPr>
              <a:t> ja </a:t>
            </a:r>
            <a:r>
              <a:rPr lang="en-US" err="1">
                <a:ea typeface="+mn-lt"/>
                <a:cs typeface="+mn-lt"/>
              </a:rPr>
              <a:t>oppimiselle</a:t>
            </a:r>
            <a:endParaRPr lang="en-US">
              <a:ea typeface="+mn-lt"/>
              <a:cs typeface="+mn-lt"/>
            </a:endParaRPr>
          </a:p>
          <a:p>
            <a:r>
              <a:rPr lang="en-US" err="1">
                <a:ea typeface="+mn-lt"/>
                <a:cs typeface="+mn-lt"/>
              </a:rPr>
              <a:t>Teettää</a:t>
            </a:r>
            <a:r>
              <a:rPr lang="en-US">
                <a:ea typeface="+mn-lt"/>
                <a:cs typeface="+mn-lt"/>
              </a:rPr>
              <a:t> </a:t>
            </a:r>
            <a:r>
              <a:rPr lang="en-US" err="1">
                <a:ea typeface="+mn-lt"/>
                <a:cs typeface="+mn-lt"/>
              </a:rPr>
              <a:t>syksyllä</a:t>
            </a:r>
            <a:r>
              <a:rPr lang="en-US">
                <a:ea typeface="+mn-lt"/>
                <a:cs typeface="+mn-lt"/>
              </a:rPr>
              <a:t> ja </a:t>
            </a:r>
            <a:r>
              <a:rPr lang="en-US" err="1">
                <a:ea typeface="+mn-lt"/>
                <a:cs typeface="+mn-lt"/>
              </a:rPr>
              <a:t>keväällä</a:t>
            </a:r>
            <a:r>
              <a:rPr lang="en-US">
                <a:ea typeface="+mn-lt"/>
                <a:cs typeface="+mn-lt"/>
              </a:rPr>
              <a:t> </a:t>
            </a:r>
            <a:r>
              <a:rPr lang="en-US" err="1">
                <a:ea typeface="+mn-lt"/>
                <a:cs typeface="+mn-lt"/>
              </a:rPr>
              <a:t>kiusaamiskyselyt</a:t>
            </a:r>
            <a:r>
              <a:rPr lang="en-US">
                <a:ea typeface="+mn-lt"/>
                <a:cs typeface="+mn-lt"/>
              </a:rPr>
              <a:t> (</a:t>
            </a:r>
            <a:r>
              <a:rPr lang="en-US" err="1">
                <a:ea typeface="+mn-lt"/>
                <a:cs typeface="+mn-lt"/>
              </a:rPr>
              <a:t>ennen</a:t>
            </a:r>
            <a:r>
              <a:rPr lang="en-US">
                <a:ea typeface="+mn-lt"/>
                <a:cs typeface="+mn-lt"/>
              </a:rPr>
              <a:t> </a:t>
            </a:r>
            <a:r>
              <a:rPr lang="en-US" err="1">
                <a:ea typeface="+mn-lt"/>
                <a:cs typeface="+mn-lt"/>
              </a:rPr>
              <a:t>syyslomaa</a:t>
            </a:r>
            <a:r>
              <a:rPr lang="en-US">
                <a:ea typeface="+mn-lt"/>
                <a:cs typeface="+mn-lt"/>
              </a:rPr>
              <a:t> ja </a:t>
            </a:r>
            <a:r>
              <a:rPr lang="en-US" err="1">
                <a:ea typeface="+mn-lt"/>
                <a:cs typeface="+mn-lt"/>
              </a:rPr>
              <a:t>hiihtoloman</a:t>
            </a:r>
            <a:r>
              <a:rPr lang="en-US">
                <a:ea typeface="+mn-lt"/>
                <a:cs typeface="+mn-lt"/>
              </a:rPr>
              <a:t> </a:t>
            </a:r>
            <a:r>
              <a:rPr lang="en-US" err="1">
                <a:ea typeface="+mn-lt"/>
                <a:cs typeface="+mn-lt"/>
              </a:rPr>
              <a:t>jälkeen</a:t>
            </a:r>
            <a:r>
              <a:rPr lang="en-US">
                <a:ea typeface="+mn-lt"/>
                <a:cs typeface="+mn-lt"/>
              </a:rPr>
              <a:t>)</a:t>
            </a:r>
          </a:p>
          <a:p>
            <a:pPr marL="914400" lvl="1" indent="-457200"/>
            <a:r>
              <a:rPr lang="en-US" err="1">
                <a:ea typeface="+mn-lt"/>
                <a:cs typeface="+mn-lt"/>
              </a:rPr>
              <a:t>Tarvittaessa</a:t>
            </a:r>
            <a:r>
              <a:rPr lang="en-US">
                <a:ea typeface="+mn-lt"/>
                <a:cs typeface="+mn-lt"/>
              </a:rPr>
              <a:t> </a:t>
            </a:r>
            <a:r>
              <a:rPr lang="en-US" err="1">
                <a:ea typeface="+mn-lt"/>
                <a:cs typeface="+mn-lt"/>
              </a:rPr>
              <a:t>luokan</a:t>
            </a:r>
            <a:r>
              <a:rPr lang="en-US">
                <a:ea typeface="+mn-lt"/>
                <a:cs typeface="+mn-lt"/>
              </a:rPr>
              <a:t> </a:t>
            </a:r>
            <a:r>
              <a:rPr lang="en-US" err="1">
                <a:ea typeface="+mn-lt"/>
                <a:cs typeface="+mn-lt"/>
              </a:rPr>
              <a:t>hyvinvointikartoitus</a:t>
            </a:r>
            <a:r>
              <a:rPr lang="en-US">
                <a:ea typeface="+mn-lt"/>
                <a:cs typeface="+mn-lt"/>
              </a:rPr>
              <a:t>: </a:t>
            </a:r>
            <a:r>
              <a:rPr lang="en-US" err="1">
                <a:ea typeface="+mn-lt"/>
                <a:cs typeface="+mn-lt"/>
              </a:rPr>
              <a:t>sosiogrammi</a:t>
            </a:r>
            <a:r>
              <a:rPr lang="en-US">
                <a:ea typeface="+mn-lt"/>
                <a:cs typeface="+mn-lt"/>
              </a:rPr>
              <a:t> </a:t>
            </a:r>
          </a:p>
          <a:p>
            <a:pPr marL="914400" lvl="1" indent="-457200"/>
            <a:r>
              <a:rPr lang="en-US" err="1">
                <a:ea typeface="+mn-lt"/>
                <a:cs typeface="+mn-lt"/>
              </a:rPr>
              <a:t>tarvittaessa</a:t>
            </a:r>
            <a:r>
              <a:rPr lang="en-US">
                <a:ea typeface="+mn-lt"/>
                <a:cs typeface="+mn-lt"/>
              </a:rPr>
              <a:t> LO/LV </a:t>
            </a:r>
            <a:r>
              <a:rPr lang="en-US" err="1">
                <a:ea typeface="+mn-lt"/>
                <a:cs typeface="+mn-lt"/>
              </a:rPr>
              <a:t>vastaa</a:t>
            </a:r>
            <a:r>
              <a:rPr lang="en-US">
                <a:ea typeface="+mn-lt"/>
                <a:cs typeface="+mn-lt"/>
              </a:rPr>
              <a:t> </a:t>
            </a:r>
            <a:r>
              <a:rPr lang="en-US" err="1">
                <a:ea typeface="+mn-lt"/>
                <a:cs typeface="+mn-lt"/>
              </a:rPr>
              <a:t>kiusaamisselvittelyjen</a:t>
            </a:r>
            <a:r>
              <a:rPr lang="en-US">
                <a:ea typeface="+mn-lt"/>
                <a:cs typeface="+mn-lt"/>
              </a:rPr>
              <a:t> </a:t>
            </a:r>
            <a:r>
              <a:rPr lang="en-US" err="1">
                <a:ea typeface="+mn-lt"/>
                <a:cs typeface="+mn-lt"/>
              </a:rPr>
              <a:t>käynnistämisestä</a:t>
            </a:r>
            <a:endParaRPr lang="en-US">
              <a:ea typeface="+mn-lt"/>
              <a:cs typeface="+mn-lt"/>
            </a:endParaRPr>
          </a:p>
          <a:p>
            <a:r>
              <a:rPr lang="en-US">
                <a:ea typeface="+mn-lt"/>
                <a:cs typeface="+mn-lt"/>
              </a:rPr>
              <a:t>Varaa </a:t>
            </a:r>
            <a:r>
              <a:rPr lang="en-US" err="1">
                <a:ea typeface="+mn-lt"/>
                <a:cs typeface="+mn-lt"/>
              </a:rPr>
              <a:t>luokkatunneilla</a:t>
            </a:r>
            <a:r>
              <a:rPr lang="en-US">
                <a:ea typeface="+mn-lt"/>
                <a:cs typeface="+mn-lt"/>
              </a:rPr>
              <a:t> </a:t>
            </a:r>
            <a:r>
              <a:rPr lang="en-US" err="1">
                <a:ea typeface="+mn-lt"/>
                <a:cs typeface="+mn-lt"/>
              </a:rPr>
              <a:t>aikaa</a:t>
            </a:r>
            <a:r>
              <a:rPr lang="en-US">
                <a:ea typeface="+mn-lt"/>
                <a:cs typeface="+mn-lt"/>
              </a:rPr>
              <a:t> </a:t>
            </a:r>
            <a:r>
              <a:rPr lang="en-US" err="1">
                <a:ea typeface="+mn-lt"/>
                <a:cs typeface="+mn-lt"/>
              </a:rPr>
              <a:t>yhteishengen</a:t>
            </a:r>
            <a:r>
              <a:rPr lang="en-US">
                <a:ea typeface="+mn-lt"/>
                <a:cs typeface="+mn-lt"/>
              </a:rPr>
              <a:t> </a:t>
            </a:r>
            <a:r>
              <a:rPr lang="en-US" err="1">
                <a:ea typeface="+mn-lt"/>
                <a:cs typeface="+mn-lt"/>
              </a:rPr>
              <a:t>rakentamiseen</a:t>
            </a:r>
            <a:endParaRPr lang="en-US">
              <a:ea typeface="+mn-lt"/>
              <a:cs typeface="+mn-lt"/>
            </a:endParaRPr>
          </a:p>
          <a:p>
            <a:r>
              <a:rPr lang="en-US" err="1">
                <a:ea typeface="+mn-lt"/>
                <a:cs typeface="+mn-lt"/>
              </a:rPr>
              <a:t>Lukuvuoden</a:t>
            </a:r>
            <a:r>
              <a:rPr lang="en-US">
                <a:ea typeface="+mn-lt"/>
                <a:cs typeface="+mn-lt"/>
              </a:rPr>
              <a:t> </a:t>
            </a:r>
            <a:r>
              <a:rPr lang="en-US" err="1">
                <a:ea typeface="+mn-lt"/>
                <a:cs typeface="+mn-lt"/>
              </a:rPr>
              <a:t>alussa</a:t>
            </a:r>
            <a:r>
              <a:rPr lang="en-US">
                <a:ea typeface="+mn-lt"/>
                <a:cs typeface="+mn-lt"/>
              </a:rPr>
              <a:t> 7.-luokkalaisilla </a:t>
            </a:r>
            <a:r>
              <a:rPr lang="en-US" err="1">
                <a:ea typeface="+mn-lt"/>
                <a:cs typeface="+mn-lt"/>
              </a:rPr>
              <a:t>ryhmäyttämispäivä</a:t>
            </a:r>
            <a:endParaRPr lang="en-US">
              <a:ea typeface="+mn-lt"/>
              <a:cs typeface="+mn-lt"/>
            </a:endParaRPr>
          </a:p>
          <a:p>
            <a:endParaRPr lang="en-US">
              <a:ea typeface="+mn-lt"/>
              <a:cs typeface="+mn-lt"/>
            </a:endParaRPr>
          </a:p>
          <a:p>
            <a:endParaRPr lang="en-US">
              <a:ea typeface="+mn-lt"/>
              <a:cs typeface="+mn-lt"/>
            </a:endParaRPr>
          </a:p>
        </p:txBody>
      </p:sp>
    </p:spTree>
    <p:extLst>
      <p:ext uri="{BB962C8B-B14F-4D97-AF65-F5344CB8AC3E}">
        <p14:creationId xmlns:p14="http://schemas.microsoft.com/office/powerpoint/2010/main" val="3716295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20954-0273-4BFC-8979-990680861EF2}"/>
              </a:ext>
            </a:extLst>
          </p:cNvPr>
          <p:cNvSpPr>
            <a:spLocks noGrp="1"/>
          </p:cNvSpPr>
          <p:nvPr>
            <p:ph type="title"/>
          </p:nvPr>
        </p:nvSpPr>
        <p:spPr>
          <a:xfrm>
            <a:off x="686834" y="1153572"/>
            <a:ext cx="3200400" cy="4461163"/>
          </a:xfrm>
        </p:spPr>
        <p:txBody>
          <a:bodyPr>
            <a:normAutofit/>
          </a:bodyPr>
          <a:lstStyle/>
          <a:p>
            <a:r>
              <a:rPr lang="en-US" err="1">
                <a:solidFill>
                  <a:srgbClr val="FFFFFF"/>
                </a:solidFill>
                <a:cs typeface="Calibri Light"/>
              </a:rPr>
              <a:t>Oppilas</a:t>
            </a:r>
            <a:r>
              <a:rPr lang="en-US">
                <a:solidFill>
                  <a:srgbClr val="FFFFFF"/>
                </a:solidFill>
                <a:cs typeface="Calibri Light"/>
              </a:rPr>
              <a:t>-</a:t>
            </a:r>
            <a:br>
              <a:rPr lang="en-US">
                <a:solidFill>
                  <a:srgbClr val="FFFFFF"/>
                </a:solidFill>
                <a:cs typeface="Calibri Light"/>
              </a:rPr>
            </a:br>
            <a:r>
              <a:rPr lang="en-US" err="1">
                <a:solidFill>
                  <a:srgbClr val="FFFFFF"/>
                </a:solidFill>
                <a:cs typeface="Calibri Light"/>
              </a:rPr>
              <a:t>huollon</a:t>
            </a:r>
            <a:r>
              <a:rPr lang="en-US">
                <a:solidFill>
                  <a:srgbClr val="FFFFFF"/>
                </a:solidFill>
                <a:cs typeface="Calibri Light"/>
              </a:rPr>
              <a:t> </a:t>
            </a:r>
            <a:r>
              <a:rPr lang="en-US" err="1">
                <a:solidFill>
                  <a:srgbClr val="FFFFFF"/>
                </a:solidFill>
                <a:cs typeface="Calibri Light"/>
              </a:rPr>
              <a:t>toiminta</a:t>
            </a:r>
            <a:endParaRPr lang="en-US" err="1">
              <a:solidFill>
                <a:srgbClr val="FFFFFF"/>
              </a:solidFill>
            </a:endParaRPr>
          </a:p>
        </p:txBody>
      </p:sp>
      <p:sp>
        <p:nvSpPr>
          <p:cNvPr id="40"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57E0EE-B42C-40A9-ACD5-A718C627FB1C}"/>
              </a:ext>
            </a:extLst>
          </p:cNvPr>
          <p:cNvSpPr>
            <a:spLocks noGrp="1"/>
          </p:cNvSpPr>
          <p:nvPr>
            <p:ph idx="1"/>
          </p:nvPr>
        </p:nvSpPr>
        <p:spPr>
          <a:xfrm>
            <a:off x="4447308" y="591344"/>
            <a:ext cx="6906491" cy="5585619"/>
          </a:xfrm>
        </p:spPr>
        <p:txBody>
          <a:bodyPr vert="horz" lIns="91440" tIns="45720" rIns="91440" bIns="45720" rtlCol="0" anchor="ctr">
            <a:normAutofit/>
          </a:bodyPr>
          <a:lstStyle/>
          <a:p>
            <a:endParaRPr lang="en-US">
              <a:ea typeface="+mn-lt"/>
              <a:cs typeface="+mn-lt"/>
            </a:endParaRPr>
          </a:p>
          <a:p>
            <a:pPr lvl="1"/>
            <a:endParaRPr lang="en-US">
              <a:ea typeface="+mn-lt"/>
              <a:cs typeface="+mn-lt"/>
            </a:endParaRPr>
          </a:p>
          <a:p>
            <a:r>
              <a:rPr lang="en-US" err="1">
                <a:ea typeface="+mn-lt"/>
                <a:cs typeface="+mn-lt"/>
              </a:rPr>
              <a:t>Koulukuraattori</a:t>
            </a:r>
            <a:r>
              <a:rPr lang="en-US">
                <a:ea typeface="+mn-lt"/>
                <a:cs typeface="+mn-lt"/>
              </a:rPr>
              <a:t> ja –</a:t>
            </a:r>
            <a:r>
              <a:rPr lang="en-US" err="1">
                <a:ea typeface="+mn-lt"/>
                <a:cs typeface="+mn-lt"/>
              </a:rPr>
              <a:t>psykologi</a:t>
            </a:r>
            <a:r>
              <a:rPr lang="en-US">
                <a:ea typeface="+mn-lt"/>
                <a:cs typeface="+mn-lt"/>
              </a:rPr>
              <a:t> </a:t>
            </a:r>
            <a:r>
              <a:rPr lang="en-US" err="1">
                <a:ea typeface="+mn-lt"/>
                <a:cs typeface="+mn-lt"/>
              </a:rPr>
              <a:t>pitävät</a:t>
            </a:r>
            <a:r>
              <a:rPr lang="en-US">
                <a:ea typeface="+mn-lt"/>
                <a:cs typeface="+mn-lt"/>
              </a:rPr>
              <a:t> 7.luokkalaisille </a:t>
            </a:r>
            <a:r>
              <a:rPr lang="en-US" err="1">
                <a:ea typeface="+mn-lt"/>
                <a:cs typeface="+mn-lt"/>
              </a:rPr>
              <a:t>syksyllä</a:t>
            </a:r>
            <a:r>
              <a:rPr lang="en-US">
                <a:ea typeface="+mn-lt"/>
                <a:cs typeface="+mn-lt"/>
              </a:rPr>
              <a:t> </a:t>
            </a:r>
            <a:r>
              <a:rPr lang="en-US" err="1">
                <a:ea typeface="+mn-lt"/>
                <a:cs typeface="+mn-lt"/>
              </a:rPr>
              <a:t>kolme</a:t>
            </a:r>
            <a:r>
              <a:rPr lang="en-US">
                <a:ea typeface="+mn-lt"/>
                <a:cs typeface="+mn-lt"/>
              </a:rPr>
              <a:t> </a:t>
            </a:r>
            <a:r>
              <a:rPr lang="en-US" err="1">
                <a:ea typeface="+mn-lt"/>
                <a:cs typeface="+mn-lt"/>
              </a:rPr>
              <a:t>oppituntia</a:t>
            </a:r>
            <a:r>
              <a:rPr lang="en-US">
                <a:ea typeface="+mn-lt"/>
                <a:cs typeface="+mn-lt"/>
              </a:rPr>
              <a:t> </a:t>
            </a:r>
            <a:r>
              <a:rPr lang="en-US" err="1">
                <a:ea typeface="+mn-lt"/>
                <a:cs typeface="+mn-lt"/>
              </a:rPr>
              <a:t>tunnetaidoista</a:t>
            </a:r>
            <a:endParaRPr lang="en-US" err="1"/>
          </a:p>
          <a:p>
            <a:endParaRPr lang="en-US">
              <a:cs typeface="Calibri"/>
            </a:endParaRPr>
          </a:p>
        </p:txBody>
      </p:sp>
    </p:spTree>
    <p:extLst>
      <p:ext uri="{BB962C8B-B14F-4D97-AF65-F5344CB8AC3E}">
        <p14:creationId xmlns:p14="http://schemas.microsoft.com/office/powerpoint/2010/main" val="301813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A8EC292-5003-4AE5-9EE1-34B816ED7FFC}"/>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err="1">
                <a:cs typeface="Calibri Light"/>
              </a:rPr>
              <a:t>Haasteena</a:t>
            </a:r>
            <a:r>
              <a:rPr lang="en-US" sz="5200">
                <a:cs typeface="Calibri Light"/>
              </a:rPr>
              <a:t> </a:t>
            </a:r>
            <a:r>
              <a:rPr lang="en-US" sz="5200" err="1">
                <a:cs typeface="Calibri Light"/>
              </a:rPr>
              <a:t>edelleen</a:t>
            </a:r>
            <a:r>
              <a:rPr lang="en-US" sz="5200">
                <a:cs typeface="Calibri Light"/>
              </a:rPr>
              <a:t> </a:t>
            </a:r>
            <a:r>
              <a:rPr lang="en-US" sz="5200" err="1">
                <a:cs typeface="Calibri Light"/>
              </a:rPr>
              <a:t>havaitseminen</a:t>
            </a:r>
            <a:endParaRPr lang="en-US" sz="5200" err="1"/>
          </a:p>
        </p:txBody>
      </p:sp>
      <p:sp>
        <p:nvSpPr>
          <p:cNvPr id="21" name="Rectangle 2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7EAFA618-D497-4B0A-9DFA-8DE277273FFD}"/>
              </a:ext>
            </a:extLst>
          </p:cNvPr>
          <p:cNvSpPr>
            <a:spLocks noGrp="1"/>
          </p:cNvSpPr>
          <p:nvPr>
            <p:ph type="body" sz="half" idx="2"/>
          </p:nvPr>
        </p:nvSpPr>
        <p:spPr>
          <a:xfrm>
            <a:off x="639270" y="3355848"/>
            <a:ext cx="6244957" cy="2825496"/>
          </a:xfrm>
        </p:spPr>
        <p:txBody>
          <a:bodyPr vert="horz" lIns="91440" tIns="45720" rIns="91440" bIns="45720" rtlCol="0" anchor="t">
            <a:normAutofit lnSpcReduction="10000"/>
          </a:bodyPr>
          <a:lstStyle/>
          <a:p>
            <a:pPr indent="-228600">
              <a:buFont typeface="Arial" panose="020B0604020202020204" pitchFamily="34" charset="0"/>
              <a:buChar char="•"/>
            </a:pPr>
            <a:r>
              <a:rPr lang="en-US" sz="2200" err="1"/>
              <a:t>Kiusaamiseen</a:t>
            </a:r>
            <a:r>
              <a:rPr lang="en-US" sz="2200"/>
              <a:t> </a:t>
            </a:r>
            <a:r>
              <a:rPr lang="en-US" sz="2200" err="1"/>
              <a:t>liittyy</a:t>
            </a:r>
            <a:r>
              <a:rPr lang="en-US" sz="2200"/>
              <a:t> </a:t>
            </a:r>
            <a:r>
              <a:rPr lang="en-US" sz="2200" err="1"/>
              <a:t>häpeää</a:t>
            </a:r>
            <a:r>
              <a:rPr lang="en-US" sz="2200"/>
              <a:t> ja </a:t>
            </a:r>
            <a:r>
              <a:rPr lang="en-US" sz="2200" err="1"/>
              <a:t>pelkoa</a:t>
            </a:r>
            <a:r>
              <a:rPr lang="en-US" sz="2200"/>
              <a:t>, </a:t>
            </a:r>
            <a:r>
              <a:rPr lang="en-US" sz="2200" err="1"/>
              <a:t>kiusaamisesta</a:t>
            </a:r>
            <a:r>
              <a:rPr lang="en-US" sz="2200"/>
              <a:t> </a:t>
            </a:r>
            <a:r>
              <a:rPr lang="en-US" sz="2200" err="1"/>
              <a:t>ei</a:t>
            </a:r>
            <a:r>
              <a:rPr lang="en-US" sz="2200"/>
              <a:t> </a:t>
            </a:r>
            <a:r>
              <a:rPr lang="en-US" sz="2200" err="1"/>
              <a:t>haluta</a:t>
            </a:r>
            <a:r>
              <a:rPr lang="en-US" sz="2200"/>
              <a:t> </a:t>
            </a:r>
            <a:r>
              <a:rPr lang="en-US" sz="2200" err="1"/>
              <a:t>kertoa</a:t>
            </a:r>
            <a:endParaRPr lang="en-US" sz="2200" err="1">
              <a:cs typeface="Calibri"/>
            </a:endParaRPr>
          </a:p>
          <a:p>
            <a:pPr indent="-228600">
              <a:buChar char="•"/>
            </a:pPr>
            <a:endParaRPr lang="en-US" sz="2200">
              <a:cs typeface="Calibri" panose="020F0502020204030204"/>
            </a:endParaRPr>
          </a:p>
          <a:p>
            <a:pPr indent="-228600">
              <a:buChar char="•"/>
            </a:pPr>
            <a:r>
              <a:rPr lang="en-US" sz="2200" err="1">
                <a:cs typeface="Calibri" panose="020F0502020204030204"/>
              </a:rPr>
              <a:t>Myös</a:t>
            </a:r>
            <a:r>
              <a:rPr lang="en-US" sz="2200">
                <a:cs typeface="Calibri" panose="020F0502020204030204"/>
              </a:rPr>
              <a:t> </a:t>
            </a:r>
            <a:r>
              <a:rPr lang="en-US" sz="2200" err="1">
                <a:cs typeface="Calibri" panose="020F0502020204030204"/>
              </a:rPr>
              <a:t>huoltajat</a:t>
            </a:r>
            <a:r>
              <a:rPr lang="en-US" sz="2200">
                <a:cs typeface="Calibri" panose="020F0502020204030204"/>
              </a:rPr>
              <a:t> </a:t>
            </a:r>
            <a:r>
              <a:rPr lang="en-US" sz="2200" err="1">
                <a:cs typeface="Calibri" panose="020F0502020204030204"/>
              </a:rPr>
              <a:t>voivat</a:t>
            </a:r>
            <a:r>
              <a:rPr lang="en-US" sz="2200">
                <a:cs typeface="Calibri" panose="020F0502020204030204"/>
              </a:rPr>
              <a:t> </a:t>
            </a:r>
            <a:r>
              <a:rPr lang="en-US" sz="2200" err="1">
                <a:cs typeface="Calibri" panose="020F0502020204030204"/>
              </a:rPr>
              <a:t>pelätä</a:t>
            </a:r>
            <a:r>
              <a:rPr lang="en-US" sz="2200">
                <a:cs typeface="Calibri" panose="020F0502020204030204"/>
              </a:rPr>
              <a:t> </a:t>
            </a:r>
            <a:r>
              <a:rPr lang="en-US" sz="2200" err="1">
                <a:cs typeface="Calibri" panose="020F0502020204030204"/>
              </a:rPr>
              <a:t>kiusaamisen</a:t>
            </a:r>
            <a:r>
              <a:rPr lang="en-US" sz="2200">
                <a:cs typeface="Calibri" panose="020F0502020204030204"/>
              </a:rPr>
              <a:t> </a:t>
            </a:r>
            <a:r>
              <a:rPr lang="en-US" sz="2200" err="1">
                <a:cs typeface="Calibri" panose="020F0502020204030204"/>
              </a:rPr>
              <a:t>kertomista</a:t>
            </a:r>
          </a:p>
          <a:p>
            <a:pPr indent="-228600">
              <a:buChar char="•"/>
            </a:pPr>
            <a:endParaRPr lang="en-US" sz="2200">
              <a:cs typeface="Calibri" panose="020F0502020204030204"/>
            </a:endParaRPr>
          </a:p>
          <a:p>
            <a:pPr indent="-228600">
              <a:buChar char="•"/>
            </a:pPr>
            <a:r>
              <a:rPr lang="en-US" sz="2200" err="1">
                <a:cs typeface="Calibri" panose="020F0502020204030204"/>
              </a:rPr>
              <a:t>Kyselyt</a:t>
            </a:r>
            <a:r>
              <a:rPr lang="en-US" sz="2200">
                <a:cs typeface="Calibri" panose="020F0502020204030204"/>
              </a:rPr>
              <a:t> </a:t>
            </a:r>
            <a:r>
              <a:rPr lang="en-US" sz="2200" err="1">
                <a:cs typeface="Calibri" panose="020F0502020204030204"/>
              </a:rPr>
              <a:t>todettu</a:t>
            </a:r>
            <a:r>
              <a:rPr lang="en-US" sz="2200">
                <a:cs typeface="Calibri" panose="020F0502020204030204"/>
              </a:rPr>
              <a:t> </a:t>
            </a:r>
            <a:r>
              <a:rPr lang="en-US" sz="2200" err="1">
                <a:cs typeface="Calibri" panose="020F0502020204030204"/>
              </a:rPr>
              <a:t>tärkeiksi</a:t>
            </a:r>
            <a:r>
              <a:rPr lang="en-US" sz="2200">
                <a:cs typeface="Calibri" panose="020F0502020204030204"/>
              </a:rPr>
              <a:t> </a:t>
            </a:r>
            <a:r>
              <a:rPr lang="en-US" sz="2200" err="1">
                <a:cs typeface="Calibri" panose="020F0502020204030204"/>
              </a:rPr>
              <a:t>tavoiksi</a:t>
            </a:r>
            <a:r>
              <a:rPr lang="en-US" sz="2200">
                <a:cs typeface="Calibri" panose="020F0502020204030204"/>
              </a:rPr>
              <a:t> </a:t>
            </a:r>
            <a:r>
              <a:rPr lang="en-US" sz="2200" err="1">
                <a:cs typeface="Calibri" panose="020F0502020204030204"/>
              </a:rPr>
              <a:t>saada</a:t>
            </a:r>
            <a:r>
              <a:rPr lang="en-US" sz="2200">
                <a:cs typeface="Calibri" panose="020F0502020204030204"/>
              </a:rPr>
              <a:t> </a:t>
            </a:r>
            <a:r>
              <a:rPr lang="en-US" sz="2200" err="1">
                <a:cs typeface="Calibri" panose="020F0502020204030204"/>
              </a:rPr>
              <a:t>tietoa</a:t>
            </a:r>
            <a:r>
              <a:rPr lang="en-US" sz="2200">
                <a:cs typeface="Calibri" panose="020F0502020204030204"/>
              </a:rPr>
              <a:t> </a:t>
            </a:r>
            <a:r>
              <a:rPr lang="en-US" sz="2200" err="1">
                <a:cs typeface="Calibri" panose="020F0502020204030204"/>
              </a:rPr>
              <a:t>kiusaamisesta</a:t>
            </a:r>
          </a:p>
          <a:p>
            <a:pPr marL="228600" lvl="1"/>
            <a:endParaRPr lang="en-US" sz="2200">
              <a:cs typeface="Calibri" panose="020F0502020204030204"/>
            </a:endParaRPr>
          </a:p>
        </p:txBody>
      </p:sp>
      <p:pic>
        <p:nvPicPr>
          <p:cNvPr id="4" name="Picture 4">
            <a:extLst>
              <a:ext uri="{FF2B5EF4-FFF2-40B4-BE49-F238E27FC236}">
                <a16:creationId xmlns:a16="http://schemas.microsoft.com/office/drawing/2014/main" id="{BB4D93C3-FBA9-4831-81B3-1ADFAFBB9E04}"/>
              </a:ext>
            </a:extLst>
          </p:cNvPr>
          <p:cNvPicPr>
            <a:picLocks noChangeAspect="1"/>
          </p:cNvPicPr>
          <p:nvPr/>
        </p:nvPicPr>
        <p:blipFill rotWithShape="1">
          <a:blip r:embed="rId2"/>
          <a:srcRect t="539" r="2" b="2042"/>
          <a:stretch/>
        </p:blipFill>
        <p:spPr>
          <a:xfrm>
            <a:off x="7684007" y="603504"/>
            <a:ext cx="4050792" cy="5577840"/>
          </a:xfrm>
          <a:prstGeom prst="rect">
            <a:avLst/>
          </a:prstGeom>
        </p:spPr>
      </p:pic>
    </p:spTree>
    <p:extLst>
      <p:ext uri="{BB962C8B-B14F-4D97-AF65-F5344CB8AC3E}">
        <p14:creationId xmlns:p14="http://schemas.microsoft.com/office/powerpoint/2010/main" val="284430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BEE1EA-14ED-40BE-BD04-56F68B8F0C3F}"/>
              </a:ext>
            </a:extLst>
          </p:cNvPr>
          <p:cNvSpPr>
            <a:spLocks noGrp="1"/>
          </p:cNvSpPr>
          <p:nvPr>
            <p:ph type="title"/>
          </p:nvPr>
        </p:nvSpPr>
        <p:spPr>
          <a:xfrm>
            <a:off x="838200" y="556995"/>
            <a:ext cx="10515600" cy="1133693"/>
          </a:xfrm>
        </p:spPr>
        <p:txBody>
          <a:bodyPr>
            <a:normAutofit/>
          </a:bodyPr>
          <a:lstStyle/>
          <a:p>
            <a:r>
              <a:rPr lang="en-US" sz="5200">
                <a:cs typeface="Calibri Light"/>
              </a:rPr>
              <a:t>Kiusaamiskysely</a:t>
            </a:r>
            <a:endParaRPr lang="en-US" sz="5200"/>
          </a:p>
        </p:txBody>
      </p:sp>
      <p:graphicFrame>
        <p:nvGraphicFramePr>
          <p:cNvPr id="5" name="Content Placeholder 2">
            <a:extLst>
              <a:ext uri="{FF2B5EF4-FFF2-40B4-BE49-F238E27FC236}">
                <a16:creationId xmlns:a16="http://schemas.microsoft.com/office/drawing/2014/main" id="{59FD2291-60F5-42FC-A72E-9C7467DE084F}"/>
              </a:ext>
            </a:extLst>
          </p:cNvPr>
          <p:cNvGraphicFramePr>
            <a:graphicFrameLocks noGrp="1"/>
          </p:cNvGraphicFramePr>
          <p:nvPr>
            <p:ph idx="1"/>
            <p:extLst>
              <p:ext uri="{D42A27DB-BD31-4B8C-83A1-F6EECF244321}">
                <p14:modId xmlns:p14="http://schemas.microsoft.com/office/powerpoint/2010/main" val="27123019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13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1AE64-8D93-42B9-9A2C-5F45A9DF5DF9}"/>
              </a:ext>
            </a:extLst>
          </p:cNvPr>
          <p:cNvSpPr>
            <a:spLocks noGrp="1"/>
          </p:cNvSpPr>
          <p:nvPr>
            <p:ph type="title"/>
          </p:nvPr>
        </p:nvSpPr>
        <p:spPr>
          <a:xfrm>
            <a:off x="686834" y="1153572"/>
            <a:ext cx="3200400" cy="4461163"/>
          </a:xfrm>
        </p:spPr>
        <p:txBody>
          <a:bodyPr>
            <a:normAutofit/>
          </a:bodyPr>
          <a:lstStyle/>
          <a:p>
            <a:r>
              <a:rPr lang="en-US" sz="4100">
                <a:solidFill>
                  <a:srgbClr val="FFFFFF"/>
                </a:solidFill>
                <a:cs typeface="Calibri Light"/>
              </a:rPr>
              <a:t>Sosiogrammi, mikä ja miten?</a:t>
            </a:r>
            <a:endParaRPr lang="en-US" sz="4100">
              <a:solidFill>
                <a:srgbClr val="FFFFFF"/>
              </a:solidFill>
            </a:endParaRP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F0E322-F30C-4577-A896-C5B5B98DDF36}"/>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dirty="0" err="1">
                <a:ea typeface="+mn-lt"/>
                <a:cs typeface="+mn-lt"/>
              </a:rPr>
              <a:t>Sosiogrammit</a:t>
            </a:r>
            <a:r>
              <a:rPr lang="en-US" dirty="0">
                <a:ea typeface="+mn-lt"/>
                <a:cs typeface="+mn-lt"/>
              </a:rPr>
              <a:t> </a:t>
            </a:r>
            <a:r>
              <a:rPr lang="en-US" dirty="0" err="1">
                <a:ea typeface="+mn-lt"/>
                <a:cs typeface="+mn-lt"/>
              </a:rPr>
              <a:t>auttavat</a:t>
            </a:r>
            <a:r>
              <a:rPr lang="en-US" dirty="0">
                <a:ea typeface="+mn-lt"/>
                <a:cs typeface="+mn-lt"/>
              </a:rPr>
              <a:t> </a:t>
            </a:r>
            <a:r>
              <a:rPr lang="en-US" dirty="0" err="1">
                <a:ea typeface="+mn-lt"/>
                <a:cs typeface="+mn-lt"/>
              </a:rPr>
              <a:t>kasvattajia</a:t>
            </a:r>
            <a:r>
              <a:rPr lang="en-US" dirty="0">
                <a:ea typeface="+mn-lt"/>
                <a:cs typeface="+mn-lt"/>
              </a:rPr>
              <a:t> </a:t>
            </a:r>
            <a:r>
              <a:rPr lang="en-US" dirty="0" err="1">
                <a:ea typeface="+mn-lt"/>
                <a:cs typeface="+mn-lt"/>
              </a:rPr>
              <a:t>näkemään</a:t>
            </a:r>
            <a:r>
              <a:rPr lang="en-US" dirty="0">
                <a:ea typeface="+mn-lt"/>
                <a:cs typeface="+mn-lt"/>
              </a:rPr>
              <a:t>, </a:t>
            </a:r>
            <a:r>
              <a:rPr lang="en-US" dirty="0" err="1">
                <a:ea typeface="+mn-lt"/>
                <a:cs typeface="+mn-lt"/>
              </a:rPr>
              <a:t>onko</a:t>
            </a:r>
            <a:r>
              <a:rPr lang="en-US" dirty="0">
                <a:ea typeface="+mn-lt"/>
                <a:cs typeface="+mn-lt"/>
              </a:rPr>
              <a:t> </a:t>
            </a:r>
            <a:r>
              <a:rPr lang="en-US" dirty="0" err="1">
                <a:ea typeface="+mn-lt"/>
                <a:cs typeface="+mn-lt"/>
              </a:rPr>
              <a:t>lapsi</a:t>
            </a:r>
            <a:r>
              <a:rPr lang="en-US" dirty="0">
                <a:ea typeface="+mn-lt"/>
                <a:cs typeface="+mn-lt"/>
              </a:rPr>
              <a:t> </a:t>
            </a:r>
            <a:r>
              <a:rPr lang="en-US" dirty="0" err="1">
                <a:ea typeface="+mn-lt"/>
                <a:cs typeface="+mn-lt"/>
              </a:rPr>
              <a:t>syrjäytymässä</a:t>
            </a:r>
            <a:r>
              <a:rPr lang="en-US" dirty="0">
                <a:ea typeface="+mn-lt"/>
                <a:cs typeface="+mn-lt"/>
              </a:rPr>
              <a:t> </a:t>
            </a:r>
            <a:r>
              <a:rPr lang="en-US" dirty="0" err="1">
                <a:ea typeface="+mn-lt"/>
                <a:cs typeface="+mn-lt"/>
              </a:rPr>
              <a:t>muiden</a:t>
            </a:r>
            <a:r>
              <a:rPr lang="en-US" dirty="0">
                <a:ea typeface="+mn-lt"/>
                <a:cs typeface="+mn-lt"/>
              </a:rPr>
              <a:t> </a:t>
            </a:r>
            <a:r>
              <a:rPr lang="en-US" dirty="0" err="1">
                <a:ea typeface="+mn-lt"/>
                <a:cs typeface="+mn-lt"/>
              </a:rPr>
              <a:t>leikeistä</a:t>
            </a:r>
            <a:r>
              <a:rPr lang="en-US" dirty="0">
                <a:ea typeface="+mn-lt"/>
                <a:cs typeface="+mn-lt"/>
              </a:rPr>
              <a:t> ja </a:t>
            </a:r>
            <a:r>
              <a:rPr lang="en-US" dirty="0" err="1">
                <a:ea typeface="+mn-lt"/>
                <a:cs typeface="+mn-lt"/>
              </a:rPr>
              <a:t>kaveripiireistä</a:t>
            </a:r>
            <a:r>
              <a:rPr lang="en-US" dirty="0">
                <a:ea typeface="+mn-lt"/>
                <a:cs typeface="+mn-lt"/>
              </a:rPr>
              <a:t>. </a:t>
            </a:r>
          </a:p>
          <a:p>
            <a:r>
              <a:rPr lang="en-US" dirty="0" err="1">
                <a:ea typeface="+mn-lt"/>
                <a:cs typeface="+mn-lt"/>
              </a:rPr>
              <a:t>Tiedon</a:t>
            </a:r>
            <a:r>
              <a:rPr lang="en-US" dirty="0">
                <a:ea typeface="+mn-lt"/>
                <a:cs typeface="+mn-lt"/>
              </a:rPr>
              <a:t> </a:t>
            </a:r>
            <a:r>
              <a:rPr lang="en-US" dirty="0" err="1">
                <a:ea typeface="+mn-lt"/>
                <a:cs typeface="+mn-lt"/>
              </a:rPr>
              <a:t>avulla</a:t>
            </a:r>
            <a:r>
              <a:rPr lang="en-US" dirty="0">
                <a:ea typeface="+mn-lt"/>
                <a:cs typeface="+mn-lt"/>
              </a:rPr>
              <a:t> </a:t>
            </a:r>
            <a:r>
              <a:rPr lang="en-US" dirty="0" err="1">
                <a:ea typeface="+mn-lt"/>
                <a:cs typeface="+mn-lt"/>
              </a:rPr>
              <a:t>tilanteeseen</a:t>
            </a:r>
            <a:r>
              <a:rPr lang="en-US" dirty="0">
                <a:ea typeface="+mn-lt"/>
                <a:cs typeface="+mn-lt"/>
              </a:rPr>
              <a:t> </a:t>
            </a:r>
            <a:r>
              <a:rPr lang="en-US" dirty="0" err="1">
                <a:ea typeface="+mn-lt"/>
                <a:cs typeface="+mn-lt"/>
              </a:rPr>
              <a:t>voidaan</a:t>
            </a:r>
            <a:r>
              <a:rPr lang="en-US" dirty="0">
                <a:ea typeface="+mn-lt"/>
                <a:cs typeface="+mn-lt"/>
              </a:rPr>
              <a:t> </a:t>
            </a:r>
            <a:r>
              <a:rPr lang="en-US" dirty="0" err="1">
                <a:ea typeface="+mn-lt"/>
                <a:cs typeface="+mn-lt"/>
              </a:rPr>
              <a:t>puuttua</a:t>
            </a:r>
            <a:r>
              <a:rPr lang="en-US" dirty="0">
                <a:ea typeface="+mn-lt"/>
                <a:cs typeface="+mn-lt"/>
              </a:rPr>
              <a:t> </a:t>
            </a:r>
            <a:r>
              <a:rPr lang="en-US" dirty="0" err="1">
                <a:ea typeface="+mn-lt"/>
                <a:cs typeface="+mn-lt"/>
              </a:rPr>
              <a:t>nopeasti</a:t>
            </a:r>
            <a:r>
              <a:rPr lang="en-US" dirty="0">
                <a:ea typeface="+mn-lt"/>
                <a:cs typeface="+mn-lt"/>
              </a:rPr>
              <a:t> ja </a:t>
            </a:r>
            <a:r>
              <a:rPr lang="en-US" dirty="0" err="1">
                <a:ea typeface="+mn-lt"/>
                <a:cs typeface="+mn-lt"/>
              </a:rPr>
              <a:t>huomaamatta</a:t>
            </a:r>
            <a:r>
              <a:rPr lang="en-US" dirty="0">
                <a:ea typeface="+mn-lt"/>
                <a:cs typeface="+mn-lt"/>
              </a:rPr>
              <a:t>.</a:t>
            </a:r>
          </a:p>
          <a:p>
            <a:r>
              <a:rPr lang="en-US" dirty="0" err="1">
                <a:cs typeface="Calibri"/>
              </a:rPr>
              <a:t>Yksinkertaisimmillaan</a:t>
            </a:r>
            <a:r>
              <a:rPr lang="en-US" dirty="0">
                <a:cs typeface="Calibri"/>
              </a:rPr>
              <a:t> </a:t>
            </a:r>
            <a:r>
              <a:rPr lang="en-US" dirty="0" err="1">
                <a:cs typeface="Calibri"/>
              </a:rPr>
              <a:t>sosiogrammissa</a:t>
            </a:r>
            <a:r>
              <a:rPr lang="en-US" dirty="0">
                <a:cs typeface="Calibri"/>
              </a:rPr>
              <a:t> </a:t>
            </a:r>
            <a:r>
              <a:rPr lang="en-US" dirty="0" err="1">
                <a:cs typeface="Calibri"/>
              </a:rPr>
              <a:t>kysytään</a:t>
            </a:r>
            <a:r>
              <a:rPr lang="en-US" dirty="0">
                <a:cs typeface="Calibri"/>
              </a:rPr>
              <a:t> </a:t>
            </a:r>
            <a:r>
              <a:rPr lang="en-US" dirty="0" err="1">
                <a:cs typeface="Calibri"/>
              </a:rPr>
              <a:t>esim</a:t>
            </a:r>
            <a:r>
              <a:rPr lang="en-US" dirty="0">
                <a:cs typeface="Calibri"/>
              </a:rPr>
              <a:t>.</a:t>
            </a:r>
          </a:p>
          <a:p>
            <a:pPr lvl="1"/>
            <a:r>
              <a:rPr lang="en-US" dirty="0" err="1">
                <a:cs typeface="Calibri"/>
              </a:rPr>
              <a:t>Kenen</a:t>
            </a:r>
            <a:r>
              <a:rPr lang="en-US" dirty="0">
                <a:cs typeface="Calibri"/>
              </a:rPr>
              <a:t> </a:t>
            </a:r>
            <a:r>
              <a:rPr lang="en-US" dirty="0" err="1">
                <a:cs typeface="Calibri"/>
              </a:rPr>
              <a:t>kanssa</a:t>
            </a:r>
            <a:r>
              <a:rPr lang="en-US" dirty="0">
                <a:cs typeface="Calibri"/>
              </a:rPr>
              <a:t> </a:t>
            </a:r>
            <a:r>
              <a:rPr lang="en-US" dirty="0" err="1">
                <a:cs typeface="Calibri"/>
              </a:rPr>
              <a:t>vietät</a:t>
            </a:r>
            <a:r>
              <a:rPr lang="en-US" dirty="0">
                <a:cs typeface="Calibri"/>
              </a:rPr>
              <a:t> </a:t>
            </a:r>
            <a:r>
              <a:rPr lang="en-US" dirty="0" err="1">
                <a:cs typeface="Calibri"/>
              </a:rPr>
              <a:t>mieluiten</a:t>
            </a:r>
            <a:r>
              <a:rPr lang="en-US" dirty="0">
                <a:cs typeface="Calibri"/>
              </a:rPr>
              <a:t> </a:t>
            </a:r>
            <a:r>
              <a:rPr lang="en-US" dirty="0" err="1">
                <a:cs typeface="Calibri"/>
              </a:rPr>
              <a:t>aikaa</a:t>
            </a:r>
            <a:r>
              <a:rPr lang="en-US" dirty="0">
                <a:cs typeface="Calibri"/>
              </a:rPr>
              <a:t>? </a:t>
            </a:r>
          </a:p>
          <a:p>
            <a:pPr lvl="1"/>
            <a:r>
              <a:rPr lang="en-US" dirty="0" err="1">
                <a:cs typeface="Calibri"/>
              </a:rPr>
              <a:t>Ketä</a:t>
            </a:r>
            <a:r>
              <a:rPr lang="en-US" dirty="0">
                <a:cs typeface="Calibri"/>
              </a:rPr>
              <a:t> </a:t>
            </a:r>
            <a:r>
              <a:rPr lang="en-US" dirty="0" err="1">
                <a:cs typeface="Calibri"/>
              </a:rPr>
              <a:t>pyrit</a:t>
            </a:r>
            <a:r>
              <a:rPr lang="en-US" dirty="0">
                <a:cs typeface="Calibri"/>
              </a:rPr>
              <a:t> </a:t>
            </a:r>
            <a:r>
              <a:rPr lang="en-US" dirty="0" err="1">
                <a:cs typeface="Calibri"/>
              </a:rPr>
              <a:t>välttelemään</a:t>
            </a:r>
            <a:r>
              <a:rPr lang="en-US" dirty="0">
                <a:cs typeface="Calibri"/>
              </a:rPr>
              <a:t>? </a:t>
            </a:r>
          </a:p>
          <a:p>
            <a:pPr lvl="1"/>
            <a:r>
              <a:rPr lang="en-US" dirty="0">
                <a:cs typeface="Calibri"/>
              </a:rPr>
              <a:t>Kuka on </a:t>
            </a:r>
            <a:r>
              <a:rPr lang="en-US" dirty="0" err="1">
                <a:cs typeface="Calibri"/>
              </a:rPr>
              <a:t>kaikkien</a:t>
            </a:r>
            <a:r>
              <a:rPr lang="en-US" dirty="0">
                <a:cs typeface="Calibri"/>
              </a:rPr>
              <a:t> </a:t>
            </a:r>
            <a:r>
              <a:rPr lang="en-US" dirty="0" err="1">
                <a:cs typeface="Calibri"/>
              </a:rPr>
              <a:t>kaveri</a:t>
            </a:r>
            <a:r>
              <a:rPr lang="en-US" dirty="0">
                <a:cs typeface="Calibri"/>
              </a:rPr>
              <a:t>? </a:t>
            </a:r>
          </a:p>
          <a:p>
            <a:pPr lvl="1"/>
            <a:r>
              <a:rPr lang="en-US" dirty="0">
                <a:cs typeface="Calibri"/>
              </a:rPr>
              <a:t>Kuka on </a:t>
            </a:r>
            <a:r>
              <a:rPr lang="en-US" dirty="0" err="1">
                <a:cs typeface="Calibri"/>
              </a:rPr>
              <a:t>usein</a:t>
            </a:r>
            <a:r>
              <a:rPr lang="en-US" dirty="0">
                <a:cs typeface="Calibri"/>
              </a:rPr>
              <a:t> </a:t>
            </a:r>
            <a:r>
              <a:rPr lang="en-US" dirty="0" err="1">
                <a:cs typeface="Calibri"/>
              </a:rPr>
              <a:t>yksin</a:t>
            </a:r>
            <a:r>
              <a:rPr lang="en-US" dirty="0">
                <a:cs typeface="Calibri"/>
              </a:rPr>
              <a:t>? </a:t>
            </a:r>
          </a:p>
        </p:txBody>
      </p:sp>
    </p:spTree>
    <p:extLst>
      <p:ext uri="{BB962C8B-B14F-4D97-AF65-F5344CB8AC3E}">
        <p14:creationId xmlns:p14="http://schemas.microsoft.com/office/powerpoint/2010/main" val="249928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76EF2-0CD2-4B08-A3E0-38C2D0B9A68A}"/>
              </a:ext>
            </a:extLst>
          </p:cNvPr>
          <p:cNvSpPr>
            <a:spLocks noGrp="1"/>
          </p:cNvSpPr>
          <p:nvPr>
            <p:ph type="title"/>
          </p:nvPr>
        </p:nvSpPr>
        <p:spPr>
          <a:xfrm>
            <a:off x="686834" y="1153572"/>
            <a:ext cx="3200400" cy="4461163"/>
          </a:xfrm>
        </p:spPr>
        <p:txBody>
          <a:bodyPr>
            <a:normAutofit/>
          </a:bodyPr>
          <a:lstStyle/>
          <a:p>
            <a:r>
              <a:rPr lang="en-US" sz="3700">
                <a:solidFill>
                  <a:srgbClr val="FFFFFF"/>
                </a:solidFill>
                <a:cs typeface="Calibri Light"/>
              </a:rPr>
              <a:t>Sosiogrammiin voi valita erilaisia kysymyksiä, esim:</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976C46-F7B2-4981-8A3C-E0518FF3582D}"/>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200" dirty="0">
                <a:ea typeface="+mn-lt"/>
                <a:cs typeface="+mn-lt"/>
              </a:rPr>
              <a:t> </a:t>
            </a:r>
            <a:r>
              <a:rPr lang="en-US" sz="2400" dirty="0" err="1">
                <a:cs typeface="Calibri"/>
              </a:rPr>
              <a:t>Suunnattu</a:t>
            </a:r>
            <a:r>
              <a:rPr lang="en-US" sz="2400" dirty="0">
                <a:cs typeface="Calibri"/>
              </a:rPr>
              <a:t> </a:t>
            </a:r>
            <a:r>
              <a:rPr lang="en-US" sz="2400" dirty="0" err="1">
                <a:cs typeface="Calibri"/>
              </a:rPr>
              <a:t>koulun</a:t>
            </a:r>
            <a:r>
              <a:rPr lang="en-US" sz="2400" dirty="0">
                <a:cs typeface="Calibri"/>
              </a:rPr>
              <a:t> </a:t>
            </a:r>
            <a:r>
              <a:rPr lang="en-US" sz="2400" dirty="0" err="1">
                <a:cs typeface="Calibri"/>
              </a:rPr>
              <a:t>henkilökunnalle</a:t>
            </a:r>
            <a:r>
              <a:rPr lang="en-US" sz="2400" dirty="0">
                <a:cs typeface="Calibri"/>
              </a:rPr>
              <a:t>, </a:t>
            </a:r>
            <a:r>
              <a:rPr lang="en-US" sz="2400" dirty="0" err="1">
                <a:cs typeface="Calibri"/>
              </a:rPr>
              <a:t>tiedustele</a:t>
            </a:r>
            <a:r>
              <a:rPr lang="en-US" sz="2400" dirty="0">
                <a:cs typeface="Calibri"/>
              </a:rPr>
              <a:t> </a:t>
            </a:r>
            <a:r>
              <a:rPr lang="en-US" sz="2400" dirty="0" err="1">
                <a:cs typeface="Calibri"/>
              </a:rPr>
              <a:t>tarkennukset</a:t>
            </a:r>
            <a:r>
              <a:rPr lang="en-US" sz="2400" dirty="0">
                <a:cs typeface="Calibri"/>
              </a:rPr>
              <a:t> </a:t>
            </a:r>
            <a:r>
              <a:rPr lang="en-US" sz="2400" dirty="0" err="1">
                <a:cs typeface="Calibri"/>
              </a:rPr>
              <a:t>koulusta</a:t>
            </a:r>
            <a:endParaRPr lang="en-US" sz="2400" dirty="0">
              <a:cs typeface="Calibri"/>
            </a:endParaRPr>
          </a:p>
          <a:p>
            <a:endParaRPr lang="en-US" sz="2200" dirty="0">
              <a:cs typeface="Calibri"/>
            </a:endParaRPr>
          </a:p>
        </p:txBody>
      </p:sp>
    </p:spTree>
    <p:extLst>
      <p:ext uri="{BB962C8B-B14F-4D97-AF65-F5344CB8AC3E}">
        <p14:creationId xmlns:p14="http://schemas.microsoft.com/office/powerpoint/2010/main" val="190557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5DCEC-FDC6-4BB3-9086-94A6E71810EC}"/>
              </a:ext>
            </a:extLst>
          </p:cNvPr>
          <p:cNvSpPr>
            <a:spLocks noGrp="1"/>
          </p:cNvSpPr>
          <p:nvPr>
            <p:ph type="title"/>
          </p:nvPr>
        </p:nvSpPr>
        <p:spPr>
          <a:xfrm>
            <a:off x="686834" y="1153572"/>
            <a:ext cx="3200400" cy="4461163"/>
          </a:xfrm>
        </p:spPr>
        <p:txBody>
          <a:bodyPr>
            <a:normAutofit/>
          </a:bodyPr>
          <a:lstStyle/>
          <a:p>
            <a:r>
              <a:rPr lang="en-US" sz="3100">
                <a:solidFill>
                  <a:srgbClr val="FFFFFF"/>
                </a:solidFill>
                <a:cs typeface="Calibri Light"/>
              </a:rPr>
              <a:t>Materiaalivinkkejä </a:t>
            </a:r>
            <a:endParaRPr lang="en-US" sz="3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A51E1B-72CB-48D9-9392-E52E6DE30813}"/>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err="1">
                <a:cs typeface="Calibri"/>
              </a:rPr>
              <a:t>Suunnattu</a:t>
            </a:r>
            <a:r>
              <a:rPr lang="en-US" dirty="0">
                <a:cs typeface="Calibri"/>
              </a:rPr>
              <a:t> </a:t>
            </a:r>
            <a:r>
              <a:rPr lang="en-US" dirty="0" err="1">
                <a:cs typeface="Calibri"/>
              </a:rPr>
              <a:t>koulun</a:t>
            </a:r>
            <a:r>
              <a:rPr lang="en-US" dirty="0">
                <a:cs typeface="Calibri"/>
              </a:rPr>
              <a:t> </a:t>
            </a:r>
            <a:r>
              <a:rPr lang="en-US" dirty="0" err="1">
                <a:cs typeface="Calibri"/>
              </a:rPr>
              <a:t>henkilökunnalle</a:t>
            </a:r>
            <a:r>
              <a:rPr lang="en-US" dirty="0">
                <a:cs typeface="Calibri"/>
              </a:rPr>
              <a:t>, </a:t>
            </a:r>
            <a:r>
              <a:rPr lang="en-US" dirty="0" err="1">
                <a:cs typeface="Calibri"/>
              </a:rPr>
              <a:t>tiedustele</a:t>
            </a:r>
            <a:r>
              <a:rPr lang="en-US" dirty="0">
                <a:cs typeface="Calibri"/>
              </a:rPr>
              <a:t> </a:t>
            </a:r>
            <a:r>
              <a:rPr lang="en-US" dirty="0" err="1">
                <a:cs typeface="Calibri"/>
              </a:rPr>
              <a:t>tarkennukset</a:t>
            </a:r>
            <a:r>
              <a:rPr lang="en-US" dirty="0">
                <a:cs typeface="Calibri"/>
              </a:rPr>
              <a:t> </a:t>
            </a:r>
            <a:r>
              <a:rPr lang="en-US" dirty="0" err="1">
                <a:cs typeface="Calibri"/>
              </a:rPr>
              <a:t>koulusta</a:t>
            </a:r>
            <a:endParaRPr lang="en-US" dirty="0">
              <a:cs typeface="Calibri"/>
            </a:endParaRPr>
          </a:p>
          <a:p>
            <a:endParaRPr lang="en-US" dirty="0">
              <a:cs typeface="Calibri"/>
            </a:endParaRPr>
          </a:p>
        </p:txBody>
      </p:sp>
    </p:spTree>
    <p:extLst>
      <p:ext uri="{BB962C8B-B14F-4D97-AF65-F5344CB8AC3E}">
        <p14:creationId xmlns:p14="http://schemas.microsoft.com/office/powerpoint/2010/main" val="196071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seball players running on field">
            <a:extLst>
              <a:ext uri="{FF2B5EF4-FFF2-40B4-BE49-F238E27FC236}">
                <a16:creationId xmlns:a16="http://schemas.microsoft.com/office/drawing/2014/main" id="{932DBD1A-AE4E-4E47-AA7D-E4A04A997798}"/>
              </a:ext>
            </a:extLst>
          </p:cNvPr>
          <p:cNvPicPr>
            <a:picLocks noChangeAspect="1"/>
          </p:cNvPicPr>
          <p:nvPr/>
        </p:nvPicPr>
        <p:blipFill rotWithShape="1">
          <a:blip r:embed="rId2"/>
          <a:srcRect l="101" t="9091" r="1371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36CE09-9BD1-462A-9B71-1F5E24A1F86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Ryhmätoiminta</a:t>
            </a:r>
          </a:p>
        </p:txBody>
      </p:sp>
      <p:sp>
        <p:nvSpPr>
          <p:cNvPr id="3" name="Text Placeholder 2">
            <a:extLst>
              <a:ext uri="{FF2B5EF4-FFF2-40B4-BE49-F238E27FC236}">
                <a16:creationId xmlns:a16="http://schemas.microsoft.com/office/drawing/2014/main" id="{1D2F3B95-8C41-4306-A2F9-74923BCE0DC0}"/>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Toimintamallit tilanteisiin, joissa ryhmähengen haasteet altistavat kiusaamiselle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5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78048-9E13-431A-8441-ED78D93A6889}"/>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Vinkkejä luokan käytänteisiin</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F27F84-8941-45E2-8E5D-CD5839B6CBE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err="1">
                <a:cs typeface="Calibri"/>
              </a:rPr>
              <a:t>Suunnattu</a:t>
            </a:r>
            <a:r>
              <a:rPr lang="en-US" dirty="0">
                <a:cs typeface="Calibri"/>
              </a:rPr>
              <a:t> </a:t>
            </a:r>
            <a:r>
              <a:rPr lang="en-US" dirty="0" err="1">
                <a:cs typeface="Calibri"/>
              </a:rPr>
              <a:t>koulun</a:t>
            </a:r>
            <a:r>
              <a:rPr lang="en-US" dirty="0">
                <a:cs typeface="Calibri"/>
              </a:rPr>
              <a:t> </a:t>
            </a:r>
            <a:r>
              <a:rPr lang="en-US" dirty="0" err="1">
                <a:cs typeface="Calibri"/>
              </a:rPr>
              <a:t>henkilökunnalle</a:t>
            </a:r>
            <a:r>
              <a:rPr lang="en-US" dirty="0">
                <a:cs typeface="Calibri"/>
              </a:rPr>
              <a:t>, </a:t>
            </a:r>
            <a:r>
              <a:rPr lang="en-US" dirty="0" err="1">
                <a:cs typeface="Calibri"/>
              </a:rPr>
              <a:t>tiedustele</a:t>
            </a:r>
            <a:r>
              <a:rPr lang="en-US" dirty="0">
                <a:cs typeface="Calibri"/>
              </a:rPr>
              <a:t> </a:t>
            </a:r>
            <a:r>
              <a:rPr lang="en-US" dirty="0" err="1">
                <a:cs typeface="Calibri"/>
              </a:rPr>
              <a:t>tarkennukset</a:t>
            </a:r>
            <a:r>
              <a:rPr lang="en-US" dirty="0">
                <a:cs typeface="Calibri"/>
              </a:rPr>
              <a:t> </a:t>
            </a:r>
            <a:r>
              <a:rPr lang="en-US" dirty="0" err="1">
                <a:cs typeface="Calibri"/>
              </a:rPr>
              <a:t>koulusta</a:t>
            </a:r>
            <a:endParaRPr lang="en-US" dirty="0">
              <a:cs typeface="Calibri"/>
            </a:endParaRPr>
          </a:p>
        </p:txBody>
      </p:sp>
    </p:spTree>
    <p:extLst>
      <p:ext uri="{BB962C8B-B14F-4D97-AF65-F5344CB8AC3E}">
        <p14:creationId xmlns:p14="http://schemas.microsoft.com/office/powerpoint/2010/main" val="396937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Young girls crafting in a modern studio">
            <a:extLst>
              <a:ext uri="{FF2B5EF4-FFF2-40B4-BE49-F238E27FC236}">
                <a16:creationId xmlns:a16="http://schemas.microsoft.com/office/drawing/2014/main" id="{4B36E9C1-7669-4FC7-BC05-52F42D8F60AD}"/>
              </a:ext>
            </a:extLst>
          </p:cNvPr>
          <p:cNvPicPr>
            <a:picLocks noChangeAspect="1"/>
          </p:cNvPicPr>
          <p:nvPr/>
        </p:nvPicPr>
        <p:blipFill rotWithShape="1">
          <a:blip r:embed="rId2"/>
          <a:srcRect l="9219" t="9091" r="1407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39512-C06D-48F8-B230-B2405C5C390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400"/>
              <a:t>Toiminta havaituissa </a:t>
            </a:r>
            <a:br>
              <a:rPr lang="en-US" sz="3400"/>
            </a:br>
            <a:r>
              <a:rPr lang="en-US" sz="3400"/>
              <a:t>kiusaamistilanteissa</a:t>
            </a:r>
          </a:p>
        </p:txBody>
      </p:sp>
      <p:sp>
        <p:nvSpPr>
          <p:cNvPr id="3" name="Text Placeholder 2">
            <a:extLst>
              <a:ext uri="{FF2B5EF4-FFF2-40B4-BE49-F238E27FC236}">
                <a16:creationId xmlns:a16="http://schemas.microsoft.com/office/drawing/2014/main" id="{5890FD80-58DA-4FBC-B5F6-76831DF77F38}"/>
              </a:ext>
            </a:extLst>
          </p:cNvPr>
          <p:cNvSpPr>
            <a:spLocks noGrp="1"/>
          </p:cNvSpPr>
          <p:nvPr>
            <p:ph type="body" idx="1"/>
          </p:nvPr>
        </p:nvSpPr>
        <p:spPr>
          <a:xfrm>
            <a:off x="477980" y="4872922"/>
            <a:ext cx="4023359" cy="1208141"/>
          </a:xfrm>
        </p:spPr>
        <p:txBody>
          <a:bodyPr vert="horz" lIns="91440" tIns="45720" rIns="91440" bIns="45720" rtlCol="0" anchor="t">
            <a:normAutofit/>
          </a:bodyPr>
          <a:lstStyle/>
          <a:p>
            <a:r>
              <a:rPr lang="en-US" sz="2000" err="1">
                <a:solidFill>
                  <a:schemeClr val="tx1"/>
                </a:solidFill>
                <a:cs typeface="Calibri"/>
              </a:rPr>
              <a:t>Vastuulliset</a:t>
            </a:r>
            <a:r>
              <a:rPr lang="en-US" sz="2000">
                <a:solidFill>
                  <a:schemeClr val="tx1"/>
                </a:solidFill>
                <a:cs typeface="Calibri"/>
              </a:rPr>
              <a:t> </a:t>
            </a:r>
            <a:r>
              <a:rPr lang="en-US" sz="2000" err="1">
                <a:solidFill>
                  <a:schemeClr val="tx1"/>
                </a:solidFill>
                <a:cs typeface="Calibri"/>
              </a:rPr>
              <a:t>toimijat</a:t>
            </a:r>
            <a:r>
              <a:rPr lang="en-US" sz="2000">
                <a:solidFill>
                  <a:schemeClr val="tx1"/>
                </a:solidFill>
                <a:cs typeface="Calibri"/>
              </a:rPr>
              <a:t> </a:t>
            </a:r>
            <a:endParaRPr lang="en-US" sz="2000">
              <a:solidFill>
                <a:schemeClr val="tx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60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B8F7253-34CE-A938-499F-BE43620B83E9}"/>
              </a:ext>
            </a:extLst>
          </p:cNvPr>
          <p:cNvSpPr>
            <a:spLocks noGrp="1"/>
          </p:cNvSpPr>
          <p:nvPr>
            <p:ph type="title"/>
          </p:nvPr>
        </p:nvSpPr>
        <p:spPr>
          <a:xfrm>
            <a:off x="686834" y="1153572"/>
            <a:ext cx="3200400" cy="4461163"/>
          </a:xfrm>
        </p:spPr>
        <p:txBody>
          <a:bodyPr>
            <a:normAutofit/>
          </a:bodyPr>
          <a:lstStyle/>
          <a:p>
            <a:r>
              <a:rPr lang="fi-FI" sz="3700">
                <a:solidFill>
                  <a:srgbClr val="FFFFFF"/>
                </a:solidFill>
                <a:cs typeface="Calibri Light"/>
              </a:rPr>
              <a:t>Sisällysluettelo</a:t>
            </a:r>
            <a:endParaRPr lang="fi-FI"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42E02C4F-25DD-6FEC-CBBA-C087D64E708A}"/>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fi-FI">
                <a:cs typeface="Calibri"/>
              </a:rPr>
              <a:t>Määritelmät (diat 3-6)</a:t>
            </a:r>
          </a:p>
          <a:p>
            <a:r>
              <a:rPr lang="fi-FI">
                <a:cs typeface="Calibri"/>
              </a:rPr>
              <a:t>Kiusaamisen ehkäisy (diat 8-16)</a:t>
            </a:r>
          </a:p>
          <a:p>
            <a:r>
              <a:rPr lang="fi-FI">
                <a:cs typeface="Calibri"/>
              </a:rPr>
              <a:t>Ryhmätoiminta (diat 17-18)</a:t>
            </a:r>
          </a:p>
          <a:p>
            <a:r>
              <a:rPr lang="fi-FI">
                <a:cs typeface="Calibri"/>
              </a:rPr>
              <a:t>Toiminta havaituissa kiusaamistilanteissa (diat 19-27)</a:t>
            </a:r>
          </a:p>
        </p:txBody>
      </p:sp>
    </p:spTree>
    <p:extLst>
      <p:ext uri="{BB962C8B-B14F-4D97-AF65-F5344CB8AC3E}">
        <p14:creationId xmlns:p14="http://schemas.microsoft.com/office/powerpoint/2010/main" val="99678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28D6B0-7FDE-4CCD-8D47-1DCAC9335DC2}"/>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Kuka mukana?</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71F106-6F07-489B-806C-9FE48035CB24}"/>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err="1">
                <a:cs typeface="Calibri"/>
              </a:rPr>
              <a:t>Selvittelyissä</a:t>
            </a:r>
            <a:r>
              <a:rPr lang="en-US">
                <a:cs typeface="Calibri"/>
              </a:rPr>
              <a:t> </a:t>
            </a:r>
            <a:r>
              <a:rPr lang="en-US" err="1">
                <a:cs typeface="Calibri"/>
              </a:rPr>
              <a:t>aina</a:t>
            </a:r>
            <a:r>
              <a:rPr lang="en-US">
                <a:cs typeface="Calibri"/>
              </a:rPr>
              <a:t> </a:t>
            </a:r>
            <a:r>
              <a:rPr lang="en-US" err="1">
                <a:cs typeface="Calibri"/>
              </a:rPr>
              <a:t>mukana</a:t>
            </a:r>
            <a:r>
              <a:rPr lang="en-US">
                <a:cs typeface="Calibri"/>
              </a:rPr>
              <a:t> LO</a:t>
            </a:r>
          </a:p>
          <a:p>
            <a:r>
              <a:rPr lang="en-US" err="1">
                <a:cs typeface="Calibri"/>
              </a:rPr>
              <a:t>Tilanteesta</a:t>
            </a:r>
            <a:r>
              <a:rPr lang="en-US">
                <a:cs typeface="Calibri"/>
              </a:rPr>
              <a:t> </a:t>
            </a:r>
            <a:r>
              <a:rPr lang="en-US" err="1">
                <a:cs typeface="Calibri"/>
              </a:rPr>
              <a:t>riippuen</a:t>
            </a:r>
            <a:r>
              <a:rPr lang="en-US">
                <a:cs typeface="Calibri"/>
              </a:rPr>
              <a:t> </a:t>
            </a:r>
            <a:r>
              <a:rPr lang="en-US" err="1">
                <a:cs typeface="Calibri"/>
              </a:rPr>
              <a:t>mukaan</a:t>
            </a:r>
            <a:r>
              <a:rPr lang="en-US">
                <a:cs typeface="Calibri"/>
              </a:rPr>
              <a:t> </a:t>
            </a:r>
            <a:r>
              <a:rPr lang="en-US" err="1">
                <a:cs typeface="Calibri"/>
              </a:rPr>
              <a:t>muut</a:t>
            </a:r>
            <a:r>
              <a:rPr lang="en-US">
                <a:cs typeface="Calibri"/>
              </a:rPr>
              <a:t> </a:t>
            </a:r>
            <a:r>
              <a:rPr lang="en-US" err="1">
                <a:cs typeface="Calibri"/>
              </a:rPr>
              <a:t>opettajat</a:t>
            </a:r>
            <a:r>
              <a:rPr lang="en-US">
                <a:cs typeface="Calibri"/>
              </a:rPr>
              <a:t>, </a:t>
            </a:r>
            <a:r>
              <a:rPr lang="en-US" err="1">
                <a:cs typeface="Calibri"/>
              </a:rPr>
              <a:t>rehtori</a:t>
            </a:r>
            <a:r>
              <a:rPr lang="en-US">
                <a:cs typeface="Calibri"/>
              </a:rPr>
              <a:t>, </a:t>
            </a:r>
            <a:r>
              <a:rPr lang="en-US" err="1">
                <a:cs typeface="Calibri"/>
              </a:rPr>
              <a:t>apulaisrehtori</a:t>
            </a:r>
            <a:r>
              <a:rPr lang="en-US">
                <a:cs typeface="Calibri"/>
              </a:rPr>
              <a:t>, </a:t>
            </a:r>
            <a:r>
              <a:rPr lang="en-US" err="1">
                <a:cs typeface="Calibri"/>
              </a:rPr>
              <a:t>kuraattori</a:t>
            </a:r>
            <a:r>
              <a:rPr lang="en-US">
                <a:cs typeface="Calibri"/>
              </a:rPr>
              <a:t> ja/tai </a:t>
            </a:r>
            <a:r>
              <a:rPr lang="en-US" err="1">
                <a:cs typeface="Calibri"/>
              </a:rPr>
              <a:t>psykologi</a:t>
            </a:r>
          </a:p>
          <a:p>
            <a:r>
              <a:rPr lang="en-US" err="1">
                <a:cs typeface="Calibri"/>
              </a:rPr>
              <a:t>Huoltajien</a:t>
            </a:r>
            <a:r>
              <a:rPr lang="en-US">
                <a:cs typeface="Calibri"/>
              </a:rPr>
              <a:t> </a:t>
            </a:r>
            <a:r>
              <a:rPr lang="en-US" err="1">
                <a:cs typeface="Calibri"/>
              </a:rPr>
              <a:t>osallisuus</a:t>
            </a:r>
          </a:p>
          <a:p>
            <a:r>
              <a:rPr lang="en-US" err="1">
                <a:cs typeface="Calibri"/>
              </a:rPr>
              <a:t>Mahdolliset</a:t>
            </a:r>
            <a:r>
              <a:rPr lang="en-US">
                <a:cs typeface="Calibri"/>
              </a:rPr>
              <a:t> </a:t>
            </a:r>
            <a:r>
              <a:rPr lang="en-US" err="1">
                <a:cs typeface="Calibri"/>
              </a:rPr>
              <a:t>ulkopuoliset</a:t>
            </a:r>
            <a:r>
              <a:rPr lang="en-US">
                <a:cs typeface="Calibri"/>
              </a:rPr>
              <a:t> </a:t>
            </a:r>
            <a:r>
              <a:rPr lang="en-US" err="1">
                <a:cs typeface="Calibri"/>
              </a:rPr>
              <a:t>toimijat</a:t>
            </a:r>
            <a:r>
              <a:rPr lang="en-US">
                <a:cs typeface="Calibri"/>
              </a:rPr>
              <a:t> (</a:t>
            </a:r>
            <a:r>
              <a:rPr lang="en-US" err="1">
                <a:cs typeface="Calibri"/>
              </a:rPr>
              <a:t>esim</a:t>
            </a:r>
            <a:r>
              <a:rPr lang="en-US">
                <a:cs typeface="Calibri"/>
              </a:rPr>
              <a:t>. </a:t>
            </a:r>
            <a:r>
              <a:rPr lang="en-US" err="1">
                <a:cs typeface="Calibri"/>
              </a:rPr>
              <a:t>poliisi</a:t>
            </a:r>
            <a:r>
              <a:rPr lang="en-US">
                <a:cs typeface="Calibri"/>
              </a:rPr>
              <a:t>)</a:t>
            </a:r>
          </a:p>
          <a:p>
            <a:pPr marL="0" indent="0">
              <a:buNone/>
            </a:pPr>
            <a:endParaRPr lang="en-US">
              <a:cs typeface="Calibri"/>
            </a:endParaRPr>
          </a:p>
        </p:txBody>
      </p:sp>
      <p:pic>
        <p:nvPicPr>
          <p:cNvPr id="6" name="Kuva 6" descr="Kuva, joka sisältää kohteen henkilö, ulko&#10;&#10;Kuvaus luotu automaattisesti">
            <a:extLst>
              <a:ext uri="{FF2B5EF4-FFF2-40B4-BE49-F238E27FC236}">
                <a16:creationId xmlns:a16="http://schemas.microsoft.com/office/drawing/2014/main" id="{30242C6B-507C-E5E6-D76B-DA3D4677BFFF}"/>
              </a:ext>
            </a:extLst>
          </p:cNvPr>
          <p:cNvPicPr>
            <a:picLocks noChangeAspect="1"/>
          </p:cNvPicPr>
          <p:nvPr/>
        </p:nvPicPr>
        <p:blipFill>
          <a:blip r:embed="rId2"/>
          <a:stretch>
            <a:fillRect/>
          </a:stretch>
        </p:blipFill>
        <p:spPr>
          <a:xfrm>
            <a:off x="3893127" y="5214289"/>
            <a:ext cx="5347855" cy="1638730"/>
          </a:xfrm>
          <a:prstGeom prst="rect">
            <a:avLst/>
          </a:prstGeom>
        </p:spPr>
      </p:pic>
    </p:spTree>
    <p:extLst>
      <p:ext uri="{BB962C8B-B14F-4D97-AF65-F5344CB8AC3E}">
        <p14:creationId xmlns:p14="http://schemas.microsoft.com/office/powerpoint/2010/main" val="13606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1346B-27E8-4BC4-9288-B999E290F585}"/>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Miten pitää puuttua? </a:t>
            </a:r>
            <a:endParaRPr lang="en-US">
              <a:solidFill>
                <a:srgbClr val="FFFFFF"/>
              </a:solidFill>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CE4851-EE64-4140-A7E6-98F7E6248D49}"/>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2600">
                <a:cs typeface="Calibri"/>
              </a:rPr>
              <a:t>HETI!</a:t>
            </a:r>
          </a:p>
          <a:p>
            <a:r>
              <a:rPr lang="en-US" sz="2600" err="1">
                <a:cs typeface="Calibri"/>
              </a:rPr>
              <a:t>Asteittain</a:t>
            </a:r>
            <a:r>
              <a:rPr lang="en-US" sz="2600">
                <a:cs typeface="Calibri"/>
              </a:rPr>
              <a:t> </a:t>
            </a:r>
            <a:r>
              <a:rPr lang="en-US" sz="2600" err="1">
                <a:cs typeface="Calibri"/>
              </a:rPr>
              <a:t>lievemmästä</a:t>
            </a:r>
            <a:r>
              <a:rPr lang="en-US" sz="2600">
                <a:cs typeface="Calibri"/>
              </a:rPr>
              <a:t> </a:t>
            </a:r>
            <a:r>
              <a:rPr lang="en-US" sz="2600" err="1">
                <a:cs typeface="Calibri"/>
              </a:rPr>
              <a:t>keinosta</a:t>
            </a:r>
            <a:r>
              <a:rPr lang="en-US" sz="2600">
                <a:cs typeface="Calibri"/>
              </a:rPr>
              <a:t> </a:t>
            </a:r>
            <a:r>
              <a:rPr lang="en-US" sz="2600" err="1">
                <a:cs typeface="Calibri"/>
              </a:rPr>
              <a:t>ankarampaan</a:t>
            </a:r>
            <a:endParaRPr lang="en-US" sz="2600">
              <a:cs typeface="Calibri"/>
            </a:endParaRPr>
          </a:p>
          <a:p>
            <a:r>
              <a:rPr lang="en-US" sz="2600" err="1">
                <a:cs typeface="Calibri"/>
              </a:rPr>
              <a:t>Rehtori</a:t>
            </a:r>
            <a:r>
              <a:rPr lang="en-US" sz="2600">
                <a:cs typeface="Calibri"/>
              </a:rPr>
              <a:t> </a:t>
            </a:r>
            <a:r>
              <a:rPr lang="en-US" sz="2600" err="1">
                <a:cs typeface="Calibri"/>
              </a:rPr>
              <a:t>voi</a:t>
            </a:r>
            <a:r>
              <a:rPr lang="en-US" sz="2600">
                <a:cs typeface="Calibri"/>
              </a:rPr>
              <a:t> </a:t>
            </a:r>
            <a:r>
              <a:rPr lang="en-US" sz="2600" err="1">
                <a:cs typeface="Calibri"/>
              </a:rPr>
              <a:t>muutta</a:t>
            </a:r>
            <a:r>
              <a:rPr lang="en-US" sz="2600">
                <a:cs typeface="Calibri"/>
              </a:rPr>
              <a:t> </a:t>
            </a:r>
            <a:r>
              <a:rPr lang="en-US" sz="2600" err="1">
                <a:cs typeface="Calibri"/>
              </a:rPr>
              <a:t>luokka</a:t>
            </a:r>
            <a:r>
              <a:rPr lang="en-US" sz="2600">
                <a:cs typeface="Calibri"/>
              </a:rPr>
              <a:t>- ja </a:t>
            </a:r>
            <a:r>
              <a:rPr lang="en-US" sz="2600" err="1">
                <a:cs typeface="Calibri"/>
              </a:rPr>
              <a:t>ryhmäjakoja</a:t>
            </a:r>
            <a:r>
              <a:rPr lang="en-US" sz="2600">
                <a:cs typeface="Calibri"/>
              </a:rPr>
              <a:t>, </a:t>
            </a:r>
            <a:r>
              <a:rPr lang="en-US" sz="2600" err="1">
                <a:cs typeface="Calibri"/>
              </a:rPr>
              <a:t>myös</a:t>
            </a:r>
            <a:r>
              <a:rPr lang="en-US" sz="2600">
                <a:cs typeface="Calibri"/>
              </a:rPr>
              <a:t> </a:t>
            </a:r>
            <a:r>
              <a:rPr lang="en-US" sz="2600" err="1">
                <a:cs typeface="Calibri"/>
              </a:rPr>
              <a:t>tilapäisesti</a:t>
            </a:r>
            <a:endParaRPr lang="en-US" sz="2600">
              <a:cs typeface="Calibri"/>
            </a:endParaRPr>
          </a:p>
          <a:p>
            <a:r>
              <a:rPr lang="en-US" sz="2600" err="1">
                <a:cs typeface="Calibri"/>
              </a:rPr>
              <a:t>Oikeudellisessa</a:t>
            </a:r>
            <a:r>
              <a:rPr lang="en-US" sz="2600">
                <a:cs typeface="Calibri"/>
              </a:rPr>
              <a:t> </a:t>
            </a:r>
            <a:r>
              <a:rPr lang="en-US" sz="2600" err="1">
                <a:cs typeface="Calibri"/>
              </a:rPr>
              <a:t>arvioinnissa</a:t>
            </a:r>
            <a:r>
              <a:rPr lang="en-US" sz="2600">
                <a:cs typeface="Calibri"/>
              </a:rPr>
              <a:t>: </a:t>
            </a:r>
            <a:r>
              <a:rPr lang="en-US" sz="2600" err="1">
                <a:cs typeface="Calibri"/>
              </a:rPr>
              <a:t>onko</a:t>
            </a:r>
            <a:r>
              <a:rPr lang="en-US" sz="2600">
                <a:cs typeface="Calibri"/>
              </a:rPr>
              <a:t> </a:t>
            </a:r>
            <a:r>
              <a:rPr lang="en-US" sz="2600" err="1">
                <a:cs typeface="Calibri"/>
              </a:rPr>
              <a:t>suunnitelmat</a:t>
            </a:r>
            <a:r>
              <a:rPr lang="en-US" sz="2600">
                <a:cs typeface="Calibri"/>
              </a:rPr>
              <a:t> </a:t>
            </a:r>
            <a:r>
              <a:rPr lang="en-US" sz="2600" err="1">
                <a:cs typeface="Calibri"/>
              </a:rPr>
              <a:t>tehty</a:t>
            </a:r>
            <a:r>
              <a:rPr lang="en-US" sz="2600">
                <a:cs typeface="Calibri"/>
              </a:rPr>
              <a:t> ja </a:t>
            </a:r>
            <a:r>
              <a:rPr lang="en-US" sz="2600" err="1">
                <a:cs typeface="Calibri"/>
              </a:rPr>
              <a:t>toimeenpantu</a:t>
            </a:r>
            <a:r>
              <a:rPr lang="en-US" sz="2600">
                <a:cs typeface="Calibri"/>
              </a:rPr>
              <a:t>, </a:t>
            </a:r>
            <a:r>
              <a:rPr lang="en-US" sz="2600" err="1">
                <a:cs typeface="Calibri"/>
              </a:rPr>
              <a:t>onko</a:t>
            </a:r>
            <a:r>
              <a:rPr lang="en-US" sz="2600">
                <a:cs typeface="Calibri"/>
              </a:rPr>
              <a:t> </a:t>
            </a:r>
            <a:r>
              <a:rPr lang="en-US" sz="2600" err="1">
                <a:cs typeface="Calibri"/>
              </a:rPr>
              <a:t>käytetty</a:t>
            </a:r>
            <a:r>
              <a:rPr lang="en-US" sz="2600">
                <a:cs typeface="Calibri"/>
              </a:rPr>
              <a:t> </a:t>
            </a:r>
            <a:r>
              <a:rPr lang="en-US" sz="2600" err="1">
                <a:cs typeface="Calibri"/>
              </a:rPr>
              <a:t>kurinpitokeinoja</a:t>
            </a:r>
            <a:r>
              <a:rPr lang="en-US" sz="2600">
                <a:cs typeface="Calibri"/>
              </a:rPr>
              <a:t>, </a:t>
            </a:r>
            <a:r>
              <a:rPr lang="en-US" sz="2600" err="1">
                <a:cs typeface="Calibri"/>
              </a:rPr>
              <a:t>puututtiinko</a:t>
            </a:r>
            <a:r>
              <a:rPr lang="en-US" sz="2600">
                <a:cs typeface="Calibri"/>
              </a:rPr>
              <a:t> </a:t>
            </a:r>
            <a:r>
              <a:rPr lang="en-US" sz="2600" err="1">
                <a:cs typeface="Calibri"/>
              </a:rPr>
              <a:t>viipymättä</a:t>
            </a:r>
            <a:endParaRPr lang="en-US" sz="2600">
              <a:cs typeface="Calibri"/>
            </a:endParaRPr>
          </a:p>
          <a:p>
            <a:endParaRPr lang="en-US" sz="2600">
              <a:cs typeface="Calibri"/>
            </a:endParaRPr>
          </a:p>
          <a:p>
            <a:pPr marL="0" indent="0">
              <a:buNone/>
            </a:pPr>
            <a:r>
              <a:rPr lang="en-US" sz="2600">
                <a:cs typeface="Calibri"/>
              </a:rPr>
              <a:t>(Lähde: </a:t>
            </a:r>
            <a:r>
              <a:rPr lang="en-US" sz="2600" err="1">
                <a:cs typeface="Calibri"/>
              </a:rPr>
              <a:t>Eduskunnan</a:t>
            </a:r>
            <a:r>
              <a:rPr lang="en-US" sz="2600">
                <a:cs typeface="Calibri"/>
              </a:rPr>
              <a:t> </a:t>
            </a:r>
            <a:r>
              <a:rPr lang="en-US" sz="2600" err="1">
                <a:cs typeface="Calibri"/>
              </a:rPr>
              <a:t>oikeusasiamiehen</a:t>
            </a:r>
            <a:r>
              <a:rPr lang="en-US" sz="2600">
                <a:cs typeface="Calibri"/>
              </a:rPr>
              <a:t> </a:t>
            </a:r>
            <a:r>
              <a:rPr lang="en-US" sz="2600" err="1">
                <a:cs typeface="Calibri"/>
              </a:rPr>
              <a:t>kertomus</a:t>
            </a:r>
            <a:r>
              <a:rPr lang="en-US" sz="2600">
                <a:cs typeface="Calibri"/>
              </a:rPr>
              <a:t> 2019, Niina </a:t>
            </a:r>
            <a:r>
              <a:rPr lang="en-US" sz="2600" err="1">
                <a:cs typeface="Calibri"/>
              </a:rPr>
              <a:t>Mäntylän</a:t>
            </a:r>
            <a:r>
              <a:rPr lang="en-US" sz="2600">
                <a:cs typeface="Calibri"/>
              </a:rPr>
              <a:t> </a:t>
            </a:r>
            <a:r>
              <a:rPr lang="en-US" sz="2600" err="1">
                <a:cs typeface="Calibri"/>
              </a:rPr>
              <a:t>luento</a:t>
            </a:r>
            <a:r>
              <a:rPr lang="en-US" sz="2600">
                <a:cs typeface="Calibri"/>
              </a:rPr>
              <a:t> 8.9.2021, AVI: </a:t>
            </a:r>
            <a:r>
              <a:rPr lang="en-US" sz="2600" err="1">
                <a:cs typeface="Calibri"/>
              </a:rPr>
              <a:t>koulutus</a:t>
            </a:r>
            <a:r>
              <a:rPr lang="en-US" sz="2600">
                <a:cs typeface="Calibri"/>
              </a:rPr>
              <a:t>)</a:t>
            </a:r>
          </a:p>
        </p:txBody>
      </p:sp>
    </p:spTree>
    <p:extLst>
      <p:ext uri="{BB962C8B-B14F-4D97-AF65-F5344CB8AC3E}">
        <p14:creationId xmlns:p14="http://schemas.microsoft.com/office/powerpoint/2010/main" val="3903492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C9F65-672A-49F8-B06E-A59A1C0A29C3}"/>
              </a:ext>
            </a:extLst>
          </p:cNvPr>
          <p:cNvSpPr>
            <a:spLocks noGrp="1"/>
          </p:cNvSpPr>
          <p:nvPr>
            <p:ph type="title"/>
          </p:nvPr>
        </p:nvSpPr>
        <p:spPr>
          <a:xfrm>
            <a:off x="640080" y="325369"/>
            <a:ext cx="4368602" cy="1956841"/>
          </a:xfrm>
        </p:spPr>
        <p:txBody>
          <a:bodyPr anchor="b">
            <a:normAutofit/>
          </a:bodyPr>
          <a:lstStyle/>
          <a:p>
            <a:r>
              <a:rPr lang="en-US" sz="5000">
                <a:cs typeface="Calibri Light"/>
              </a:rPr>
              <a:t>KÄYTÄNNÖSSÄ: </a:t>
            </a:r>
            <a:endParaRPr lang="en-US" sz="5000"/>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28C5F7-9BD3-42C6-82E4-F601D3E2F439}"/>
              </a:ext>
            </a:extLst>
          </p:cNvPr>
          <p:cNvSpPr>
            <a:spLocks noGrp="1"/>
          </p:cNvSpPr>
          <p:nvPr>
            <p:ph idx="1"/>
          </p:nvPr>
        </p:nvSpPr>
        <p:spPr>
          <a:xfrm>
            <a:off x="640080" y="2872899"/>
            <a:ext cx="4606444" cy="3883095"/>
          </a:xfrm>
        </p:spPr>
        <p:txBody>
          <a:bodyPr vert="horz" lIns="91440" tIns="45720" rIns="91440" bIns="45720" rtlCol="0" anchor="t">
            <a:normAutofit fontScale="92500" lnSpcReduction="20000"/>
          </a:bodyPr>
          <a:lstStyle/>
          <a:p>
            <a:r>
              <a:rPr lang="en-US" sz="2400" err="1">
                <a:cs typeface="Calibri"/>
              </a:rPr>
              <a:t>Toimi</a:t>
            </a:r>
            <a:r>
              <a:rPr lang="en-US" sz="2400">
                <a:cs typeface="Calibri"/>
              </a:rPr>
              <a:t> DIOISTA LÖYTYVIEN </a:t>
            </a:r>
            <a:r>
              <a:rPr lang="en-US" sz="2400" err="1">
                <a:cs typeface="Calibri"/>
              </a:rPr>
              <a:t>selvitysaskeleiden</a:t>
            </a:r>
            <a:r>
              <a:rPr lang="en-US" sz="2400">
                <a:cs typeface="Calibri"/>
              </a:rPr>
              <a:t> </a:t>
            </a:r>
            <a:r>
              <a:rPr lang="en-US" sz="2400" err="1">
                <a:cs typeface="Calibri"/>
              </a:rPr>
              <a:t>mukaan</a:t>
            </a:r>
            <a:r>
              <a:rPr lang="en-US" sz="2400">
                <a:cs typeface="Calibri"/>
              </a:rPr>
              <a:t>.</a:t>
            </a:r>
            <a:endParaRPr lang="fi-FI" sz="4000"/>
          </a:p>
          <a:p>
            <a:r>
              <a:rPr lang="en-US" sz="2400" err="1">
                <a:cs typeface="Calibri"/>
              </a:rPr>
              <a:t>Kirjaa</a:t>
            </a:r>
            <a:r>
              <a:rPr lang="en-US" sz="2400">
                <a:cs typeface="Calibri"/>
              </a:rPr>
              <a:t> </a:t>
            </a:r>
            <a:r>
              <a:rPr lang="en-US" sz="2400" err="1">
                <a:cs typeface="Calibri"/>
              </a:rPr>
              <a:t>selvitysaskeleet</a:t>
            </a:r>
            <a:r>
              <a:rPr lang="en-US" sz="2400">
                <a:cs typeface="Calibri"/>
              </a:rPr>
              <a:t>, </a:t>
            </a:r>
            <a:r>
              <a:rPr lang="en-US" sz="2400" err="1">
                <a:cs typeface="Calibri"/>
              </a:rPr>
              <a:t>tehdyt</a:t>
            </a:r>
            <a:r>
              <a:rPr lang="en-US" sz="2400">
                <a:cs typeface="Calibri"/>
              </a:rPr>
              <a:t> </a:t>
            </a:r>
            <a:r>
              <a:rPr lang="en-US" sz="2400" err="1">
                <a:cs typeface="Calibri"/>
              </a:rPr>
              <a:t>toimenpiteet</a:t>
            </a:r>
            <a:r>
              <a:rPr lang="en-US" sz="2400">
                <a:cs typeface="Calibri"/>
              </a:rPr>
              <a:t> ja </a:t>
            </a:r>
            <a:r>
              <a:rPr lang="en-US" sz="2400" err="1">
                <a:cs typeface="Calibri"/>
              </a:rPr>
              <a:t>sovitut</a:t>
            </a:r>
            <a:r>
              <a:rPr lang="en-US" sz="2400">
                <a:cs typeface="Calibri"/>
              </a:rPr>
              <a:t> </a:t>
            </a:r>
            <a:r>
              <a:rPr lang="en-US" sz="2400" err="1">
                <a:cs typeface="Calibri"/>
              </a:rPr>
              <a:t>vastuut</a:t>
            </a:r>
            <a:r>
              <a:rPr lang="en-US" sz="2400">
                <a:cs typeface="Calibri"/>
              </a:rPr>
              <a:t> Tuki-</a:t>
            </a:r>
            <a:r>
              <a:rPr lang="en-US" sz="2400" err="1">
                <a:cs typeface="Calibri"/>
              </a:rPr>
              <a:t>välilehdelle</a:t>
            </a:r>
            <a:r>
              <a:rPr lang="en-US" sz="2400">
                <a:cs typeface="Calibri"/>
              </a:rPr>
              <a:t> </a:t>
            </a:r>
            <a:r>
              <a:rPr lang="en-US" sz="2400" err="1">
                <a:cs typeface="Calibri"/>
              </a:rPr>
              <a:t>tukimuotona</a:t>
            </a:r>
            <a:r>
              <a:rPr lang="en-US" sz="2400">
                <a:cs typeface="Calibri"/>
              </a:rPr>
              <a:t> "Kes-</a:t>
            </a:r>
            <a:r>
              <a:rPr lang="en-US" sz="2400" err="1">
                <a:cs typeface="Calibri"/>
              </a:rPr>
              <a:t>kustelu</a:t>
            </a:r>
            <a:r>
              <a:rPr lang="en-US" sz="2400">
                <a:cs typeface="Calibri"/>
              </a:rPr>
              <a:t> </a:t>
            </a:r>
            <a:r>
              <a:rPr lang="en-US" sz="2400" err="1">
                <a:cs typeface="Calibri"/>
              </a:rPr>
              <a:t>oppilaan</a:t>
            </a:r>
            <a:r>
              <a:rPr lang="en-US" sz="2400">
                <a:cs typeface="Calibri"/>
              </a:rPr>
              <a:t> </a:t>
            </a:r>
            <a:r>
              <a:rPr lang="en-US" sz="2400" err="1">
                <a:cs typeface="Calibri"/>
              </a:rPr>
              <a:t>kanssa</a:t>
            </a:r>
            <a:r>
              <a:rPr lang="en-US" sz="2400">
                <a:cs typeface="Calibri"/>
              </a:rPr>
              <a:t>" (</a:t>
            </a:r>
            <a:r>
              <a:rPr lang="en-US" sz="2400" err="1">
                <a:cs typeface="Calibri"/>
              </a:rPr>
              <a:t>kohtaan</a:t>
            </a:r>
            <a:r>
              <a:rPr lang="en-US" sz="2400">
                <a:cs typeface="Calibri"/>
              </a:rPr>
              <a:t> "</a:t>
            </a:r>
            <a:r>
              <a:rPr lang="en-US" sz="2400" err="1">
                <a:cs typeface="Calibri"/>
              </a:rPr>
              <a:t>Muu</a:t>
            </a:r>
            <a:r>
              <a:rPr lang="en-US" sz="2400">
                <a:cs typeface="Calibri"/>
              </a:rPr>
              <a:t> </a:t>
            </a:r>
            <a:r>
              <a:rPr lang="en-US" sz="2400" err="1">
                <a:cs typeface="Calibri"/>
              </a:rPr>
              <a:t>tukimuoto</a:t>
            </a:r>
            <a:r>
              <a:rPr lang="en-US" sz="2400">
                <a:cs typeface="Calibri"/>
              </a:rPr>
              <a:t>, tar-</a:t>
            </a:r>
            <a:r>
              <a:rPr lang="en-US" sz="2400" err="1">
                <a:cs typeface="Calibri"/>
              </a:rPr>
              <a:t>kemmin</a:t>
            </a:r>
            <a:r>
              <a:rPr lang="en-US" sz="2400">
                <a:cs typeface="Calibri"/>
              </a:rPr>
              <a:t>")</a:t>
            </a:r>
          </a:p>
          <a:p>
            <a:r>
              <a:rPr lang="en-US" sz="2400" err="1">
                <a:cs typeface="Calibri"/>
              </a:rPr>
              <a:t>Dioja</a:t>
            </a:r>
            <a:r>
              <a:rPr lang="en-US" sz="2400">
                <a:cs typeface="Calibri"/>
              </a:rPr>
              <a:t> </a:t>
            </a:r>
            <a:r>
              <a:rPr lang="en-US" sz="2400" err="1">
                <a:cs typeface="Calibri"/>
              </a:rPr>
              <a:t>voi</a:t>
            </a:r>
            <a:r>
              <a:rPr lang="en-US" sz="2400">
                <a:cs typeface="Calibri"/>
              </a:rPr>
              <a:t> </a:t>
            </a:r>
            <a:r>
              <a:rPr lang="en-US" sz="2400" err="1">
                <a:cs typeface="Calibri"/>
              </a:rPr>
              <a:t>käyttää</a:t>
            </a:r>
            <a:r>
              <a:rPr lang="en-US" sz="2400">
                <a:cs typeface="Calibri"/>
              </a:rPr>
              <a:t> </a:t>
            </a:r>
            <a:r>
              <a:rPr lang="en-US" sz="2400" err="1">
                <a:cs typeface="Calibri"/>
              </a:rPr>
              <a:t>muistiopohjina</a:t>
            </a:r>
            <a:r>
              <a:rPr lang="en-US" sz="2400">
                <a:cs typeface="Calibri"/>
              </a:rPr>
              <a:t>, </a:t>
            </a:r>
            <a:r>
              <a:rPr lang="en-US" sz="2400" err="1">
                <a:cs typeface="Calibri"/>
              </a:rPr>
              <a:t>tulosta</a:t>
            </a:r>
            <a:r>
              <a:rPr lang="en-US" sz="2400">
                <a:cs typeface="Calibri"/>
              </a:rPr>
              <a:t> tai </a:t>
            </a:r>
            <a:r>
              <a:rPr lang="en-US" sz="2400" err="1">
                <a:cs typeface="Calibri"/>
              </a:rPr>
              <a:t>lataa</a:t>
            </a:r>
            <a:r>
              <a:rPr lang="en-US" sz="2400">
                <a:cs typeface="Calibri"/>
              </a:rPr>
              <a:t> </a:t>
            </a:r>
            <a:r>
              <a:rPr lang="en-US" sz="2400" err="1">
                <a:cs typeface="Calibri"/>
              </a:rPr>
              <a:t>itsellesi</a:t>
            </a:r>
            <a:r>
              <a:rPr lang="en-US" sz="2400">
                <a:cs typeface="Calibri"/>
              </a:rPr>
              <a:t> </a:t>
            </a:r>
            <a:r>
              <a:rPr lang="en-US" sz="2400" err="1">
                <a:cs typeface="Calibri"/>
              </a:rPr>
              <a:t>työskentelyä</a:t>
            </a:r>
            <a:r>
              <a:rPr lang="en-US" sz="2400">
                <a:cs typeface="Calibri"/>
              </a:rPr>
              <a:t> </a:t>
            </a:r>
            <a:r>
              <a:rPr lang="en-US" sz="2400" err="1">
                <a:cs typeface="Calibri"/>
              </a:rPr>
              <a:t>varten</a:t>
            </a:r>
            <a:r>
              <a:rPr lang="en-US" sz="2400">
                <a:cs typeface="Calibri"/>
              </a:rPr>
              <a:t>.</a:t>
            </a:r>
            <a:endParaRPr lang="en-US" sz="2400">
              <a:ea typeface="Calibri"/>
              <a:cs typeface="Calibri"/>
            </a:endParaRPr>
          </a:p>
          <a:p>
            <a:r>
              <a:rPr lang="en-US" sz="2400" err="1">
                <a:ea typeface="Calibri"/>
                <a:cs typeface="Calibri"/>
              </a:rPr>
              <a:t>Kiusaamisen</a:t>
            </a:r>
            <a:r>
              <a:rPr lang="en-US" sz="2400">
                <a:ea typeface="Calibri"/>
                <a:cs typeface="Calibri"/>
              </a:rPr>
              <a:t> </a:t>
            </a:r>
            <a:r>
              <a:rPr lang="en-US" sz="2400" err="1">
                <a:ea typeface="Calibri"/>
                <a:cs typeface="Calibri"/>
              </a:rPr>
              <a:t>selvittelyssä</a:t>
            </a:r>
            <a:r>
              <a:rPr lang="en-US" sz="2400">
                <a:ea typeface="Calibri"/>
                <a:cs typeface="Calibri"/>
              </a:rPr>
              <a:t> </a:t>
            </a:r>
            <a:r>
              <a:rPr lang="en-US" sz="2400" err="1">
                <a:ea typeface="Calibri"/>
                <a:cs typeface="Calibri"/>
              </a:rPr>
              <a:t>työskennellään</a:t>
            </a:r>
            <a:r>
              <a:rPr lang="en-US" sz="2400">
                <a:ea typeface="Calibri"/>
                <a:cs typeface="Calibri"/>
              </a:rPr>
              <a:t> </a:t>
            </a:r>
            <a:r>
              <a:rPr lang="en-US" sz="2400" err="1">
                <a:ea typeface="Calibri"/>
                <a:cs typeface="Calibri"/>
              </a:rPr>
              <a:t>työparin</a:t>
            </a:r>
            <a:r>
              <a:rPr lang="en-US" sz="2400">
                <a:ea typeface="Calibri"/>
                <a:cs typeface="Calibri"/>
              </a:rPr>
              <a:t> </a:t>
            </a:r>
            <a:r>
              <a:rPr lang="en-US" sz="2400" err="1">
                <a:ea typeface="Calibri"/>
                <a:cs typeface="Calibri"/>
              </a:rPr>
              <a:t>kanssa</a:t>
            </a:r>
            <a:r>
              <a:rPr lang="en-US" sz="2400">
                <a:ea typeface="Calibri"/>
                <a:cs typeface="Calibri"/>
              </a:rPr>
              <a:t>, </a:t>
            </a:r>
            <a:r>
              <a:rPr lang="en-US" sz="2400" err="1">
                <a:ea typeface="Calibri"/>
                <a:cs typeface="Calibri"/>
              </a:rPr>
              <a:t>erityisesti</a:t>
            </a:r>
            <a:r>
              <a:rPr lang="en-US" sz="2400">
                <a:ea typeface="Calibri"/>
                <a:cs typeface="Calibri"/>
              </a:rPr>
              <a:t> </a:t>
            </a:r>
            <a:r>
              <a:rPr lang="en-US" sz="2400" err="1">
                <a:ea typeface="Calibri"/>
                <a:cs typeface="Calibri"/>
              </a:rPr>
              <a:t>oppilasta</a:t>
            </a:r>
            <a:r>
              <a:rPr lang="en-US" sz="2400">
                <a:ea typeface="Calibri"/>
                <a:cs typeface="Calibri"/>
              </a:rPr>
              <a:t> </a:t>
            </a:r>
            <a:r>
              <a:rPr lang="en-US" sz="2400" err="1">
                <a:ea typeface="Calibri"/>
                <a:cs typeface="Calibri"/>
              </a:rPr>
              <a:t>kuultaessa</a:t>
            </a:r>
            <a:endParaRPr lang="en-US" sz="2400">
              <a:ea typeface="Calibri"/>
              <a:cs typeface="Calibri"/>
            </a:endParaRPr>
          </a:p>
          <a:p>
            <a:endParaRPr lang="en-US" sz="2400">
              <a:ea typeface="Calibri"/>
              <a:cs typeface="Calibri"/>
            </a:endParaRPr>
          </a:p>
          <a:p>
            <a:endParaRPr lang="en-US">
              <a:ea typeface="Calibri"/>
              <a:cs typeface="Calibri"/>
            </a:endParaRPr>
          </a:p>
        </p:txBody>
      </p:sp>
      <p:pic>
        <p:nvPicPr>
          <p:cNvPr id="5" name="Picture 4" descr="Hehkulamppu keltaisella taustalla, johon on luonnosteltu valonsäteet ja johto">
            <a:extLst>
              <a:ext uri="{FF2B5EF4-FFF2-40B4-BE49-F238E27FC236}">
                <a16:creationId xmlns:a16="http://schemas.microsoft.com/office/drawing/2014/main" id="{C290B2EF-797E-4215-A6C7-D621622A8377}"/>
              </a:ext>
            </a:extLst>
          </p:cNvPr>
          <p:cNvPicPr>
            <a:picLocks noChangeAspect="1"/>
          </p:cNvPicPr>
          <p:nvPr/>
        </p:nvPicPr>
        <p:blipFill rotWithShape="1">
          <a:blip r:embed="rId2"/>
          <a:srcRect l="19157" r="1915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0823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5485D5-EF3F-4AD1-A141-6ECE1D5380CA}"/>
              </a:ext>
            </a:extLst>
          </p:cNvPr>
          <p:cNvSpPr>
            <a:spLocks noGrp="1"/>
          </p:cNvSpPr>
          <p:nvPr>
            <p:ph type="title"/>
          </p:nvPr>
        </p:nvSpPr>
        <p:spPr>
          <a:xfrm>
            <a:off x="686834" y="1125863"/>
            <a:ext cx="3200400" cy="4461163"/>
          </a:xfrm>
        </p:spPr>
        <p:txBody>
          <a:bodyPr>
            <a:normAutofit/>
          </a:bodyPr>
          <a:lstStyle/>
          <a:p>
            <a:r>
              <a:rPr lang="en-US" sz="3700">
                <a:solidFill>
                  <a:srgbClr val="FFFFFF"/>
                </a:solidFill>
                <a:cs typeface="Calibri Light"/>
              </a:rPr>
              <a:t>Selvitysaskeleet</a:t>
            </a: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BA77B2-8EA5-4F15-888A-D643D11654B5}"/>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err="1">
                <a:cs typeface="Calibri"/>
              </a:rPr>
              <a:t>Suunnattu</a:t>
            </a:r>
            <a:r>
              <a:rPr lang="en-US" dirty="0">
                <a:cs typeface="Calibri"/>
              </a:rPr>
              <a:t> </a:t>
            </a:r>
            <a:r>
              <a:rPr lang="en-US" dirty="0" err="1">
                <a:cs typeface="Calibri"/>
              </a:rPr>
              <a:t>koulun</a:t>
            </a:r>
            <a:r>
              <a:rPr lang="en-US" dirty="0">
                <a:cs typeface="Calibri"/>
              </a:rPr>
              <a:t> </a:t>
            </a:r>
            <a:r>
              <a:rPr lang="en-US" dirty="0" err="1">
                <a:cs typeface="Calibri"/>
              </a:rPr>
              <a:t>henkilökunnalle</a:t>
            </a:r>
            <a:r>
              <a:rPr lang="en-US" dirty="0">
                <a:cs typeface="Calibri"/>
              </a:rPr>
              <a:t>, </a:t>
            </a:r>
            <a:r>
              <a:rPr lang="en-US" dirty="0" err="1">
                <a:cs typeface="Calibri"/>
              </a:rPr>
              <a:t>tiedustele</a:t>
            </a:r>
            <a:r>
              <a:rPr lang="en-US" dirty="0">
                <a:cs typeface="Calibri"/>
              </a:rPr>
              <a:t> </a:t>
            </a:r>
            <a:r>
              <a:rPr lang="en-US" dirty="0" err="1">
                <a:cs typeface="Calibri"/>
              </a:rPr>
              <a:t>tarkennukset</a:t>
            </a:r>
            <a:r>
              <a:rPr lang="en-US" dirty="0">
                <a:cs typeface="Calibri"/>
              </a:rPr>
              <a:t> </a:t>
            </a:r>
            <a:r>
              <a:rPr lang="en-US" dirty="0" err="1">
                <a:cs typeface="Calibri"/>
              </a:rPr>
              <a:t>koulusta</a:t>
            </a:r>
            <a:endParaRPr lang="en-US" dirty="0">
              <a:cs typeface="Calibri"/>
            </a:endParaRPr>
          </a:p>
        </p:txBody>
      </p:sp>
    </p:spTree>
    <p:extLst>
      <p:ext uri="{BB962C8B-B14F-4D97-AF65-F5344CB8AC3E}">
        <p14:creationId xmlns:p14="http://schemas.microsoft.com/office/powerpoint/2010/main" val="744947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3A22BE-36DA-407E-B6F7-4FD7CDD6C7E5}"/>
              </a:ext>
            </a:extLst>
          </p:cNvPr>
          <p:cNvSpPr>
            <a:spLocks noGrp="1"/>
          </p:cNvSpPr>
          <p:nvPr>
            <p:ph type="title"/>
          </p:nvPr>
        </p:nvSpPr>
        <p:spPr>
          <a:xfrm>
            <a:off x="686834" y="1153572"/>
            <a:ext cx="3200400" cy="4461163"/>
          </a:xfrm>
        </p:spPr>
        <p:txBody>
          <a:bodyPr>
            <a:normAutofit/>
          </a:bodyPr>
          <a:lstStyle/>
          <a:p>
            <a:r>
              <a:rPr lang="en-US" sz="3200" err="1">
                <a:solidFill>
                  <a:srgbClr val="FFFFFF"/>
                </a:solidFill>
                <a:latin typeface="Calibri"/>
                <a:cs typeface="Calibri"/>
              </a:rPr>
              <a:t>Tilannekuvan</a:t>
            </a:r>
            <a:r>
              <a:rPr lang="en-US" sz="3200">
                <a:solidFill>
                  <a:srgbClr val="FFFFFF"/>
                </a:solidFill>
                <a:latin typeface="Calibri"/>
                <a:cs typeface="Calibri"/>
              </a:rPr>
              <a:t>  </a:t>
            </a:r>
            <a:br>
              <a:rPr lang="en-US" sz="3200">
                <a:solidFill>
                  <a:srgbClr val="FFFFFF"/>
                </a:solidFill>
                <a:latin typeface="Calibri"/>
                <a:cs typeface="Calibri"/>
              </a:rPr>
            </a:br>
            <a:r>
              <a:rPr lang="en-US" sz="3200" err="1">
                <a:solidFill>
                  <a:srgbClr val="FFFFFF"/>
                </a:solidFill>
                <a:latin typeface="Calibri"/>
                <a:cs typeface="Calibri"/>
              </a:rPr>
              <a:t>muodostaminen</a:t>
            </a:r>
            <a:r>
              <a:rPr lang="en-US" sz="3200">
                <a:solidFill>
                  <a:srgbClr val="FFFFFF"/>
                </a:solidFill>
                <a:latin typeface="Calibri"/>
                <a:cs typeface="Calibri"/>
              </a:rPr>
              <a:t> ja </a:t>
            </a:r>
            <a:r>
              <a:rPr lang="en-US" sz="3200" err="1">
                <a:solidFill>
                  <a:srgbClr val="FFFFFF"/>
                </a:solidFill>
                <a:latin typeface="Calibri"/>
                <a:cs typeface="Calibri"/>
              </a:rPr>
              <a:t>selvittely</a:t>
            </a:r>
            <a:endParaRPr lang="en-US" sz="3200" err="1">
              <a:solidFill>
                <a:srgbClr val="FFFFFF"/>
              </a:solidFill>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3C0BF7-F0FA-4D6C-8C6F-D18A17DE4249}"/>
              </a:ext>
            </a:extLst>
          </p:cNvPr>
          <p:cNvSpPr>
            <a:spLocks noGrp="1"/>
          </p:cNvSpPr>
          <p:nvPr>
            <p:ph idx="1"/>
          </p:nvPr>
        </p:nvSpPr>
        <p:spPr>
          <a:xfrm>
            <a:off x="4349074" y="507838"/>
            <a:ext cx="7188326" cy="6034468"/>
          </a:xfrm>
        </p:spPr>
        <p:txBody>
          <a:bodyPr vert="horz" lIns="91440" tIns="45720" rIns="91440" bIns="45720" rtlCol="0" anchor="ctr">
            <a:normAutofit/>
          </a:bodyPr>
          <a:lstStyle/>
          <a:p>
            <a:pPr marL="0" indent="0">
              <a:buNone/>
            </a:pPr>
            <a:r>
              <a:rPr lang="en-US" dirty="0" err="1">
                <a:cs typeface="Calibri"/>
              </a:rPr>
              <a:t>Suunnattu</a:t>
            </a:r>
            <a:r>
              <a:rPr lang="en-US" dirty="0">
                <a:cs typeface="Calibri"/>
              </a:rPr>
              <a:t> </a:t>
            </a:r>
            <a:r>
              <a:rPr lang="en-US" dirty="0" err="1">
                <a:cs typeface="Calibri"/>
              </a:rPr>
              <a:t>koulun</a:t>
            </a:r>
            <a:r>
              <a:rPr lang="en-US" dirty="0">
                <a:cs typeface="Calibri"/>
              </a:rPr>
              <a:t> </a:t>
            </a:r>
            <a:r>
              <a:rPr lang="en-US" dirty="0" err="1">
                <a:cs typeface="Calibri"/>
              </a:rPr>
              <a:t>henkilökunnalle</a:t>
            </a:r>
            <a:r>
              <a:rPr lang="en-US" dirty="0">
                <a:cs typeface="Calibri"/>
              </a:rPr>
              <a:t>, </a:t>
            </a:r>
            <a:r>
              <a:rPr lang="en-US" dirty="0" err="1">
                <a:cs typeface="Calibri"/>
              </a:rPr>
              <a:t>tiedustele</a:t>
            </a:r>
            <a:r>
              <a:rPr lang="en-US" dirty="0">
                <a:cs typeface="Calibri"/>
              </a:rPr>
              <a:t> </a:t>
            </a:r>
            <a:r>
              <a:rPr lang="en-US" dirty="0" err="1">
                <a:cs typeface="Calibri"/>
              </a:rPr>
              <a:t>tarkennukset</a:t>
            </a:r>
            <a:r>
              <a:rPr lang="en-US" dirty="0">
                <a:cs typeface="Calibri"/>
              </a:rPr>
              <a:t> </a:t>
            </a:r>
            <a:r>
              <a:rPr lang="en-US" dirty="0" err="1">
                <a:cs typeface="Calibri"/>
              </a:rPr>
              <a:t>koulusta</a:t>
            </a:r>
            <a:endParaRPr lang="en-US" dirty="0">
              <a:cs typeface="Calibri"/>
            </a:endParaRPr>
          </a:p>
          <a:p>
            <a:endParaRPr lang="en-US" dirty="0">
              <a:cs typeface="Calibri"/>
            </a:endParaRPr>
          </a:p>
        </p:txBody>
      </p:sp>
    </p:spTree>
    <p:extLst>
      <p:ext uri="{BB962C8B-B14F-4D97-AF65-F5344CB8AC3E}">
        <p14:creationId xmlns:p14="http://schemas.microsoft.com/office/powerpoint/2010/main" val="314801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E6A75-3588-4F84-B28F-4E758C282E2D}"/>
              </a:ext>
            </a:extLst>
          </p:cNvPr>
          <p:cNvSpPr>
            <a:spLocks noGrp="1"/>
          </p:cNvSpPr>
          <p:nvPr>
            <p:ph type="title"/>
          </p:nvPr>
        </p:nvSpPr>
        <p:spPr>
          <a:xfrm>
            <a:off x="686834" y="1153572"/>
            <a:ext cx="3200400" cy="4461163"/>
          </a:xfrm>
        </p:spPr>
        <p:txBody>
          <a:bodyPr>
            <a:normAutofit/>
          </a:bodyPr>
          <a:lstStyle/>
          <a:p>
            <a:r>
              <a:rPr lang="en-US" sz="3200" err="1">
                <a:solidFill>
                  <a:srgbClr val="FFFFFF"/>
                </a:solidFill>
                <a:latin typeface="Calibri"/>
                <a:ea typeface="Calibri"/>
                <a:cs typeface="Calibri"/>
              </a:rPr>
              <a:t>Akuutin</a:t>
            </a:r>
            <a:r>
              <a:rPr lang="en-US" sz="3200">
                <a:solidFill>
                  <a:srgbClr val="FFFFFF"/>
                </a:solidFill>
                <a:latin typeface="Calibri"/>
                <a:ea typeface="Calibri"/>
                <a:cs typeface="Calibri"/>
              </a:rPr>
              <a:t> </a:t>
            </a:r>
            <a:r>
              <a:rPr lang="en-US" sz="3200" err="1">
                <a:solidFill>
                  <a:srgbClr val="FFFFFF"/>
                </a:solidFill>
                <a:latin typeface="Calibri"/>
                <a:ea typeface="Calibri"/>
                <a:cs typeface="Calibri"/>
              </a:rPr>
              <a:t>tilanteen</a:t>
            </a:r>
            <a:r>
              <a:rPr lang="en-US" sz="3200">
                <a:solidFill>
                  <a:srgbClr val="FFFFFF"/>
                </a:solidFill>
                <a:latin typeface="Calibri"/>
                <a:ea typeface="Calibri"/>
                <a:cs typeface="Calibri"/>
              </a:rPr>
              <a:t> </a:t>
            </a:r>
            <a:r>
              <a:rPr lang="en-US" sz="3200" err="1">
                <a:solidFill>
                  <a:srgbClr val="FFFFFF"/>
                </a:solidFill>
                <a:latin typeface="Calibri"/>
                <a:ea typeface="Calibri"/>
                <a:cs typeface="Calibri"/>
              </a:rPr>
              <a:t>katkaisu</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7E84A5-EDB0-4426-B445-88AE564A3E47}"/>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dirty="0" err="1">
                <a:cs typeface="Calibri"/>
              </a:rPr>
              <a:t>Suunnattu</a:t>
            </a:r>
            <a:r>
              <a:rPr lang="en-US" dirty="0">
                <a:cs typeface="Calibri"/>
              </a:rPr>
              <a:t> </a:t>
            </a:r>
            <a:r>
              <a:rPr lang="en-US" dirty="0" err="1">
                <a:cs typeface="Calibri"/>
              </a:rPr>
              <a:t>koulun</a:t>
            </a:r>
            <a:r>
              <a:rPr lang="en-US" dirty="0">
                <a:cs typeface="Calibri"/>
              </a:rPr>
              <a:t> </a:t>
            </a:r>
            <a:r>
              <a:rPr lang="en-US" dirty="0" err="1">
                <a:cs typeface="Calibri"/>
              </a:rPr>
              <a:t>henkilökunnalle</a:t>
            </a:r>
            <a:r>
              <a:rPr lang="en-US" dirty="0">
                <a:cs typeface="Calibri"/>
              </a:rPr>
              <a:t>, </a:t>
            </a:r>
            <a:r>
              <a:rPr lang="en-US" dirty="0" err="1">
                <a:cs typeface="Calibri"/>
              </a:rPr>
              <a:t>tiedustele</a:t>
            </a:r>
            <a:r>
              <a:rPr lang="en-US" dirty="0">
                <a:cs typeface="Calibri"/>
              </a:rPr>
              <a:t> </a:t>
            </a:r>
            <a:r>
              <a:rPr lang="en-US" dirty="0" err="1">
                <a:cs typeface="Calibri"/>
              </a:rPr>
              <a:t>tarkennukset</a:t>
            </a:r>
            <a:r>
              <a:rPr lang="en-US" dirty="0">
                <a:cs typeface="Calibri"/>
              </a:rPr>
              <a:t> </a:t>
            </a:r>
            <a:r>
              <a:rPr lang="en-US" dirty="0" err="1">
                <a:cs typeface="Calibri"/>
              </a:rPr>
              <a:t>koulusta</a:t>
            </a:r>
            <a:endParaRPr lang="en-US" dirty="0">
              <a:cs typeface="Calibri"/>
            </a:endParaRPr>
          </a:p>
          <a:p>
            <a:endParaRPr lang="en-US" dirty="0">
              <a:ea typeface="Calibri"/>
              <a:cs typeface="Calibri"/>
            </a:endParaRPr>
          </a:p>
        </p:txBody>
      </p:sp>
    </p:spTree>
    <p:extLst>
      <p:ext uri="{BB962C8B-B14F-4D97-AF65-F5344CB8AC3E}">
        <p14:creationId xmlns:p14="http://schemas.microsoft.com/office/powerpoint/2010/main" val="727461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E6A75-3588-4F84-B28F-4E758C282E2D}"/>
              </a:ext>
            </a:extLst>
          </p:cNvPr>
          <p:cNvSpPr>
            <a:spLocks noGrp="1"/>
          </p:cNvSpPr>
          <p:nvPr>
            <p:ph type="title"/>
          </p:nvPr>
        </p:nvSpPr>
        <p:spPr>
          <a:xfrm>
            <a:off x="686834" y="1153572"/>
            <a:ext cx="3200400" cy="4461163"/>
          </a:xfrm>
        </p:spPr>
        <p:txBody>
          <a:bodyPr>
            <a:normAutofit/>
          </a:bodyPr>
          <a:lstStyle/>
          <a:p>
            <a:r>
              <a:rPr lang="en-US" sz="3200" err="1">
                <a:solidFill>
                  <a:srgbClr val="FFFFFF"/>
                </a:solidFill>
                <a:latin typeface="Calibri"/>
                <a:cs typeface="Calibri"/>
              </a:rPr>
              <a:t>Sovinto</a:t>
            </a:r>
            <a:endParaRPr lang="en-US" sz="3200" err="1">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7E84A5-EDB0-4426-B445-88AE564A3E47}"/>
              </a:ext>
            </a:extLst>
          </p:cNvPr>
          <p:cNvSpPr>
            <a:spLocks noGrp="1"/>
          </p:cNvSpPr>
          <p:nvPr>
            <p:ph idx="1"/>
          </p:nvPr>
        </p:nvSpPr>
        <p:spPr>
          <a:xfrm>
            <a:off x="4447308" y="591344"/>
            <a:ext cx="7541490" cy="5585619"/>
          </a:xfrm>
        </p:spPr>
        <p:txBody>
          <a:bodyPr vert="horz" lIns="91440" tIns="45720" rIns="91440" bIns="45720" rtlCol="0" anchor="ctr">
            <a:normAutofit/>
          </a:bodyPr>
          <a:lstStyle/>
          <a:p>
            <a:pPr marL="0" indent="0">
              <a:buNone/>
            </a:pPr>
            <a:r>
              <a:rPr lang="en-US" dirty="0" err="1">
                <a:cs typeface="Calibri"/>
              </a:rPr>
              <a:t>Suunnattu</a:t>
            </a:r>
            <a:r>
              <a:rPr lang="en-US" dirty="0">
                <a:cs typeface="Calibri"/>
              </a:rPr>
              <a:t> </a:t>
            </a:r>
            <a:r>
              <a:rPr lang="en-US" dirty="0" err="1">
                <a:cs typeface="Calibri"/>
              </a:rPr>
              <a:t>koulun</a:t>
            </a:r>
            <a:r>
              <a:rPr lang="en-US" dirty="0">
                <a:cs typeface="Calibri"/>
              </a:rPr>
              <a:t> </a:t>
            </a:r>
            <a:r>
              <a:rPr lang="en-US" dirty="0" err="1">
                <a:cs typeface="Calibri"/>
              </a:rPr>
              <a:t>henkilökunnalle</a:t>
            </a:r>
            <a:r>
              <a:rPr lang="en-US" dirty="0">
                <a:cs typeface="Calibri"/>
              </a:rPr>
              <a:t>, </a:t>
            </a:r>
            <a:r>
              <a:rPr lang="en-US" dirty="0" err="1">
                <a:cs typeface="Calibri"/>
              </a:rPr>
              <a:t>tiedustele</a:t>
            </a:r>
            <a:r>
              <a:rPr lang="en-US" dirty="0">
                <a:cs typeface="Calibri"/>
              </a:rPr>
              <a:t> </a:t>
            </a:r>
            <a:r>
              <a:rPr lang="en-US" dirty="0" err="1">
                <a:cs typeface="Calibri"/>
              </a:rPr>
              <a:t>tarkennukset</a:t>
            </a:r>
            <a:r>
              <a:rPr lang="en-US" dirty="0">
                <a:cs typeface="Calibri"/>
              </a:rPr>
              <a:t> </a:t>
            </a:r>
            <a:r>
              <a:rPr lang="en-US" dirty="0" err="1">
                <a:cs typeface="Calibri"/>
              </a:rPr>
              <a:t>koulusta</a:t>
            </a:r>
            <a:endParaRPr lang="en-US" dirty="0">
              <a:cs typeface="Calibri"/>
            </a:endParaRPr>
          </a:p>
          <a:p>
            <a:endParaRPr lang="en-US" dirty="0">
              <a:ea typeface="Calibri" panose="020F0502020204030204"/>
              <a:cs typeface="Calibri"/>
            </a:endParaRPr>
          </a:p>
        </p:txBody>
      </p:sp>
    </p:spTree>
    <p:extLst>
      <p:ext uri="{BB962C8B-B14F-4D97-AF65-F5344CB8AC3E}">
        <p14:creationId xmlns:p14="http://schemas.microsoft.com/office/powerpoint/2010/main" val="1934544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0B3FD-1FE0-4064-AF17-C0F3F798E04D}"/>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Calibri"/>
                <a:cs typeface="Calibri"/>
              </a:rPr>
              <a:t>Seuranta</a:t>
            </a:r>
            <a:endParaRPr lang="en-US">
              <a:solidFill>
                <a:srgbClr val="FFFFFF"/>
              </a:solidFill>
              <a:ea typeface="+mj-lt"/>
              <a:cs typeface="+mj-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A85AE4-EF41-4B46-9209-F2CB53C1ADB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err="1">
                <a:cs typeface="Calibri"/>
              </a:rPr>
              <a:t>Tutkitusti</a:t>
            </a:r>
            <a:r>
              <a:rPr lang="en-US">
                <a:cs typeface="Calibri"/>
              </a:rPr>
              <a:t> </a:t>
            </a:r>
            <a:r>
              <a:rPr lang="en-US" err="1">
                <a:cs typeface="Calibri"/>
              </a:rPr>
              <a:t>olennaisin</a:t>
            </a:r>
            <a:r>
              <a:rPr lang="en-US">
                <a:cs typeface="Calibri"/>
              </a:rPr>
              <a:t> </a:t>
            </a:r>
            <a:r>
              <a:rPr lang="en-US" err="1">
                <a:cs typeface="Calibri"/>
              </a:rPr>
              <a:t>vaihe</a:t>
            </a:r>
            <a:r>
              <a:rPr lang="en-US">
                <a:cs typeface="Calibri"/>
              </a:rPr>
              <a:t> </a:t>
            </a:r>
            <a:r>
              <a:rPr lang="en-US" err="1">
                <a:cs typeface="Calibri"/>
              </a:rPr>
              <a:t>toimissa</a:t>
            </a:r>
            <a:r>
              <a:rPr lang="en-US">
                <a:cs typeface="Calibri"/>
              </a:rPr>
              <a:t>!</a:t>
            </a:r>
          </a:p>
          <a:p>
            <a:r>
              <a:rPr lang="en-US" err="1">
                <a:cs typeface="Calibri"/>
              </a:rPr>
              <a:t>Sovitaan</a:t>
            </a:r>
            <a:r>
              <a:rPr lang="en-US">
                <a:cs typeface="Calibri"/>
              </a:rPr>
              <a:t>, </a:t>
            </a:r>
            <a:r>
              <a:rPr lang="en-US" err="1">
                <a:cs typeface="Calibri"/>
              </a:rPr>
              <a:t>miten</a:t>
            </a:r>
            <a:r>
              <a:rPr lang="en-US">
                <a:cs typeface="Calibri"/>
              </a:rPr>
              <a:t> </a:t>
            </a:r>
            <a:r>
              <a:rPr lang="en-US" err="1">
                <a:cs typeface="Calibri"/>
              </a:rPr>
              <a:t>kertoa</a:t>
            </a:r>
            <a:r>
              <a:rPr lang="en-US">
                <a:cs typeface="Calibri"/>
              </a:rPr>
              <a:t>, </a:t>
            </a:r>
            <a:r>
              <a:rPr lang="en-US" err="1">
                <a:cs typeface="Calibri"/>
              </a:rPr>
              <a:t>jos</a:t>
            </a:r>
            <a:r>
              <a:rPr lang="en-US">
                <a:cs typeface="Calibri"/>
              </a:rPr>
              <a:t> </a:t>
            </a:r>
            <a:r>
              <a:rPr lang="en-US" err="1">
                <a:cs typeface="Calibri"/>
              </a:rPr>
              <a:t>kiusaaminen</a:t>
            </a:r>
            <a:r>
              <a:rPr lang="en-US">
                <a:cs typeface="Calibri"/>
              </a:rPr>
              <a:t> jatkuu. </a:t>
            </a:r>
          </a:p>
          <a:p>
            <a:pPr lvl="1"/>
            <a:r>
              <a:rPr lang="en-US">
                <a:cs typeface="Calibri"/>
              </a:rPr>
              <a:t>Kiusatulla on velvollisuus kertoa kiusaamisesta.</a:t>
            </a:r>
          </a:p>
          <a:p>
            <a:r>
              <a:rPr lang="en-US" err="1">
                <a:cs typeface="Calibri"/>
              </a:rPr>
              <a:t>Seurantapalaveri</a:t>
            </a:r>
            <a:r>
              <a:rPr lang="en-US">
                <a:cs typeface="Calibri"/>
              </a:rPr>
              <a:t> </a:t>
            </a:r>
            <a:r>
              <a:rPr lang="en-US" err="1">
                <a:cs typeface="Calibri"/>
              </a:rPr>
              <a:t>pidetään</a:t>
            </a:r>
            <a:r>
              <a:rPr lang="en-US">
                <a:cs typeface="Calibri"/>
              </a:rPr>
              <a:t> </a:t>
            </a:r>
            <a:r>
              <a:rPr lang="en-US" err="1">
                <a:cs typeface="Calibri"/>
              </a:rPr>
              <a:t>sovitun</a:t>
            </a:r>
            <a:r>
              <a:rPr lang="en-US">
                <a:cs typeface="Calibri"/>
              </a:rPr>
              <a:t> </a:t>
            </a:r>
            <a:r>
              <a:rPr lang="en-US" err="1">
                <a:cs typeface="Calibri"/>
              </a:rPr>
              <a:t>ajan</a:t>
            </a:r>
            <a:r>
              <a:rPr lang="en-US">
                <a:cs typeface="Calibri"/>
              </a:rPr>
              <a:t> </a:t>
            </a:r>
            <a:r>
              <a:rPr lang="en-US" err="1">
                <a:cs typeface="Calibri"/>
              </a:rPr>
              <a:t>päästä</a:t>
            </a:r>
            <a:r>
              <a:rPr lang="en-US">
                <a:cs typeface="Calibri"/>
              </a:rPr>
              <a:t>.</a:t>
            </a:r>
          </a:p>
        </p:txBody>
      </p:sp>
    </p:spTree>
    <p:extLst>
      <p:ext uri="{BB962C8B-B14F-4D97-AF65-F5344CB8AC3E}">
        <p14:creationId xmlns:p14="http://schemas.microsoft.com/office/powerpoint/2010/main" val="1066321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E63F2-D308-4EFE-AB04-085307F254EB}"/>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Lähteet</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CF7524-839D-41ED-B7AF-FD6D460BA2A3}"/>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a:cs typeface="Calibri" panose="020F0502020204030204"/>
              </a:rPr>
              <a:t>Laitinen, K.; </a:t>
            </a:r>
            <a:r>
              <a:rPr lang="en-US" err="1">
                <a:cs typeface="Calibri" panose="020F0502020204030204"/>
              </a:rPr>
              <a:t>Haanpää</a:t>
            </a:r>
            <a:r>
              <a:rPr lang="en-US">
                <a:cs typeface="Calibri" panose="020F0502020204030204"/>
              </a:rPr>
              <a:t>, S., Francke L. &amp; </a:t>
            </a:r>
            <a:r>
              <a:rPr lang="en-US" err="1">
                <a:cs typeface="Calibri" panose="020F0502020204030204"/>
              </a:rPr>
              <a:t>Lahtinen</a:t>
            </a:r>
            <a:r>
              <a:rPr lang="en-US">
                <a:cs typeface="Calibri" panose="020F0502020204030204"/>
              </a:rPr>
              <a:t>, M. 2020. </a:t>
            </a:r>
            <a:r>
              <a:rPr lang="en-US" err="1">
                <a:cs typeface="Calibri" panose="020F0502020204030204"/>
              </a:rPr>
              <a:t>Kiusaamisen</a:t>
            </a:r>
            <a:r>
              <a:rPr lang="en-US">
                <a:cs typeface="Calibri" panose="020F0502020204030204"/>
              </a:rPr>
              <a:t> </a:t>
            </a:r>
            <a:r>
              <a:rPr lang="en-US" err="1">
                <a:cs typeface="Calibri" panose="020F0502020204030204"/>
              </a:rPr>
              <a:t>vastainen</a:t>
            </a:r>
            <a:r>
              <a:rPr lang="en-US">
                <a:cs typeface="Calibri" panose="020F0502020204030204"/>
              </a:rPr>
              <a:t> </a:t>
            </a:r>
            <a:r>
              <a:rPr lang="en-US" err="1">
                <a:cs typeface="Calibri" panose="020F0502020204030204"/>
              </a:rPr>
              <a:t>työ</a:t>
            </a:r>
            <a:r>
              <a:rPr lang="en-US">
                <a:cs typeface="Calibri" panose="020F0502020204030204"/>
              </a:rPr>
              <a:t> </a:t>
            </a:r>
            <a:r>
              <a:rPr lang="en-US" err="1">
                <a:cs typeface="Calibri" panose="020F0502020204030204"/>
              </a:rPr>
              <a:t>kouluissa</a:t>
            </a:r>
            <a:r>
              <a:rPr lang="en-US">
                <a:cs typeface="Calibri" panose="020F0502020204030204"/>
              </a:rPr>
              <a:t> ja </a:t>
            </a:r>
            <a:r>
              <a:rPr lang="en-US" err="1">
                <a:cs typeface="Calibri" panose="020F0502020204030204"/>
              </a:rPr>
              <a:t>oppilaitoksissa</a:t>
            </a:r>
            <a:r>
              <a:rPr lang="en-US">
                <a:cs typeface="Calibri" panose="020F0502020204030204"/>
              </a:rPr>
              <a:t>. </a:t>
            </a:r>
            <a:r>
              <a:rPr lang="en-US" err="1">
                <a:cs typeface="Calibri" panose="020F0502020204030204"/>
              </a:rPr>
              <a:t>Opetushallitus</a:t>
            </a:r>
            <a:r>
              <a:rPr lang="en-US">
                <a:cs typeface="Calibri" panose="020F0502020204030204"/>
              </a:rPr>
              <a:t>. </a:t>
            </a:r>
            <a:r>
              <a:rPr lang="en-US" err="1">
                <a:cs typeface="Calibri" panose="020F0502020204030204"/>
              </a:rPr>
              <a:t>Oppaat</a:t>
            </a:r>
            <a:r>
              <a:rPr lang="en-US">
                <a:cs typeface="Calibri" panose="020F0502020204030204"/>
              </a:rPr>
              <a:t> ja </a:t>
            </a:r>
            <a:r>
              <a:rPr lang="en-US" err="1">
                <a:cs typeface="Calibri" panose="020F0502020204030204"/>
              </a:rPr>
              <a:t>käsikirjat</a:t>
            </a:r>
            <a:r>
              <a:rPr lang="en-US">
                <a:cs typeface="Calibri" panose="020F0502020204030204"/>
              </a:rPr>
              <a:t> 2020:3a. </a:t>
            </a:r>
          </a:p>
        </p:txBody>
      </p:sp>
    </p:spTree>
    <p:extLst>
      <p:ext uri="{BB962C8B-B14F-4D97-AF65-F5344CB8AC3E}">
        <p14:creationId xmlns:p14="http://schemas.microsoft.com/office/powerpoint/2010/main" val="295937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B6A539D-3676-C6B1-5013-10E6445068C7}"/>
              </a:ext>
            </a:extLst>
          </p:cNvPr>
          <p:cNvSpPr>
            <a:spLocks noGrp="1"/>
          </p:cNvSpPr>
          <p:nvPr>
            <p:ph type="title"/>
          </p:nvPr>
        </p:nvSpPr>
        <p:spPr>
          <a:xfrm>
            <a:off x="686834" y="1153572"/>
            <a:ext cx="3200400" cy="4461163"/>
          </a:xfrm>
        </p:spPr>
        <p:txBody>
          <a:bodyPr>
            <a:normAutofit/>
          </a:bodyPr>
          <a:lstStyle/>
          <a:p>
            <a:r>
              <a:rPr lang="fi-FI">
                <a:solidFill>
                  <a:srgbClr val="FFFFFF"/>
                </a:solidFill>
                <a:cs typeface="Calibri Light"/>
              </a:rPr>
              <a:t>Oikeus turvalliseen koulupäivään</a:t>
            </a:r>
            <a:endParaRPr lang="fi-FI">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AA0A52EF-62CB-F93C-47A4-F8CA17FF4B93}"/>
              </a:ext>
            </a:extLst>
          </p:cNvPr>
          <p:cNvSpPr>
            <a:spLocks noGrp="1"/>
          </p:cNvSpPr>
          <p:nvPr>
            <p:ph idx="1"/>
          </p:nvPr>
        </p:nvSpPr>
        <p:spPr>
          <a:xfrm>
            <a:off x="4350326" y="314253"/>
            <a:ext cx="6906491" cy="6139800"/>
          </a:xfrm>
        </p:spPr>
        <p:txBody>
          <a:bodyPr anchor="ctr">
            <a:normAutofit/>
          </a:bodyPr>
          <a:lstStyle/>
          <a:p>
            <a:pPr marL="0" indent="0" algn="ctr">
              <a:buNone/>
            </a:pPr>
            <a:r>
              <a:rPr lang="fi-FI" sz="2000" b="1">
                <a:ea typeface="+mn-lt"/>
                <a:cs typeface="+mn-lt"/>
              </a:rPr>
              <a:t>OPS</a:t>
            </a:r>
            <a:endParaRPr lang="fi-FI" sz="2400" b="1"/>
          </a:p>
          <a:p>
            <a:pPr marL="0" indent="0">
              <a:buNone/>
            </a:pPr>
            <a:r>
              <a:rPr lang="fi-FI" sz="1600">
                <a:ea typeface="+mn-lt"/>
                <a:cs typeface="+mn-lt"/>
              </a:rPr>
              <a:t>Opetussuunnitelman mukainen opetus, ohjaus, oppilashuolto ja tuki kaikkina koulupäivinä sekä turvallinen oppimisympäristö ovat jokaisen oppilaan oikeus. Tähän sisältyy myös ongelmien ennaltaehkäisy sekä kasvun ja oppimisen esteiden tunnistaminen ja poistaminen koulun toimintatavoista. </a:t>
            </a:r>
          </a:p>
          <a:p>
            <a:pPr marL="0" indent="0">
              <a:buNone/>
            </a:pPr>
            <a:r>
              <a:rPr lang="fi-FI" sz="1600">
                <a:ea typeface="+mn-lt"/>
                <a:cs typeface="+mn-lt"/>
              </a:rPr>
              <a:t>Jokaisella opettajalla on vastuu opetusryhmänsä toiminnasta, oppimisesta ja </a:t>
            </a:r>
            <a:br>
              <a:rPr lang="fi-FI" sz="1600">
                <a:ea typeface="+mn-lt"/>
                <a:cs typeface="+mn-lt"/>
              </a:rPr>
            </a:br>
            <a:r>
              <a:rPr lang="fi-FI" sz="1600">
                <a:ea typeface="+mn-lt"/>
                <a:cs typeface="+mn-lt"/>
              </a:rPr>
              <a:t>hyvinvoinnista. Opettajan tehtävään kuuluu oppilaiden oppimisen, työskentelyn ja hyvinvoinnin seuraaminen ja edistäminen, jokaisen oppilaan arvostaminen ja oikeudenmukainen kohtelu, mahdollisten vaikeuksien varhainen tunnistaminen sekä oppilaiden ohjaaminen ja tukeminen. Opettaja huolehtii osaltaan siitä, että </a:t>
            </a:r>
            <a:br>
              <a:rPr lang="fi-FI" sz="1600">
                <a:ea typeface="+mn-lt"/>
                <a:cs typeface="+mn-lt"/>
              </a:rPr>
            </a:br>
            <a:r>
              <a:rPr lang="fi-FI" sz="1600">
                <a:ea typeface="+mn-lt"/>
                <a:cs typeface="+mn-lt"/>
              </a:rPr>
              <a:t>oppilaiden oikeus ohjaukseen sekä opetukselliseen ja oppilashuollollisen tukeen toteutuu.</a:t>
            </a:r>
          </a:p>
          <a:p>
            <a:pPr marL="0" indent="0" algn="ctr">
              <a:buNone/>
            </a:pPr>
            <a:r>
              <a:rPr lang="fi-FI" sz="1400">
                <a:ea typeface="+mn-lt"/>
                <a:cs typeface="+mn-lt"/>
              </a:rPr>
              <a:t> </a:t>
            </a:r>
            <a:r>
              <a:rPr lang="fi-FI" sz="2000" b="1">
                <a:ea typeface="+mn-lt"/>
                <a:cs typeface="+mn-lt"/>
              </a:rPr>
              <a:t>Perusopetuslaki 29</a:t>
            </a:r>
            <a:r>
              <a:rPr lang="fi-FI" sz="2000" b="1"/>
              <a:t> §</a:t>
            </a:r>
            <a:r>
              <a:rPr lang="fi-FI" sz="2000"/>
              <a:t> </a:t>
            </a:r>
            <a:r>
              <a:rPr lang="fi-FI" sz="2000">
                <a:hlinkClick r:id="rId2"/>
              </a:rPr>
              <a:t>(30.12.2013/1267)</a:t>
            </a:r>
            <a:endParaRPr lang="fi-FI" sz="2000">
              <a:cs typeface="Calibri"/>
            </a:endParaRPr>
          </a:p>
          <a:p>
            <a:pPr marL="0" indent="0">
              <a:buNone/>
            </a:pPr>
            <a:r>
              <a:rPr lang="fi-FI" sz="2000"/>
              <a:t>Oikeus turvalliseen opiskeluympäristöön.</a:t>
            </a:r>
            <a:r>
              <a:rPr lang="fi-FI" sz="2000">
                <a:ea typeface="+mn-lt"/>
                <a:cs typeface="+mn-lt"/>
              </a:rPr>
              <a:t> </a:t>
            </a:r>
          </a:p>
          <a:p>
            <a:pPr marL="0" indent="0">
              <a:buNone/>
            </a:pPr>
            <a:r>
              <a:rPr lang="fi-FI" sz="2000">
                <a:ea typeface="+mn-lt"/>
                <a:cs typeface="+mn-lt"/>
              </a:rPr>
              <a:t>Opetukseen osallistuvalla on oikeus turvalliseen opiskeluympäristöön.</a:t>
            </a:r>
            <a:endParaRPr lang="fi-FI" sz="2000">
              <a:cs typeface="Calibri"/>
            </a:endParaRPr>
          </a:p>
          <a:p>
            <a:pPr marL="0" indent="0">
              <a:buNone/>
            </a:pPr>
            <a:r>
              <a:rPr lang="fi-FI" sz="2000">
                <a:ea typeface="+mn-lt"/>
                <a:cs typeface="+mn-lt"/>
              </a:rPr>
              <a:t>Koulun opettajan tai rehtorin tulee ilmoittaa tietoonsa tulleesta oppimisympäristössä tai koulumatkalla tapahtuneesta häirinnästä, kiusaamisesta, syrjinnästä tai väkivallasta niistä epäillyn ja niiden kohteena olevan oppilaan huoltajalle tai muulle lailliselle edustajalle. (11.3.2022/163)</a:t>
            </a:r>
            <a:endParaRPr lang="fi-FI" sz="2000">
              <a:cs typeface="Calibri"/>
            </a:endParaRPr>
          </a:p>
        </p:txBody>
      </p:sp>
    </p:spTree>
    <p:extLst>
      <p:ext uri="{BB962C8B-B14F-4D97-AF65-F5344CB8AC3E}">
        <p14:creationId xmlns:p14="http://schemas.microsoft.com/office/powerpoint/2010/main" val="397617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8A01D-9EEF-4959-8A16-77CF2DD9A8CF}"/>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Mitä kiusaaminen on? </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 Placeholder 2">
            <a:extLst>
              <a:ext uri="{FF2B5EF4-FFF2-40B4-BE49-F238E27FC236}">
                <a16:creationId xmlns:a16="http://schemas.microsoft.com/office/drawing/2014/main" id="{1445FA4B-56CC-4408-BC5D-B90017D38573}"/>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b="1" i="0" err="1">
                <a:latin typeface="inherit"/>
                <a:ea typeface="inherit"/>
                <a:cs typeface="inherit"/>
              </a:rPr>
              <a:t>Kiusaaminen</a:t>
            </a:r>
            <a:r>
              <a:rPr lang="en-US" b="1" i="0">
                <a:latin typeface="inherit"/>
                <a:ea typeface="inherit"/>
                <a:cs typeface="inherit"/>
              </a:rPr>
              <a:t> on </a:t>
            </a:r>
            <a:r>
              <a:rPr lang="en-US" b="1" err="1">
                <a:latin typeface="inherit"/>
                <a:ea typeface="inherit"/>
                <a:cs typeface="inherit"/>
              </a:rPr>
              <a:t>sitä</a:t>
            </a:r>
            <a:r>
              <a:rPr lang="en-US" b="1" i="0">
                <a:latin typeface="inherit"/>
                <a:ea typeface="inherit"/>
                <a:cs typeface="inherit"/>
              </a:rPr>
              <a:t>,</a:t>
            </a:r>
          </a:p>
          <a:p>
            <a:pPr lvl="1">
              <a:buChar char="•"/>
            </a:pPr>
            <a:r>
              <a:rPr lang="en-US" b="0" i="0" err="1">
                <a:latin typeface="inherit"/>
                <a:ea typeface="inherit"/>
                <a:cs typeface="inherit"/>
              </a:rPr>
              <a:t>kun</a:t>
            </a:r>
            <a:r>
              <a:rPr lang="en-US" b="0" i="0">
                <a:latin typeface="inherit"/>
                <a:ea typeface="inherit"/>
                <a:cs typeface="inherit"/>
              </a:rPr>
              <a:t> </a:t>
            </a:r>
            <a:r>
              <a:rPr lang="en-US" b="0" i="0" err="1">
                <a:latin typeface="inherit"/>
                <a:ea typeface="inherit"/>
                <a:cs typeface="inherit"/>
              </a:rPr>
              <a:t>yhdelle</a:t>
            </a:r>
            <a:r>
              <a:rPr lang="en-US" b="0" i="0">
                <a:latin typeface="inherit"/>
                <a:ea typeface="inherit"/>
                <a:cs typeface="inherit"/>
              </a:rPr>
              <a:t> ja </a:t>
            </a:r>
            <a:r>
              <a:rPr lang="en-US" b="0" i="0" err="1">
                <a:latin typeface="inherit"/>
                <a:ea typeface="inherit"/>
                <a:cs typeface="inherit"/>
              </a:rPr>
              <a:t>samalle</a:t>
            </a:r>
            <a:r>
              <a:rPr lang="en-US" b="0" i="0">
                <a:latin typeface="inherit"/>
                <a:ea typeface="inherit"/>
                <a:cs typeface="inherit"/>
              </a:rPr>
              <a:t> </a:t>
            </a:r>
            <a:r>
              <a:rPr lang="en-US" b="0" i="0" err="1">
                <a:latin typeface="inherit"/>
                <a:ea typeface="inherit"/>
                <a:cs typeface="inherit"/>
              </a:rPr>
              <a:t>oppilaalle</a:t>
            </a:r>
            <a:r>
              <a:rPr lang="en-US" b="0" i="0">
                <a:latin typeface="inherit"/>
                <a:ea typeface="inherit"/>
                <a:cs typeface="inherit"/>
              </a:rPr>
              <a:t> </a:t>
            </a:r>
            <a:r>
              <a:rPr lang="en-US" b="0" i="0" err="1">
                <a:latin typeface="inherit"/>
                <a:ea typeface="inherit"/>
                <a:cs typeface="inherit"/>
              </a:rPr>
              <a:t>aiheutetaan</a:t>
            </a:r>
            <a:r>
              <a:rPr lang="en-US" b="0" i="0">
                <a:latin typeface="inherit"/>
                <a:ea typeface="inherit"/>
                <a:cs typeface="inherit"/>
              </a:rPr>
              <a:t> </a:t>
            </a:r>
            <a:r>
              <a:rPr lang="en-US" b="0" i="1" err="1">
                <a:latin typeface="inherit"/>
                <a:ea typeface="inherit"/>
                <a:cs typeface="inherit"/>
              </a:rPr>
              <a:t>tahallaan</a:t>
            </a:r>
            <a:r>
              <a:rPr lang="en-US" b="0" i="1">
                <a:latin typeface="inherit"/>
                <a:ea typeface="inherit"/>
                <a:cs typeface="inherit"/>
              </a:rPr>
              <a:t> ja </a:t>
            </a:r>
            <a:r>
              <a:rPr lang="en-US" b="0" i="1" err="1">
                <a:latin typeface="inherit"/>
                <a:ea typeface="inherit"/>
                <a:cs typeface="inherit"/>
              </a:rPr>
              <a:t>toistuvasti</a:t>
            </a:r>
            <a:r>
              <a:rPr lang="en-US" b="0" i="1">
                <a:latin typeface="inherit"/>
                <a:ea typeface="inherit"/>
                <a:cs typeface="inherit"/>
              </a:rPr>
              <a:t> </a:t>
            </a:r>
            <a:r>
              <a:rPr lang="en-US" b="0" i="0" err="1">
                <a:latin typeface="inherit"/>
                <a:ea typeface="inherit"/>
                <a:cs typeface="inherit"/>
              </a:rPr>
              <a:t>pahaa</a:t>
            </a:r>
            <a:r>
              <a:rPr lang="en-US" b="0" i="0">
                <a:latin typeface="inherit"/>
                <a:ea typeface="inherit"/>
                <a:cs typeface="inherit"/>
              </a:rPr>
              <a:t> </a:t>
            </a:r>
            <a:r>
              <a:rPr lang="en-US" b="0" i="0" err="1">
                <a:latin typeface="inherit"/>
                <a:ea typeface="inherit"/>
                <a:cs typeface="inherit"/>
              </a:rPr>
              <a:t>mielta</a:t>
            </a:r>
            <a:r>
              <a:rPr lang="en-US" b="0" i="0">
                <a:latin typeface="inherit"/>
                <a:ea typeface="inherit"/>
                <a:cs typeface="inherit"/>
              </a:rPr>
              <a:t>̈.</a:t>
            </a:r>
          </a:p>
          <a:p>
            <a:pPr lvl="1">
              <a:buChar char="•"/>
            </a:pPr>
            <a:r>
              <a:rPr lang="en-US" b="0" i="0" err="1">
                <a:latin typeface="inherit"/>
                <a:ea typeface="inherit"/>
                <a:cs typeface="inherit"/>
              </a:rPr>
              <a:t>pahaa</a:t>
            </a:r>
            <a:r>
              <a:rPr lang="en-US" b="0" i="0">
                <a:latin typeface="inherit"/>
                <a:ea typeface="inherit"/>
                <a:cs typeface="inherit"/>
              </a:rPr>
              <a:t> </a:t>
            </a:r>
            <a:r>
              <a:rPr lang="en-US" b="0" i="0" err="1">
                <a:latin typeface="inherit"/>
                <a:ea typeface="inherit"/>
                <a:cs typeface="inherit"/>
              </a:rPr>
              <a:t>mielta</a:t>
            </a:r>
            <a:r>
              <a:rPr lang="en-US" b="0" i="0">
                <a:latin typeface="inherit"/>
                <a:ea typeface="inherit"/>
                <a:cs typeface="inherit"/>
              </a:rPr>
              <a:t>̈ </a:t>
            </a:r>
            <a:r>
              <a:rPr lang="en-US" b="0" i="0" err="1">
                <a:latin typeface="inherit"/>
                <a:ea typeface="inherit"/>
                <a:cs typeface="inherit"/>
              </a:rPr>
              <a:t>aiheuttavat</a:t>
            </a:r>
            <a:r>
              <a:rPr lang="en-US" b="0" i="0">
                <a:latin typeface="inherit"/>
                <a:ea typeface="inherit"/>
                <a:cs typeface="inherit"/>
              </a:rPr>
              <a:t> </a:t>
            </a:r>
            <a:r>
              <a:rPr lang="en-US" b="0" i="0" err="1">
                <a:latin typeface="inherit"/>
                <a:ea typeface="inherit"/>
                <a:cs typeface="inherit"/>
              </a:rPr>
              <a:t>joku</a:t>
            </a:r>
            <a:r>
              <a:rPr lang="en-US" b="0" i="0">
                <a:latin typeface="inherit"/>
                <a:ea typeface="inherit"/>
                <a:cs typeface="inherit"/>
              </a:rPr>
              <a:t> tai </a:t>
            </a:r>
            <a:r>
              <a:rPr lang="en-US" b="0" i="0" err="1">
                <a:latin typeface="inherit"/>
                <a:ea typeface="inherit"/>
                <a:cs typeface="inherit"/>
              </a:rPr>
              <a:t>jotkut</a:t>
            </a:r>
            <a:r>
              <a:rPr lang="en-US" b="0" i="0">
                <a:latin typeface="inherit"/>
                <a:ea typeface="inherit"/>
                <a:cs typeface="inherit"/>
              </a:rPr>
              <a:t>, jo(</a:t>
            </a:r>
            <a:r>
              <a:rPr lang="en-US" b="0" i="0" err="1">
                <a:latin typeface="inherit"/>
                <a:ea typeface="inherit"/>
                <a:cs typeface="inherit"/>
              </a:rPr>
              <a:t>i</a:t>
            </a:r>
            <a:r>
              <a:rPr lang="en-US" b="0" i="0">
                <a:latin typeface="inherit"/>
                <a:ea typeface="inherit"/>
                <a:cs typeface="inherit"/>
              </a:rPr>
              <a:t>)ta </a:t>
            </a:r>
            <a:r>
              <a:rPr lang="en-US" b="0" i="0" err="1">
                <a:latin typeface="inherit"/>
                <a:ea typeface="inherit"/>
                <a:cs typeface="inherit"/>
              </a:rPr>
              <a:t>vastaan</a:t>
            </a:r>
            <a:r>
              <a:rPr lang="en-US" b="0" i="0">
                <a:latin typeface="inherit"/>
                <a:ea typeface="inherit"/>
                <a:cs typeface="inherit"/>
              </a:rPr>
              <a:t> </a:t>
            </a:r>
            <a:r>
              <a:rPr lang="en-US" b="0" i="1" err="1">
                <a:latin typeface="inherit"/>
                <a:ea typeface="inherit"/>
                <a:cs typeface="inherit"/>
              </a:rPr>
              <a:t>kiusatun</a:t>
            </a:r>
            <a:r>
              <a:rPr lang="en-US" b="0" i="1">
                <a:latin typeface="inherit"/>
                <a:ea typeface="inherit"/>
                <a:cs typeface="inherit"/>
              </a:rPr>
              <a:t> on </a:t>
            </a:r>
            <a:r>
              <a:rPr lang="en-US" b="0" i="1" err="1">
                <a:latin typeface="inherit"/>
                <a:ea typeface="inherit"/>
                <a:cs typeface="inherit"/>
              </a:rPr>
              <a:t>vaikea</a:t>
            </a:r>
            <a:r>
              <a:rPr lang="en-US" b="0" i="1">
                <a:latin typeface="inherit"/>
                <a:ea typeface="inherit"/>
                <a:cs typeface="inherit"/>
              </a:rPr>
              <a:t> </a:t>
            </a:r>
            <a:r>
              <a:rPr lang="en-US" b="0" i="1" err="1">
                <a:latin typeface="inherit"/>
                <a:ea typeface="inherit"/>
                <a:cs typeface="inherit"/>
              </a:rPr>
              <a:t>puolustautua</a:t>
            </a:r>
            <a:r>
              <a:rPr lang="en-US" b="0" i="0">
                <a:latin typeface="inherit"/>
                <a:ea typeface="inherit"/>
                <a:cs typeface="inherit"/>
              </a:rPr>
              <a:t>.</a:t>
            </a:r>
          </a:p>
          <a:p>
            <a:r>
              <a:rPr lang="en-US" b="1" err="1">
                <a:latin typeface="inherit"/>
              </a:rPr>
              <a:t>Kiusaaminen</a:t>
            </a:r>
            <a:r>
              <a:rPr lang="en-US" b="1">
                <a:latin typeface="inherit"/>
              </a:rPr>
              <a:t> on</a:t>
            </a:r>
            <a:r>
              <a:rPr lang="en-US">
                <a:latin typeface="inherit"/>
              </a:rPr>
              <a:t> </a:t>
            </a:r>
            <a:r>
              <a:rPr lang="en-US" err="1">
                <a:latin typeface="inherit"/>
              </a:rPr>
              <a:t>henkistä</a:t>
            </a:r>
            <a:r>
              <a:rPr lang="en-US">
                <a:latin typeface="inherit"/>
              </a:rPr>
              <a:t> tai </a:t>
            </a:r>
            <a:r>
              <a:rPr lang="en-US" err="1">
                <a:latin typeface="inherit"/>
              </a:rPr>
              <a:t>fyysistä</a:t>
            </a:r>
            <a:r>
              <a:rPr lang="en-US">
                <a:latin typeface="inherit"/>
              </a:rPr>
              <a:t>, </a:t>
            </a:r>
            <a:r>
              <a:rPr lang="en-US" err="1">
                <a:latin typeface="inherit"/>
              </a:rPr>
              <a:t>esim</a:t>
            </a:r>
            <a:r>
              <a:rPr lang="en-US">
                <a:latin typeface="inherit"/>
              </a:rPr>
              <a:t>. </a:t>
            </a:r>
            <a:r>
              <a:rPr lang="en-US" err="1">
                <a:latin typeface="inherit"/>
              </a:rPr>
              <a:t>haukkumista</a:t>
            </a:r>
            <a:r>
              <a:rPr lang="en-US">
                <a:latin typeface="inherit"/>
              </a:rPr>
              <a:t>, </a:t>
            </a:r>
            <a:r>
              <a:rPr lang="en-US" err="1">
                <a:latin typeface="inherit"/>
              </a:rPr>
              <a:t>tönimistä</a:t>
            </a:r>
            <a:r>
              <a:rPr lang="en-US">
                <a:latin typeface="inherit"/>
              </a:rPr>
              <a:t> tai </a:t>
            </a:r>
            <a:r>
              <a:rPr lang="en-US" err="1">
                <a:latin typeface="inherit"/>
              </a:rPr>
              <a:t>ulkopuolelle</a:t>
            </a:r>
            <a:r>
              <a:rPr lang="en-US">
                <a:latin typeface="inherit"/>
              </a:rPr>
              <a:t> </a:t>
            </a:r>
            <a:r>
              <a:rPr lang="en-US" err="1">
                <a:latin typeface="inherit"/>
              </a:rPr>
              <a:t>jättämistä</a:t>
            </a:r>
            <a:endParaRPr lang="en-US">
              <a:latin typeface="inherit"/>
            </a:endParaRPr>
          </a:p>
        </p:txBody>
      </p:sp>
    </p:spTree>
    <p:extLst>
      <p:ext uri="{BB962C8B-B14F-4D97-AF65-F5344CB8AC3E}">
        <p14:creationId xmlns:p14="http://schemas.microsoft.com/office/powerpoint/2010/main" val="310696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C0A7231-4167-BA4D-256D-0D5E96C1D960}"/>
              </a:ext>
            </a:extLst>
          </p:cNvPr>
          <p:cNvSpPr>
            <a:spLocks noGrp="1"/>
          </p:cNvSpPr>
          <p:nvPr>
            <p:ph type="title"/>
          </p:nvPr>
        </p:nvSpPr>
        <p:spPr>
          <a:xfrm>
            <a:off x="686834" y="1153572"/>
            <a:ext cx="3200400" cy="4461163"/>
          </a:xfrm>
        </p:spPr>
        <p:txBody>
          <a:bodyPr>
            <a:normAutofit/>
          </a:bodyPr>
          <a:lstStyle/>
          <a:p>
            <a:r>
              <a:rPr lang="fi-FI">
                <a:solidFill>
                  <a:srgbClr val="FFFFFF"/>
                </a:solidFill>
                <a:cs typeface="Calibri Light"/>
              </a:rPr>
              <a:t>Mitä kiusaaminen voi aiheuttaa?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EB8718C9-BC2D-0594-D596-4334A187C437}"/>
              </a:ext>
            </a:extLst>
          </p:cNvPr>
          <p:cNvSpPr>
            <a:spLocks noGrp="1"/>
          </p:cNvSpPr>
          <p:nvPr>
            <p:ph idx="1"/>
          </p:nvPr>
        </p:nvSpPr>
        <p:spPr>
          <a:xfrm>
            <a:off x="4849090" y="508217"/>
            <a:ext cx="6906491" cy="5585619"/>
          </a:xfrm>
        </p:spPr>
        <p:txBody>
          <a:bodyPr anchor="ctr">
            <a:normAutofit/>
          </a:bodyPr>
          <a:lstStyle/>
          <a:p>
            <a:r>
              <a:rPr lang="fi-FI">
                <a:cs typeface="Calibri"/>
              </a:rPr>
              <a:t>Pelkoa, häpeää</a:t>
            </a:r>
          </a:p>
          <a:p>
            <a:r>
              <a:rPr lang="fi-FI">
                <a:cs typeface="Calibri"/>
              </a:rPr>
              <a:t>Syyllisyyden ja arvottomuuden tunnetta</a:t>
            </a:r>
          </a:p>
          <a:p>
            <a:r>
              <a:rPr lang="fi-FI">
                <a:cs typeface="Calibri"/>
              </a:rPr>
              <a:t>Huono itsetunto</a:t>
            </a:r>
            <a:endParaRPr lang="fi-FI"/>
          </a:p>
          <a:p>
            <a:r>
              <a:rPr lang="fi-FI">
                <a:cs typeface="Calibri"/>
              </a:rPr>
              <a:t>Elinikäiset traumat</a:t>
            </a:r>
          </a:p>
          <a:p>
            <a:r>
              <a:rPr lang="fi-FI">
                <a:cs typeface="Calibri"/>
              </a:rPr>
              <a:t>Itsetuhoisuus</a:t>
            </a:r>
          </a:p>
          <a:p>
            <a:r>
              <a:rPr lang="fi-FI">
                <a:cs typeface="Calibri"/>
              </a:rPr>
              <a:t>Syrjäytyneisyys</a:t>
            </a:r>
          </a:p>
          <a:p>
            <a:r>
              <a:rPr lang="fi-FI">
                <a:cs typeface="Calibri"/>
              </a:rPr>
              <a:t>Mielenterveyden ongelmat</a:t>
            </a:r>
          </a:p>
          <a:p>
            <a:r>
              <a:rPr lang="fi-FI">
                <a:cs typeface="Calibri"/>
              </a:rPr>
              <a:t>Koulupoissaolot</a:t>
            </a:r>
          </a:p>
          <a:p>
            <a:r>
              <a:rPr lang="fi-FI">
                <a:cs typeface="Calibri"/>
              </a:rPr>
              <a:t>Kiusaamista</a:t>
            </a:r>
          </a:p>
        </p:txBody>
      </p:sp>
    </p:spTree>
    <p:extLst>
      <p:ext uri="{BB962C8B-B14F-4D97-AF65-F5344CB8AC3E}">
        <p14:creationId xmlns:p14="http://schemas.microsoft.com/office/powerpoint/2010/main" val="262611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E8455-A54D-4833-BAE1-C8C56504EF16}"/>
              </a:ext>
            </a:extLst>
          </p:cNvPr>
          <p:cNvSpPr>
            <a:spLocks noGrp="1"/>
          </p:cNvSpPr>
          <p:nvPr>
            <p:ph type="title"/>
          </p:nvPr>
        </p:nvSpPr>
        <p:spPr>
          <a:xfrm>
            <a:off x="686834" y="1153572"/>
            <a:ext cx="3200400" cy="4461163"/>
          </a:xfrm>
        </p:spPr>
        <p:txBody>
          <a:bodyPr>
            <a:normAutofit/>
          </a:bodyPr>
          <a:lstStyle/>
          <a:p>
            <a:r>
              <a:rPr lang="en-US" b="1">
                <a:solidFill>
                  <a:srgbClr val="FFFFFF"/>
                </a:solidFill>
                <a:latin typeface="Calibri"/>
                <a:cs typeface="Calibri Light"/>
              </a:rPr>
              <a:t>Kiusaamisen roolit</a:t>
            </a:r>
            <a:endParaRPr lang="en-US">
              <a:solidFill>
                <a:srgbClr val="FFFFFF"/>
              </a:solidFill>
              <a:latin typeface="Calibri"/>
              <a:cs typeface="Calibri Light"/>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ED2A5B-E527-4604-B734-1D351D42A2A6}"/>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10000"/>
          </a:bodyPr>
          <a:lstStyle/>
          <a:p>
            <a:pPr marL="0" indent="0">
              <a:buNone/>
            </a:pPr>
            <a:r>
              <a:rPr lang="en-US" sz="2400">
                <a:ea typeface="+mn-lt"/>
                <a:cs typeface="+mn-lt"/>
              </a:rPr>
              <a:t>Kun </a:t>
            </a:r>
            <a:r>
              <a:rPr lang="en-US" sz="2400" err="1">
                <a:ea typeface="+mn-lt"/>
                <a:cs typeface="+mn-lt"/>
              </a:rPr>
              <a:t>näet</a:t>
            </a:r>
            <a:r>
              <a:rPr lang="en-US" sz="2400">
                <a:ea typeface="+mn-lt"/>
                <a:cs typeface="+mn-lt"/>
              </a:rPr>
              <a:t> tai </a:t>
            </a:r>
            <a:r>
              <a:rPr lang="en-US" sz="2400" err="1">
                <a:ea typeface="+mn-lt"/>
                <a:cs typeface="+mn-lt"/>
              </a:rPr>
              <a:t>kuulet</a:t>
            </a:r>
            <a:r>
              <a:rPr lang="en-US" sz="2400">
                <a:ea typeface="+mn-lt"/>
                <a:cs typeface="+mn-lt"/>
              </a:rPr>
              <a:t> </a:t>
            </a:r>
            <a:r>
              <a:rPr lang="en-US" sz="2400" err="1">
                <a:ea typeface="+mn-lt"/>
                <a:cs typeface="+mn-lt"/>
              </a:rPr>
              <a:t>kiusaamista</a:t>
            </a:r>
            <a:r>
              <a:rPr lang="en-US" sz="2400">
                <a:ea typeface="+mn-lt"/>
                <a:cs typeface="+mn-lt"/>
              </a:rPr>
              <a:t>, </a:t>
            </a:r>
            <a:r>
              <a:rPr lang="en-US" sz="2400" err="1">
                <a:ea typeface="+mn-lt"/>
                <a:cs typeface="+mn-lt"/>
              </a:rPr>
              <a:t>olet</a:t>
            </a:r>
            <a:r>
              <a:rPr lang="en-US" sz="2400">
                <a:ea typeface="+mn-lt"/>
                <a:cs typeface="+mn-lt"/>
              </a:rPr>
              <a:t> </a:t>
            </a:r>
            <a:r>
              <a:rPr lang="en-US" sz="2400" err="1">
                <a:ea typeface="+mn-lt"/>
                <a:cs typeface="+mn-lt"/>
              </a:rPr>
              <a:t>joku</a:t>
            </a:r>
            <a:r>
              <a:rPr lang="en-US" sz="2400">
                <a:ea typeface="+mn-lt"/>
                <a:cs typeface="+mn-lt"/>
              </a:rPr>
              <a:t> </a:t>
            </a:r>
            <a:r>
              <a:rPr lang="en-US" sz="2400" err="1">
                <a:ea typeface="+mn-lt"/>
                <a:cs typeface="+mn-lt"/>
              </a:rPr>
              <a:t>seuraavista</a:t>
            </a:r>
            <a:r>
              <a:rPr lang="en-US" sz="2400">
                <a:ea typeface="+mn-lt"/>
                <a:cs typeface="+mn-lt"/>
              </a:rPr>
              <a:t>:</a:t>
            </a:r>
            <a:endParaRPr lang="fi-FI" sz="3200"/>
          </a:p>
          <a:p>
            <a:endParaRPr lang="en-US" sz="2400" b="1">
              <a:ea typeface="+mn-lt"/>
              <a:cs typeface="+mn-lt"/>
            </a:endParaRPr>
          </a:p>
          <a:p>
            <a:r>
              <a:rPr lang="en-US" sz="2400" b="1">
                <a:ea typeface="+mn-lt"/>
                <a:cs typeface="+mn-lt"/>
              </a:rPr>
              <a:t>Uhri</a:t>
            </a:r>
            <a:r>
              <a:rPr lang="en-US" sz="2400">
                <a:ea typeface="+mn-lt"/>
                <a:cs typeface="+mn-lt"/>
              </a:rPr>
              <a:t> = </a:t>
            </a:r>
            <a:r>
              <a:rPr lang="en-US" sz="2400" err="1">
                <a:ea typeface="+mn-lt"/>
                <a:cs typeface="+mn-lt"/>
              </a:rPr>
              <a:t>Systemaattisen</a:t>
            </a:r>
            <a:r>
              <a:rPr lang="en-US" sz="2400">
                <a:ea typeface="+mn-lt"/>
                <a:cs typeface="+mn-lt"/>
              </a:rPr>
              <a:t>, </a:t>
            </a:r>
            <a:r>
              <a:rPr lang="en-US" sz="2400" err="1">
                <a:ea typeface="+mn-lt"/>
                <a:cs typeface="+mn-lt"/>
              </a:rPr>
              <a:t>toistuvan</a:t>
            </a:r>
            <a:r>
              <a:rPr lang="en-US" sz="2400">
                <a:ea typeface="+mn-lt"/>
                <a:cs typeface="+mn-lt"/>
              </a:rPr>
              <a:t> </a:t>
            </a:r>
            <a:r>
              <a:rPr lang="en-US" sz="2400" err="1">
                <a:ea typeface="+mn-lt"/>
                <a:cs typeface="+mn-lt"/>
              </a:rPr>
              <a:t>ahdistelun</a:t>
            </a:r>
            <a:r>
              <a:rPr lang="en-US" sz="2400">
                <a:ea typeface="+mn-lt"/>
                <a:cs typeface="+mn-lt"/>
              </a:rPr>
              <a:t> </a:t>
            </a:r>
            <a:r>
              <a:rPr lang="en-US" sz="2400" err="1">
                <a:ea typeface="+mn-lt"/>
                <a:cs typeface="+mn-lt"/>
              </a:rPr>
              <a:t>kohteeksi</a:t>
            </a:r>
            <a:r>
              <a:rPr lang="en-US" sz="2400">
                <a:ea typeface="+mn-lt"/>
                <a:cs typeface="+mn-lt"/>
              </a:rPr>
              <a:t> </a:t>
            </a:r>
            <a:r>
              <a:rPr lang="en-US" sz="2400" err="1">
                <a:ea typeface="+mn-lt"/>
                <a:cs typeface="+mn-lt"/>
              </a:rPr>
              <a:t>joutuva</a:t>
            </a:r>
            <a:r>
              <a:rPr lang="en-US" sz="2400">
                <a:ea typeface="+mn-lt"/>
                <a:cs typeface="+mn-lt"/>
              </a:rPr>
              <a:t> </a:t>
            </a:r>
            <a:r>
              <a:rPr lang="en-US" sz="2400" err="1">
                <a:ea typeface="+mn-lt"/>
                <a:cs typeface="+mn-lt"/>
              </a:rPr>
              <a:t>oppilas</a:t>
            </a:r>
            <a:endParaRPr lang="en-US" sz="2400">
              <a:cs typeface="Calibri" panose="020F0502020204030204"/>
            </a:endParaRPr>
          </a:p>
          <a:p>
            <a:r>
              <a:rPr lang="en-US" sz="2400" b="1" err="1">
                <a:ea typeface="+mn-lt"/>
                <a:cs typeface="+mn-lt"/>
              </a:rPr>
              <a:t>Kiusaaja</a:t>
            </a:r>
            <a:r>
              <a:rPr lang="en-US" sz="2400">
                <a:ea typeface="+mn-lt"/>
                <a:cs typeface="+mn-lt"/>
              </a:rPr>
              <a:t> = </a:t>
            </a:r>
            <a:r>
              <a:rPr lang="en-US" sz="2400" err="1">
                <a:ea typeface="+mn-lt"/>
                <a:cs typeface="+mn-lt"/>
              </a:rPr>
              <a:t>Aloittaa</a:t>
            </a:r>
            <a:r>
              <a:rPr lang="en-US" sz="2400">
                <a:ea typeface="+mn-lt"/>
                <a:cs typeface="+mn-lt"/>
              </a:rPr>
              <a:t> </a:t>
            </a:r>
            <a:r>
              <a:rPr lang="en-US" sz="2400" err="1">
                <a:ea typeface="+mn-lt"/>
                <a:cs typeface="+mn-lt"/>
              </a:rPr>
              <a:t>kiusaamisen</a:t>
            </a:r>
            <a:r>
              <a:rPr lang="en-US" sz="2400">
                <a:ea typeface="+mn-lt"/>
                <a:cs typeface="+mn-lt"/>
              </a:rPr>
              <a:t> ja </a:t>
            </a:r>
            <a:r>
              <a:rPr lang="en-US" sz="2400" err="1">
                <a:ea typeface="+mn-lt"/>
                <a:cs typeface="+mn-lt"/>
              </a:rPr>
              <a:t>saattaa</a:t>
            </a:r>
            <a:r>
              <a:rPr lang="en-US" sz="2400">
                <a:ea typeface="+mn-lt"/>
                <a:cs typeface="+mn-lt"/>
              </a:rPr>
              <a:t> </a:t>
            </a:r>
            <a:r>
              <a:rPr lang="en-US" sz="2400" err="1">
                <a:ea typeface="+mn-lt"/>
                <a:cs typeface="+mn-lt"/>
              </a:rPr>
              <a:t>yllyttää</a:t>
            </a:r>
            <a:r>
              <a:rPr lang="en-US" sz="2400">
                <a:ea typeface="+mn-lt"/>
                <a:cs typeface="+mn-lt"/>
              </a:rPr>
              <a:t> tai </a:t>
            </a:r>
            <a:r>
              <a:rPr lang="en-US" sz="2400" err="1">
                <a:ea typeface="+mn-lt"/>
                <a:cs typeface="+mn-lt"/>
              </a:rPr>
              <a:t>jopa</a:t>
            </a:r>
            <a:r>
              <a:rPr lang="en-US" sz="2400">
                <a:ea typeface="+mn-lt"/>
                <a:cs typeface="+mn-lt"/>
              </a:rPr>
              <a:t> </a:t>
            </a:r>
            <a:r>
              <a:rPr lang="en-US" sz="2400" err="1">
                <a:ea typeface="+mn-lt"/>
                <a:cs typeface="+mn-lt"/>
              </a:rPr>
              <a:t>pakottaa</a:t>
            </a:r>
            <a:r>
              <a:rPr lang="en-US" sz="2400">
                <a:ea typeface="+mn-lt"/>
                <a:cs typeface="+mn-lt"/>
              </a:rPr>
              <a:t> </a:t>
            </a:r>
            <a:r>
              <a:rPr lang="en-US" sz="2400" err="1">
                <a:ea typeface="+mn-lt"/>
                <a:cs typeface="+mn-lt"/>
              </a:rPr>
              <a:t>muut</a:t>
            </a:r>
            <a:r>
              <a:rPr lang="en-US" sz="2400">
                <a:ea typeface="+mn-lt"/>
                <a:cs typeface="+mn-lt"/>
              </a:rPr>
              <a:t> </a:t>
            </a:r>
            <a:r>
              <a:rPr lang="en-US" sz="2400" err="1">
                <a:ea typeface="+mn-lt"/>
                <a:cs typeface="+mn-lt"/>
              </a:rPr>
              <a:t>mukaan</a:t>
            </a:r>
            <a:r>
              <a:rPr lang="en-US" sz="2400">
                <a:ea typeface="+mn-lt"/>
                <a:cs typeface="+mn-lt"/>
              </a:rPr>
              <a:t> </a:t>
            </a:r>
            <a:r>
              <a:rPr lang="en-US" sz="2400" err="1">
                <a:ea typeface="+mn-lt"/>
                <a:cs typeface="+mn-lt"/>
              </a:rPr>
              <a:t>kiusaamiseen</a:t>
            </a:r>
            <a:endParaRPr lang="en-US" sz="2400" err="1"/>
          </a:p>
          <a:p>
            <a:r>
              <a:rPr lang="en-US" sz="2400" b="1" err="1">
                <a:ea typeface="+mn-lt"/>
                <a:cs typeface="+mn-lt"/>
              </a:rPr>
              <a:t>Apuri</a:t>
            </a:r>
            <a:r>
              <a:rPr lang="en-US" sz="2400">
                <a:ea typeface="+mn-lt"/>
                <a:cs typeface="+mn-lt"/>
              </a:rPr>
              <a:t> = </a:t>
            </a:r>
            <a:r>
              <a:rPr lang="en-US" sz="2400" err="1">
                <a:ea typeface="+mn-lt"/>
                <a:cs typeface="+mn-lt"/>
              </a:rPr>
              <a:t>Mukana</a:t>
            </a:r>
            <a:r>
              <a:rPr lang="en-US" sz="2400">
                <a:ea typeface="+mn-lt"/>
                <a:cs typeface="+mn-lt"/>
              </a:rPr>
              <a:t> </a:t>
            </a:r>
            <a:r>
              <a:rPr lang="en-US" sz="2400" err="1">
                <a:ea typeface="+mn-lt"/>
                <a:cs typeface="+mn-lt"/>
              </a:rPr>
              <a:t>kiusaajan</a:t>
            </a:r>
            <a:r>
              <a:rPr lang="en-US" sz="2400">
                <a:ea typeface="+mn-lt"/>
                <a:cs typeface="+mn-lt"/>
              </a:rPr>
              <a:t> </a:t>
            </a:r>
            <a:r>
              <a:rPr lang="en-US" sz="2400" err="1">
                <a:ea typeface="+mn-lt"/>
                <a:cs typeface="+mn-lt"/>
              </a:rPr>
              <a:t>seuraajana</a:t>
            </a:r>
            <a:r>
              <a:rPr lang="en-US" sz="2400">
                <a:ea typeface="+mn-lt"/>
                <a:cs typeface="+mn-lt"/>
              </a:rPr>
              <a:t> tai </a:t>
            </a:r>
            <a:r>
              <a:rPr lang="en-US" sz="2400" err="1">
                <a:ea typeface="+mn-lt"/>
                <a:cs typeface="+mn-lt"/>
              </a:rPr>
              <a:t>avustajana</a:t>
            </a:r>
            <a:r>
              <a:rPr lang="en-US" sz="2400">
                <a:ea typeface="+mn-lt"/>
                <a:cs typeface="+mn-lt"/>
              </a:rPr>
              <a:t>. Ei </a:t>
            </a:r>
            <a:r>
              <a:rPr lang="en-US" sz="2400" err="1">
                <a:ea typeface="+mn-lt"/>
                <a:cs typeface="+mn-lt"/>
              </a:rPr>
              <a:t>aloita</a:t>
            </a:r>
            <a:r>
              <a:rPr lang="en-US" sz="2400">
                <a:ea typeface="+mn-lt"/>
                <a:cs typeface="+mn-lt"/>
              </a:rPr>
              <a:t> </a:t>
            </a:r>
            <a:r>
              <a:rPr lang="en-US" sz="2400" err="1">
                <a:ea typeface="+mn-lt"/>
                <a:cs typeface="+mn-lt"/>
              </a:rPr>
              <a:t>kiusaamista</a:t>
            </a:r>
            <a:r>
              <a:rPr lang="en-US" sz="2400">
                <a:ea typeface="+mn-lt"/>
                <a:cs typeface="+mn-lt"/>
              </a:rPr>
              <a:t>, </a:t>
            </a:r>
            <a:r>
              <a:rPr lang="en-US" sz="2400" err="1">
                <a:ea typeface="+mn-lt"/>
                <a:cs typeface="+mn-lt"/>
              </a:rPr>
              <a:t>mutta</a:t>
            </a:r>
            <a:r>
              <a:rPr lang="en-US" sz="2400">
                <a:ea typeface="+mn-lt"/>
                <a:cs typeface="+mn-lt"/>
              </a:rPr>
              <a:t> </a:t>
            </a:r>
            <a:r>
              <a:rPr lang="en-US" sz="2400" err="1">
                <a:ea typeface="+mn-lt"/>
                <a:cs typeface="+mn-lt"/>
              </a:rPr>
              <a:t>menee</a:t>
            </a:r>
            <a:r>
              <a:rPr lang="en-US" sz="2400">
                <a:ea typeface="+mn-lt"/>
                <a:cs typeface="+mn-lt"/>
              </a:rPr>
              <a:t> </a:t>
            </a:r>
            <a:r>
              <a:rPr lang="en-US" sz="2400" err="1">
                <a:ea typeface="+mn-lt"/>
                <a:cs typeface="+mn-lt"/>
              </a:rPr>
              <a:t>siihen</a:t>
            </a:r>
            <a:r>
              <a:rPr lang="en-US" sz="2400">
                <a:ea typeface="+mn-lt"/>
                <a:cs typeface="+mn-lt"/>
              </a:rPr>
              <a:t> </a:t>
            </a:r>
            <a:r>
              <a:rPr lang="en-US" sz="2400" err="1">
                <a:ea typeface="+mn-lt"/>
                <a:cs typeface="+mn-lt"/>
              </a:rPr>
              <a:t>helposti</a:t>
            </a:r>
            <a:r>
              <a:rPr lang="en-US" sz="2400">
                <a:ea typeface="+mn-lt"/>
                <a:cs typeface="+mn-lt"/>
              </a:rPr>
              <a:t> </a:t>
            </a:r>
            <a:r>
              <a:rPr lang="en-US" sz="2400" err="1">
                <a:ea typeface="+mn-lt"/>
                <a:cs typeface="+mn-lt"/>
              </a:rPr>
              <a:t>mukaan</a:t>
            </a:r>
            <a:endParaRPr lang="en-US" sz="2400" err="1"/>
          </a:p>
          <a:p>
            <a:r>
              <a:rPr lang="en-US" sz="2400" b="1" err="1">
                <a:ea typeface="+mn-lt"/>
                <a:cs typeface="+mn-lt"/>
              </a:rPr>
              <a:t>Vahvistaja</a:t>
            </a:r>
            <a:r>
              <a:rPr lang="en-US" sz="2400">
                <a:ea typeface="+mn-lt"/>
                <a:cs typeface="+mn-lt"/>
              </a:rPr>
              <a:t> = </a:t>
            </a:r>
            <a:r>
              <a:rPr lang="en-US" sz="2400" err="1">
                <a:ea typeface="+mn-lt"/>
                <a:cs typeface="+mn-lt"/>
              </a:rPr>
              <a:t>Antaa</a:t>
            </a:r>
            <a:r>
              <a:rPr lang="en-US" sz="2400">
                <a:ea typeface="+mn-lt"/>
                <a:cs typeface="+mn-lt"/>
              </a:rPr>
              <a:t> </a:t>
            </a:r>
            <a:r>
              <a:rPr lang="en-US" sz="2400" err="1">
                <a:ea typeface="+mn-lt"/>
                <a:cs typeface="+mn-lt"/>
              </a:rPr>
              <a:t>myönteistä</a:t>
            </a:r>
            <a:r>
              <a:rPr lang="en-US" sz="2400">
                <a:ea typeface="+mn-lt"/>
                <a:cs typeface="+mn-lt"/>
              </a:rPr>
              <a:t> </a:t>
            </a:r>
            <a:r>
              <a:rPr lang="en-US" sz="2400" err="1">
                <a:ea typeface="+mn-lt"/>
                <a:cs typeface="+mn-lt"/>
              </a:rPr>
              <a:t>palautetta</a:t>
            </a:r>
            <a:r>
              <a:rPr lang="en-US" sz="2400">
                <a:ea typeface="+mn-lt"/>
                <a:cs typeface="+mn-lt"/>
              </a:rPr>
              <a:t> </a:t>
            </a:r>
            <a:r>
              <a:rPr lang="en-US" sz="2400" err="1">
                <a:ea typeface="+mn-lt"/>
                <a:cs typeface="+mn-lt"/>
              </a:rPr>
              <a:t>kiusaajalle</a:t>
            </a:r>
            <a:r>
              <a:rPr lang="en-US" sz="2400">
                <a:ea typeface="+mn-lt"/>
                <a:cs typeface="+mn-lt"/>
              </a:rPr>
              <a:t>: on </a:t>
            </a:r>
            <a:r>
              <a:rPr lang="en-US" sz="2400" err="1">
                <a:ea typeface="+mn-lt"/>
                <a:cs typeface="+mn-lt"/>
              </a:rPr>
              <a:t>yleisönä</a:t>
            </a:r>
            <a:r>
              <a:rPr lang="en-US" sz="2400">
                <a:ea typeface="+mn-lt"/>
                <a:cs typeface="+mn-lt"/>
              </a:rPr>
              <a:t>, </a:t>
            </a:r>
            <a:r>
              <a:rPr lang="en-US" sz="2400" err="1">
                <a:ea typeface="+mn-lt"/>
                <a:cs typeface="+mn-lt"/>
              </a:rPr>
              <a:t>kannustaa</a:t>
            </a:r>
            <a:r>
              <a:rPr lang="en-US" sz="2400">
                <a:ea typeface="+mn-lt"/>
                <a:cs typeface="+mn-lt"/>
              </a:rPr>
              <a:t> </a:t>
            </a:r>
            <a:r>
              <a:rPr lang="en-US" sz="2400" err="1">
                <a:ea typeface="+mn-lt"/>
                <a:cs typeface="+mn-lt"/>
              </a:rPr>
              <a:t>kiusaajaa</a:t>
            </a:r>
            <a:r>
              <a:rPr lang="en-US" sz="2400">
                <a:ea typeface="+mn-lt"/>
                <a:cs typeface="+mn-lt"/>
              </a:rPr>
              <a:t> </a:t>
            </a:r>
            <a:r>
              <a:rPr lang="en-US" sz="2400" err="1">
                <a:ea typeface="+mn-lt"/>
                <a:cs typeface="+mn-lt"/>
              </a:rPr>
              <a:t>huudoin</a:t>
            </a:r>
            <a:r>
              <a:rPr lang="en-US" sz="2400">
                <a:ea typeface="+mn-lt"/>
                <a:cs typeface="+mn-lt"/>
              </a:rPr>
              <a:t>, </a:t>
            </a:r>
            <a:r>
              <a:rPr lang="en-US" sz="2400" err="1">
                <a:ea typeface="+mn-lt"/>
                <a:cs typeface="+mn-lt"/>
              </a:rPr>
              <a:t>nauraa</a:t>
            </a:r>
            <a:r>
              <a:rPr lang="en-US" sz="2400">
                <a:ea typeface="+mn-lt"/>
                <a:cs typeface="+mn-lt"/>
              </a:rPr>
              <a:t> </a:t>
            </a:r>
            <a:r>
              <a:rPr lang="en-US" sz="2400" err="1">
                <a:ea typeface="+mn-lt"/>
                <a:cs typeface="+mn-lt"/>
              </a:rPr>
              <a:t>kiusaajan</a:t>
            </a:r>
            <a:r>
              <a:rPr lang="en-US" sz="2400">
                <a:ea typeface="+mn-lt"/>
                <a:cs typeface="+mn-lt"/>
              </a:rPr>
              <a:t> </a:t>
            </a:r>
            <a:r>
              <a:rPr lang="en-US" sz="2400" err="1">
                <a:ea typeface="+mn-lt"/>
                <a:cs typeface="+mn-lt"/>
              </a:rPr>
              <a:t>kommenteille</a:t>
            </a:r>
            <a:r>
              <a:rPr lang="en-US" sz="2400">
                <a:ea typeface="+mn-lt"/>
                <a:cs typeface="+mn-lt"/>
              </a:rPr>
              <a:t> </a:t>
            </a:r>
            <a:r>
              <a:rPr lang="en-US" sz="2400" err="1">
                <a:ea typeface="+mn-lt"/>
                <a:cs typeface="+mn-lt"/>
              </a:rPr>
              <a:t>jne</a:t>
            </a:r>
            <a:endParaRPr lang="en-US" sz="2400" err="1"/>
          </a:p>
          <a:p>
            <a:r>
              <a:rPr lang="en-US" sz="2400" b="1" err="1">
                <a:ea typeface="+mn-lt"/>
                <a:cs typeface="+mn-lt"/>
              </a:rPr>
              <a:t>Hiljainen</a:t>
            </a:r>
            <a:r>
              <a:rPr lang="en-US" sz="2400" b="1">
                <a:ea typeface="+mn-lt"/>
                <a:cs typeface="+mn-lt"/>
              </a:rPr>
              <a:t> </a:t>
            </a:r>
            <a:r>
              <a:rPr lang="en-US" sz="2400" b="1" err="1">
                <a:ea typeface="+mn-lt"/>
                <a:cs typeface="+mn-lt"/>
              </a:rPr>
              <a:t>hyväksyjä</a:t>
            </a:r>
            <a:r>
              <a:rPr lang="en-US" sz="2400">
                <a:ea typeface="+mn-lt"/>
                <a:cs typeface="+mn-lt"/>
              </a:rPr>
              <a:t> = </a:t>
            </a:r>
            <a:r>
              <a:rPr lang="en-US" sz="2400" err="1">
                <a:ea typeface="+mn-lt"/>
                <a:cs typeface="+mn-lt"/>
              </a:rPr>
              <a:t>Näkee</a:t>
            </a:r>
            <a:r>
              <a:rPr lang="en-US" sz="2400">
                <a:ea typeface="+mn-lt"/>
                <a:cs typeface="+mn-lt"/>
              </a:rPr>
              <a:t> </a:t>
            </a:r>
            <a:r>
              <a:rPr lang="en-US" sz="2400" err="1">
                <a:ea typeface="+mn-lt"/>
                <a:cs typeface="+mn-lt"/>
              </a:rPr>
              <a:t>kiusaamisen</a:t>
            </a:r>
            <a:r>
              <a:rPr lang="en-US" sz="2400">
                <a:ea typeface="+mn-lt"/>
                <a:cs typeface="+mn-lt"/>
              </a:rPr>
              <a:t>, </a:t>
            </a:r>
            <a:r>
              <a:rPr lang="en-US" sz="2400" err="1">
                <a:ea typeface="+mn-lt"/>
                <a:cs typeface="+mn-lt"/>
              </a:rPr>
              <a:t>mutta</a:t>
            </a:r>
            <a:r>
              <a:rPr lang="en-US" sz="2400">
                <a:ea typeface="+mn-lt"/>
                <a:cs typeface="+mn-lt"/>
              </a:rPr>
              <a:t> </a:t>
            </a:r>
            <a:r>
              <a:rPr lang="en-US" sz="2400" err="1">
                <a:ea typeface="+mn-lt"/>
                <a:cs typeface="+mn-lt"/>
              </a:rPr>
              <a:t>ei</a:t>
            </a:r>
            <a:r>
              <a:rPr lang="en-US" sz="2400">
                <a:ea typeface="+mn-lt"/>
                <a:cs typeface="+mn-lt"/>
              </a:rPr>
              <a:t> </a:t>
            </a:r>
            <a:r>
              <a:rPr lang="en-US" sz="2400" err="1">
                <a:ea typeface="+mn-lt"/>
                <a:cs typeface="+mn-lt"/>
              </a:rPr>
              <a:t>puutu</a:t>
            </a:r>
            <a:r>
              <a:rPr lang="en-US" sz="2400">
                <a:ea typeface="+mn-lt"/>
                <a:cs typeface="+mn-lt"/>
              </a:rPr>
              <a:t> </a:t>
            </a:r>
            <a:r>
              <a:rPr lang="en-US" sz="2400" err="1">
                <a:ea typeface="+mn-lt"/>
                <a:cs typeface="+mn-lt"/>
              </a:rPr>
              <a:t>siihen</a:t>
            </a:r>
            <a:endParaRPr lang="en-US" sz="2400" err="1"/>
          </a:p>
          <a:p>
            <a:r>
              <a:rPr lang="en-US" sz="2400" b="1" err="1">
                <a:ea typeface="+mn-lt"/>
                <a:cs typeface="+mn-lt"/>
              </a:rPr>
              <a:t>Puolustaja</a:t>
            </a:r>
            <a:r>
              <a:rPr lang="en-US" sz="2400" b="1">
                <a:ea typeface="+mn-lt"/>
                <a:cs typeface="+mn-lt"/>
              </a:rPr>
              <a:t> </a:t>
            </a:r>
            <a:r>
              <a:rPr lang="en-US" sz="2400">
                <a:ea typeface="+mn-lt"/>
                <a:cs typeface="+mn-lt"/>
              </a:rPr>
              <a:t>= </a:t>
            </a:r>
            <a:r>
              <a:rPr lang="en-US" sz="2400" err="1">
                <a:ea typeface="+mn-lt"/>
                <a:cs typeface="+mn-lt"/>
              </a:rPr>
              <a:t>Asettuu</a:t>
            </a:r>
            <a:r>
              <a:rPr lang="en-US" sz="2400">
                <a:ea typeface="+mn-lt"/>
                <a:cs typeface="+mn-lt"/>
              </a:rPr>
              <a:t> </a:t>
            </a:r>
            <a:r>
              <a:rPr lang="en-US" sz="2400" err="1">
                <a:ea typeface="+mn-lt"/>
                <a:cs typeface="+mn-lt"/>
              </a:rPr>
              <a:t>kiusatun</a:t>
            </a:r>
            <a:r>
              <a:rPr lang="en-US" sz="2400">
                <a:ea typeface="+mn-lt"/>
                <a:cs typeface="+mn-lt"/>
              </a:rPr>
              <a:t> </a:t>
            </a:r>
            <a:r>
              <a:rPr lang="en-US" sz="2400" err="1">
                <a:ea typeface="+mn-lt"/>
                <a:cs typeface="+mn-lt"/>
              </a:rPr>
              <a:t>oppilaan</a:t>
            </a:r>
            <a:r>
              <a:rPr lang="en-US" sz="2400">
                <a:ea typeface="+mn-lt"/>
                <a:cs typeface="+mn-lt"/>
              </a:rPr>
              <a:t> </a:t>
            </a:r>
            <a:r>
              <a:rPr lang="en-US" sz="2400" err="1">
                <a:ea typeface="+mn-lt"/>
                <a:cs typeface="+mn-lt"/>
              </a:rPr>
              <a:t>puolelle</a:t>
            </a:r>
            <a:r>
              <a:rPr lang="en-US" sz="2400">
                <a:ea typeface="+mn-lt"/>
                <a:cs typeface="+mn-lt"/>
              </a:rPr>
              <a:t>, </a:t>
            </a:r>
            <a:r>
              <a:rPr lang="en-US" sz="2400" err="1">
                <a:ea typeface="+mn-lt"/>
                <a:cs typeface="+mn-lt"/>
              </a:rPr>
              <a:t>esim</a:t>
            </a:r>
            <a:r>
              <a:rPr lang="en-US" sz="2400">
                <a:ea typeface="+mn-lt"/>
                <a:cs typeface="+mn-lt"/>
              </a:rPr>
              <a:t>. </a:t>
            </a:r>
            <a:r>
              <a:rPr lang="en-US" sz="2400" err="1">
                <a:ea typeface="+mn-lt"/>
                <a:cs typeface="+mn-lt"/>
              </a:rPr>
              <a:t>puuttumalla</a:t>
            </a:r>
            <a:r>
              <a:rPr lang="en-US" sz="2400">
                <a:ea typeface="+mn-lt"/>
                <a:cs typeface="+mn-lt"/>
              </a:rPr>
              <a:t> </a:t>
            </a:r>
            <a:r>
              <a:rPr lang="en-US" sz="2400" err="1">
                <a:ea typeface="+mn-lt"/>
                <a:cs typeface="+mn-lt"/>
              </a:rPr>
              <a:t>kiusaamiseen</a:t>
            </a:r>
            <a:r>
              <a:rPr lang="en-US" sz="2400">
                <a:ea typeface="+mn-lt"/>
                <a:cs typeface="+mn-lt"/>
              </a:rPr>
              <a:t>, </a:t>
            </a:r>
            <a:r>
              <a:rPr lang="en-US" sz="2400" err="1">
                <a:ea typeface="+mn-lt"/>
                <a:cs typeface="+mn-lt"/>
              </a:rPr>
              <a:t>menemällä</a:t>
            </a:r>
            <a:r>
              <a:rPr lang="en-US" sz="2400">
                <a:ea typeface="+mn-lt"/>
                <a:cs typeface="+mn-lt"/>
              </a:rPr>
              <a:t> </a:t>
            </a:r>
            <a:r>
              <a:rPr lang="en-US" sz="2400" err="1">
                <a:ea typeface="+mn-lt"/>
                <a:cs typeface="+mn-lt"/>
              </a:rPr>
              <a:t>juttelemaan</a:t>
            </a:r>
            <a:r>
              <a:rPr lang="en-US" sz="2400">
                <a:ea typeface="+mn-lt"/>
                <a:cs typeface="+mn-lt"/>
              </a:rPr>
              <a:t> </a:t>
            </a:r>
            <a:r>
              <a:rPr lang="en-US" sz="2400" err="1">
                <a:ea typeface="+mn-lt"/>
                <a:cs typeface="+mn-lt"/>
              </a:rPr>
              <a:t>uhrille</a:t>
            </a:r>
            <a:r>
              <a:rPr lang="en-US" sz="2400">
                <a:ea typeface="+mn-lt"/>
                <a:cs typeface="+mn-lt"/>
              </a:rPr>
              <a:t> </a:t>
            </a:r>
            <a:r>
              <a:rPr lang="en-US" sz="2400" err="1">
                <a:ea typeface="+mn-lt"/>
                <a:cs typeface="+mn-lt"/>
              </a:rPr>
              <a:t>tilanteen</a:t>
            </a:r>
            <a:r>
              <a:rPr lang="en-US" sz="2400">
                <a:ea typeface="+mn-lt"/>
                <a:cs typeface="+mn-lt"/>
              </a:rPr>
              <a:t> </a:t>
            </a:r>
            <a:r>
              <a:rPr lang="en-US" sz="2400" err="1">
                <a:ea typeface="+mn-lt"/>
                <a:cs typeface="+mn-lt"/>
              </a:rPr>
              <a:t>jälkeen</a:t>
            </a:r>
            <a:r>
              <a:rPr lang="en-US" sz="2400">
                <a:ea typeface="+mn-lt"/>
                <a:cs typeface="+mn-lt"/>
              </a:rPr>
              <a:t>, </a:t>
            </a:r>
            <a:r>
              <a:rPr lang="en-US" sz="2400" err="1">
                <a:ea typeface="+mn-lt"/>
                <a:cs typeface="+mn-lt"/>
              </a:rPr>
              <a:t>kertomalla</a:t>
            </a:r>
            <a:r>
              <a:rPr lang="en-US" sz="2400">
                <a:ea typeface="+mn-lt"/>
                <a:cs typeface="+mn-lt"/>
              </a:rPr>
              <a:t> </a:t>
            </a:r>
            <a:r>
              <a:rPr lang="en-US" sz="2400" err="1">
                <a:ea typeface="+mn-lt"/>
                <a:cs typeface="+mn-lt"/>
              </a:rPr>
              <a:t>opettajalle</a:t>
            </a:r>
            <a:r>
              <a:rPr lang="en-US" sz="2400">
                <a:ea typeface="+mn-lt"/>
                <a:cs typeface="+mn-lt"/>
              </a:rPr>
              <a:t> </a:t>
            </a:r>
            <a:r>
              <a:rPr lang="en-US" sz="2400" err="1">
                <a:ea typeface="+mn-lt"/>
                <a:cs typeface="+mn-lt"/>
              </a:rPr>
              <a:t>jne</a:t>
            </a:r>
            <a:endParaRPr lang="en-US" sz="2400" err="1"/>
          </a:p>
          <a:p>
            <a:endParaRPr lang="en-US" sz="2400">
              <a:cs typeface="Calibri"/>
            </a:endParaRPr>
          </a:p>
        </p:txBody>
      </p:sp>
    </p:spTree>
    <p:extLst>
      <p:ext uri="{BB962C8B-B14F-4D97-AF65-F5344CB8AC3E}">
        <p14:creationId xmlns:p14="http://schemas.microsoft.com/office/powerpoint/2010/main" val="322264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usiness people pulling a rope">
            <a:extLst>
              <a:ext uri="{FF2B5EF4-FFF2-40B4-BE49-F238E27FC236}">
                <a16:creationId xmlns:a16="http://schemas.microsoft.com/office/drawing/2014/main" id="{CE2B6305-2EE2-42C8-9C88-3C4D607E86D4}"/>
              </a:ext>
            </a:extLst>
          </p:cNvPr>
          <p:cNvPicPr>
            <a:picLocks noChangeAspect="1"/>
          </p:cNvPicPr>
          <p:nvPr/>
        </p:nvPicPr>
        <p:blipFill rotWithShape="1">
          <a:blip r:embed="rId2"/>
          <a:srcRect t="606" r="23298" b="848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E1518-3C90-4029-A720-0DAA9575A5A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Kiusaamisen ehkäisy</a:t>
            </a:r>
          </a:p>
        </p:txBody>
      </p:sp>
      <p:sp>
        <p:nvSpPr>
          <p:cNvPr id="3" name="Text Placeholder 2">
            <a:extLst>
              <a:ext uri="{FF2B5EF4-FFF2-40B4-BE49-F238E27FC236}">
                <a16:creationId xmlns:a16="http://schemas.microsoft.com/office/drawing/2014/main" id="{D40CDF23-BF1E-469B-BA8E-2F9B438CDA00}"/>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a:solidFill>
                  <a:schemeClr val="tx1"/>
                </a:solidFill>
              </a:rPr>
              <a:t>Vastuualueet ja vastuulliset toimijat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81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27881-212D-4298-87D9-604C71A10D7B}"/>
              </a:ext>
            </a:extLst>
          </p:cNvPr>
          <p:cNvSpPr>
            <a:spLocks noGrp="1"/>
          </p:cNvSpPr>
          <p:nvPr>
            <p:ph type="title"/>
          </p:nvPr>
        </p:nvSpPr>
        <p:spPr>
          <a:xfrm>
            <a:off x="686834" y="1153572"/>
            <a:ext cx="3348841" cy="4461163"/>
          </a:xfrm>
        </p:spPr>
        <p:txBody>
          <a:bodyPr>
            <a:normAutofit/>
          </a:bodyPr>
          <a:lstStyle/>
          <a:p>
            <a:r>
              <a:rPr lang="en-US" sz="2800" err="1">
                <a:solidFill>
                  <a:srgbClr val="FFFFFF"/>
                </a:solidFill>
                <a:cs typeface="Calibri Light"/>
              </a:rPr>
              <a:t>Tunne</a:t>
            </a:r>
            <a:r>
              <a:rPr lang="en-US" sz="2800">
                <a:solidFill>
                  <a:srgbClr val="FFFFFF"/>
                </a:solidFill>
                <a:cs typeface="Calibri Light"/>
              </a:rPr>
              <a:t>- ja </a:t>
            </a:r>
            <a:r>
              <a:rPr lang="en-US" sz="2800" err="1">
                <a:solidFill>
                  <a:srgbClr val="FFFFFF"/>
                </a:solidFill>
                <a:cs typeface="Calibri Light"/>
              </a:rPr>
              <a:t>vuorovaikutustaitojen</a:t>
            </a:r>
            <a:r>
              <a:rPr lang="en-US" sz="2800">
                <a:solidFill>
                  <a:srgbClr val="FFFFFF"/>
                </a:solidFill>
                <a:cs typeface="Calibri Light"/>
              </a:rPr>
              <a:t> </a:t>
            </a:r>
            <a:r>
              <a:rPr lang="en-US" sz="2800" err="1">
                <a:solidFill>
                  <a:srgbClr val="FFFFFF"/>
                </a:solidFill>
                <a:cs typeface="Calibri Light"/>
              </a:rPr>
              <a:t>opettaminen</a:t>
            </a:r>
            <a:r>
              <a:rPr lang="en-US" sz="2800">
                <a:solidFill>
                  <a:srgbClr val="FFFFFF"/>
                </a:solidFill>
                <a:cs typeface="Calibri Light"/>
              </a:rPr>
              <a:t> </a:t>
            </a:r>
            <a:r>
              <a:rPr lang="en-US" sz="2800" err="1">
                <a:solidFill>
                  <a:srgbClr val="FFFFFF"/>
                </a:solidFill>
                <a:cs typeface="Calibri Light"/>
              </a:rPr>
              <a:t>kaikkien</a:t>
            </a:r>
            <a:r>
              <a:rPr lang="en-US" sz="2800">
                <a:solidFill>
                  <a:srgbClr val="FFFFFF"/>
                </a:solidFill>
                <a:cs typeface="Calibri Light"/>
              </a:rPr>
              <a:t> </a:t>
            </a:r>
            <a:r>
              <a:rPr lang="en-US" sz="2800" err="1">
                <a:solidFill>
                  <a:srgbClr val="FFFFFF"/>
                </a:solidFill>
                <a:cs typeface="Calibri Light"/>
              </a:rPr>
              <a:t>opettajien</a:t>
            </a:r>
            <a:r>
              <a:rPr lang="en-US" sz="2800">
                <a:solidFill>
                  <a:srgbClr val="FFFFFF"/>
                </a:solidFill>
                <a:cs typeface="Calibri Light"/>
              </a:rPr>
              <a:t> </a:t>
            </a:r>
            <a:r>
              <a:rPr lang="en-US" sz="2800" err="1">
                <a:solidFill>
                  <a:srgbClr val="FFFFFF"/>
                </a:solidFill>
                <a:cs typeface="Calibri Light"/>
              </a:rPr>
              <a:t>vastuulla</a:t>
            </a:r>
            <a:r>
              <a:rPr lang="en-US" sz="2800">
                <a:solidFill>
                  <a:srgbClr val="FFFFFF"/>
                </a:solidFill>
                <a:cs typeface="Calibri Light"/>
              </a:rPr>
              <a:t> </a:t>
            </a:r>
            <a:endParaRPr lang="en-US" sz="280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B226CF-CA68-4B45-ADB8-488F3F417124}"/>
              </a:ext>
            </a:extLst>
          </p:cNvPr>
          <p:cNvSpPr>
            <a:spLocks noGrp="1"/>
          </p:cNvSpPr>
          <p:nvPr>
            <p:ph idx="1"/>
          </p:nvPr>
        </p:nvSpPr>
        <p:spPr>
          <a:xfrm>
            <a:off x="4447308" y="591344"/>
            <a:ext cx="6906491" cy="5585619"/>
          </a:xfrm>
        </p:spPr>
        <p:txBody>
          <a:bodyPr vert="horz" lIns="91440" tIns="45720" rIns="91440" bIns="45720" rtlCol="0" anchor="ctr">
            <a:normAutofit fontScale="92500" lnSpcReduction="10000"/>
          </a:bodyPr>
          <a:lstStyle/>
          <a:p>
            <a:r>
              <a:rPr lang="en-US" sz="2000" err="1">
                <a:ea typeface="+mn-lt"/>
                <a:cs typeface="+mn-lt"/>
              </a:rPr>
              <a:t>opetussuunnitelman</a:t>
            </a:r>
            <a:r>
              <a:rPr lang="en-US" sz="2000">
                <a:ea typeface="+mn-lt"/>
                <a:cs typeface="+mn-lt"/>
              </a:rPr>
              <a:t> </a:t>
            </a:r>
            <a:r>
              <a:rPr lang="en-US" sz="2000" err="1">
                <a:ea typeface="+mn-lt"/>
                <a:cs typeface="+mn-lt"/>
              </a:rPr>
              <a:t>perusteissa</a:t>
            </a:r>
            <a:r>
              <a:rPr lang="en-US" sz="2000">
                <a:ea typeface="+mn-lt"/>
                <a:cs typeface="+mn-lt"/>
              </a:rPr>
              <a:t> </a:t>
            </a:r>
            <a:r>
              <a:rPr lang="en-US" sz="2000" err="1">
                <a:ea typeface="+mn-lt"/>
                <a:cs typeface="+mn-lt"/>
              </a:rPr>
              <a:t>useassa</a:t>
            </a:r>
            <a:r>
              <a:rPr lang="en-US" sz="2000">
                <a:ea typeface="+mn-lt"/>
                <a:cs typeface="+mn-lt"/>
              </a:rPr>
              <a:t> </a:t>
            </a:r>
            <a:r>
              <a:rPr lang="en-US" sz="2000" err="1">
                <a:ea typeface="+mn-lt"/>
                <a:cs typeface="+mn-lt"/>
              </a:rPr>
              <a:t>eri</a:t>
            </a:r>
            <a:r>
              <a:rPr lang="en-US" sz="2000">
                <a:ea typeface="+mn-lt"/>
                <a:cs typeface="+mn-lt"/>
              </a:rPr>
              <a:t> </a:t>
            </a:r>
            <a:r>
              <a:rPr lang="en-US" sz="2000" err="1">
                <a:ea typeface="+mn-lt"/>
                <a:cs typeface="+mn-lt"/>
              </a:rPr>
              <a:t>kohdassa</a:t>
            </a:r>
            <a:endParaRPr lang="en-US" sz="2000">
              <a:cs typeface="Calibri" panose="020F0502020204030204"/>
            </a:endParaRPr>
          </a:p>
          <a:p>
            <a:r>
              <a:rPr lang="en-US" sz="2000" err="1">
                <a:ea typeface="+mn-lt"/>
                <a:cs typeface="+mn-lt"/>
              </a:rPr>
              <a:t>opettajan</a:t>
            </a:r>
            <a:r>
              <a:rPr lang="en-US" sz="2000">
                <a:ea typeface="+mn-lt"/>
                <a:cs typeface="+mn-lt"/>
              </a:rPr>
              <a:t> </a:t>
            </a:r>
            <a:r>
              <a:rPr lang="en-US" sz="2000" err="1">
                <a:ea typeface="+mn-lt"/>
                <a:cs typeface="+mn-lt"/>
              </a:rPr>
              <a:t>oppilaantuntemus</a:t>
            </a:r>
            <a:r>
              <a:rPr lang="en-US" sz="2000">
                <a:ea typeface="+mn-lt"/>
                <a:cs typeface="+mn-lt"/>
              </a:rPr>
              <a:t> ja </a:t>
            </a:r>
            <a:r>
              <a:rPr lang="en-US" sz="2000" err="1">
                <a:ea typeface="+mn-lt"/>
                <a:cs typeface="+mn-lt"/>
              </a:rPr>
              <a:t>kiinnostus</a:t>
            </a:r>
            <a:r>
              <a:rPr lang="en-US" sz="2000">
                <a:ea typeface="+mn-lt"/>
                <a:cs typeface="+mn-lt"/>
              </a:rPr>
              <a:t> </a:t>
            </a:r>
            <a:r>
              <a:rPr lang="en-US" sz="2000" err="1">
                <a:ea typeface="+mn-lt"/>
                <a:cs typeface="+mn-lt"/>
              </a:rPr>
              <a:t>oppilaiden</a:t>
            </a:r>
            <a:r>
              <a:rPr lang="en-US" sz="2000">
                <a:ea typeface="+mn-lt"/>
                <a:cs typeface="+mn-lt"/>
              </a:rPr>
              <a:t> </a:t>
            </a:r>
            <a:r>
              <a:rPr lang="en-US" sz="2000" err="1">
                <a:ea typeface="+mn-lt"/>
                <a:cs typeface="+mn-lt"/>
              </a:rPr>
              <a:t>kuulumisia</a:t>
            </a:r>
            <a:r>
              <a:rPr lang="en-US" sz="2000">
                <a:ea typeface="+mn-lt"/>
                <a:cs typeface="+mn-lt"/>
              </a:rPr>
              <a:t> </a:t>
            </a:r>
            <a:r>
              <a:rPr lang="en-US" sz="2000" err="1">
                <a:ea typeface="+mn-lt"/>
                <a:cs typeface="+mn-lt"/>
              </a:rPr>
              <a:t>kohtaan</a:t>
            </a:r>
            <a:r>
              <a:rPr lang="en-US" sz="2000">
                <a:ea typeface="+mn-lt"/>
                <a:cs typeface="+mn-lt"/>
              </a:rPr>
              <a:t> </a:t>
            </a:r>
            <a:r>
              <a:rPr lang="en-US" sz="2000" err="1">
                <a:ea typeface="+mn-lt"/>
                <a:cs typeface="+mn-lt"/>
              </a:rPr>
              <a:t>vahvistaa</a:t>
            </a:r>
            <a:r>
              <a:rPr lang="en-US" sz="2000">
                <a:ea typeface="+mn-lt"/>
                <a:cs typeface="+mn-lt"/>
              </a:rPr>
              <a:t> </a:t>
            </a:r>
            <a:r>
              <a:rPr lang="en-US" sz="2000" err="1">
                <a:ea typeface="+mn-lt"/>
                <a:cs typeface="+mn-lt"/>
              </a:rPr>
              <a:t>ryhmähenkeä</a:t>
            </a:r>
            <a:r>
              <a:rPr lang="en-US" sz="2000">
                <a:ea typeface="+mn-lt"/>
                <a:cs typeface="+mn-lt"/>
              </a:rPr>
              <a:t> </a:t>
            </a:r>
            <a:endParaRPr lang="en-US" sz="2000">
              <a:cs typeface="Calibri"/>
            </a:endParaRPr>
          </a:p>
          <a:p>
            <a:r>
              <a:rPr lang="en-US" sz="2000" err="1">
                <a:ea typeface="+mn-lt"/>
                <a:cs typeface="+mn-lt"/>
              </a:rPr>
              <a:t>opettajan</a:t>
            </a:r>
            <a:r>
              <a:rPr lang="en-US" sz="2000">
                <a:ea typeface="+mn-lt"/>
                <a:cs typeface="+mn-lt"/>
              </a:rPr>
              <a:t> </a:t>
            </a:r>
            <a:r>
              <a:rPr lang="en-US" sz="2000" err="1">
                <a:ea typeface="+mn-lt"/>
                <a:cs typeface="+mn-lt"/>
              </a:rPr>
              <a:t>antaman</a:t>
            </a:r>
            <a:r>
              <a:rPr lang="en-US" sz="2000">
                <a:ea typeface="+mn-lt"/>
                <a:cs typeface="+mn-lt"/>
              </a:rPr>
              <a:t> </a:t>
            </a:r>
            <a:r>
              <a:rPr lang="en-US" sz="2000" err="1">
                <a:ea typeface="+mn-lt"/>
                <a:cs typeface="+mn-lt"/>
              </a:rPr>
              <a:t>mallin</a:t>
            </a:r>
            <a:r>
              <a:rPr lang="en-US" sz="2000">
                <a:ea typeface="+mn-lt"/>
                <a:cs typeface="+mn-lt"/>
              </a:rPr>
              <a:t> </a:t>
            </a:r>
            <a:r>
              <a:rPr lang="en-US" sz="2000" err="1">
                <a:ea typeface="+mn-lt"/>
                <a:cs typeface="+mn-lt"/>
              </a:rPr>
              <a:t>merkitys</a:t>
            </a:r>
            <a:r>
              <a:rPr lang="en-US" sz="2000">
                <a:ea typeface="+mn-lt"/>
                <a:cs typeface="+mn-lt"/>
              </a:rPr>
              <a:t> (</a:t>
            </a:r>
            <a:r>
              <a:rPr lang="en-US" sz="2000" err="1">
                <a:ea typeface="+mn-lt"/>
                <a:cs typeface="+mn-lt"/>
              </a:rPr>
              <a:t>opettajan</a:t>
            </a:r>
            <a:r>
              <a:rPr lang="en-US" sz="2000">
                <a:ea typeface="+mn-lt"/>
                <a:cs typeface="+mn-lt"/>
              </a:rPr>
              <a:t> </a:t>
            </a:r>
            <a:r>
              <a:rPr lang="en-US" sz="2000" err="1">
                <a:ea typeface="+mn-lt"/>
                <a:cs typeface="+mn-lt"/>
              </a:rPr>
              <a:t>omat</a:t>
            </a:r>
            <a:r>
              <a:rPr lang="en-US" sz="2000">
                <a:ea typeface="+mn-lt"/>
                <a:cs typeface="+mn-lt"/>
              </a:rPr>
              <a:t> </a:t>
            </a:r>
            <a:r>
              <a:rPr lang="en-US" sz="2000" err="1">
                <a:ea typeface="+mn-lt"/>
                <a:cs typeface="+mn-lt"/>
              </a:rPr>
              <a:t>tunnetaidot</a:t>
            </a:r>
            <a:r>
              <a:rPr lang="en-US" sz="2000">
                <a:ea typeface="+mn-lt"/>
                <a:cs typeface="+mn-lt"/>
              </a:rPr>
              <a:t>)</a:t>
            </a:r>
            <a:endParaRPr lang="en-US" sz="2000">
              <a:cs typeface="Calibri"/>
            </a:endParaRPr>
          </a:p>
          <a:p>
            <a:r>
              <a:rPr lang="en-US" sz="2000" err="1">
                <a:ea typeface="+mn-lt"/>
                <a:cs typeface="+mn-lt"/>
              </a:rPr>
              <a:t>ryhmän</a:t>
            </a:r>
            <a:r>
              <a:rPr lang="en-US" sz="2000">
                <a:ea typeface="+mn-lt"/>
                <a:cs typeface="+mn-lt"/>
              </a:rPr>
              <a:t> </a:t>
            </a:r>
            <a:r>
              <a:rPr lang="en-US" sz="2000" err="1">
                <a:ea typeface="+mn-lt"/>
                <a:cs typeface="+mn-lt"/>
              </a:rPr>
              <a:t>turvallisen</a:t>
            </a:r>
            <a:r>
              <a:rPr lang="en-US" sz="2000">
                <a:ea typeface="+mn-lt"/>
                <a:cs typeface="+mn-lt"/>
              </a:rPr>
              <a:t> </a:t>
            </a:r>
            <a:r>
              <a:rPr lang="en-US" sz="2000" err="1">
                <a:ea typeface="+mn-lt"/>
                <a:cs typeface="+mn-lt"/>
              </a:rPr>
              <a:t>ilmapiirin</a:t>
            </a:r>
            <a:r>
              <a:rPr lang="en-US" sz="2000">
                <a:ea typeface="+mn-lt"/>
                <a:cs typeface="+mn-lt"/>
              </a:rPr>
              <a:t> </a:t>
            </a:r>
            <a:r>
              <a:rPr lang="en-US" sz="2000" err="1">
                <a:ea typeface="+mn-lt"/>
                <a:cs typeface="+mn-lt"/>
              </a:rPr>
              <a:t>tietoinen</a:t>
            </a:r>
            <a:r>
              <a:rPr lang="en-US" sz="2000">
                <a:ea typeface="+mn-lt"/>
                <a:cs typeface="+mn-lt"/>
              </a:rPr>
              <a:t> </a:t>
            </a:r>
            <a:r>
              <a:rPr lang="en-US" sz="2000" err="1">
                <a:ea typeface="+mn-lt"/>
                <a:cs typeface="+mn-lt"/>
              </a:rPr>
              <a:t>rakentaminen</a:t>
            </a:r>
            <a:r>
              <a:rPr lang="en-US" sz="2000">
                <a:ea typeface="+mn-lt"/>
                <a:cs typeface="+mn-lt"/>
              </a:rPr>
              <a:t> ja </a:t>
            </a:r>
            <a:r>
              <a:rPr lang="en-US" sz="2000" err="1">
                <a:ea typeface="+mn-lt"/>
                <a:cs typeface="+mn-lt"/>
              </a:rPr>
              <a:t>ryhmädynamiikan</a:t>
            </a:r>
            <a:r>
              <a:rPr lang="en-US" sz="2000">
                <a:ea typeface="+mn-lt"/>
                <a:cs typeface="+mn-lt"/>
              </a:rPr>
              <a:t> </a:t>
            </a:r>
            <a:r>
              <a:rPr lang="en-US" sz="2000" err="1">
                <a:ea typeface="+mn-lt"/>
                <a:cs typeface="+mn-lt"/>
              </a:rPr>
              <a:t>ymmärrys</a:t>
            </a:r>
            <a:endParaRPr lang="en-US" sz="2000">
              <a:cs typeface="Calibri"/>
            </a:endParaRPr>
          </a:p>
          <a:p>
            <a:r>
              <a:rPr lang="en-US" sz="2000" err="1">
                <a:ea typeface="+mn-lt"/>
                <a:cs typeface="+mn-lt"/>
              </a:rPr>
              <a:t>kiusaaminen</a:t>
            </a:r>
            <a:r>
              <a:rPr lang="en-US" sz="2000">
                <a:ea typeface="+mn-lt"/>
                <a:cs typeface="+mn-lt"/>
              </a:rPr>
              <a:t> on </a:t>
            </a:r>
            <a:r>
              <a:rPr lang="en-US" sz="2000" err="1">
                <a:ea typeface="+mn-lt"/>
                <a:cs typeface="+mn-lt"/>
              </a:rPr>
              <a:t>ryhmäilmiö</a:t>
            </a:r>
            <a:r>
              <a:rPr lang="en-US" sz="2000">
                <a:ea typeface="+mn-lt"/>
                <a:cs typeface="+mn-lt"/>
              </a:rPr>
              <a:t>: </a:t>
            </a:r>
            <a:r>
              <a:rPr lang="en-US" sz="2000" b="1" err="1">
                <a:ea typeface="+mn-lt"/>
                <a:cs typeface="+mn-lt"/>
              </a:rPr>
              <a:t>kiusaamisen</a:t>
            </a:r>
            <a:r>
              <a:rPr lang="en-US" sz="2000" b="1">
                <a:ea typeface="+mn-lt"/>
                <a:cs typeface="+mn-lt"/>
              </a:rPr>
              <a:t> </a:t>
            </a:r>
            <a:r>
              <a:rPr lang="en-US" sz="2000" b="1" err="1">
                <a:ea typeface="+mn-lt"/>
                <a:cs typeface="+mn-lt"/>
              </a:rPr>
              <a:t>lopettamisessa</a:t>
            </a:r>
            <a:r>
              <a:rPr lang="en-US" sz="2000" b="1">
                <a:ea typeface="+mn-lt"/>
                <a:cs typeface="+mn-lt"/>
              </a:rPr>
              <a:t> </a:t>
            </a:r>
            <a:r>
              <a:rPr lang="en-US" sz="2000" b="1" err="1">
                <a:ea typeface="+mn-lt"/>
                <a:cs typeface="+mn-lt"/>
              </a:rPr>
              <a:t>keskeistä</a:t>
            </a:r>
            <a:r>
              <a:rPr lang="en-US" sz="2000" b="1">
                <a:ea typeface="+mn-lt"/>
                <a:cs typeface="+mn-lt"/>
              </a:rPr>
              <a:t> on </a:t>
            </a:r>
            <a:r>
              <a:rPr lang="en-US" sz="2000" b="1" err="1">
                <a:ea typeface="+mn-lt"/>
                <a:cs typeface="+mn-lt"/>
              </a:rPr>
              <a:t>ryhmän</a:t>
            </a:r>
            <a:r>
              <a:rPr lang="en-US" sz="2000" b="1">
                <a:ea typeface="+mn-lt"/>
                <a:cs typeface="+mn-lt"/>
              </a:rPr>
              <a:t> </a:t>
            </a:r>
            <a:r>
              <a:rPr lang="en-US" sz="2000" b="1" err="1">
                <a:ea typeface="+mn-lt"/>
                <a:cs typeface="+mn-lt"/>
              </a:rPr>
              <a:t>suhtautumistapa</a:t>
            </a:r>
            <a:r>
              <a:rPr lang="en-US" sz="2000" b="1">
                <a:ea typeface="+mn-lt"/>
                <a:cs typeface="+mn-lt"/>
              </a:rPr>
              <a:t> </a:t>
            </a:r>
            <a:r>
              <a:rPr lang="en-US" sz="2000">
                <a:ea typeface="+mn-lt"/>
                <a:cs typeface="+mn-lt"/>
              </a:rPr>
              <a:t>(</a:t>
            </a:r>
            <a:r>
              <a:rPr lang="en-US" sz="2000" err="1">
                <a:ea typeface="+mn-lt"/>
                <a:cs typeface="+mn-lt"/>
              </a:rPr>
              <a:t>oppilaiden</a:t>
            </a:r>
            <a:r>
              <a:rPr lang="en-US" sz="2000">
                <a:ea typeface="+mn-lt"/>
                <a:cs typeface="+mn-lt"/>
              </a:rPr>
              <a:t> </a:t>
            </a:r>
            <a:r>
              <a:rPr lang="en-US" sz="2000" err="1">
                <a:ea typeface="+mn-lt"/>
                <a:cs typeface="+mn-lt"/>
              </a:rPr>
              <a:t>roolit</a:t>
            </a:r>
            <a:r>
              <a:rPr lang="en-US" sz="2000">
                <a:ea typeface="+mn-lt"/>
                <a:cs typeface="+mn-lt"/>
              </a:rPr>
              <a:t> ja </a:t>
            </a:r>
            <a:r>
              <a:rPr lang="en-US" sz="2000" err="1">
                <a:ea typeface="+mn-lt"/>
                <a:cs typeface="+mn-lt"/>
              </a:rPr>
              <a:t>normit</a:t>
            </a:r>
            <a:r>
              <a:rPr lang="en-US" sz="2000">
                <a:ea typeface="+mn-lt"/>
                <a:cs typeface="+mn-lt"/>
              </a:rPr>
              <a:t>)</a:t>
            </a:r>
            <a:endParaRPr lang="en-US" sz="2000">
              <a:cs typeface="Calibri"/>
            </a:endParaRPr>
          </a:p>
          <a:p>
            <a:r>
              <a:rPr lang="en-US" sz="2000" err="1">
                <a:ea typeface="+mn-lt"/>
                <a:cs typeface="+mn-lt"/>
              </a:rPr>
              <a:t>ystävällisen</a:t>
            </a:r>
            <a:r>
              <a:rPr lang="en-US" sz="2000">
                <a:ea typeface="+mn-lt"/>
                <a:cs typeface="+mn-lt"/>
              </a:rPr>
              <a:t> ja </a:t>
            </a:r>
            <a:r>
              <a:rPr lang="en-US" sz="2000" err="1">
                <a:ea typeface="+mn-lt"/>
                <a:cs typeface="+mn-lt"/>
              </a:rPr>
              <a:t>kunnioittavan</a:t>
            </a:r>
            <a:r>
              <a:rPr lang="en-US" sz="2000">
                <a:ea typeface="+mn-lt"/>
                <a:cs typeface="+mn-lt"/>
              </a:rPr>
              <a:t> </a:t>
            </a:r>
            <a:r>
              <a:rPr lang="en-US" sz="2000" err="1">
                <a:ea typeface="+mn-lt"/>
                <a:cs typeface="+mn-lt"/>
              </a:rPr>
              <a:t>puhetavan</a:t>
            </a:r>
            <a:r>
              <a:rPr lang="en-US" sz="2000">
                <a:ea typeface="+mn-lt"/>
                <a:cs typeface="+mn-lt"/>
              </a:rPr>
              <a:t> </a:t>
            </a:r>
            <a:r>
              <a:rPr lang="en-US" sz="2000" err="1">
                <a:ea typeface="+mn-lt"/>
                <a:cs typeface="+mn-lt"/>
              </a:rPr>
              <a:t>harjoittelu</a:t>
            </a:r>
            <a:r>
              <a:rPr lang="en-US" sz="2000">
                <a:ea typeface="+mn-lt"/>
                <a:cs typeface="+mn-lt"/>
              </a:rPr>
              <a:t> (</a:t>
            </a:r>
            <a:r>
              <a:rPr lang="en-US" sz="2000" err="1">
                <a:ea typeface="+mn-lt"/>
                <a:cs typeface="+mn-lt"/>
              </a:rPr>
              <a:t>myös</a:t>
            </a:r>
            <a:r>
              <a:rPr lang="en-US" sz="2000">
                <a:ea typeface="+mn-lt"/>
                <a:cs typeface="+mn-lt"/>
              </a:rPr>
              <a:t> </a:t>
            </a:r>
            <a:r>
              <a:rPr lang="en-US" sz="2000" err="1">
                <a:ea typeface="+mn-lt"/>
                <a:cs typeface="+mn-lt"/>
              </a:rPr>
              <a:t>somessa</a:t>
            </a:r>
            <a:r>
              <a:rPr lang="en-US" sz="2000">
                <a:ea typeface="+mn-lt"/>
                <a:cs typeface="+mn-lt"/>
              </a:rPr>
              <a:t>)</a:t>
            </a:r>
            <a:endParaRPr lang="en-US" sz="2000">
              <a:cs typeface="Calibri"/>
            </a:endParaRPr>
          </a:p>
          <a:p>
            <a:r>
              <a:rPr lang="en-US" sz="2000" err="1">
                <a:ea typeface="+mn-lt"/>
                <a:cs typeface="+mn-lt"/>
              </a:rPr>
              <a:t>yhteistyötä</a:t>
            </a:r>
            <a:r>
              <a:rPr lang="en-US" sz="2000">
                <a:ea typeface="+mn-lt"/>
                <a:cs typeface="+mn-lt"/>
              </a:rPr>
              <a:t> </a:t>
            </a:r>
            <a:r>
              <a:rPr lang="en-US" sz="2000" err="1">
                <a:ea typeface="+mn-lt"/>
                <a:cs typeface="+mn-lt"/>
              </a:rPr>
              <a:t>edellyttävät</a:t>
            </a:r>
            <a:r>
              <a:rPr lang="en-US" sz="2000">
                <a:ea typeface="+mn-lt"/>
                <a:cs typeface="+mn-lt"/>
              </a:rPr>
              <a:t> </a:t>
            </a:r>
            <a:r>
              <a:rPr lang="en-US" sz="2000" err="1">
                <a:ea typeface="+mn-lt"/>
                <a:cs typeface="+mn-lt"/>
              </a:rPr>
              <a:t>työtavat</a:t>
            </a:r>
            <a:r>
              <a:rPr lang="en-US" sz="2000">
                <a:ea typeface="+mn-lt"/>
                <a:cs typeface="+mn-lt"/>
              </a:rPr>
              <a:t> ja </a:t>
            </a:r>
            <a:r>
              <a:rPr lang="en-US" sz="2000" err="1">
                <a:ea typeface="+mn-lt"/>
                <a:cs typeface="+mn-lt"/>
              </a:rPr>
              <a:t>yhteiset</a:t>
            </a:r>
            <a:r>
              <a:rPr lang="en-US" sz="2000">
                <a:ea typeface="+mn-lt"/>
                <a:cs typeface="+mn-lt"/>
              </a:rPr>
              <a:t> </a:t>
            </a:r>
            <a:r>
              <a:rPr lang="en-US" sz="2000" err="1">
                <a:ea typeface="+mn-lt"/>
                <a:cs typeface="+mn-lt"/>
              </a:rPr>
              <a:t>projektit</a:t>
            </a:r>
            <a:endParaRPr lang="en-US" sz="2000">
              <a:cs typeface="Calibri"/>
            </a:endParaRPr>
          </a:p>
          <a:p>
            <a:r>
              <a:rPr lang="en-US" sz="2000" err="1">
                <a:ea typeface="+mn-lt"/>
                <a:cs typeface="+mn-lt"/>
              </a:rPr>
              <a:t>myönteisen</a:t>
            </a:r>
            <a:r>
              <a:rPr lang="en-US" sz="2000">
                <a:ea typeface="+mn-lt"/>
                <a:cs typeface="+mn-lt"/>
              </a:rPr>
              <a:t> </a:t>
            </a:r>
            <a:r>
              <a:rPr lang="en-US" sz="2000" err="1">
                <a:ea typeface="+mn-lt"/>
                <a:cs typeface="+mn-lt"/>
              </a:rPr>
              <a:t>palautteen</a:t>
            </a:r>
            <a:r>
              <a:rPr lang="en-US" sz="2000">
                <a:ea typeface="+mn-lt"/>
                <a:cs typeface="+mn-lt"/>
              </a:rPr>
              <a:t> </a:t>
            </a:r>
            <a:r>
              <a:rPr lang="en-US" sz="2000" err="1">
                <a:ea typeface="+mn-lt"/>
                <a:cs typeface="+mn-lt"/>
              </a:rPr>
              <a:t>voima</a:t>
            </a:r>
            <a:endParaRPr lang="en-US" sz="2000">
              <a:cs typeface="Calibri"/>
            </a:endParaRPr>
          </a:p>
          <a:p>
            <a:r>
              <a:rPr lang="en-US" sz="2000" err="1">
                <a:ea typeface="+mn-lt"/>
                <a:cs typeface="+mn-lt"/>
              </a:rPr>
              <a:t>tunne</a:t>
            </a:r>
            <a:r>
              <a:rPr lang="en-US" sz="2000">
                <a:ea typeface="+mn-lt"/>
                <a:cs typeface="+mn-lt"/>
              </a:rPr>
              <a:t>- ja </a:t>
            </a:r>
            <a:r>
              <a:rPr lang="en-US" sz="2000" err="1">
                <a:ea typeface="+mn-lt"/>
                <a:cs typeface="+mn-lt"/>
              </a:rPr>
              <a:t>vuorovaikutustaitojen</a:t>
            </a:r>
            <a:r>
              <a:rPr lang="en-US" sz="2000">
                <a:ea typeface="+mn-lt"/>
                <a:cs typeface="+mn-lt"/>
              </a:rPr>
              <a:t> </a:t>
            </a:r>
            <a:r>
              <a:rPr lang="en-US" sz="2000" err="1">
                <a:ea typeface="+mn-lt"/>
                <a:cs typeface="+mn-lt"/>
              </a:rPr>
              <a:t>harjaannuttamiseksi</a:t>
            </a:r>
            <a:r>
              <a:rPr lang="en-US" sz="2000">
                <a:ea typeface="+mn-lt"/>
                <a:cs typeface="+mn-lt"/>
              </a:rPr>
              <a:t> </a:t>
            </a:r>
            <a:r>
              <a:rPr lang="en-US" sz="2000" err="1">
                <a:ea typeface="+mn-lt"/>
                <a:cs typeface="+mn-lt"/>
              </a:rPr>
              <a:t>kehitetyt</a:t>
            </a:r>
            <a:r>
              <a:rPr lang="en-US" sz="2000">
                <a:ea typeface="+mn-lt"/>
                <a:cs typeface="+mn-lt"/>
              </a:rPr>
              <a:t> </a:t>
            </a:r>
            <a:r>
              <a:rPr lang="en-US" sz="2000" err="1">
                <a:ea typeface="+mn-lt"/>
                <a:cs typeface="+mn-lt"/>
              </a:rPr>
              <a:t>erilliset</a:t>
            </a:r>
            <a:r>
              <a:rPr lang="en-US" sz="2000">
                <a:ea typeface="+mn-lt"/>
                <a:cs typeface="+mn-lt"/>
              </a:rPr>
              <a:t> </a:t>
            </a:r>
            <a:r>
              <a:rPr lang="en-US" sz="2000" err="1">
                <a:ea typeface="+mn-lt"/>
                <a:cs typeface="+mn-lt"/>
              </a:rPr>
              <a:t>ohjelmat</a:t>
            </a:r>
            <a:r>
              <a:rPr lang="en-US" sz="2000">
                <a:ea typeface="+mn-lt"/>
                <a:cs typeface="+mn-lt"/>
              </a:rPr>
              <a:t> (</a:t>
            </a:r>
            <a:r>
              <a:rPr lang="en-US" sz="2000" err="1">
                <a:ea typeface="+mn-lt"/>
                <a:cs typeface="+mn-lt"/>
              </a:rPr>
              <a:t>ks</a:t>
            </a:r>
            <a:r>
              <a:rPr lang="en-US" sz="2000">
                <a:ea typeface="+mn-lt"/>
                <a:cs typeface="+mn-lt"/>
              </a:rPr>
              <a:t>. </a:t>
            </a:r>
            <a:r>
              <a:rPr lang="en-US" sz="2000" err="1">
                <a:ea typeface="+mn-lt"/>
                <a:cs typeface="+mn-lt"/>
              </a:rPr>
              <a:t>materiaalivinkit</a:t>
            </a:r>
            <a:r>
              <a:rPr lang="en-US" sz="2000">
                <a:ea typeface="+mn-lt"/>
                <a:cs typeface="+mn-lt"/>
              </a:rPr>
              <a:t>)    </a:t>
            </a:r>
          </a:p>
          <a:p>
            <a:pPr marL="0" indent="0">
              <a:buNone/>
            </a:pPr>
            <a:r>
              <a:rPr lang="en-US" sz="2000">
                <a:ea typeface="+mn-lt"/>
                <a:cs typeface="+mn-lt"/>
              </a:rPr>
              <a:t>(Lähde: </a:t>
            </a:r>
            <a:r>
              <a:rPr lang="en-US" sz="2000">
                <a:ea typeface="+mn-lt"/>
                <a:cs typeface="+mn-lt"/>
                <a:hlinkClick r:id="rId2"/>
              </a:rPr>
              <a:t>https://www.oph.fi/fi/koulutus-ja-tutkinnot/kiusaamisen-vastainen-tyo</a:t>
            </a:r>
            <a:r>
              <a:rPr lang="en-US" sz="2000">
                <a:ea typeface="+mn-lt"/>
                <a:cs typeface="+mn-lt"/>
              </a:rPr>
              <a:t> LUETTU 8.9.)</a:t>
            </a:r>
            <a:endParaRPr lang="en-US" sz="2000">
              <a:cs typeface="Calibri"/>
            </a:endParaRPr>
          </a:p>
        </p:txBody>
      </p:sp>
    </p:spTree>
    <p:extLst>
      <p:ext uri="{BB962C8B-B14F-4D97-AF65-F5344CB8AC3E}">
        <p14:creationId xmlns:p14="http://schemas.microsoft.com/office/powerpoint/2010/main" val="121653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B87AC-82D6-44F7-B786-5858A97060EF}"/>
              </a:ext>
            </a:extLst>
          </p:cNvPr>
          <p:cNvSpPr>
            <a:spLocks noGrp="1"/>
          </p:cNvSpPr>
          <p:nvPr>
            <p:ph type="title"/>
          </p:nvPr>
        </p:nvSpPr>
        <p:spPr>
          <a:xfrm>
            <a:off x="686834" y="1153572"/>
            <a:ext cx="3200400" cy="4461163"/>
          </a:xfrm>
        </p:spPr>
        <p:txBody>
          <a:bodyPr>
            <a:normAutofit/>
          </a:bodyPr>
          <a:lstStyle/>
          <a:p>
            <a:r>
              <a:rPr lang="en-US" sz="4100">
                <a:solidFill>
                  <a:srgbClr val="FFFFFF"/>
                </a:solidFill>
                <a:cs typeface="Calibri Light"/>
              </a:rPr>
              <a:t>Kouluyhteisön aikuiset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97DDD1-8225-4C4A-AB04-FAB36E117B4B}"/>
              </a:ext>
            </a:extLst>
          </p:cNvPr>
          <p:cNvSpPr>
            <a:spLocks noGrp="1"/>
          </p:cNvSpPr>
          <p:nvPr>
            <p:ph idx="1"/>
          </p:nvPr>
        </p:nvSpPr>
        <p:spPr>
          <a:xfrm>
            <a:off x="4447308" y="205124"/>
            <a:ext cx="7349836" cy="5971839"/>
          </a:xfrm>
        </p:spPr>
        <p:txBody>
          <a:bodyPr vert="horz" lIns="91440" tIns="45720" rIns="91440" bIns="45720" rtlCol="0" anchor="ctr">
            <a:normAutofit lnSpcReduction="10000"/>
          </a:bodyPr>
          <a:lstStyle/>
          <a:p>
            <a:endParaRPr lang="en-US" sz="2400">
              <a:ea typeface="+mn-lt"/>
              <a:cs typeface="+mn-lt"/>
            </a:endParaRPr>
          </a:p>
          <a:p>
            <a:endParaRPr lang="en-US" sz="2400">
              <a:ea typeface="+mn-lt"/>
              <a:cs typeface="+mn-lt"/>
            </a:endParaRPr>
          </a:p>
          <a:p>
            <a:r>
              <a:rPr lang="en-US" sz="2400">
                <a:ea typeface="+mn-lt"/>
                <a:cs typeface="+mn-lt"/>
              </a:rPr>
              <a:t>Ryhmäyttämistä </a:t>
            </a:r>
            <a:r>
              <a:rPr lang="en-US" sz="2400" err="1">
                <a:ea typeface="+mn-lt"/>
                <a:cs typeface="+mn-lt"/>
              </a:rPr>
              <a:t>kaikissa</a:t>
            </a:r>
            <a:r>
              <a:rPr lang="en-US" sz="2400">
                <a:ea typeface="+mn-lt"/>
                <a:cs typeface="+mn-lt"/>
              </a:rPr>
              <a:t> </a:t>
            </a:r>
            <a:r>
              <a:rPr lang="en-US" sz="2400" err="1">
                <a:ea typeface="+mn-lt"/>
                <a:cs typeface="+mn-lt"/>
              </a:rPr>
              <a:t>oppiaineissa</a:t>
            </a:r>
            <a:endParaRPr lang="en-US" sz="2400">
              <a:ea typeface="+mn-lt"/>
              <a:cs typeface="+mn-lt"/>
            </a:endParaRPr>
          </a:p>
          <a:p>
            <a:r>
              <a:rPr lang="en-US" sz="2400" err="1">
                <a:ea typeface="+mn-lt"/>
                <a:cs typeface="+mn-lt"/>
              </a:rPr>
              <a:t>Tunne</a:t>
            </a:r>
            <a:r>
              <a:rPr lang="en-US" sz="2400">
                <a:ea typeface="+mn-lt"/>
                <a:cs typeface="+mn-lt"/>
              </a:rPr>
              <a:t>- ja </a:t>
            </a:r>
            <a:r>
              <a:rPr lang="en-US" sz="2400" err="1">
                <a:ea typeface="+mn-lt"/>
                <a:cs typeface="+mn-lt"/>
              </a:rPr>
              <a:t>vuorovaikutustaitojen</a:t>
            </a:r>
            <a:r>
              <a:rPr lang="en-US" sz="2400">
                <a:ea typeface="+mn-lt"/>
                <a:cs typeface="+mn-lt"/>
              </a:rPr>
              <a:t> </a:t>
            </a:r>
            <a:r>
              <a:rPr lang="en-US" sz="2400" err="1">
                <a:ea typeface="+mn-lt"/>
                <a:cs typeface="+mn-lt"/>
              </a:rPr>
              <a:t>opetusta</a:t>
            </a:r>
            <a:r>
              <a:rPr lang="en-US" sz="2400">
                <a:ea typeface="+mn-lt"/>
                <a:cs typeface="+mn-lt"/>
              </a:rPr>
              <a:t> </a:t>
            </a:r>
            <a:r>
              <a:rPr lang="en-US" sz="2400" err="1">
                <a:ea typeface="+mn-lt"/>
                <a:cs typeface="+mn-lt"/>
              </a:rPr>
              <a:t>kaikissa</a:t>
            </a:r>
            <a:r>
              <a:rPr lang="en-US" sz="2400">
                <a:ea typeface="+mn-lt"/>
                <a:cs typeface="+mn-lt"/>
              </a:rPr>
              <a:t> </a:t>
            </a:r>
            <a:r>
              <a:rPr lang="en-US" sz="2400" err="1">
                <a:ea typeface="+mn-lt"/>
                <a:cs typeface="+mn-lt"/>
              </a:rPr>
              <a:t>oppiaineissa</a:t>
            </a:r>
            <a:endParaRPr lang="en-US" sz="2400">
              <a:ea typeface="+mn-lt"/>
              <a:cs typeface="+mn-lt"/>
            </a:endParaRPr>
          </a:p>
          <a:p>
            <a:r>
              <a:rPr lang="en-US" sz="2400" err="1">
                <a:ea typeface="+mn-lt"/>
                <a:cs typeface="+mn-lt"/>
              </a:rPr>
              <a:t>Jokainen</a:t>
            </a:r>
            <a:r>
              <a:rPr lang="en-US" sz="2400">
                <a:ea typeface="+mn-lt"/>
                <a:cs typeface="+mn-lt"/>
              </a:rPr>
              <a:t> </a:t>
            </a:r>
            <a:r>
              <a:rPr lang="en-US" sz="2400" err="1">
                <a:ea typeface="+mn-lt"/>
                <a:cs typeface="+mn-lt"/>
              </a:rPr>
              <a:t>koulun</a:t>
            </a:r>
            <a:r>
              <a:rPr lang="en-US" sz="2400">
                <a:ea typeface="+mn-lt"/>
                <a:cs typeface="+mn-lt"/>
              </a:rPr>
              <a:t> </a:t>
            </a:r>
            <a:r>
              <a:rPr lang="en-US" sz="2400" err="1">
                <a:ea typeface="+mn-lt"/>
                <a:cs typeface="+mn-lt"/>
              </a:rPr>
              <a:t>aikuinen</a:t>
            </a:r>
            <a:r>
              <a:rPr lang="en-US" sz="2400">
                <a:ea typeface="+mn-lt"/>
                <a:cs typeface="+mn-lt"/>
              </a:rPr>
              <a:t> </a:t>
            </a:r>
            <a:r>
              <a:rPr lang="en-US" sz="2400" err="1">
                <a:ea typeface="+mn-lt"/>
                <a:cs typeface="+mn-lt"/>
              </a:rPr>
              <a:t>kiinnittää</a:t>
            </a:r>
            <a:r>
              <a:rPr lang="en-US" sz="2400">
                <a:ea typeface="+mn-lt"/>
                <a:cs typeface="+mn-lt"/>
              </a:rPr>
              <a:t> </a:t>
            </a:r>
            <a:r>
              <a:rPr lang="en-US" sz="2400" err="1">
                <a:ea typeface="+mn-lt"/>
                <a:cs typeface="+mn-lt"/>
              </a:rPr>
              <a:t>huomiota</a:t>
            </a:r>
            <a:r>
              <a:rPr lang="en-US" sz="2400">
                <a:ea typeface="+mn-lt"/>
                <a:cs typeface="+mn-lt"/>
              </a:rPr>
              <a:t> </a:t>
            </a:r>
            <a:r>
              <a:rPr lang="en-US" sz="2400" err="1">
                <a:ea typeface="+mn-lt"/>
                <a:cs typeface="+mn-lt"/>
              </a:rPr>
              <a:t>siihen</a:t>
            </a:r>
            <a:r>
              <a:rPr lang="en-US" sz="2400">
                <a:ea typeface="+mn-lt"/>
                <a:cs typeface="+mn-lt"/>
              </a:rPr>
              <a:t>, </a:t>
            </a:r>
            <a:r>
              <a:rPr lang="en-US" sz="2400" err="1">
                <a:ea typeface="+mn-lt"/>
                <a:cs typeface="+mn-lt"/>
              </a:rPr>
              <a:t>ettei</a:t>
            </a:r>
            <a:r>
              <a:rPr lang="en-US" sz="2400">
                <a:ea typeface="+mn-lt"/>
                <a:cs typeface="+mn-lt"/>
              </a:rPr>
              <a:t> </a:t>
            </a:r>
            <a:r>
              <a:rPr lang="en-US" sz="2400" err="1">
                <a:ea typeface="+mn-lt"/>
                <a:cs typeface="+mn-lt"/>
              </a:rPr>
              <a:t>meidän</a:t>
            </a:r>
            <a:r>
              <a:rPr lang="en-US" sz="2400">
                <a:ea typeface="+mn-lt"/>
                <a:cs typeface="+mn-lt"/>
              </a:rPr>
              <a:t> </a:t>
            </a:r>
            <a:r>
              <a:rPr lang="en-US" sz="2400" err="1">
                <a:ea typeface="+mn-lt"/>
                <a:cs typeface="+mn-lt"/>
              </a:rPr>
              <a:t>koulussa</a:t>
            </a:r>
            <a:r>
              <a:rPr lang="en-US" sz="2400">
                <a:ea typeface="+mn-lt"/>
                <a:cs typeface="+mn-lt"/>
              </a:rPr>
              <a:t> </a:t>
            </a:r>
            <a:r>
              <a:rPr lang="en-US" sz="2400" err="1">
                <a:ea typeface="+mn-lt"/>
                <a:cs typeface="+mn-lt"/>
              </a:rPr>
              <a:t>kiusata</a:t>
            </a:r>
            <a:endParaRPr lang="en-US" sz="2400">
              <a:ea typeface="+mn-lt"/>
              <a:cs typeface="+mn-lt"/>
            </a:endParaRPr>
          </a:p>
          <a:p>
            <a:r>
              <a:rPr lang="en-US" sz="2400" err="1">
                <a:ea typeface="+mn-lt"/>
                <a:cs typeface="+mn-lt"/>
              </a:rPr>
              <a:t>Jokainen</a:t>
            </a:r>
            <a:r>
              <a:rPr lang="en-US" sz="2400">
                <a:ea typeface="+mn-lt"/>
                <a:cs typeface="+mn-lt"/>
              </a:rPr>
              <a:t> </a:t>
            </a:r>
            <a:r>
              <a:rPr lang="en-US" sz="2400" err="1">
                <a:ea typeface="+mn-lt"/>
                <a:cs typeface="+mn-lt"/>
              </a:rPr>
              <a:t>aikuinen</a:t>
            </a:r>
            <a:r>
              <a:rPr lang="en-US" sz="2400">
                <a:ea typeface="+mn-lt"/>
                <a:cs typeface="+mn-lt"/>
              </a:rPr>
              <a:t> </a:t>
            </a:r>
            <a:r>
              <a:rPr lang="en-US" sz="2400" err="1">
                <a:ea typeface="+mn-lt"/>
                <a:cs typeface="+mn-lt"/>
              </a:rPr>
              <a:t>ohjaa</a:t>
            </a:r>
            <a:r>
              <a:rPr lang="en-US" sz="2400">
                <a:ea typeface="+mn-lt"/>
                <a:cs typeface="+mn-lt"/>
              </a:rPr>
              <a:t> </a:t>
            </a:r>
            <a:r>
              <a:rPr lang="en-US" sz="2400" err="1">
                <a:ea typeface="+mn-lt"/>
                <a:cs typeface="+mn-lt"/>
              </a:rPr>
              <a:t>oppilaiden</a:t>
            </a:r>
            <a:r>
              <a:rPr lang="en-US" sz="2400">
                <a:ea typeface="+mn-lt"/>
                <a:cs typeface="+mn-lt"/>
              </a:rPr>
              <a:t> </a:t>
            </a:r>
            <a:r>
              <a:rPr lang="en-US" sz="2400" err="1">
                <a:ea typeface="+mn-lt"/>
                <a:cs typeface="+mn-lt"/>
              </a:rPr>
              <a:t>toimintaa</a:t>
            </a:r>
            <a:r>
              <a:rPr lang="en-US" sz="2400">
                <a:ea typeface="+mn-lt"/>
                <a:cs typeface="+mn-lt"/>
              </a:rPr>
              <a:t> ja </a:t>
            </a:r>
            <a:r>
              <a:rPr lang="en-US" sz="2400" err="1">
                <a:ea typeface="+mn-lt"/>
                <a:cs typeface="+mn-lt"/>
              </a:rPr>
              <a:t>selvittää</a:t>
            </a:r>
            <a:r>
              <a:rPr lang="en-US" sz="2400">
                <a:ea typeface="+mn-lt"/>
                <a:cs typeface="+mn-lt"/>
              </a:rPr>
              <a:t> </a:t>
            </a:r>
            <a:r>
              <a:rPr lang="en-US" sz="2400" err="1">
                <a:ea typeface="+mn-lt"/>
                <a:cs typeface="+mn-lt"/>
              </a:rPr>
              <a:t>havaitsemansa</a:t>
            </a:r>
            <a:r>
              <a:rPr lang="en-US" sz="2400">
                <a:ea typeface="+mn-lt"/>
                <a:cs typeface="+mn-lt"/>
              </a:rPr>
              <a:t> </a:t>
            </a:r>
            <a:r>
              <a:rPr lang="en-US" sz="2400" err="1">
                <a:ea typeface="+mn-lt"/>
                <a:cs typeface="+mn-lt"/>
              </a:rPr>
              <a:t>tilanteet</a:t>
            </a:r>
            <a:endParaRPr lang="en-US" sz="2400">
              <a:ea typeface="+mn-lt"/>
              <a:cs typeface="+mn-lt"/>
            </a:endParaRPr>
          </a:p>
          <a:p>
            <a:r>
              <a:rPr lang="en-US" sz="2400" err="1">
                <a:ea typeface="+mn-lt"/>
                <a:cs typeface="+mn-lt"/>
              </a:rPr>
              <a:t>Aikuinen</a:t>
            </a:r>
            <a:r>
              <a:rPr lang="en-US" sz="2400">
                <a:ea typeface="+mn-lt"/>
                <a:cs typeface="+mn-lt"/>
              </a:rPr>
              <a:t> </a:t>
            </a:r>
            <a:r>
              <a:rPr lang="en-US" sz="2400" err="1">
                <a:ea typeface="+mn-lt"/>
                <a:cs typeface="+mn-lt"/>
              </a:rPr>
              <a:t>reagoi</a:t>
            </a:r>
            <a:r>
              <a:rPr lang="en-US" sz="2400">
                <a:ea typeface="+mn-lt"/>
                <a:cs typeface="+mn-lt"/>
              </a:rPr>
              <a:t> </a:t>
            </a:r>
            <a:r>
              <a:rPr lang="en-US" sz="2400" err="1">
                <a:ea typeface="+mn-lt"/>
                <a:cs typeface="+mn-lt"/>
              </a:rPr>
              <a:t>mieluiten</a:t>
            </a:r>
            <a:r>
              <a:rPr lang="en-US" sz="2400">
                <a:ea typeface="+mn-lt"/>
                <a:cs typeface="+mn-lt"/>
              </a:rPr>
              <a:t> </a:t>
            </a:r>
            <a:r>
              <a:rPr lang="en-US" sz="2400" err="1">
                <a:ea typeface="+mn-lt"/>
                <a:cs typeface="+mn-lt"/>
              </a:rPr>
              <a:t>liian</a:t>
            </a:r>
            <a:r>
              <a:rPr lang="en-US" sz="2400">
                <a:ea typeface="+mn-lt"/>
                <a:cs typeface="+mn-lt"/>
              </a:rPr>
              <a:t> </a:t>
            </a:r>
            <a:r>
              <a:rPr lang="en-US" sz="2400" err="1">
                <a:ea typeface="+mn-lt"/>
                <a:cs typeface="+mn-lt"/>
              </a:rPr>
              <a:t>aikaisin</a:t>
            </a:r>
            <a:r>
              <a:rPr lang="en-US" sz="2400">
                <a:ea typeface="+mn-lt"/>
                <a:cs typeface="+mn-lt"/>
              </a:rPr>
              <a:t> </a:t>
            </a:r>
            <a:r>
              <a:rPr lang="en-US" sz="2400" err="1">
                <a:ea typeface="+mn-lt"/>
                <a:cs typeface="+mn-lt"/>
              </a:rPr>
              <a:t>kuin</a:t>
            </a:r>
            <a:r>
              <a:rPr lang="en-US" sz="2400">
                <a:ea typeface="+mn-lt"/>
                <a:cs typeface="+mn-lt"/>
              </a:rPr>
              <a:t> </a:t>
            </a:r>
            <a:r>
              <a:rPr lang="en-US" sz="2400" err="1">
                <a:ea typeface="+mn-lt"/>
                <a:cs typeface="+mn-lt"/>
              </a:rPr>
              <a:t>myöhään</a:t>
            </a:r>
            <a:endParaRPr lang="en-US" sz="2400">
              <a:ea typeface="+mn-lt"/>
              <a:cs typeface="+mn-lt"/>
            </a:endParaRPr>
          </a:p>
          <a:p>
            <a:r>
              <a:rPr lang="en-US" sz="2400" err="1">
                <a:ea typeface="+mn-lt"/>
                <a:cs typeface="+mn-lt"/>
              </a:rPr>
              <a:t>Jokainen</a:t>
            </a:r>
            <a:r>
              <a:rPr lang="en-US" sz="2400">
                <a:ea typeface="+mn-lt"/>
                <a:cs typeface="+mn-lt"/>
              </a:rPr>
              <a:t> </a:t>
            </a:r>
            <a:r>
              <a:rPr lang="en-US" sz="2400" err="1">
                <a:ea typeface="+mn-lt"/>
                <a:cs typeface="+mn-lt"/>
              </a:rPr>
              <a:t>huolehtii</a:t>
            </a:r>
            <a:r>
              <a:rPr lang="en-US" sz="2400">
                <a:ea typeface="+mn-lt"/>
                <a:cs typeface="+mn-lt"/>
              </a:rPr>
              <a:t> </a:t>
            </a:r>
            <a:r>
              <a:rPr lang="en-US" sz="2400" err="1">
                <a:ea typeface="+mn-lt"/>
                <a:cs typeface="+mn-lt"/>
              </a:rPr>
              <a:t>välituntien</a:t>
            </a:r>
            <a:r>
              <a:rPr lang="en-US" sz="2400">
                <a:ea typeface="+mn-lt"/>
                <a:cs typeface="+mn-lt"/>
              </a:rPr>
              <a:t> </a:t>
            </a:r>
            <a:r>
              <a:rPr lang="en-US" sz="2400" err="1">
                <a:ea typeface="+mn-lt"/>
                <a:cs typeface="+mn-lt"/>
              </a:rPr>
              <a:t>valvonta</a:t>
            </a:r>
            <a:r>
              <a:rPr lang="en-US" sz="2400">
                <a:ea typeface="+mn-lt"/>
                <a:cs typeface="+mn-lt"/>
              </a:rPr>
              <a:t>- ja </a:t>
            </a:r>
            <a:r>
              <a:rPr lang="en-US" sz="2400" err="1">
                <a:ea typeface="+mn-lt"/>
                <a:cs typeface="+mn-lt"/>
              </a:rPr>
              <a:t>ohjausvelvollisuutensa</a:t>
            </a:r>
          </a:p>
          <a:p>
            <a:r>
              <a:rPr lang="en-US" sz="2400" err="1">
                <a:ea typeface="+mn-lt"/>
                <a:cs typeface="+mn-lt"/>
              </a:rPr>
              <a:t>Tarpeelliset</a:t>
            </a:r>
            <a:r>
              <a:rPr lang="en-US" sz="2400">
                <a:ea typeface="+mn-lt"/>
                <a:cs typeface="+mn-lt"/>
              </a:rPr>
              <a:t> </a:t>
            </a:r>
            <a:r>
              <a:rPr lang="en-US" sz="2400" err="1">
                <a:ea typeface="+mn-lt"/>
                <a:cs typeface="+mn-lt"/>
              </a:rPr>
              <a:t>tiedot</a:t>
            </a:r>
            <a:r>
              <a:rPr lang="en-US" sz="2400">
                <a:ea typeface="+mn-lt"/>
                <a:cs typeface="+mn-lt"/>
              </a:rPr>
              <a:t> </a:t>
            </a:r>
            <a:r>
              <a:rPr lang="en-US" sz="2400" err="1">
                <a:ea typeface="+mn-lt"/>
                <a:cs typeface="+mn-lt"/>
              </a:rPr>
              <a:t>riidoista</a:t>
            </a:r>
            <a:r>
              <a:rPr lang="en-US" sz="2400">
                <a:ea typeface="+mn-lt"/>
                <a:cs typeface="+mn-lt"/>
              </a:rPr>
              <a:t>, </a:t>
            </a:r>
            <a:r>
              <a:rPr lang="en-US" sz="2400" err="1">
                <a:ea typeface="+mn-lt"/>
                <a:cs typeface="+mn-lt"/>
              </a:rPr>
              <a:t>kiusanteoista</a:t>
            </a:r>
            <a:r>
              <a:rPr lang="en-US" sz="2400">
                <a:ea typeface="+mn-lt"/>
                <a:cs typeface="+mn-lt"/>
              </a:rPr>
              <a:t>, </a:t>
            </a:r>
            <a:r>
              <a:rPr lang="en-US" sz="2400" err="1">
                <a:ea typeface="+mn-lt"/>
                <a:cs typeface="+mn-lt"/>
              </a:rPr>
              <a:t>kiusaamishavainnoista</a:t>
            </a:r>
            <a:r>
              <a:rPr lang="en-US" sz="2400">
                <a:ea typeface="+mn-lt"/>
                <a:cs typeface="+mn-lt"/>
              </a:rPr>
              <a:t> </a:t>
            </a:r>
            <a:r>
              <a:rPr lang="en-US" sz="2400" err="1">
                <a:ea typeface="+mn-lt"/>
                <a:cs typeface="+mn-lt"/>
              </a:rPr>
              <a:t>LO:lle</a:t>
            </a:r>
            <a:r>
              <a:rPr lang="en-US" sz="2400">
                <a:ea typeface="+mn-lt"/>
                <a:cs typeface="+mn-lt"/>
              </a:rPr>
              <a:t>/</a:t>
            </a:r>
            <a:r>
              <a:rPr lang="en-US" sz="2400" err="1">
                <a:ea typeface="+mn-lt"/>
                <a:cs typeface="+mn-lt"/>
              </a:rPr>
              <a:t>LV:lle</a:t>
            </a:r>
            <a:r>
              <a:rPr lang="en-US" sz="2400">
                <a:ea typeface="+mn-lt"/>
                <a:cs typeface="+mn-lt"/>
              </a:rPr>
              <a:t> Wilman </a:t>
            </a:r>
            <a:r>
              <a:rPr lang="en-US" sz="2400" err="1">
                <a:ea typeface="+mn-lt"/>
                <a:cs typeface="+mn-lt"/>
              </a:rPr>
              <a:t>kautta</a:t>
            </a:r>
            <a:r>
              <a:rPr lang="en-US" sz="2400">
                <a:ea typeface="+mn-lt"/>
                <a:cs typeface="+mn-lt"/>
              </a:rPr>
              <a:t>. Huom! </a:t>
            </a:r>
            <a:r>
              <a:rPr lang="en-US" sz="2400" err="1">
                <a:ea typeface="+mn-lt"/>
                <a:cs typeface="+mn-lt"/>
              </a:rPr>
              <a:t>Huoltajille</a:t>
            </a:r>
            <a:r>
              <a:rPr lang="en-US" sz="2400">
                <a:ea typeface="+mn-lt"/>
                <a:cs typeface="+mn-lt"/>
              </a:rPr>
              <a:t> </a:t>
            </a:r>
            <a:r>
              <a:rPr lang="en-US" sz="2400" err="1">
                <a:ea typeface="+mn-lt"/>
                <a:cs typeface="+mn-lt"/>
              </a:rPr>
              <a:t>viestittäessä</a:t>
            </a:r>
            <a:r>
              <a:rPr lang="en-US" sz="2400">
                <a:ea typeface="+mn-lt"/>
                <a:cs typeface="+mn-lt"/>
              </a:rPr>
              <a:t> </a:t>
            </a:r>
            <a:r>
              <a:rPr lang="en-US" sz="2400" err="1">
                <a:ea typeface="+mn-lt"/>
                <a:cs typeface="+mn-lt"/>
              </a:rPr>
              <a:t>muiden</a:t>
            </a:r>
            <a:r>
              <a:rPr lang="en-US" sz="2400">
                <a:ea typeface="+mn-lt"/>
                <a:cs typeface="+mn-lt"/>
              </a:rPr>
              <a:t> </a:t>
            </a:r>
            <a:r>
              <a:rPr lang="en-US" sz="2400" err="1">
                <a:ea typeface="+mn-lt"/>
                <a:cs typeface="+mn-lt"/>
              </a:rPr>
              <a:t>asianosaisten</a:t>
            </a:r>
            <a:r>
              <a:rPr lang="en-US" sz="2400">
                <a:ea typeface="+mn-lt"/>
                <a:cs typeface="+mn-lt"/>
              </a:rPr>
              <a:t> </a:t>
            </a:r>
            <a:r>
              <a:rPr lang="en-US" sz="2400" err="1">
                <a:ea typeface="+mn-lt"/>
                <a:cs typeface="+mn-lt"/>
              </a:rPr>
              <a:t>nimiä</a:t>
            </a:r>
            <a:r>
              <a:rPr lang="en-US" sz="2400">
                <a:ea typeface="+mn-lt"/>
                <a:cs typeface="+mn-lt"/>
              </a:rPr>
              <a:t> </a:t>
            </a:r>
            <a:r>
              <a:rPr lang="en-US" sz="2400" err="1">
                <a:ea typeface="+mn-lt"/>
                <a:cs typeface="+mn-lt"/>
              </a:rPr>
              <a:t>ei</a:t>
            </a:r>
            <a:r>
              <a:rPr lang="en-US" sz="2400">
                <a:ea typeface="+mn-lt"/>
                <a:cs typeface="+mn-lt"/>
              </a:rPr>
              <a:t> </a:t>
            </a:r>
            <a:r>
              <a:rPr lang="en-US" sz="2400" err="1">
                <a:ea typeface="+mn-lt"/>
                <a:cs typeface="+mn-lt"/>
              </a:rPr>
              <a:t>käytetä</a:t>
            </a:r>
            <a:r>
              <a:rPr lang="en-US" sz="2400">
                <a:ea typeface="+mn-lt"/>
                <a:cs typeface="+mn-lt"/>
              </a:rPr>
              <a:t> </a:t>
            </a:r>
            <a:r>
              <a:rPr lang="en-US" sz="2400" err="1">
                <a:ea typeface="+mn-lt"/>
                <a:cs typeface="+mn-lt"/>
              </a:rPr>
              <a:t>eikä</a:t>
            </a:r>
            <a:r>
              <a:rPr lang="en-US" sz="2400">
                <a:ea typeface="+mn-lt"/>
                <a:cs typeface="+mn-lt"/>
              </a:rPr>
              <a:t> </a:t>
            </a:r>
            <a:r>
              <a:rPr lang="en-US" sz="2400" err="1">
                <a:ea typeface="+mn-lt"/>
                <a:cs typeface="+mn-lt"/>
              </a:rPr>
              <a:t>yhteystietoja</a:t>
            </a:r>
            <a:r>
              <a:rPr lang="en-US" sz="2400">
                <a:ea typeface="+mn-lt"/>
                <a:cs typeface="+mn-lt"/>
              </a:rPr>
              <a:t> </a:t>
            </a:r>
            <a:r>
              <a:rPr lang="en-US" sz="2400" err="1">
                <a:ea typeface="+mn-lt"/>
                <a:cs typeface="+mn-lt"/>
              </a:rPr>
              <a:t>anneta</a:t>
            </a:r>
            <a:r>
              <a:rPr lang="en-US" sz="2400">
                <a:ea typeface="+mn-lt"/>
                <a:cs typeface="+mn-lt"/>
              </a:rPr>
              <a:t>.</a:t>
            </a:r>
          </a:p>
          <a:p>
            <a:endParaRPr lang="en-US" sz="2400">
              <a:ea typeface="+mn-lt"/>
              <a:cs typeface="+mn-lt"/>
            </a:endParaRPr>
          </a:p>
          <a:p>
            <a:endParaRPr lang="en-US" sz="2400">
              <a:ea typeface="+mn-lt"/>
              <a:cs typeface="+mn-lt"/>
            </a:endParaRPr>
          </a:p>
        </p:txBody>
      </p:sp>
    </p:spTree>
    <p:extLst>
      <p:ext uri="{BB962C8B-B14F-4D97-AF65-F5344CB8AC3E}">
        <p14:creationId xmlns:p14="http://schemas.microsoft.com/office/powerpoint/2010/main" val="33467796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5f3e30-cfda-47ac-ba43-fbe23c9e841a">
      <Terms xmlns="http://schemas.microsoft.com/office/infopath/2007/PartnerControls"/>
    </lcf76f155ced4ddcb4097134ff3c332f>
    <TaxCatchAll xmlns="a83e0d88-e37d-4bab-8221-d5d70714dd15" xsi:nil="true"/>
    <SharedWithUsers xmlns="a83e0d88-e37d-4bab-8221-d5d70714dd15">
      <UserInfo>
        <DisplayName>Outi Vanhanen</DisplayName>
        <AccountId>22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835AA93E553544B411E69EA5AEF656" ma:contentTypeVersion="19" ma:contentTypeDescription="Create a new document." ma:contentTypeScope="" ma:versionID="19e229a8dbff7d80ed88b930f5a26900">
  <xsd:schema xmlns:xsd="http://www.w3.org/2001/XMLSchema" xmlns:xs="http://www.w3.org/2001/XMLSchema" xmlns:p="http://schemas.microsoft.com/office/2006/metadata/properties" xmlns:ns2="735f3e30-cfda-47ac-ba43-fbe23c9e841a" xmlns:ns3="a83e0d88-e37d-4bab-8221-d5d70714dd15" targetNamespace="http://schemas.microsoft.com/office/2006/metadata/properties" ma:root="true" ma:fieldsID="041821dc1514a602bc718645ac388e19" ns2:_="" ns3:_="">
    <xsd:import namespace="735f3e30-cfda-47ac-ba43-fbe23c9e841a"/>
    <xsd:import namespace="a83e0d88-e37d-4bab-8221-d5d70714dd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f3e30-cfda-47ac-ba43-fbe23c9e84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7b458c7-bb2e-43c3-8d39-50b3e8b9e84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3e0d88-e37d-4bab-8221-d5d70714dd1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8a39773-ca56-452a-b9d6-1dd4931c20fb}" ma:internalName="TaxCatchAll" ma:showField="CatchAllData" ma:web="a83e0d88-e37d-4bab-8221-d5d70714dd1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B777E-3C91-4A1A-BB31-96AC50EAB1A9}">
  <ds:schemaRefs>
    <ds:schemaRef ds:uri="735f3e30-cfda-47ac-ba43-fbe23c9e841a"/>
    <ds:schemaRef ds:uri="a83e0d88-e37d-4bab-8221-d5d70714dd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13035B-2B1C-4CB4-A3B2-0F983ADFB435}">
  <ds:schemaRefs>
    <ds:schemaRef ds:uri="http://schemas.microsoft.com/sharepoint/v3/contenttype/forms"/>
  </ds:schemaRefs>
</ds:datastoreItem>
</file>

<file path=customXml/itemProps3.xml><?xml version="1.0" encoding="utf-8"?>
<ds:datastoreItem xmlns:ds="http://schemas.openxmlformats.org/officeDocument/2006/customXml" ds:itemID="{78231125-443B-4374-ABB2-D95FC9F59C00}">
  <ds:schemaRefs>
    <ds:schemaRef ds:uri="735f3e30-cfda-47ac-ba43-fbe23c9e841a"/>
    <ds:schemaRef ds:uri="a83e0d88-e37d-4bab-8221-d5d70714dd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995</Words>
  <Application>Microsoft Office PowerPoint</Application>
  <PresentationFormat>Laajakuva</PresentationFormat>
  <Paragraphs>137</Paragraphs>
  <Slides>28</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28</vt:i4>
      </vt:variant>
    </vt:vector>
  </HeadingPairs>
  <TitlesOfParts>
    <vt:vector size="34" baseType="lpstr">
      <vt:lpstr>Aptos</vt:lpstr>
      <vt:lpstr>Arial</vt:lpstr>
      <vt:lpstr>Calibri</vt:lpstr>
      <vt:lpstr>Calibri Light</vt:lpstr>
      <vt:lpstr>inherit</vt:lpstr>
      <vt:lpstr>office theme</vt:lpstr>
      <vt:lpstr>Kiusaamisen vastainen suunnitelma (päivitetty 2024)</vt:lpstr>
      <vt:lpstr>Sisällysluettelo</vt:lpstr>
      <vt:lpstr>Oikeus turvalliseen koulupäivään</vt:lpstr>
      <vt:lpstr>Mitä kiusaaminen on? </vt:lpstr>
      <vt:lpstr>Mitä kiusaaminen voi aiheuttaa?</vt:lpstr>
      <vt:lpstr>Kiusaamisen roolit</vt:lpstr>
      <vt:lpstr>Kiusaamisen ehkäisy</vt:lpstr>
      <vt:lpstr>Tunne- ja vuorovaikutustaitojen opettaminen kaikkien opettajien vastuulla </vt:lpstr>
      <vt:lpstr>Kouluyhteisön aikuiset</vt:lpstr>
      <vt:lpstr>Luokanopet-taja/luokan-valvoja</vt:lpstr>
      <vt:lpstr>Oppilas- huollon toiminta</vt:lpstr>
      <vt:lpstr>Haasteena edelleen havaitseminen</vt:lpstr>
      <vt:lpstr>Kiusaamiskysely</vt:lpstr>
      <vt:lpstr>Sosiogrammi, mikä ja miten?</vt:lpstr>
      <vt:lpstr>Sosiogrammiin voi valita erilaisia kysymyksiä, esim:</vt:lpstr>
      <vt:lpstr>Materiaalivinkkejä </vt:lpstr>
      <vt:lpstr>Ryhmätoiminta</vt:lpstr>
      <vt:lpstr>Vinkkejä luokan käytänteisiin</vt:lpstr>
      <vt:lpstr>Toiminta havaituissa  kiusaamistilanteissa</vt:lpstr>
      <vt:lpstr>Kuka mukana?</vt:lpstr>
      <vt:lpstr>Miten pitää puuttua? </vt:lpstr>
      <vt:lpstr>KÄYTÄNNÖSSÄ: </vt:lpstr>
      <vt:lpstr>Selvitysaskeleet</vt:lpstr>
      <vt:lpstr>Tilannekuvan   muodostaminen ja selvittely</vt:lpstr>
      <vt:lpstr>Akuutin tilanteen katkaisu</vt:lpstr>
      <vt:lpstr>Sovinto</vt:lpstr>
      <vt:lpstr>Seuranta</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Kiusa</dc:title>
  <dc:creator>Outi Vanhanen</dc:creator>
  <cp:lastModifiedBy>Miina Orell</cp:lastModifiedBy>
  <cp:revision>3</cp:revision>
  <dcterms:created xsi:type="dcterms:W3CDTF">2021-04-12T11:25:36Z</dcterms:created>
  <dcterms:modified xsi:type="dcterms:W3CDTF">2025-01-16T08:34:32Z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0x010100A1835AA93E553544B411E69EA5AEF656</vt:lpwstr>
  </property>
  <property fmtid="{D5CDD505-2E9C-101B-9397-08002B2CF9AE}" pid="3" name="MediaServiceImageTags">
    <vt:lpwstr/>
  </property>
</Properties>
</file>