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sldIdLst>
    <p:sldId id="268" r:id="rId5"/>
    <p:sldId id="270" r:id="rId6"/>
    <p:sldId id="273" r:id="rId7"/>
    <p:sldId id="263" r:id="rId8"/>
    <p:sldId id="280" r:id="rId9"/>
    <p:sldId id="282" r:id="rId10"/>
    <p:sldId id="281" r:id="rId11"/>
    <p:sldId id="283" r:id="rId12"/>
    <p:sldId id="289" r:id="rId13"/>
    <p:sldId id="272" r:id="rId14"/>
    <p:sldId id="266" r:id="rId15"/>
    <p:sldId id="288" r:id="rId16"/>
    <p:sldId id="261" r:id="rId17"/>
    <p:sldId id="259" r:id="rId18"/>
    <p:sldId id="269" r:id="rId19"/>
    <p:sldId id="275" r:id="rId20"/>
    <p:sldId id="284" r:id="rId21"/>
    <p:sldId id="291" r:id="rId22"/>
    <p:sldId id="271" r:id="rId23"/>
    <p:sldId id="285" r:id="rId24"/>
    <p:sldId id="260" r:id="rId25"/>
    <p:sldId id="286" r:id="rId26"/>
    <p:sldId id="274" r:id="rId27"/>
    <p:sldId id="265" r:id="rId28"/>
    <p:sldId id="290" r:id="rId29"/>
    <p:sldId id="279" r:id="rId30"/>
    <p:sldId id="278" r:id="rId31"/>
    <p:sldId id="267" r:id="rId32"/>
    <p:sldId id="27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F997C-3FF4-43D4-8ED6-0E836DA1ACDE}" v="1" dt="2024-05-13T10:23:33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6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chools.sa.gov.au/manor-farm-kindergarten/parenting-suppor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susanvg/338283894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ru.ac.th/journal2/?attachment_id=407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49709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saram%C3%A4en_koul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76310/drivers-yield-less-to-people-walking-if-theyre-in-expensive-cars-or-maybe-to-people-of-colo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.fi/sites/default/files/atoms/files/turun_kaupunki_aamu-_ja_iltapaivatoiminnan_maksun_alennus-_tai_vapautushakemus_2022_0.pdf" TargetMode="External"/><Relationship Id="rId2" Type="http://schemas.openxmlformats.org/officeDocument/2006/relationships/hyperlink" Target="https://www.turku.fi/perusopetus/aamu-ja-iltapaivatoiminnan-maksu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icky-note-png/download/5121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.fi/paivahoito-ja-koulutus/perusopetus/iltapaivatoiminta/koululaisten-aamu-ja-iltapaivatoiminta" TargetMode="External"/><Relationship Id="rId2" Type="http://schemas.openxmlformats.org/officeDocument/2006/relationships/hyperlink" Target="https://www.vaskunvanhemmat.f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urku.fi/paivahoito-ja-koulutus/perusopetus/peruskoulut-ja-palvelut/koulumatkat-ja-kuljetukset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saram%C3%A4en_koul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346948A2-7C5B-4CB8-ADA5-9AF486B11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4" r="19155"/>
          <a:stretch/>
        </p:blipFill>
        <p:spPr>
          <a:xfrm>
            <a:off x="20" y="-107325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0E6C4-D05B-45A9-BA8A-485AB2904899}"/>
              </a:ext>
            </a:extLst>
          </p:cNvPr>
          <p:cNvSpPr txBox="1"/>
          <p:nvPr/>
        </p:nvSpPr>
        <p:spPr>
          <a:xfrm>
            <a:off x="7781159" y="108607"/>
            <a:ext cx="37329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r>
              <a:rPr lang="en-US" sz="3200" b="1" dirty="0" err="1">
                <a:highlight>
                  <a:srgbClr val="C0C0C0"/>
                </a:highlight>
                <a:cs typeface="Calibri"/>
              </a:rPr>
              <a:t>Lehmuksen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yksikkö</a:t>
            </a:r>
            <a:endParaRPr lang="en-US" sz="3200" b="1" dirty="0">
              <a:highlight>
                <a:srgbClr val="C0C0C0"/>
              </a:highlight>
              <a:cs typeface="Calibri"/>
            </a:endParaRPr>
          </a:p>
          <a:p>
            <a:r>
              <a:rPr lang="en-US" sz="3200" b="1" dirty="0" err="1">
                <a:highlight>
                  <a:srgbClr val="C0C0C0"/>
                </a:highlight>
                <a:cs typeface="Calibri"/>
              </a:rPr>
              <a:t>Tutustumistilaisuus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koulutulokkaiden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huoltajille</a:t>
            </a:r>
          </a:p>
          <a:p>
            <a:r>
              <a:rPr lang="en-US" sz="3200" b="1" dirty="0">
                <a:highlight>
                  <a:srgbClr val="C0C0C0"/>
                </a:highlight>
                <a:cs typeface="Calibri"/>
              </a:rPr>
              <a:t>14.5.2024</a:t>
            </a:r>
            <a:endParaRPr lang="en-US" dirty="0">
              <a:highlight>
                <a:srgbClr val="C0C0C0"/>
              </a:highlight>
            </a:endParaRPr>
          </a:p>
          <a:p>
            <a:endParaRPr lang="en-U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15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89A40-4BC0-4754-91C5-E76DFF53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1.-2. luokkien arjen aikuiset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290B-D6D6-42BE-843F-1827575FD24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Noora </a:t>
            </a:r>
            <a:r>
              <a:rPr lang="en-US" sz="2200" dirty="0" err="1"/>
              <a:t>Helkiö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r>
              <a:rPr lang="en-US" sz="2200" dirty="0"/>
              <a:t>, </a:t>
            </a:r>
            <a:r>
              <a:rPr lang="en-US" sz="2200" dirty="0" err="1"/>
              <a:t>erityisopettaja</a:t>
            </a:r>
            <a:r>
              <a:rPr lang="en-US" sz="2200" dirty="0"/>
              <a:t> (</a:t>
            </a:r>
            <a:r>
              <a:rPr lang="en-US" sz="2200" dirty="0" err="1"/>
              <a:t>virkavapaalla</a:t>
            </a:r>
            <a:r>
              <a:rPr lang="en-US" sz="2200" dirty="0"/>
              <a:t> </a:t>
            </a:r>
            <a:r>
              <a:rPr lang="en-US" sz="2200" dirty="0" err="1"/>
              <a:t>syksyllä</a:t>
            </a:r>
            <a:r>
              <a:rPr lang="en-US" sz="2200" dirty="0"/>
              <a:t> 2024)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Emmiriina</a:t>
            </a:r>
            <a:r>
              <a:rPr lang="en-US" sz="2200" dirty="0"/>
              <a:t> </a:t>
            </a:r>
            <a:r>
              <a:rPr lang="en-US" sz="2200" dirty="0" err="1"/>
              <a:t>Myllynen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Alisa </a:t>
            </a:r>
            <a:r>
              <a:rPr lang="en-US" sz="2200" dirty="0" err="1"/>
              <a:t>Vehviläinen</a:t>
            </a:r>
            <a:r>
              <a:rPr lang="en-US" sz="2200" dirty="0"/>
              <a:t>, </a:t>
            </a:r>
            <a:r>
              <a:rPr lang="en-US" sz="2200" dirty="0" err="1"/>
              <a:t>erityisluokanopettaja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Katri</a:t>
            </a:r>
            <a:r>
              <a:rPr lang="en-US" sz="2200" dirty="0"/>
              <a:t> </a:t>
            </a:r>
            <a:r>
              <a:rPr lang="en-US" sz="2200" dirty="0" err="1"/>
              <a:t>Nirhamo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r>
              <a:rPr lang="en-US" sz="2200" dirty="0"/>
              <a:t> </a:t>
            </a:r>
            <a:endParaRPr lang="fi-FI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Heidi </a:t>
            </a:r>
            <a:r>
              <a:rPr lang="en-US" sz="2200" dirty="0" err="1">
                <a:cs typeface="Calibri"/>
              </a:rPr>
              <a:t>Saukkola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luokanopettaja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Miina Orell, </a:t>
            </a:r>
            <a:r>
              <a:rPr lang="en-US" sz="2200" dirty="0" err="1"/>
              <a:t>apulaisrehtori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r>
              <a:rPr lang="en-US" sz="2200" dirty="0"/>
              <a:t>, </a:t>
            </a:r>
            <a:r>
              <a:rPr lang="en-US" sz="2200" dirty="0" err="1"/>
              <a:t>erityisopettaja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Suvi</a:t>
            </a:r>
            <a:r>
              <a:rPr lang="en-US" sz="2200" dirty="0"/>
              <a:t> </a:t>
            </a:r>
            <a:r>
              <a:rPr lang="en-US" sz="2200" dirty="0" err="1"/>
              <a:t>Mäenpää</a:t>
            </a:r>
            <a:r>
              <a:rPr lang="en-US" sz="2200" dirty="0"/>
              <a:t>, </a:t>
            </a:r>
            <a:r>
              <a:rPr lang="en-US" sz="2200" dirty="0" err="1"/>
              <a:t>koulunkäynninohjaaja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Katja </a:t>
            </a:r>
            <a:r>
              <a:rPr lang="en-US" sz="2200" dirty="0" err="1"/>
              <a:t>Paavilainen</a:t>
            </a:r>
            <a:r>
              <a:rPr lang="en-US" sz="2200" dirty="0"/>
              <a:t>, </a:t>
            </a:r>
            <a:r>
              <a:rPr lang="en-US" sz="2200" dirty="0" err="1"/>
              <a:t>koulunäkynninohjaaja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Lauri </a:t>
            </a:r>
            <a:r>
              <a:rPr lang="en-US" sz="2200" dirty="0" err="1"/>
              <a:t>Karppinen</a:t>
            </a:r>
            <a:r>
              <a:rPr lang="en-US" sz="2200" dirty="0"/>
              <a:t>, </a:t>
            </a:r>
            <a:r>
              <a:rPr lang="en-US" sz="2200" dirty="0" err="1"/>
              <a:t>koulunkäynninohjaaja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76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8D3B-3B5A-44D0-AD55-E05222C4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Oppimisen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lisätukena</a:t>
            </a:r>
            <a:endParaRPr lang="en-US" err="1"/>
          </a:p>
        </p:txBody>
      </p:sp>
      <p:pic>
        <p:nvPicPr>
          <p:cNvPr id="8" name="Picture 8" descr="A picture containing person, swimsuit, close&#10;&#10;Description automatically generated">
            <a:extLst>
              <a:ext uri="{FF2B5EF4-FFF2-40B4-BE49-F238E27FC236}">
                <a16:creationId xmlns:a16="http://schemas.microsoft.com/office/drawing/2014/main" id="{62F8EB62-8263-42B1-A009-391EC8EC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6" r="196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7B1A6-4DF6-4FB7-98CE-8837BBE2725C}"/>
              </a:ext>
            </a:extLst>
          </p:cNvPr>
          <p:cNvSpPr txBox="1"/>
          <p:nvPr/>
        </p:nvSpPr>
        <p:spPr>
          <a:xfrm>
            <a:off x="788984" y="1662738"/>
            <a:ext cx="27432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Tatu</a:t>
            </a:r>
            <a:r>
              <a:rPr lang="en-US" sz="2400" dirty="0">
                <a:cs typeface="Segoe UI"/>
              </a:rPr>
              <a:t> </a:t>
            </a:r>
            <a:r>
              <a:rPr lang="en-US" sz="2400" dirty="0" err="1">
                <a:cs typeface="Segoe UI"/>
              </a:rPr>
              <a:t>Erlin</a:t>
            </a:r>
            <a:endParaRPr lang="en-US" sz="2400" dirty="0">
              <a:cs typeface="Segoe UI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koulupsykologi</a:t>
            </a:r>
            <a:endParaRPr lang="en-US" sz="2400" dirty="0"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D1001-7172-4A07-8C37-628A23DE74C3}"/>
              </a:ext>
            </a:extLst>
          </p:cNvPr>
          <p:cNvSpPr txBox="1"/>
          <p:nvPr/>
        </p:nvSpPr>
        <p:spPr>
          <a:xfrm>
            <a:off x="788984" y="2733460"/>
            <a:ext cx="27432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cs typeface="Segoe UI"/>
              </a:rPr>
              <a:t>Essi Aaltonen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koulukuraattori</a:t>
            </a:r>
            <a:endParaRPr lang="en-US" sz="2400" dirty="0">
              <a:cs typeface="Segoe UI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38201" y="3871823"/>
            <a:ext cx="314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Hanna Eteläinen</a:t>
            </a:r>
          </a:p>
          <a:p>
            <a:r>
              <a:rPr lang="fi-FI" sz="2400" dirty="0"/>
              <a:t>kouluterveydenhoitaja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42D98E8-704E-F36D-FB21-506CB3672CD7}"/>
              </a:ext>
            </a:extLst>
          </p:cNvPr>
          <p:cNvSpPr txBox="1"/>
          <p:nvPr/>
        </p:nvSpPr>
        <p:spPr>
          <a:xfrm>
            <a:off x="932155" y="5157926"/>
            <a:ext cx="440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Margareta </a:t>
            </a:r>
            <a:r>
              <a:rPr lang="fi-FI" sz="2400" dirty="0" err="1"/>
              <a:t>Herrgård</a:t>
            </a:r>
            <a:endParaRPr lang="fi-FI" sz="2400" dirty="0"/>
          </a:p>
          <a:p>
            <a:r>
              <a:rPr lang="fi-FI" sz="2400" dirty="0"/>
              <a:t>psykiatrinen sairaanhoitaja</a:t>
            </a:r>
          </a:p>
        </p:txBody>
      </p:sp>
    </p:spTree>
    <p:extLst>
      <p:ext uri="{BB962C8B-B14F-4D97-AF65-F5344CB8AC3E}">
        <p14:creationId xmlns:p14="http://schemas.microsoft.com/office/powerpoint/2010/main" val="51144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Oppimisen tuki käytännössä</a:t>
            </a:r>
          </a:p>
        </p:txBody>
      </p:sp>
      <p:pic>
        <p:nvPicPr>
          <p:cNvPr id="6" name="Kuva 6" descr="Kuva, joka sisältää kohteen henkilö, sisä, lelu&#10;&#10;Kuvaus luotu automaattisesti">
            <a:extLst>
              <a:ext uri="{FF2B5EF4-FFF2-40B4-BE49-F238E27FC236}">
                <a16:creationId xmlns:a16="http://schemas.microsoft.com/office/drawing/2014/main" id="{C0612D17-AFA9-4239-6093-6726FF3C8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295" r="2631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sz="1200"/>
              <a:t>Tukea annetaan yleisellä, tehostetulla tai erityisellä tasolla. </a:t>
            </a:r>
            <a:endParaRPr lang="fi-FI" sz="1200">
              <a:cs typeface="Arial"/>
            </a:endParaRPr>
          </a:p>
          <a:p>
            <a:pPr lvl="2">
              <a:buFontTx/>
              <a:buChar char="-"/>
            </a:pPr>
            <a:r>
              <a:rPr lang="fi-FI" sz="1200" b="1">
                <a:cs typeface="Arial"/>
              </a:rPr>
              <a:t>Yleinen tuki: tuen tarve satunnaista</a:t>
            </a:r>
            <a:endParaRPr lang="fi-FI" sz="1200">
              <a:cs typeface="Arial"/>
            </a:endParaRPr>
          </a:p>
          <a:p>
            <a:pPr lvl="2">
              <a:buClr>
                <a:srgbClr val="D1282E"/>
              </a:buClr>
              <a:buFontTx/>
              <a:buChar char="-"/>
            </a:pPr>
            <a:r>
              <a:rPr lang="fi-FI" sz="1200" b="1">
                <a:cs typeface="Arial"/>
              </a:rPr>
              <a:t>Tehostettu tuki: tuen tarve säännöllistä </a:t>
            </a:r>
            <a:endParaRPr lang="fi-FI" sz="1200">
              <a:cs typeface="Arial"/>
            </a:endParaRPr>
          </a:p>
          <a:p>
            <a:pPr lvl="2">
              <a:buClr>
                <a:srgbClr val="D1282E"/>
              </a:buClr>
              <a:buFontTx/>
              <a:buChar char="-"/>
            </a:pPr>
            <a:r>
              <a:rPr lang="fi-FI" sz="1200" b="1">
                <a:cs typeface="Arial"/>
              </a:rPr>
              <a:t>Erityinen tuki: tuen tarve säännöllistä/kokoaikaista</a:t>
            </a:r>
          </a:p>
          <a:p>
            <a:pPr marL="342900" indent="-342900">
              <a:buFontTx/>
              <a:buChar char="-"/>
            </a:pPr>
            <a:r>
              <a:rPr lang="fi-FI" sz="1200"/>
              <a:t>Tuki tarkoittaa kaikkien oppilaan opettajien antamaa tukea sekä mahdollisesti oppilashuoltohenkilöstön tukea.</a:t>
            </a:r>
            <a:endParaRPr lang="fi-FI" sz="1200"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fi-FI" sz="1200"/>
              <a:t>Tavoitteena lapsen oppimisen tukeminen eri tavoin: </a:t>
            </a:r>
            <a:endParaRPr lang="fi-FI" sz="1200"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fi-FI" sz="1200"/>
              <a:t>Tukea koko ryhmälle. Esim. kaksi opettajaa mahdollistaa erilaisten työtapojen kokeilua. </a:t>
            </a:r>
            <a:endParaRPr lang="fi-FI" sz="1200"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fi-FI" sz="1200"/>
              <a:t>Tukea pienryhmille oppisisältöjen opiskeluun. </a:t>
            </a:r>
          </a:p>
          <a:p>
            <a:pPr marL="800100" lvl="1" indent="-342900">
              <a:buFontTx/>
              <a:buChar char="-"/>
            </a:pPr>
            <a:r>
              <a:rPr lang="fi-FI" sz="1200"/>
              <a:t>Tukea työrauhaan. Kaksi opettajaa ryhmässä tai ryhmät työskentelytaitojen harjoitteluun.</a:t>
            </a:r>
            <a:endParaRPr lang="fi-FI" sz="120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fi-FI" sz="1200"/>
              <a:t>Tukea opettajille. Osaamisen kartoitukset, tuen suunnittelu yhdessä. </a:t>
            </a:r>
            <a:endParaRPr lang="fi-FI" sz="120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fi-FI" sz="1200"/>
              <a:t>Tukea vanhemmille. Tapaamiset, Wilma, puhelinkeskustelut.</a:t>
            </a:r>
            <a:endParaRPr lang="fi-FI" sz="1200">
              <a:cs typeface="Calibri"/>
            </a:endParaRPr>
          </a:p>
          <a:p>
            <a:pPr marL="800100" lvl="1" indent="-342900">
              <a:buFontTx/>
              <a:buChar char="-"/>
            </a:pPr>
            <a:endParaRPr lang="fi-FI" sz="12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927D8D6-FD1D-6B27-9021-0C2D7A0B437D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2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B2A90-F810-4285-96D5-BDBB1F3C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Koulu alkaa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36E0D-D340-4ED0-A4EB-BF16252A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...mutta mitä se käytännössä tarkoittaa?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8FDCDAD-AD3C-441C-9E0B-F5D219F1B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6" r="133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89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1ED08-778F-4A86-96DC-59425492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Oppiminen varmistetaan yhdessä!</a:t>
            </a:r>
            <a:endParaRPr lang="en-U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84EC7-09AA-4D8B-8CE0-2A6A04FC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Oppiminen ja kasvu tapahtuu kodin, koulun ja muun elämänpiirin yhteisvaikutuksessa.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Kasvatetaan kimpassa: 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•Kysy! </a:t>
            </a: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•Kuuntele! 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•Keskustele.</a:t>
            </a:r>
            <a:endParaRPr lang="en-US" sz="2200">
              <a:cs typeface="Calibri" panose="020F0502020204030204"/>
            </a:endParaRPr>
          </a:p>
          <a:p>
            <a:endParaRPr lang="en-US" sz="22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544677-767A-4A0A-B2CF-11251EF88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48" r="174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90B97-7612-4FCA-B410-854EF02F9CEF}"/>
              </a:ext>
            </a:extLst>
          </p:cNvPr>
          <p:cNvSpPr txBox="1"/>
          <p:nvPr/>
        </p:nvSpPr>
        <p:spPr>
          <a:xfrm>
            <a:off x="9737177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07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2D695-2A9B-4FE5-B234-DE4F1426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LUKUVUOSI </a:t>
            </a:r>
            <a:br>
              <a:rPr lang="en-US" sz="5400" dirty="0">
                <a:cs typeface="Calibri Light"/>
              </a:rPr>
            </a:br>
            <a:r>
              <a:rPr lang="en-US" sz="5400" dirty="0">
                <a:cs typeface="Calibri Light"/>
              </a:rPr>
              <a:t>2024-2025</a:t>
            </a:r>
            <a:endParaRPr lang="en-US" sz="5400" dirty="0"/>
          </a:p>
        </p:txBody>
      </p:sp>
      <p:pic>
        <p:nvPicPr>
          <p:cNvPr id="8" name="Picture 8" descr="A picture containing tree, sky, outdoor, plant&#10;&#10;Description automatically generated">
            <a:extLst>
              <a:ext uri="{FF2B5EF4-FFF2-40B4-BE49-F238E27FC236}">
                <a16:creationId xmlns:a16="http://schemas.microsoft.com/office/drawing/2014/main" id="{11DCCF8B-E95F-4B44-A0A7-045B63CA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347" r="4608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A854-B6AB-4D41-90B1-7466C847E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Syyslukukausi: </a:t>
            </a:r>
          </a:p>
          <a:p>
            <a:pPr lvl="1"/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to 8.8. - pe 20.12.2024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syysloma: ma 14.10. - su 20.10.2024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Suomen itsenäisyyspäivä: 6.12.2024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D1D1A"/>
                </a:solidFill>
                <a:latin typeface="Open Sans" panose="020F0502020204030204" pitchFamily="34" charset="0"/>
              </a:rPr>
              <a:t>j</a:t>
            </a:r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oululoma: la 21.12.2024 - ma 6.1.2025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Kevätlukukausi: ti 7.1. - la 31.5.2025 </a:t>
            </a:r>
          </a:p>
          <a:p>
            <a:pPr lvl="1"/>
            <a:r>
              <a:rPr lang="fi-FI" b="0" i="0" dirty="0">
                <a:solidFill>
                  <a:srgbClr val="1D1D1A"/>
                </a:solidFill>
                <a:effectLst/>
                <a:latin typeface="Open Sans" panose="020F0502020204030204" pitchFamily="34" charset="0"/>
              </a:rPr>
              <a:t>talviloma: ma 17.2. - su 23.2.2025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sz="1400" dirty="0" err="1">
                <a:cs typeface="Calibri"/>
              </a:rPr>
              <a:t>Mahdollinen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lauantaikoulupäivä</a:t>
            </a:r>
            <a:r>
              <a:rPr lang="en-US" sz="1400" dirty="0">
                <a:cs typeface="Calibri"/>
              </a:rPr>
              <a:t> ja </a:t>
            </a:r>
            <a:r>
              <a:rPr lang="en-US" sz="1400" dirty="0" err="1">
                <a:cs typeface="Calibri"/>
              </a:rPr>
              <a:t>korvaava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vapaa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tiedotetaan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syyslukukauden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alussa</a:t>
            </a:r>
            <a:r>
              <a:rPr lang="en-US" sz="14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88CC1-01F6-45E8-8CAC-8462AF56F10C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14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Arjen aikataulut</a:t>
            </a:r>
          </a:p>
        </p:txBody>
      </p:sp>
      <p:pic>
        <p:nvPicPr>
          <p:cNvPr id="5" name="Picture 4" descr="Kalenteri sivu, jossa on kynä ylimpänä">
            <a:extLst>
              <a:ext uri="{FF2B5EF4-FFF2-40B4-BE49-F238E27FC236}">
                <a16:creationId xmlns:a16="http://schemas.microsoft.com/office/drawing/2014/main" id="{3FF24C36-15EB-FE65-EA8A-708BC4079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r="3027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641" y="2706624"/>
            <a:ext cx="6604231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b="1" dirty="0"/>
              <a:t>1. luokkalaisten koulupäivät alkavat pääsääntöisesti joko klo 8 tai 9</a:t>
            </a:r>
            <a:endParaRPr lang="fi-FI" sz="2200" b="1" dirty="0">
              <a:cs typeface="Calibri"/>
            </a:endParaRPr>
          </a:p>
          <a:p>
            <a:pPr lvl="1"/>
            <a:r>
              <a:rPr lang="fi-FI" sz="2200" dirty="0"/>
              <a:t>2. </a:t>
            </a:r>
            <a:r>
              <a:rPr lang="fi-FI" sz="2200" dirty="0" err="1"/>
              <a:t>lk</a:t>
            </a:r>
            <a:r>
              <a:rPr lang="fi-FI" sz="2200" dirty="0"/>
              <a:t> koulu  voi alkaa myös klo 10</a:t>
            </a:r>
            <a:endParaRPr lang="fi-FI" sz="2200" dirty="0">
              <a:cs typeface="Calibri"/>
            </a:endParaRPr>
          </a:p>
          <a:p>
            <a:r>
              <a:rPr lang="fi-FI" sz="2200" b="1" dirty="0"/>
              <a:t>Koulupäivät päättyvät klo 12 tai klo 13</a:t>
            </a:r>
            <a:endParaRPr lang="fi-FI" sz="2200" b="1" dirty="0">
              <a:cs typeface="Calibri"/>
            </a:endParaRPr>
          </a:p>
          <a:p>
            <a:pPr lvl="1"/>
            <a:r>
              <a:rPr lang="fi-FI" sz="2200" dirty="0"/>
              <a:t>2. </a:t>
            </a:r>
            <a:r>
              <a:rPr lang="fi-FI" sz="2200" dirty="0" err="1"/>
              <a:t>lk</a:t>
            </a:r>
            <a:r>
              <a:rPr lang="fi-FI" sz="2200" dirty="0"/>
              <a:t> koulupäivä voi päättyä myös klo 14</a:t>
            </a:r>
          </a:p>
          <a:p>
            <a:pPr lvl="1"/>
            <a:endParaRPr lang="fi-FI" sz="2200" dirty="0">
              <a:cs typeface="Calibri"/>
            </a:endParaRPr>
          </a:p>
          <a:p>
            <a:pPr lvl="1"/>
            <a:endParaRPr lang="fi-FI" sz="2200" dirty="0">
              <a:cs typeface="Calibri"/>
            </a:endParaRPr>
          </a:p>
          <a:p>
            <a:pPr marL="457200" lvl="1" indent="0">
              <a:buNone/>
            </a:pPr>
            <a:r>
              <a:rPr lang="fi-FI" sz="2200" dirty="0">
                <a:highlight>
                  <a:srgbClr val="FFFF00"/>
                </a:highlight>
                <a:cs typeface="Calibri"/>
              </a:rPr>
              <a:t>Muista varautua aamu- ja iltapäivähoidon tarpeeseen!</a:t>
            </a:r>
          </a:p>
        </p:txBody>
      </p:sp>
    </p:spTree>
    <p:extLst>
      <p:ext uri="{BB962C8B-B14F-4D97-AF65-F5344CB8AC3E}">
        <p14:creationId xmlns:p14="http://schemas.microsoft.com/office/powerpoint/2010/main" val="41641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3F61BC-B3AB-0BBB-54A3-3682190E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5400">
                <a:ea typeface="+mj-lt"/>
                <a:cs typeface="+mj-lt"/>
              </a:rPr>
              <a:t>Lukujärjestys</a:t>
            </a:r>
            <a:endParaRPr lang="fi-FI" sz="5400"/>
          </a:p>
          <a:p>
            <a:endParaRPr lang="fi-FI" sz="5400">
              <a:cs typeface="Calibri Light"/>
            </a:endParaRPr>
          </a:p>
        </p:txBody>
      </p:sp>
      <p:pic>
        <p:nvPicPr>
          <p:cNvPr id="7" name="Kuva 7" descr="HD wallpaper: flat lay photography of book and organizer, timetable ...">
            <a:extLst>
              <a:ext uri="{FF2B5EF4-FFF2-40B4-BE49-F238E27FC236}">
                <a16:creationId xmlns:a16="http://schemas.microsoft.com/office/drawing/2014/main" id="{C9C6A6A5-D0BE-021F-7D75-B37B72A8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4" r="167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6E9D32-FB3C-D366-13FE-B997E707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Lukujärjestys tulee näkyviin Wilmaan viimeistään elokuun alussa. </a:t>
            </a:r>
          </a:p>
          <a:p>
            <a:r>
              <a:rPr lang="en-US" sz="1700">
                <a:cs typeface="Calibri"/>
              </a:rPr>
              <a:t>Oppitunteja 1. luokalla 21 viikossa </a:t>
            </a:r>
            <a:endParaRPr lang="en-US" sz="1700"/>
          </a:p>
          <a:p>
            <a:pPr lvl="1"/>
            <a:r>
              <a:rPr lang="en-US" sz="1700">
                <a:cs typeface="Calibri"/>
              </a:rPr>
              <a:t>8 suomi äidinkielenä/suomi toisena kielenä SUK/STK</a:t>
            </a:r>
          </a:p>
          <a:p>
            <a:pPr lvl="1"/>
            <a:r>
              <a:rPr lang="en-US" sz="1700">
                <a:cs typeface="Calibri"/>
              </a:rPr>
              <a:t>3 matematiikka MA</a:t>
            </a:r>
          </a:p>
          <a:p>
            <a:pPr lvl="1"/>
            <a:r>
              <a:rPr lang="en-US" sz="1700">
                <a:cs typeface="Calibri"/>
              </a:rPr>
              <a:t>2 ympäristöoppi YM</a:t>
            </a:r>
          </a:p>
          <a:p>
            <a:pPr lvl="1"/>
            <a:r>
              <a:rPr lang="en-US" sz="1700">
                <a:cs typeface="Calibri"/>
              </a:rPr>
              <a:t>2 käsityö KS</a:t>
            </a:r>
          </a:p>
          <a:p>
            <a:pPr lvl="1"/>
            <a:r>
              <a:rPr lang="en-US" sz="1700">
                <a:cs typeface="Calibri"/>
              </a:rPr>
              <a:t>2 kuvataide KU </a:t>
            </a:r>
          </a:p>
          <a:p>
            <a:pPr lvl="1"/>
            <a:r>
              <a:rPr lang="en-US" sz="1700">
                <a:cs typeface="Calibri"/>
              </a:rPr>
              <a:t>2 liikunta LI</a:t>
            </a:r>
          </a:p>
          <a:p>
            <a:pPr lvl="1"/>
            <a:r>
              <a:rPr lang="en-US" sz="1700">
                <a:cs typeface="Calibri"/>
              </a:rPr>
              <a:t>1 musiikki MU</a:t>
            </a:r>
          </a:p>
          <a:p>
            <a:pPr lvl="1"/>
            <a:r>
              <a:rPr lang="en-US" sz="1700">
                <a:cs typeface="Calibri"/>
              </a:rPr>
              <a:t>1 katsomusaine </a:t>
            </a:r>
            <a:endParaRPr lang="en-US" sz="1700">
              <a:ea typeface="+mn-lt"/>
              <a:cs typeface="+mn-lt"/>
            </a:endParaRPr>
          </a:p>
          <a:p>
            <a:pPr lvl="1"/>
            <a:r>
              <a:rPr lang="en-US" sz="1700">
                <a:ea typeface="+mn-lt"/>
                <a:cs typeface="+mn-lt"/>
              </a:rPr>
              <a:t>1 englanti EN</a:t>
            </a: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endParaRPr lang="fi-FI" sz="1700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0639977-ADF0-1D88-9B8A-31E5C699451A}"/>
              </a:ext>
            </a:extLst>
          </p:cNvPr>
          <p:cNvSpPr txBox="1"/>
          <p:nvPr/>
        </p:nvSpPr>
        <p:spPr>
          <a:xfrm>
            <a:off x="8794595" y="4910254"/>
            <a:ext cx="2743200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accent6"/>
                </a:solidFill>
              </a:rPr>
              <a:t>Opettajat esittelevät läksyt ja niihin liittyvät käytänteet</a:t>
            </a:r>
            <a:endParaRPr lang="fi-FI">
              <a:solidFill>
                <a:schemeClr val="accent6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chemeClr val="accent6"/>
                </a:solidFill>
                <a:cs typeface="Calibri"/>
              </a:rPr>
              <a:t>kouluvuoden alkaessa. </a:t>
            </a:r>
            <a:endParaRPr lang="fi-FI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39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E1885D-0DB7-BF73-400B-B6D508F3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600"/>
              <a:t>Kouluruokailu on osa koulupäivää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365BE-AD11-9E08-10E9-F39C2639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1500" dirty="0"/>
              <a:t>Kouluravintola Kokkikukko tarjoaa koululounaan päivittäin 350-400 henkilölle 10.20-12.15 </a:t>
            </a:r>
          </a:p>
          <a:p>
            <a:r>
              <a:rPr lang="fi-FI" sz="1500" dirty="0"/>
              <a:t>Alkuopetusluokat ruokailevat 10.20 alkaen</a:t>
            </a:r>
          </a:p>
          <a:p>
            <a:r>
              <a:rPr lang="fi-FI" sz="1500" dirty="0"/>
              <a:t>Ruokailussa ruoka otetaan itse</a:t>
            </a:r>
          </a:p>
          <a:p>
            <a:r>
              <a:rPr lang="fi-FI" sz="1500" dirty="0"/>
              <a:t>Kasvisruoka tarjolla kaikille </a:t>
            </a:r>
          </a:p>
          <a:p>
            <a:r>
              <a:rPr lang="fi-FI" sz="1500" dirty="0"/>
              <a:t>Harjoitellaan hyväksymään erilaisia makuja ja koostumuksia</a:t>
            </a:r>
          </a:p>
          <a:p>
            <a:r>
              <a:rPr lang="fi-FI" sz="1500" dirty="0"/>
              <a:t>Harjoitellaan ruokailutapoja</a:t>
            </a:r>
          </a:p>
          <a:p>
            <a:r>
              <a:rPr lang="fi-FI" sz="1500" dirty="0"/>
              <a:t>Harjoitellaan muistamaan omat ruokarajoitteet</a:t>
            </a:r>
          </a:p>
        </p:txBody>
      </p:sp>
      <p:pic>
        <p:nvPicPr>
          <p:cNvPr id="5" name="Kuva 4" descr="Kuva, joka sisältää kohteen ruoka, annos, lautanen, Ruokakulttuuri&#10;&#10;Kuvaus luotu automaattisesti">
            <a:extLst>
              <a:ext uri="{FF2B5EF4-FFF2-40B4-BE49-F238E27FC236}">
                <a16:creationId xmlns:a16="http://schemas.microsoft.com/office/drawing/2014/main" id="{AFCA4066-5474-FC3A-8B62-A4442259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9" r="15924" b="2"/>
          <a:stretch/>
        </p:blipFill>
        <p:spPr>
          <a:xfrm>
            <a:off x="6624735" y="10"/>
            <a:ext cx="556574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9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864D8-1073-460C-A44E-375C4AC0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Miten luokkajako tehdään?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1741-E61F-4F7B-AC59-74290B06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/>
              <a:t>Koulussa tutustutaan esiopetuksen oppimissuunnitelmiin:</a:t>
            </a:r>
          </a:p>
          <a:p>
            <a:pPr marL="0" indent="0">
              <a:buNone/>
            </a:pPr>
            <a:r>
              <a:rPr lang="en-US" sz="1700" i="1"/>
              <a:t>tavoitteena oppimista tukeva ryhmä.</a:t>
            </a:r>
            <a:endParaRPr lang="en-US" sz="1700" i="1">
              <a:cs typeface="Calibri"/>
            </a:endParaRPr>
          </a:p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r>
              <a:rPr lang="en-US" sz="1700">
                <a:cs typeface="Calibri"/>
              </a:rPr>
              <a:t>Koulussa huomioidaan asuinalue: </a:t>
            </a:r>
          </a:p>
          <a:p>
            <a:pPr marL="0" indent="0">
              <a:buNone/>
            </a:pPr>
            <a:r>
              <a:rPr lang="en-US" sz="1700" i="1">
                <a:cs typeface="Calibri"/>
              </a:rPr>
              <a:t>tavoitteena koulumatkakaverit nyt ja tulevaisuudessa.</a:t>
            </a:r>
          </a:p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r>
              <a:rPr lang="en-US" sz="1700">
                <a:cs typeface="Calibri"/>
              </a:rPr>
              <a:t>Koulussa kuullaan huoltajien toiveita: </a:t>
            </a:r>
          </a:p>
          <a:p>
            <a:pPr marL="0" indent="0">
              <a:buNone/>
            </a:pPr>
            <a:r>
              <a:rPr lang="en-US" sz="1700" i="1">
                <a:cs typeface="Calibri"/>
              </a:rPr>
              <a:t>tavoitteena toimiva arki.</a:t>
            </a:r>
          </a:p>
          <a:p>
            <a:pPr marL="0" indent="0">
              <a:buNone/>
            </a:pPr>
            <a:endParaRPr lang="en-US" sz="1700">
              <a:cs typeface="Calibri"/>
            </a:endParaRPr>
          </a:p>
        </p:txBody>
      </p:sp>
      <p:pic>
        <p:nvPicPr>
          <p:cNvPr id="5" name="Picture 4" descr="Koulupöydällä kirjoja ja kyniä ja taustalla liitutaulu">
            <a:extLst>
              <a:ext uri="{FF2B5EF4-FFF2-40B4-BE49-F238E27FC236}">
                <a16:creationId xmlns:a16="http://schemas.microsoft.com/office/drawing/2014/main" id="{6695F8D1-AAC5-4553-8A6D-8BAA7CDE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00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4C210-BCB4-4EB9-8202-F12F2A00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Vasaramäen koulu </a:t>
            </a:r>
            <a:endParaRPr lang="en-US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BBEB-C1A8-4E38-8162-51851EA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ea typeface="+mn-lt"/>
                <a:cs typeface="+mn-lt"/>
              </a:rPr>
              <a:t>Vasaramäen koulu on lähikoulu Vasaramäen, Skanssin, Huhkolan ja Lausteen alueella asuville lapsille. </a:t>
            </a:r>
            <a:endParaRPr lang="en-US" sz="1400">
              <a:cs typeface="Calibri" panose="020F0502020204030204"/>
            </a:endParaRPr>
          </a:p>
          <a:p>
            <a:r>
              <a:rPr lang="en-US" sz="1400">
                <a:ea typeface="+mn-lt"/>
                <a:cs typeface="+mn-lt"/>
              </a:rPr>
              <a:t>Lisäksi koulussa on urheiluluokat vuosiluokille 7.-9. </a:t>
            </a:r>
            <a:endParaRPr lang="en-US" sz="1400"/>
          </a:p>
          <a:p>
            <a:r>
              <a:rPr lang="en-US" sz="1400">
                <a:ea typeface="+mn-lt"/>
                <a:cs typeface="+mn-lt"/>
              </a:rPr>
              <a:t>Yhtenäiskoulu toimii kahdessa eri yksikössä Vasaramäen alueella. </a:t>
            </a:r>
            <a:endParaRPr lang="en-US" sz="1400"/>
          </a:p>
          <a:p>
            <a:r>
              <a:rPr lang="en-US" sz="1400">
                <a:cs typeface="Calibri"/>
              </a:rPr>
              <a:t>Molemmissa yksiköissä opiskelee yhteensä noin 700 oppilasta, alakoululaisia noin 330.</a:t>
            </a:r>
          </a:p>
          <a:p>
            <a:r>
              <a:rPr lang="en-US" sz="1400">
                <a:cs typeface="Calibri"/>
              </a:rPr>
              <a:t>Koulutiloissa järjestetään aamu- ja iltapäivätoimintaa</a:t>
            </a:r>
          </a:p>
          <a:p>
            <a:r>
              <a:rPr lang="en-US" sz="1400">
                <a:cs typeface="Calibri"/>
              </a:rPr>
              <a:t>Lehmuksen koulukiinteistössä toimii Vasaramäen kirjasto</a:t>
            </a:r>
          </a:p>
        </p:txBody>
      </p:sp>
      <p:pic>
        <p:nvPicPr>
          <p:cNvPr id="4" name="Picture 4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411B1CCB-C73A-49B2-8ACC-14088F61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59" r="197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DE5E3-F86B-4824-BE6B-A915F4161C92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07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31F57F-C1AD-4D6F-34FD-0B2A4CF7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>
                <a:cs typeface="Calibri Light"/>
              </a:rPr>
              <a:t>Koululaisen tarvikkeet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D1709-AD62-1C90-B0BD-1ED5C424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</a:pPr>
            <a:r>
              <a:rPr lang="en-US" sz="2000">
                <a:cs typeface="Calibri"/>
              </a:rPr>
              <a:t>Vaatetus </a:t>
            </a:r>
          </a:p>
          <a:p>
            <a:pPr lvl="1">
              <a:buFont typeface="Arial"/>
              <a:buChar char="•"/>
            </a:pPr>
            <a:r>
              <a:rPr lang="en-US" sz="2000">
                <a:cs typeface="Calibri"/>
              </a:rPr>
              <a:t>Helposti puettavat, leikin ja puuhan kestävät, tunnistettavat</a:t>
            </a:r>
            <a:endParaRPr lang="en-US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>
                <a:cs typeface="Calibri"/>
              </a:rPr>
              <a:t>Koulutarvikkeet </a:t>
            </a:r>
          </a:p>
          <a:p>
            <a:pPr lvl="1">
              <a:buFont typeface="Arial"/>
              <a:buChar char="•"/>
            </a:pPr>
            <a:r>
              <a:rPr lang="en-US" sz="2000">
                <a:cs typeface="Calibri"/>
              </a:rPr>
              <a:t>reppu, penaali, liikuntavarusteet</a:t>
            </a:r>
            <a:endParaRPr lang="en-US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Kouluun ei pääsääntöisesti tuoda omia leluja, laitteita tai tarvikkeita. </a:t>
            </a:r>
          </a:p>
          <a:p>
            <a:pPr marL="914400" lvl="1" indent="-457200"/>
            <a:r>
              <a:rPr lang="en-US" sz="2000">
                <a:ea typeface="+mn-lt"/>
                <a:cs typeface="+mn-lt"/>
              </a:rPr>
              <a:t>Hyväpaha kännykkä: perehdy, rajoita ja seuraa käyttöä</a:t>
            </a: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pPr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fi-FI" sz="2000">
              <a:cs typeface="Calibri"/>
            </a:endParaRPr>
          </a:p>
        </p:txBody>
      </p:sp>
      <p:pic>
        <p:nvPicPr>
          <p:cNvPr id="4" name="Kuva 4" descr="Rucksack Beutel Schule · Kostenloses Bild auf Pixabay">
            <a:extLst>
              <a:ext uri="{FF2B5EF4-FFF2-40B4-BE49-F238E27FC236}">
                <a16:creationId xmlns:a16="http://schemas.microsoft.com/office/drawing/2014/main" id="{D5F2BF79-F045-5F3F-A687-EFC42414E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778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F8FCA-84F8-437A-92A9-24A0C50F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Arjen uudet haasteet</a:t>
            </a:r>
            <a:endParaRPr lang="en-US" sz="5400"/>
          </a:p>
        </p:txBody>
      </p:sp>
      <p:pic>
        <p:nvPicPr>
          <p:cNvPr id="4" name="Picture 4" descr="Ilmaisia Kuvia : kirja, lukea, henkilö, ihmiset ...">
            <a:extLst>
              <a:ext uri="{FF2B5EF4-FFF2-40B4-BE49-F238E27FC236}">
                <a16:creationId xmlns:a16="http://schemas.microsoft.com/office/drawing/2014/main" id="{BA6070CE-5485-4C37-BD4B-69201062A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3" r="4345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4DC0-C4EB-49FB-AA6A-03D12771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Lisääntyvä omatoimisuus: </a:t>
            </a:r>
          </a:p>
          <a:p>
            <a:r>
              <a:rPr lang="en-US" sz="1400">
                <a:ea typeface="+mn-lt"/>
                <a:cs typeface="+mn-lt"/>
              </a:rPr>
              <a:t>Vaatetus</a:t>
            </a:r>
          </a:p>
          <a:p>
            <a:r>
              <a:rPr lang="en-US" sz="1400">
                <a:ea typeface="+mn-lt"/>
                <a:cs typeface="+mn-lt"/>
              </a:rPr>
              <a:t> Oman vuoron odottaminen</a:t>
            </a:r>
          </a:p>
          <a:p>
            <a:r>
              <a:rPr lang="en-US" sz="1400">
                <a:ea typeface="+mn-lt"/>
                <a:cs typeface="+mn-lt"/>
              </a:rPr>
              <a:t>Vaatetus (pue itse, vaatteet naulakkoon  ja nimikoi)</a:t>
            </a:r>
          </a:p>
          <a:p>
            <a:r>
              <a:rPr lang="en-US" sz="1400">
                <a:ea typeface="+mn-lt"/>
                <a:cs typeface="+mn-lt"/>
              </a:rPr>
              <a:t>Ruokailu (ruoka otetaan itse, haarukka ja veitsi)</a:t>
            </a:r>
          </a:p>
          <a:p>
            <a:r>
              <a:rPr lang="en-US" sz="1400">
                <a:ea typeface="+mn-lt"/>
                <a:cs typeface="+mn-lt"/>
              </a:rPr>
              <a:t>Vessahommat, nenän niistäminen ym.</a:t>
            </a:r>
          </a:p>
          <a:p>
            <a:r>
              <a:rPr lang="en-US" sz="1400">
                <a:cs typeface="Calibri"/>
              </a:rPr>
              <a:t>Koulumatka</a:t>
            </a:r>
            <a:endParaRPr lang="en-US" sz="1400">
              <a:ea typeface="+mn-lt"/>
              <a:cs typeface="+mn-lt"/>
            </a:endParaRPr>
          </a:p>
          <a:p>
            <a:endParaRPr lang="en-US" sz="1400">
              <a:ea typeface="+mn-lt"/>
              <a:cs typeface="+mn-lt"/>
            </a:endParaRPr>
          </a:p>
          <a:p>
            <a:r>
              <a:rPr lang="en-US" sz="1400">
                <a:cs typeface="Calibri"/>
              </a:rPr>
              <a:t>Kuka olen, mistä tulen?</a:t>
            </a:r>
            <a:endParaRPr lang="en-US" sz="1400">
              <a:ea typeface="+mn-lt"/>
              <a:cs typeface="+mn-lt"/>
            </a:endParaRPr>
          </a:p>
          <a:p>
            <a:endParaRPr lang="en-US" sz="1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b="1" i="1">
                <a:ea typeface="+mn-lt"/>
                <a:cs typeface="+mn-lt"/>
              </a:rPr>
              <a:t>Riittävästi lepoa koulun aloitukseen!</a:t>
            </a:r>
          </a:p>
          <a:p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31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F7405E-2F56-831C-C7BD-65CBD952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Koulumatkat</a:t>
            </a:r>
            <a:endParaRPr lang="fi-FI" sz="5400"/>
          </a:p>
        </p:txBody>
      </p:sp>
      <p:pic>
        <p:nvPicPr>
          <p:cNvPr id="5" name="Kuva 5" descr="Kuva, joka sisältää kohteen puu, ulko, tie&#10;&#10;Kuvaus luotu automaattisesti">
            <a:extLst>
              <a:ext uri="{FF2B5EF4-FFF2-40B4-BE49-F238E27FC236}">
                <a16:creationId xmlns:a16="http://schemas.microsoft.com/office/drawing/2014/main" id="{8A1A6EA1-E4DD-71FB-AA94-6E88A2589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178" r="20491" b="-1"/>
          <a:stretch/>
        </p:blipFill>
        <p:spPr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630FB-5DC8-3C7D-C87C-8B25ECEE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Huoltaja vastaa koulumatkan liikkumistavasta</a:t>
            </a:r>
          </a:p>
          <a:p>
            <a:pPr lvl="1"/>
            <a:r>
              <a:rPr lang="en-US" sz="1700">
                <a:cs typeface="Calibri"/>
              </a:rPr>
              <a:t>Mikäli lapsi kulkee pyörällä, tieliikkennelaki ohjaa kypärän käyttöön</a:t>
            </a:r>
          </a:p>
          <a:p>
            <a:pPr lvl="1"/>
            <a:r>
              <a:rPr lang="en-US" sz="1700">
                <a:cs typeface="Calibri"/>
              </a:rPr>
              <a:t>Polkupyörä jätetään koulussa pyörätelineisiin</a:t>
            </a:r>
          </a:p>
          <a:p>
            <a:r>
              <a:rPr lang="en-US" sz="1700">
                <a:cs typeface="Calibri"/>
              </a:rPr>
              <a:t>Koulumatkalla on vakuutuksen piirissä </a:t>
            </a:r>
            <a:endParaRPr lang="en-US" sz="1700">
              <a:ea typeface="+mn-lt"/>
              <a:cs typeface="+mn-lt"/>
            </a:endParaRPr>
          </a:p>
          <a:p>
            <a:pPr lvl="1"/>
            <a:r>
              <a:rPr lang="en-US" sz="1700">
                <a:ea typeface="+mn-lt"/>
                <a:cs typeface="+mn-lt"/>
              </a:rPr>
              <a:t>Vakuutus koskee koulun ja kodin väliä, vakuutus ei kata poikkeamaa reitiltä</a:t>
            </a:r>
          </a:p>
          <a:p>
            <a:r>
              <a:rPr lang="en-US" sz="1700">
                <a:cs typeface="Calibri"/>
              </a:rPr>
              <a:t>Turvataidot </a:t>
            </a:r>
            <a:endParaRPr lang="en-US" sz="1700"/>
          </a:p>
          <a:p>
            <a:pPr lvl="1"/>
            <a:r>
              <a:rPr lang="en-US" sz="1700">
                <a:cs typeface="Calibri"/>
              </a:rPr>
              <a:t>Kuka olen, mistä tulen?</a:t>
            </a:r>
            <a:endParaRPr lang="en-US" sz="1700">
              <a:ea typeface="+mn-lt"/>
              <a:cs typeface="+mn-lt"/>
            </a:endParaRPr>
          </a:p>
          <a:p>
            <a:pPr lvl="1"/>
            <a:r>
              <a:rPr lang="en-US" sz="1700">
                <a:ea typeface="+mn-lt"/>
                <a:cs typeface="+mn-lt"/>
              </a:rPr>
              <a:t>Kenelle voin puhua? </a:t>
            </a:r>
          </a:p>
          <a:p>
            <a:pPr lvl="1"/>
            <a:r>
              <a:rPr lang="en-US" sz="1700">
                <a:ea typeface="+mn-lt"/>
                <a:cs typeface="+mn-lt"/>
              </a:rPr>
              <a:t>Kännykkä: turvaa vai riskitekijä? </a:t>
            </a:r>
          </a:p>
          <a:p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  <a:p>
            <a:endParaRPr lang="fi-FI" sz="1700"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E2DD55-5C8E-18A1-795A-E2ED786C87B2}"/>
              </a:ext>
            </a:extLst>
          </p:cNvPr>
          <p:cNvSpPr txBox="1"/>
          <p:nvPr/>
        </p:nvSpPr>
        <p:spPr>
          <a:xfrm>
            <a:off x="9604433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59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F8FCA-84F8-437A-92A9-24A0C50F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Tarkemmat tiedot syksyllä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4DC0-C4EB-49FB-AA6A-03D12771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Luokkavastuullinen opettaja tarkentaa arjen käytänteet</a:t>
            </a:r>
          </a:p>
          <a:p>
            <a:r>
              <a:rPr lang="en-US" sz="2200">
                <a:ea typeface="+mn-lt"/>
                <a:cs typeface="+mn-lt"/>
              </a:rPr>
              <a:t>Infokirje koulun alkaessa</a:t>
            </a:r>
          </a:p>
          <a:p>
            <a:r>
              <a:rPr lang="en-US" sz="2200">
                <a:cs typeface="Calibri"/>
              </a:rPr>
              <a:t>Vanhempainilta ensimmäisten viikkojen aikana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6070CE-5485-4C37-BD4B-69201062A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883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DD8D-A343-4DB3-8AC8-C31F355D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Aamupäivä- ja iltapäiväkerho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EFAE-10A6-43B8-A158-02C70A50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Vastuuohjaaja</a:t>
            </a:r>
            <a:r>
              <a:rPr lang="en-US" sz="2400" dirty="0">
                <a:cs typeface="Calibri"/>
              </a:rPr>
              <a:t> Riina </a:t>
            </a:r>
            <a:r>
              <a:rPr lang="en-US" sz="2400" dirty="0" err="1">
                <a:cs typeface="Calibri"/>
              </a:rPr>
              <a:t>Vuorilehto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riina.vuorilehto@martat.fi</a:t>
            </a:r>
          </a:p>
        </p:txBody>
      </p:sp>
      <p:pic>
        <p:nvPicPr>
          <p:cNvPr id="4" name="Picture 4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6EDAE7A8-C6FF-4DA7-9E0D-78E96A8D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r="23973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FD207-C80D-54EC-C63D-AD582B85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Aamu- ja iltapäivätoiminta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A8656-095A-5D44-A3E1-FC89F851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Aamutoiminta 7.30-10.00</a:t>
            </a:r>
          </a:p>
          <a:p>
            <a:r>
              <a:rPr lang="fi-FI" dirty="0"/>
              <a:t>Iltapäivätoiminta 11-17</a:t>
            </a:r>
          </a:p>
          <a:p>
            <a:r>
              <a:rPr lang="fi-FI" dirty="0"/>
              <a:t>Toiminta sisältää vakuutuksen sekä materiaalit, iltapäivisin välipalan </a:t>
            </a:r>
          </a:p>
          <a:p>
            <a:r>
              <a:rPr lang="fi-FI" dirty="0">
                <a:hlinkClick r:id="rId2"/>
              </a:rPr>
              <a:t>Kuukausimaksu, ei päiväkohtaista maksua</a:t>
            </a:r>
            <a:endParaRPr lang="fi-FI" dirty="0"/>
          </a:p>
          <a:p>
            <a:pPr lvl="1"/>
            <a:r>
              <a:rPr lang="fi-FI" dirty="0"/>
              <a:t>elokuu -50%</a:t>
            </a:r>
          </a:p>
          <a:p>
            <a:pPr lvl="1"/>
            <a:r>
              <a:rPr lang="fi-FI" dirty="0">
                <a:hlinkClick r:id="rId3"/>
              </a:rPr>
              <a:t>asiakasmaksun alennuksesta tai maksuvapautuksesta tulee tehdä hakemus ennen toiminnan alkamista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949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Huoltajan muistilista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841248" y="4624330"/>
            <a:ext cx="3976496" cy="1521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Mitä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hoitaa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kuntoon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koulun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alkua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2" name="Kuva 2" descr="Kuva, joka sisältää kohteen teksti, paperi, paperiliitin, käyntikortti&#10;&#10;Kuvaus luotu automaattisesti">
            <a:extLst>
              <a:ext uri="{FF2B5EF4-FFF2-40B4-BE49-F238E27FC236}">
                <a16:creationId xmlns:a16="http://schemas.microsoft.com/office/drawing/2014/main" id="{5F131B7A-AA9F-577A-F456-539AD270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CF95BF7-B20F-8110-882E-664A13B89478}"/>
              </a:ext>
            </a:extLst>
          </p:cNvPr>
          <p:cNvSpPr txBox="1"/>
          <p:nvPr/>
        </p:nvSpPr>
        <p:spPr>
          <a:xfrm>
            <a:off x="8469491" y="5933942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3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Ennen koulun alkua on hyvä hoitaa seuraavat: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>
                <a:cs typeface="Calibri"/>
              </a:rPr>
              <a:t>Koulumatkan harjoittelu</a:t>
            </a:r>
          </a:p>
          <a:p>
            <a:pPr lvl="1"/>
            <a:r>
              <a:rPr lang="fi-FI">
                <a:cs typeface="Calibri"/>
                <a:hlinkClick r:id="rId2"/>
              </a:rPr>
              <a:t>Tutustu Vaskun vanhempien ohjeisiin</a:t>
            </a:r>
            <a:r>
              <a:rPr lang="fi-FI">
                <a:cs typeface="Calibri"/>
              </a:rPr>
              <a:t> </a:t>
            </a:r>
          </a:p>
          <a:p>
            <a:r>
              <a:rPr lang="fi-FI">
                <a:cs typeface="Calibri"/>
              </a:rPr>
              <a:t>Arjen sujuvuuden varmistaminen eli aamu- ja iltapäivätoiminnan tarpeen arviointi</a:t>
            </a:r>
          </a:p>
          <a:p>
            <a:pPr lvl="1"/>
            <a:r>
              <a:rPr lang="fi-FI">
                <a:cs typeface="Calibri"/>
                <a:hlinkClick r:id="rId3"/>
              </a:rPr>
              <a:t>Lue lisää aamu- ja iltapäivätoiminnasta</a:t>
            </a:r>
          </a:p>
          <a:p>
            <a:r>
              <a:rPr lang="fi-FI">
                <a:cs typeface="Calibri"/>
              </a:rPr>
              <a:t>Wilma haltuun!</a:t>
            </a:r>
          </a:p>
          <a:p>
            <a:pPr lvl="1"/>
            <a:r>
              <a:rPr lang="fi-FI">
                <a:cs typeface="Calibri"/>
              </a:rPr>
              <a:t>Koulusihteeri Jenni Nurmela auttaa tarvittaessa</a:t>
            </a:r>
          </a:p>
        </p:txBody>
      </p:sp>
    </p:spTree>
    <p:extLst>
      <p:ext uri="{BB962C8B-B14F-4D97-AF65-F5344CB8AC3E}">
        <p14:creationId xmlns:p14="http://schemas.microsoft.com/office/powerpoint/2010/main" val="3938992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A2D-90B6-45AE-A028-9E10FC4F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Kysymyksiä</a:t>
            </a:r>
            <a:r>
              <a:rPr lang="en-US">
                <a:solidFill>
                  <a:srgbClr val="000000"/>
                </a:solidFill>
              </a:rPr>
              <a:t>?</a:t>
            </a:r>
            <a:endParaRPr lang="en-US" kern="1200">
              <a:solidFill>
                <a:srgbClr val="000000"/>
              </a:solidFill>
              <a:latin typeface="+mj-lt"/>
              <a:cs typeface="Calibri Light"/>
            </a:endParaRP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3EEFB272-E866-43BD-9380-0AD3850F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655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Koulumatkat ja kuljetusperusteet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 dirty="0"/>
              <a:t>Kuljetusetu koskee oman oppilasalueen lähintä koulua tai vaihtoehtoisesti sellaista koulua, jonka opetuksen järjestäjä on oppilaalle osoittanut.</a:t>
            </a:r>
          </a:p>
          <a:p>
            <a:pPr marL="0" indent="0">
              <a:buNone/>
            </a:pPr>
            <a:r>
              <a:rPr lang="fi-FI" sz="1400" dirty="0"/>
              <a:t>1. - 9. luokan oppilaan koulumatka lähimpään lähikouluun on yli 5 km</a:t>
            </a:r>
            <a:endParaRPr lang="fi-FI" sz="1400" dirty="0">
              <a:cs typeface="Calibri" panose="020F0502020204030204"/>
            </a:endParaRPr>
          </a:p>
          <a:p>
            <a:r>
              <a:rPr lang="fi-FI" sz="1400" b="1" dirty="0"/>
              <a:t>Koululaiskortti voidaan myöntää lyhyemmällekin matkalle, jos</a:t>
            </a:r>
            <a:endParaRPr lang="fi-FI" sz="1400" b="1" dirty="0">
              <a:cs typeface="Calibri"/>
            </a:endParaRPr>
          </a:p>
          <a:p>
            <a:pPr lvl="1"/>
            <a:r>
              <a:rPr lang="fi-FI" sz="1400" dirty="0"/>
              <a:t>koulumatka on rasittava tai vaikea. Päätös tehdään lääkärin tai psykologin perustellun lausunnon pohjalta. Lausunnon pyytää huoltaja. </a:t>
            </a:r>
            <a:endParaRPr lang="fi-FI" sz="1400" dirty="0">
              <a:cs typeface="Calibri"/>
            </a:endParaRPr>
          </a:p>
          <a:p>
            <a:pPr lvl="1"/>
            <a:r>
              <a:rPr lang="fi-FI" sz="1400" dirty="0"/>
              <a:t>koulumatka on katsottu vaaralliseksi. Päätös tehdään asiantuntijalausunnon perusteella, jonka pyytää sivistystoimiala. </a:t>
            </a:r>
            <a:endParaRPr lang="fi-FI" sz="1400" dirty="0">
              <a:cs typeface="Calibri"/>
            </a:endParaRPr>
          </a:p>
          <a:p>
            <a:r>
              <a:rPr lang="fi-FI" sz="1400" b="1" dirty="0"/>
              <a:t>Tilauskuljetus järjestetään, jos</a:t>
            </a:r>
            <a:endParaRPr lang="fi-FI" sz="1400" b="1" dirty="0">
              <a:cs typeface="Calibri"/>
            </a:endParaRPr>
          </a:p>
          <a:p>
            <a:pPr lvl="1"/>
            <a:r>
              <a:rPr lang="fi-FI" sz="1400" dirty="0"/>
              <a:t>koulumatka julkisilla liikennevälineillä odotuksineen kestää yli kaksi ja puoli tuntia, 13 vuotta täyttäneillä yli kolme tuntia</a:t>
            </a:r>
            <a:endParaRPr lang="fi-FI" sz="1400" dirty="0">
              <a:cs typeface="Calibri"/>
            </a:endParaRPr>
          </a:p>
          <a:p>
            <a:pPr lvl="1"/>
            <a:r>
              <a:rPr lang="fi-FI" sz="1400" dirty="0"/>
              <a:t>oppilas ei pysty suoriutumaan matkasta itsenäisesti kävellen tai bussia käyttäen. Päätös tehdään lääkärin tai psykologin perustellun lausunnon pohjalta. Lausunnon pyytää huoltaja.</a:t>
            </a:r>
            <a:endParaRPr lang="fi-FI" sz="1400" dirty="0">
              <a:cs typeface="Calibri" panose="020F0502020204030204"/>
            </a:endParaRPr>
          </a:p>
          <a:p>
            <a:pPr lvl="1"/>
            <a:r>
              <a:rPr lang="fi-FI" sz="1400" dirty="0"/>
              <a:t>koulumatka on vaarallinen siltä osin kuin oppilas kävelee kotoa bussipysäkille tai bussipysäkiltä kouluun tai odottaa bussia pysäkillä. Päätös tehdään asiantuntijalausunnon perusteella, jonka pyytää sivistystoimiala. </a:t>
            </a:r>
            <a:endParaRPr lang="fi-FI" sz="1400" dirty="0">
              <a:cs typeface="Calibri"/>
            </a:endParaRPr>
          </a:p>
        </p:txBody>
      </p:sp>
      <p:pic>
        <p:nvPicPr>
          <p:cNvPr id="4" name="Kuva 3" descr="Linja-auto – Hikipedi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r="921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864D8-1073-460C-A44E-375C4AC0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Kouluun tutustuminen</a:t>
            </a:r>
            <a:r>
              <a:rPr lang="en-US" sz="5400"/>
              <a:t>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1741-E61F-4F7B-AC59-74290B06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r>
              <a:rPr lang="en-US" sz="1700">
                <a:cs typeface="Calibri"/>
              </a:rPr>
              <a:t>…eli mitä lapset tekevät juuri nyt? </a:t>
            </a: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>
                <a:ea typeface="+mn-lt"/>
                <a:cs typeface="+mn-lt"/>
              </a:rPr>
              <a:t>Lapset on jaettu noin 10 hengen ryhmiin. </a:t>
            </a:r>
          </a:p>
          <a:p>
            <a:pPr marL="0" indent="0">
              <a:buNone/>
            </a:pPr>
            <a:r>
              <a:rPr lang="en-US" sz="1700">
                <a:ea typeface="+mn-lt"/>
                <a:cs typeface="+mn-lt"/>
              </a:rPr>
              <a:t>Opettajien johdolla tutkitaan luokkahuonetta, tehdään pieniä kynätehtäviä, keskusteluharjoituksia ja ryhmäleikkejä.  </a:t>
            </a:r>
          </a:p>
          <a:p>
            <a:pPr marL="0" indent="0">
              <a:buNone/>
            </a:pPr>
            <a:r>
              <a:rPr lang="en-US" sz="1700">
                <a:ea typeface="+mn-lt"/>
                <a:cs typeface="+mn-lt"/>
              </a:rPr>
              <a:t>Opettajat saattavat lapset tänne saliin 9.45 mennessä.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5F8D1-AAC5-4553-8A6D-8BAA7CDE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0" r="218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6808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000"/>
              <a:t>Miten kuljetusta haetaan?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700" dirty="0">
                <a:cs typeface="Calibri"/>
              </a:rPr>
              <a:t>Ajantasaiset hakuohjeet löytyvät </a:t>
            </a:r>
            <a:r>
              <a:rPr lang="fi-FI" sz="1700" dirty="0">
                <a:cs typeface="Calibri"/>
                <a:hlinkClick r:id="rId2"/>
              </a:rPr>
              <a:t>Turun kaupungin verkkosivuilta</a:t>
            </a:r>
            <a:endParaRPr lang="fi-FI" sz="1700" dirty="0">
              <a:cs typeface="Calibri"/>
            </a:endParaRPr>
          </a:p>
          <a:p>
            <a:pPr marL="0" indent="0">
              <a:buNone/>
            </a:pPr>
            <a:r>
              <a:rPr lang="fi-FI" sz="1800" dirty="0"/>
              <a:t>Tiedustelut: p. 040 7751 731, 044 9075 705</a:t>
            </a:r>
            <a:endParaRPr lang="fi-FI" sz="1700" dirty="0">
              <a:cs typeface="Calibri"/>
            </a:endParaRP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b="1" u="sng" dirty="0"/>
              <a:t>Hakemus lähetetään: </a:t>
            </a:r>
          </a:p>
          <a:p>
            <a:pPr marL="0" indent="0">
              <a:buNone/>
            </a:pPr>
            <a:r>
              <a:rPr lang="fi-FI" sz="1200" dirty="0"/>
              <a:t>Suomi.fi-palvelu https://www.suomi.fi/viestit/kirjoita 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Turun kaupunki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Kasvatus ja opetus/Koulukuljetukset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PL 355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20101 Turku</a:t>
            </a:r>
            <a:endParaRPr lang="fi-FI" sz="1700" dirty="0">
              <a:cs typeface="Calibri"/>
            </a:endParaRPr>
          </a:p>
        </p:txBody>
      </p:sp>
      <p:pic>
        <p:nvPicPr>
          <p:cNvPr id="4" name="Kuva 4" descr="Clipart - Desktop Computer (#3)">
            <a:extLst>
              <a:ext uri="{FF2B5EF4-FFF2-40B4-BE49-F238E27FC236}">
                <a16:creationId xmlns:a16="http://schemas.microsoft.com/office/drawing/2014/main" id="{9F235F7F-C3DC-424F-3119-23D4AA24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76" y="640080"/>
            <a:ext cx="50061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7C776-3321-497E-922E-5CE734CD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600" b="1">
                <a:cs typeface="Calibri Light"/>
              </a:rPr>
              <a:t>OPETUSSUUNNITELMAN ARVOPOHJA </a:t>
            </a:r>
            <a:endParaRPr lang="en-US" sz="4600" b="1"/>
          </a:p>
        </p:txBody>
      </p:sp>
      <p:pic>
        <p:nvPicPr>
          <p:cNvPr id="16" name="Picture 17" descr="Selective Focus Portrait Photo of Smiling Boy · Free ...">
            <a:extLst>
              <a:ext uri="{FF2B5EF4-FFF2-40B4-BE49-F238E27FC236}">
                <a16:creationId xmlns:a16="http://schemas.microsoft.com/office/drawing/2014/main" id="{4459E946-3416-448F-88AA-61FBB6947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0" r="267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9CC7-DB1B-4C08-9DA2-69D56392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Jokainen oppilas on ainutlaatuinen ja arvokas juuri sellaisena kuin hän on.</a:t>
            </a:r>
          </a:p>
          <a:p>
            <a:r>
              <a:rPr lang="en-US" sz="2000" b="1">
                <a:ea typeface="+mn-lt"/>
                <a:cs typeface="+mn-lt"/>
              </a:rPr>
              <a:t>Jokaisella oppilaalla on oikeus hyvään opetukseen ja onnistumiseen koulutyössä.</a:t>
            </a:r>
          </a:p>
          <a:p>
            <a:r>
              <a:rPr lang="en-US" sz="2000" b="1">
                <a:ea typeface="+mn-lt"/>
                <a:cs typeface="+mn-lt"/>
              </a:rPr>
              <a:t>Perusopetus edistää hyvinvointia, demokratiaa ja aktiivista toimijuutta kansalaisyhteiskunnassa. </a:t>
            </a:r>
          </a:p>
          <a:p>
            <a:r>
              <a:rPr lang="en-US" sz="2000" b="1">
                <a:ea typeface="+mn-lt"/>
                <a:cs typeface="+mn-lt"/>
              </a:rPr>
              <a:t>Perusopetus antaa perustan ihmisoikeuksia kunnioittavaan maailmankansalaisuuteen ja rohkaisee toimimaan myönteisten muutosten puolesta. 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28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BD8D5-09EB-A0E2-F992-576521DC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E0998-2E7B-3798-CF37-3980BFBA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Vuosiluokat 1 ja 2 (eli alkuopetus) opiskelee koulun alimman luokkakerroksen tiloissa.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5" name="Picture 4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9C30C2D5-4861-4AB8-942E-A91F0CDE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357161" y="-873502"/>
            <a:ext cx="11714031" cy="83076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4EB6564-196E-4740-BC99-BEBCD315770B}"/>
              </a:ext>
            </a:extLst>
          </p:cNvPr>
          <p:cNvSpPr txBox="1"/>
          <p:nvPr/>
        </p:nvSpPr>
        <p:spPr>
          <a:xfrm>
            <a:off x="7149790" y="38230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Huokausten silta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9E48637-539D-2719-B004-E13CC54D5272}"/>
              </a:ext>
            </a:extLst>
          </p:cNvPr>
          <p:cNvSpPr txBox="1"/>
          <p:nvPr/>
        </p:nvSpPr>
        <p:spPr>
          <a:xfrm rot="720000">
            <a:off x="1503325" y="3519836"/>
            <a:ext cx="5939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1.-2. luokkalaisten opetustilat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69DE5FBE-E7CD-C20E-493C-B03DE5EF96CD}"/>
              </a:ext>
            </a:extLst>
          </p:cNvPr>
          <p:cNvSpPr/>
          <p:nvPr/>
        </p:nvSpPr>
        <p:spPr>
          <a:xfrm>
            <a:off x="7630277" y="5498237"/>
            <a:ext cx="1449658" cy="4181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cs typeface="Calibri"/>
              </a:rPr>
              <a:t>Kokkikukko</a:t>
            </a:r>
            <a:endParaRPr lang="fi-FI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A42C6DA-C071-705B-A671-CF6DD9F83E9F}"/>
              </a:ext>
            </a:extLst>
          </p:cNvPr>
          <p:cNvSpPr txBox="1"/>
          <p:nvPr/>
        </p:nvSpPr>
        <p:spPr>
          <a:xfrm>
            <a:off x="6844294" y="5199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solidFill>
                  <a:srgbClr val="FF0000"/>
                </a:solidFill>
              </a:rPr>
              <a:t>kirjasto</a:t>
            </a:r>
            <a:endParaRPr lang="fi-FI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FC1B98-96EB-962B-B089-2AC3C0397E8E}"/>
              </a:ext>
            </a:extLst>
          </p:cNvPr>
          <p:cNvSpPr txBox="1"/>
          <p:nvPr/>
        </p:nvSpPr>
        <p:spPr>
          <a:xfrm>
            <a:off x="9700632" y="2833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Liikuntasali, kouluterveydenhuolto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319CAD-65BB-9C0C-236E-53C308A3AF81}"/>
              </a:ext>
            </a:extLst>
          </p:cNvPr>
          <p:cNvSpPr txBox="1"/>
          <p:nvPr/>
        </p:nvSpPr>
        <p:spPr>
          <a:xfrm>
            <a:off x="3979824" y="53086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Ovi B3, Lukumetsäaula</a:t>
            </a:r>
            <a:endParaRPr lang="fi-FI" b="1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7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32D0C-5832-1EE6-2759-4D1BA7B5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98" y="761069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>
                <a:cs typeface="Calibri Light"/>
              </a:rPr>
              <a:t>Kulku koulurakennukseen</a:t>
            </a:r>
            <a:endParaRPr lang="fi-FI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3AB6F-6FE0-AE6C-2B23-45D90DF2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00" y="2414360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Koulupäivien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aikana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koulun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aikuiset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ohjaavat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oppilaiden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liikkumista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rakennukseen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rakennuksesta</a:t>
            </a:r>
            <a:r>
              <a:rPr lang="en-US" sz="2000" dirty="0"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Koulurakennuksen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pääsääntöisesti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lukossa</a:t>
            </a:r>
            <a:r>
              <a:rPr lang="en-US" sz="2000" dirty="0">
                <a:cs typeface="Calibri"/>
              </a:rPr>
              <a:t>. </a:t>
            </a:r>
            <a:endParaRPr lang="en-US" dirty="0"/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Ovikello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löytyy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ovelta</a:t>
            </a:r>
            <a:r>
              <a:rPr lang="en-US" sz="2000" dirty="0">
                <a:cs typeface="Calibri"/>
              </a:rPr>
              <a:t> B4</a:t>
            </a:r>
          </a:p>
        </p:txBody>
      </p:sp>
      <p:pic>
        <p:nvPicPr>
          <p:cNvPr id="4" name="Kuva 4" descr="Kuva, joka sisältää kohteen rakennus, ulko, tiili, talo&#10;&#10;Kuvaus luotu automaattisesti">
            <a:extLst>
              <a:ext uri="{FF2B5EF4-FFF2-40B4-BE49-F238E27FC236}">
                <a16:creationId xmlns:a16="http://schemas.microsoft.com/office/drawing/2014/main" id="{4C2B13F4-8C9D-2551-F6C6-92E1AF34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/>
          <a:stretch/>
        </p:blipFill>
        <p:spPr>
          <a:xfrm>
            <a:off x="6558246" y="10"/>
            <a:ext cx="5587291" cy="6857990"/>
          </a:xfrm>
          <a:prstGeom prst="rect">
            <a:avLst/>
          </a:prstGeom>
          <a:effectLst/>
        </p:spPr>
      </p:pic>
      <p:sp>
        <p:nvSpPr>
          <p:cNvPr id="5" name="Nuoli: Vasen 4">
            <a:extLst>
              <a:ext uri="{FF2B5EF4-FFF2-40B4-BE49-F238E27FC236}">
                <a16:creationId xmlns:a16="http://schemas.microsoft.com/office/drawing/2014/main" id="{52641A27-A20B-A763-4466-AED3A938837F}"/>
              </a:ext>
            </a:extLst>
          </p:cNvPr>
          <p:cNvSpPr/>
          <p:nvPr/>
        </p:nvSpPr>
        <p:spPr>
          <a:xfrm rot="1620000">
            <a:off x="9152240" y="4823380"/>
            <a:ext cx="938561" cy="3066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CC0B283-3E7D-7CC8-872F-F283C83B52F6}"/>
              </a:ext>
            </a:extLst>
          </p:cNvPr>
          <p:cNvSpPr txBox="1"/>
          <p:nvPr/>
        </p:nvSpPr>
        <p:spPr>
          <a:xfrm>
            <a:off x="9909717" y="4194717"/>
            <a:ext cx="884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B4 OVI</a:t>
            </a:r>
            <a:endParaRPr lang="fi-FI" b="1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D910D0B-DDE0-6593-D3B8-374F9FB66AAB}"/>
              </a:ext>
            </a:extLst>
          </p:cNvPr>
          <p:cNvSpPr txBox="1"/>
          <p:nvPr/>
        </p:nvSpPr>
        <p:spPr>
          <a:xfrm>
            <a:off x="7301958" y="41982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highlight>
                  <a:srgbClr val="FFFF00"/>
                </a:highlight>
              </a:rPr>
              <a:t>kuraattori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678DBC-6FC6-9418-FC60-049FF56F5898}"/>
              </a:ext>
            </a:extLst>
          </p:cNvPr>
          <p:cNvSpPr txBox="1"/>
          <p:nvPr/>
        </p:nvSpPr>
        <p:spPr>
          <a:xfrm>
            <a:off x="7305443" y="219446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Kanslia, psykologi, </a:t>
            </a:r>
            <a:endParaRPr lang="fi-FI" b="1" dirty="0">
              <a:highlight>
                <a:srgbClr val="FFFF00"/>
              </a:highlight>
              <a:cs typeface="Calibri"/>
            </a:endParaRPr>
          </a:p>
          <a:p>
            <a:r>
              <a:rPr lang="fi-FI" b="1" dirty="0">
                <a:highlight>
                  <a:srgbClr val="FFFF00"/>
                </a:highlight>
                <a:cs typeface="Calibri"/>
              </a:rPr>
              <a:t>opettajat ja ohjaajat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94A8AE5-7FF2-6636-AC3E-71FDE4C69ABC}"/>
              </a:ext>
            </a:extLst>
          </p:cNvPr>
          <p:cNvSpPr txBox="1"/>
          <p:nvPr/>
        </p:nvSpPr>
        <p:spPr>
          <a:xfrm>
            <a:off x="9715732" y="23652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1.-2. luokkien opetustilat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B1D986E-507C-37E2-F21D-C533762BAE9F}"/>
              </a:ext>
            </a:extLst>
          </p:cNvPr>
          <p:cNvSpPr txBox="1"/>
          <p:nvPr/>
        </p:nvSpPr>
        <p:spPr>
          <a:xfrm>
            <a:off x="11670680" y="4979949"/>
            <a:ext cx="5780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highlight>
                  <a:srgbClr val="FFFF00"/>
                </a:highlight>
              </a:rPr>
              <a:t>WC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AD5AC878-83B6-365A-B554-0330DE01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Välitunnit </a:t>
            </a:r>
            <a:endParaRPr lang="fi-FI" sz="54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C6E7F-3946-8758-88E6-C56151C9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Yhtäjaksoiset oppitunnit kestävät 45 tai 90 minuuttia. Oppituntien välillä ulkoillaan säässä kuin säässä. </a:t>
            </a:r>
            <a:endParaRPr lang="fi-FI" sz="220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Välituntipihalla ei ole katoksia. </a:t>
            </a:r>
            <a:endParaRPr lang="fi-FI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Lähes jokainen koulupäivä sisältää yhden pidemmän välitunnin. </a:t>
            </a: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4" name="Kuva 4" descr="Kuva, joka sisältää kohteen puu, maa, ulko, puisto&#10;&#10;Kuvaus luotu automaattisesti">
            <a:extLst>
              <a:ext uri="{FF2B5EF4-FFF2-40B4-BE49-F238E27FC236}">
                <a16:creationId xmlns:a16="http://schemas.microsoft.com/office/drawing/2014/main" id="{A5B8CB4C-AF30-74E2-F8C6-9760826A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1" r="122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81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EC666-49FE-26F0-9554-A041443A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anchor="t">
            <a:normAutofit/>
          </a:bodyPr>
          <a:lstStyle/>
          <a:p>
            <a:r>
              <a:rPr lang="fi-FI" sz="3400" dirty="0">
                <a:cs typeface="Calibri Light"/>
              </a:rPr>
              <a:t>Luokkatilat sijoittuvat saman käytävän varrelle</a:t>
            </a:r>
            <a:endParaRPr lang="fi-FI" sz="34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5B3EF8A-BB5C-331F-84AA-A782DE65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5242262" cy="1845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Opetustiloissa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työskennellään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yksin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yhdessä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Oppilailla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joko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pulpetit</a:t>
            </a:r>
            <a:r>
              <a:rPr lang="en-US" sz="2000" dirty="0">
                <a:cs typeface="Calibri"/>
              </a:rPr>
              <a:t> tai </a:t>
            </a:r>
            <a:r>
              <a:rPr lang="en-US" sz="2000" dirty="0" err="1">
                <a:cs typeface="Calibri"/>
              </a:rPr>
              <a:t>pöydät</a:t>
            </a:r>
          </a:p>
          <a:p>
            <a:r>
              <a:rPr lang="en-US" sz="2000" dirty="0" err="1">
                <a:cs typeface="Calibri"/>
              </a:rPr>
              <a:t>Myös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käytävätiloja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hyödynnetään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opiskelutiloina</a:t>
            </a:r>
            <a:endParaRPr lang="en-US" sz="2000" dirty="0">
              <a:cs typeface="Calibri"/>
            </a:endParaRPr>
          </a:p>
        </p:txBody>
      </p:sp>
      <p:pic>
        <p:nvPicPr>
          <p:cNvPr id="6" name="Kuva 6" descr="Kuva, joka sisältää kohteen teksti, sisä, lattia, huone&#10;&#10;Kuvaus luotu automaattisesti">
            <a:extLst>
              <a:ext uri="{FF2B5EF4-FFF2-40B4-BE49-F238E27FC236}">
                <a16:creationId xmlns:a16="http://schemas.microsoft.com/office/drawing/2014/main" id="{7888F3CC-E04F-7D87-A84A-5A2D55711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" r="18540" b="-3"/>
          <a:stretch/>
        </p:blipFill>
        <p:spPr>
          <a:xfrm rot="5400000">
            <a:off x="-111838" y="111839"/>
            <a:ext cx="4226719" cy="4003040"/>
          </a:xfrm>
          <a:prstGeom prst="rect">
            <a:avLst/>
          </a:prstGeom>
        </p:spPr>
      </p:pic>
      <p:pic>
        <p:nvPicPr>
          <p:cNvPr id="4" name="Kuva 4" descr="Kuva, joka sisältää kohteen teksti, sisä, lattia, sisäkatto&#10;&#10;Kuvaus luotu automaattisesti">
            <a:extLst>
              <a:ext uri="{FF2B5EF4-FFF2-40B4-BE49-F238E27FC236}">
                <a16:creationId xmlns:a16="http://schemas.microsoft.com/office/drawing/2014/main" id="{7D58D525-C1B6-DD95-E17B-59BDADA2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47" b="-3"/>
          <a:stretch/>
        </p:blipFill>
        <p:spPr>
          <a:xfrm rot="5400000">
            <a:off x="3982721" y="110744"/>
            <a:ext cx="4224528" cy="4003040"/>
          </a:xfrm>
          <a:prstGeom prst="rect">
            <a:avLst/>
          </a:prstGeom>
        </p:spPr>
      </p:pic>
      <p:pic>
        <p:nvPicPr>
          <p:cNvPr id="5" name="Kuva 5" descr="Kuva, joka sisältää kohteen sisä, lattia, sisäkatto, pöytä&#10;&#10;Kuvaus luotu automaattisesti">
            <a:extLst>
              <a:ext uri="{FF2B5EF4-FFF2-40B4-BE49-F238E27FC236}">
                <a16:creationId xmlns:a16="http://schemas.microsoft.com/office/drawing/2014/main" id="{C5FA80EF-07E1-2146-EDCB-E14EE4E71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" r="20876" b="-2"/>
          <a:stretch/>
        </p:blipFill>
        <p:spPr>
          <a:xfrm rot="5400000">
            <a:off x="8077200" y="109728"/>
            <a:ext cx="4224528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70769-7A91-71E5-818A-E6021916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Henkilökunta ja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0EDCA-ED66-7A63-A0CE-97D40161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Lehmuksen yksikkö 			Puistokoulu</a:t>
            </a:r>
          </a:p>
          <a:p>
            <a:pPr marL="0" indent="0">
              <a:buNone/>
            </a:pPr>
            <a:r>
              <a:rPr lang="fi-FI" dirty="0"/>
              <a:t>Lehmustie 7B				Puolukkatie 11</a:t>
            </a:r>
          </a:p>
          <a:p>
            <a:pPr marL="0" indent="0">
              <a:buNone/>
            </a:pPr>
            <a:r>
              <a:rPr lang="fi-FI" dirty="0"/>
              <a:t>20720 TURKU				20720 TURKU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Opettajien yhteystiedot löytyvät koulun kotisivuilta ja Wilmasta </a:t>
            </a:r>
          </a:p>
          <a:p>
            <a:pPr marL="0" indent="0">
              <a:buNone/>
            </a:pPr>
            <a:r>
              <a:rPr lang="fi-FI" dirty="0"/>
              <a:t>Yhteydenotot yleisiin kouluun ja koulunkäyntiin liittyvissä asioissa: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62346C-CFDF-00D2-64FC-93A96106C1F3}"/>
              </a:ext>
            </a:extLst>
          </p:cNvPr>
          <p:cNvSpPr txBox="1"/>
          <p:nvPr/>
        </p:nvSpPr>
        <p:spPr>
          <a:xfrm>
            <a:off x="838200" y="5410396"/>
            <a:ext cx="27596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Jenni Nurmela, koulusihteeri </a:t>
            </a:r>
          </a:p>
          <a:p>
            <a:r>
              <a:rPr lang="fi-FI" sz="1600" dirty="0"/>
              <a:t>Wilma-asiat, yleiset tiedustelut</a:t>
            </a:r>
          </a:p>
          <a:p>
            <a:r>
              <a:rPr lang="fi-FI" sz="1600" dirty="0"/>
              <a:t>p. 040 183 0679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E32AC9-818F-BEA5-2B21-AEF3D24238DA}"/>
              </a:ext>
            </a:extLst>
          </p:cNvPr>
          <p:cNvSpPr txBox="1"/>
          <p:nvPr/>
        </p:nvSpPr>
        <p:spPr>
          <a:xfrm>
            <a:off x="4833189" y="5410396"/>
            <a:ext cx="3192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Miina Orell, apulaisrehtori </a:t>
            </a:r>
          </a:p>
          <a:p>
            <a:r>
              <a:rPr lang="fi-FI" sz="1600" dirty="0"/>
              <a:t>Vuosiluokat 1-6</a:t>
            </a:r>
          </a:p>
          <a:p>
            <a:r>
              <a:rPr lang="fi-FI" sz="1600" dirty="0"/>
              <a:t>p. 040 528 5215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3A2BCEF-C003-33D3-4DD4-511C021F005F}"/>
              </a:ext>
            </a:extLst>
          </p:cNvPr>
          <p:cNvSpPr txBox="1"/>
          <p:nvPr/>
        </p:nvSpPr>
        <p:spPr>
          <a:xfrm>
            <a:off x="8660907" y="5396536"/>
            <a:ext cx="2625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Sari Grönroos, rehtori</a:t>
            </a:r>
          </a:p>
          <a:p>
            <a:r>
              <a:rPr lang="fi-FI" sz="1600" dirty="0"/>
              <a:t>Vuosiluokat 7-9, koko koulu</a:t>
            </a:r>
          </a:p>
          <a:p>
            <a:r>
              <a:rPr lang="fi-FI" sz="1600" dirty="0"/>
              <a:t>p. 040 183 0679 </a:t>
            </a:r>
          </a:p>
        </p:txBody>
      </p:sp>
    </p:spTree>
    <p:extLst>
      <p:ext uri="{BB962C8B-B14F-4D97-AF65-F5344CB8AC3E}">
        <p14:creationId xmlns:p14="http://schemas.microsoft.com/office/powerpoint/2010/main" val="118308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ED5004075F94CA714389F66E62D40" ma:contentTypeVersion="14" ma:contentTypeDescription="Create a new document." ma:contentTypeScope="" ma:versionID="c0402c4c69dd4c375339f8c184074b9b">
  <xsd:schema xmlns:xsd="http://www.w3.org/2001/XMLSchema" xmlns:xs="http://www.w3.org/2001/XMLSchema" xmlns:p="http://schemas.microsoft.com/office/2006/metadata/properties" xmlns:ns3="7d5c0c83-bc14-4f50-aa2c-71196fc0bf43" xmlns:ns4="409646bb-6854-46fe-95cf-1929cc27f100" targetNamespace="http://schemas.microsoft.com/office/2006/metadata/properties" ma:root="true" ma:fieldsID="3b4af01a0edd1ec1283366d4b535382d" ns3:_="" ns4:_="">
    <xsd:import namespace="7d5c0c83-bc14-4f50-aa2c-71196fc0bf43"/>
    <xsd:import namespace="409646bb-6854-46fe-95cf-1929cc27f1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0c83-bc14-4f50-aa2c-71196fc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646bb-6854-46fe-95cf-1929cc27f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5c0c83-bc14-4f50-aa2c-71196fc0bf43" xsi:nil="true"/>
  </documentManagement>
</p:properties>
</file>

<file path=customXml/itemProps1.xml><?xml version="1.0" encoding="utf-8"?>
<ds:datastoreItem xmlns:ds="http://schemas.openxmlformats.org/officeDocument/2006/customXml" ds:itemID="{387E6066-E281-4987-851D-AA30CA43F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c0c83-bc14-4f50-aa2c-71196fc0bf43"/>
    <ds:schemaRef ds:uri="409646bb-6854-46fe-95cf-1929cc27f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411237-38FF-4B1C-B02C-1C28F3CBED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EE417-16F6-44DB-9780-6DCCC3A9454F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409646bb-6854-46fe-95cf-1929cc27f100"/>
    <ds:schemaRef ds:uri="7d5c0c83-bc14-4f50-aa2c-71196fc0bf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1289</Words>
  <Application>Microsoft Office PowerPoint</Application>
  <PresentationFormat>Laajakuva</PresentationFormat>
  <Paragraphs>247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Office Theme</vt:lpstr>
      <vt:lpstr>PowerPoint-esitys</vt:lpstr>
      <vt:lpstr>Vasaramäen koulu </vt:lpstr>
      <vt:lpstr>Kouluun tutustuminen </vt:lpstr>
      <vt:lpstr>OPETUSSUUNNITELMAN ARVOPOHJA </vt:lpstr>
      <vt:lpstr>PowerPoint-esitys</vt:lpstr>
      <vt:lpstr>Kulku koulurakennukseen</vt:lpstr>
      <vt:lpstr>Välitunnit </vt:lpstr>
      <vt:lpstr>Luokkatilat sijoittuvat saman käytävän varrelle</vt:lpstr>
      <vt:lpstr>Henkilökunta ja yhteystiedot</vt:lpstr>
      <vt:lpstr>1.-2. luokkien arjen aikuiset</vt:lpstr>
      <vt:lpstr>Oppimisen lisätukena</vt:lpstr>
      <vt:lpstr>Oppimisen tuki käytännössä</vt:lpstr>
      <vt:lpstr>Koulu alkaa</vt:lpstr>
      <vt:lpstr>Oppiminen varmistetaan yhdessä!</vt:lpstr>
      <vt:lpstr>LUKUVUOSI  2024-2025</vt:lpstr>
      <vt:lpstr>Arjen aikataulut</vt:lpstr>
      <vt:lpstr>Lukujärjestys </vt:lpstr>
      <vt:lpstr>Kouluruokailu on osa koulupäivää</vt:lpstr>
      <vt:lpstr>Miten luokkajako tehdään? </vt:lpstr>
      <vt:lpstr>Koululaisen tarvikkeet</vt:lpstr>
      <vt:lpstr>Arjen uudet haasteet</vt:lpstr>
      <vt:lpstr>Koulumatkat</vt:lpstr>
      <vt:lpstr>Tarkemmat tiedot syksyllä</vt:lpstr>
      <vt:lpstr>Aamupäivä- ja iltapäiväkerho</vt:lpstr>
      <vt:lpstr>Aamu- ja iltapäivätoiminta </vt:lpstr>
      <vt:lpstr>Huoltajan muistilista</vt:lpstr>
      <vt:lpstr>Ennen koulun alkua on hyvä hoitaa seuraavat: </vt:lpstr>
      <vt:lpstr>Kysymyksiä?</vt:lpstr>
      <vt:lpstr>Koulumatkat ja kuljetusperusteet</vt:lpstr>
      <vt:lpstr>Miten kuljetusta haetaan?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Orell Miina</dc:creator>
  <cp:lastModifiedBy>Miina Orell</cp:lastModifiedBy>
  <cp:revision>572</cp:revision>
  <dcterms:created xsi:type="dcterms:W3CDTF">2021-04-30T05:19:19Z</dcterms:created>
  <dcterms:modified xsi:type="dcterms:W3CDTF">2024-05-14T07:46:00Z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0x0101009A9ED5004075F94CA714389F66E62D40</vt:lpwstr>
  </property>
</Properties>
</file>