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4" r:id="rId4"/>
    <p:sldId id="270" r:id="rId5"/>
    <p:sldId id="259" r:id="rId6"/>
    <p:sldId id="273" r:id="rId7"/>
    <p:sldId id="269" r:id="rId8"/>
    <p:sldId id="272" r:id="rId9"/>
    <p:sldId id="271" r:id="rId10"/>
    <p:sldId id="275" r:id="rId11"/>
    <p:sldId id="265" r:id="rId12"/>
  </p:sldIdLst>
  <p:sldSz cx="9144000" cy="6858000" type="screen4x3"/>
  <p:notesSz cx="6742113" cy="9872663"/>
  <p:custShowLst>
    <p:custShow name="Mukautettu diaesitys 1" id="0">
      <p:sldLst>
        <p:sld r:id="rId2"/>
        <p:sld r:id="rId3"/>
        <p:sld r:id="rId6"/>
      </p:sldLst>
    </p:custShow>
  </p:custShowLst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9" autoAdjust="0"/>
    <p:restoredTop sz="94660"/>
  </p:normalViewPr>
  <p:slideViewPr>
    <p:cSldViewPr>
      <p:cViewPr varScale="1">
        <p:scale>
          <a:sx n="108" d="100"/>
          <a:sy n="108" d="100"/>
        </p:scale>
        <p:origin x="168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21582" cy="49363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2"/>
            <a:ext cx="2921582" cy="49363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r">
              <a:defRPr sz="1200"/>
            </a:lvl1pPr>
          </a:lstStyle>
          <a:p>
            <a:fld id="{88A39799-AC07-4F5F-A7D3-1ECBBE3C6942}" type="datetimeFigureOut">
              <a:rPr lang="fi-FI" smtClean="0"/>
              <a:pPr/>
              <a:t>16.1.2023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1" y="9377318"/>
            <a:ext cx="2921582" cy="493633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3633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r">
              <a:defRPr sz="1200"/>
            </a:lvl1pPr>
          </a:lstStyle>
          <a:p>
            <a:fld id="{24E50F4F-ED2F-40E4-9DAE-B27E1FAF4DE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0272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2317" cy="494186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223" y="0"/>
            <a:ext cx="2922317" cy="494186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r">
              <a:defRPr sz="1200"/>
            </a:lvl1pPr>
          </a:lstStyle>
          <a:p>
            <a:fld id="{F2F5A4AC-0673-4914-9BB1-5D114CEED879}" type="datetimeFigureOut">
              <a:rPr lang="fi-FI" smtClean="0"/>
              <a:pPr/>
              <a:t>16.1.2023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36" tIns="45418" rIns="90836" bIns="45418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898" y="4689241"/>
            <a:ext cx="5394320" cy="4442935"/>
          </a:xfrm>
          <a:prstGeom prst="rect">
            <a:avLst/>
          </a:prstGeom>
        </p:spPr>
        <p:txBody>
          <a:bodyPr vert="horz" lIns="90836" tIns="45418" rIns="90836" bIns="45418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376901"/>
            <a:ext cx="2922317" cy="494185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223" y="9376901"/>
            <a:ext cx="2922317" cy="494185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r">
              <a:defRPr sz="1200"/>
            </a:lvl1pPr>
          </a:lstStyle>
          <a:p>
            <a:fld id="{96A506D0-47BA-4B6A-9412-FE7CD41AD35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9227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A854-DE50-41A9-B6EF-C26184C4BF31}" type="datetimeFigureOut">
              <a:rPr lang="fi-FI" smtClean="0"/>
              <a:pPr/>
              <a:t>16.1.2023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3CDE-6197-4FC9-A514-C09B8648428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6152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A854-DE50-41A9-B6EF-C26184C4BF31}" type="datetimeFigureOut">
              <a:rPr lang="fi-FI" smtClean="0"/>
              <a:pPr/>
              <a:t>16.1.2023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3CDE-6197-4FC9-A514-C09B8648428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277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A854-DE50-41A9-B6EF-C26184C4BF31}" type="datetimeFigureOut">
              <a:rPr lang="fi-FI" smtClean="0"/>
              <a:pPr/>
              <a:t>16.1.2023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3CDE-6197-4FC9-A514-C09B8648428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034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A854-DE50-41A9-B6EF-C26184C4BF31}" type="datetimeFigureOut">
              <a:rPr lang="fi-FI" smtClean="0"/>
              <a:pPr/>
              <a:t>16.1.2023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3CDE-6197-4FC9-A514-C09B8648428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6662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A854-DE50-41A9-B6EF-C26184C4BF31}" type="datetimeFigureOut">
              <a:rPr lang="fi-FI" smtClean="0"/>
              <a:pPr/>
              <a:t>16.1.2023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3CDE-6197-4FC9-A514-C09B8648428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6104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A854-DE50-41A9-B6EF-C26184C4BF31}" type="datetimeFigureOut">
              <a:rPr lang="fi-FI" smtClean="0"/>
              <a:pPr/>
              <a:t>16.1.2023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3CDE-6197-4FC9-A514-C09B8648428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302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A854-DE50-41A9-B6EF-C26184C4BF31}" type="datetimeFigureOut">
              <a:rPr lang="fi-FI" smtClean="0"/>
              <a:pPr/>
              <a:t>16.1.2023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3CDE-6197-4FC9-A514-C09B8648428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05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A854-DE50-41A9-B6EF-C26184C4BF31}" type="datetimeFigureOut">
              <a:rPr lang="fi-FI" smtClean="0"/>
              <a:pPr/>
              <a:t>16.1.2023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3CDE-6197-4FC9-A514-C09B8648428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6043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A854-DE50-41A9-B6EF-C26184C4BF31}" type="datetimeFigureOut">
              <a:rPr lang="fi-FI" smtClean="0"/>
              <a:pPr/>
              <a:t>16.1.2023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3CDE-6197-4FC9-A514-C09B8648428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0041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A854-DE50-41A9-B6EF-C26184C4BF31}" type="datetimeFigureOut">
              <a:rPr lang="fi-FI" smtClean="0"/>
              <a:pPr/>
              <a:t>16.1.2023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3CDE-6197-4FC9-A514-C09B8648428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3813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A854-DE50-41A9-B6EF-C26184C4BF31}" type="datetimeFigureOut">
              <a:rPr lang="fi-FI" smtClean="0"/>
              <a:pPr/>
              <a:t>16.1.2023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3CDE-6197-4FC9-A514-C09B8648428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865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4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4A854-DE50-41A9-B6EF-C26184C4BF31}" type="datetimeFigureOut">
              <a:rPr lang="fi-FI" smtClean="0"/>
              <a:pPr/>
              <a:t>16.1.2023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3CDE-6197-4FC9-A514-C09B8648428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2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rgbClr val="002060"/>
                </a:solidFill>
              </a:rPr>
              <a:t>Vasaramäen koulun liikuntalinja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>
                <a:solidFill>
                  <a:srgbClr val="002060"/>
                </a:solidFill>
              </a:rPr>
              <a:t>”Liikuntalinja on suunnattu liikunnasta kiinnostuneille ja liikunnallisesti lahjakkaille oppilaille.” </a:t>
            </a:r>
          </a:p>
        </p:txBody>
      </p:sp>
    </p:spTree>
    <p:extLst>
      <p:ext uri="{BB962C8B-B14F-4D97-AF65-F5344CB8AC3E}">
        <p14:creationId xmlns:p14="http://schemas.microsoft.com/office/powerpoint/2010/main" val="296805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Varautuminen testipäivään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Sisäliikuntavarustus</a:t>
            </a:r>
            <a:endParaRPr lang="fi-FI" dirty="0">
              <a:cs typeface="Calibri"/>
            </a:endParaRPr>
          </a:p>
          <a:p>
            <a:r>
              <a:rPr lang="fi-FI" dirty="0"/>
              <a:t>Juomapullo nimikoituna</a:t>
            </a:r>
            <a:endParaRPr lang="fi-FI" dirty="0">
              <a:cs typeface="Calibri"/>
            </a:endParaRPr>
          </a:p>
          <a:p>
            <a:r>
              <a:rPr lang="fi-FI" dirty="0"/>
              <a:t>Monipuolinen liikuntatesti</a:t>
            </a:r>
            <a:endParaRPr lang="fi-FI" dirty="0">
              <a:cs typeface="Calibri"/>
            </a:endParaRPr>
          </a:p>
          <a:p>
            <a:r>
              <a:rPr lang="fi-FI" dirty="0"/>
              <a:t>Ei voi treenata erikseen testiä varten</a:t>
            </a:r>
            <a:endParaRPr lang="fi-FI" dirty="0">
              <a:cs typeface="Calibri"/>
            </a:endParaRPr>
          </a:p>
          <a:p>
            <a:r>
              <a:rPr lang="fi-FI" dirty="0"/>
              <a:t>Reipas ja innokas mieli!</a:t>
            </a:r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1680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i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9935715"/>
              </p:ext>
            </p:extLst>
          </p:nvPr>
        </p:nvGraphicFramePr>
        <p:xfrm>
          <a:off x="323528" y="36159"/>
          <a:ext cx="8540625" cy="6821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15743880" imgH="12575880" progId="AcroExch.Document.7">
                  <p:embed/>
                </p:oleObj>
              </mc:Choice>
              <mc:Fallback>
                <p:oleObj name="Acrobat Document" r:id="rId2" imgW="15743880" imgH="12575880" progId="AcroExch.Document.7">
                  <p:embed/>
                  <p:pic>
                    <p:nvPicPr>
                      <p:cNvPr id="2" name="Objekti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6159"/>
                        <a:ext cx="8540625" cy="68218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8325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Liikuntalinjan tavoitteet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kehittää monipuolisesti liikunnallisia perustaitoja ja fyysisiä ominaisuuksia eri lajien kautta ja luoda näin pohjaa lajikohtaiselle harjoittelulle</a:t>
            </a:r>
          </a:p>
          <a:p>
            <a:r>
              <a:rPr lang="fi-FI" dirty="0"/>
              <a:t>tarjota liikunnan iloa ja positiivisia elämyksiä</a:t>
            </a:r>
          </a:p>
          <a:p>
            <a:r>
              <a:rPr lang="fi-FI" dirty="0"/>
              <a:t>monipuolinen perusliikunta, jossa on valmennuksellinen ote. </a:t>
            </a:r>
          </a:p>
        </p:txBody>
      </p:sp>
    </p:spTree>
    <p:extLst>
      <p:ext uri="{BB962C8B-B14F-4D97-AF65-F5344CB8AC3E}">
        <p14:creationId xmlns:p14="http://schemas.microsoft.com/office/powerpoint/2010/main" val="155127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Alakoulun liikuntalinja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fi-FI" dirty="0"/>
              <a:t>Alakoulun liikuntalinjalaisia on jokaisella 3.-6. luokalla. </a:t>
            </a:r>
          </a:p>
          <a:p>
            <a:r>
              <a:rPr lang="fi-FI" dirty="0"/>
              <a:t>Kouluaineita opiskellaan ja arvioidaan yleisen opetussuunnitelman mukaan</a:t>
            </a:r>
          </a:p>
          <a:p>
            <a:r>
              <a:rPr lang="fi-FI" dirty="0"/>
              <a:t>Liikunnan tunneilla liikuntalinjan oppilaat kootaan samaan ryhmään. </a:t>
            </a:r>
          </a:p>
          <a:p>
            <a:pPr lvl="1"/>
            <a:r>
              <a:rPr lang="fi-FI" dirty="0"/>
              <a:t>Ryhmään kuuluvat yleensä saman ikäiset tytöt ja pojat, joskus kahden ikäluokan tytöt tai pojat</a:t>
            </a:r>
            <a:endParaRPr lang="fi-FI" dirty="0">
              <a:cs typeface="Calibri"/>
            </a:endParaRPr>
          </a:p>
          <a:p>
            <a:r>
              <a:rPr lang="fi-FI" dirty="0"/>
              <a:t>Liikuntalinjan oppilaana on mahdollista valita A2-kieli, muita valinnaisia opintoja alakoulussa ei ole (valinnaiset tunnit sijoittuvat liikuntaan). </a:t>
            </a:r>
          </a:p>
        </p:txBody>
      </p:sp>
    </p:spTree>
    <p:extLst>
      <p:ext uri="{BB962C8B-B14F-4D97-AF65-F5344CB8AC3E}">
        <p14:creationId xmlns:p14="http://schemas.microsoft.com/office/powerpoint/2010/main" val="53742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Liikunnan tuntimäärät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3. luokilla </a:t>
            </a:r>
            <a:r>
              <a:rPr lang="fi-FI" dirty="0"/>
              <a:t>on viisi tuntia OPS-liikuntaa              </a:t>
            </a:r>
            <a:r>
              <a:rPr lang="fi-FI" b="1" dirty="0"/>
              <a:t>3 + 2 = 5 tuntia </a:t>
            </a:r>
            <a:r>
              <a:rPr lang="fi-FI" dirty="0"/>
              <a:t>(22 )</a:t>
            </a:r>
          </a:p>
          <a:p>
            <a:r>
              <a:rPr lang="fi-FI" b="1" dirty="0"/>
              <a:t>4. luokilla </a:t>
            </a:r>
            <a:r>
              <a:rPr lang="fi-FI" dirty="0"/>
              <a:t>on neljä tuntia OPS-liikuntaa ja lajiaamu (</a:t>
            </a:r>
            <a:r>
              <a:rPr lang="fi-FI" b="1" dirty="0"/>
              <a:t>3 +1) + 2 = 6 tuntia </a:t>
            </a:r>
            <a:r>
              <a:rPr lang="fi-FI" dirty="0"/>
              <a:t>(26)</a:t>
            </a:r>
          </a:p>
          <a:p>
            <a:r>
              <a:rPr lang="fi-FI" b="1" dirty="0"/>
              <a:t>5. luokilla </a:t>
            </a:r>
            <a:r>
              <a:rPr lang="fi-FI" dirty="0"/>
              <a:t>neljä tuntia OPS-liikuntaa ja lajiaamu (</a:t>
            </a:r>
            <a:r>
              <a:rPr lang="fi-FI" b="1" dirty="0"/>
              <a:t>2 + 2)+ 2 = 6 tuntia </a:t>
            </a:r>
            <a:r>
              <a:rPr lang="fi-FI" dirty="0"/>
              <a:t>(27)</a:t>
            </a:r>
          </a:p>
          <a:p>
            <a:r>
              <a:rPr lang="fi-FI" b="1" dirty="0"/>
              <a:t>6. luokilla </a:t>
            </a:r>
            <a:r>
              <a:rPr lang="fi-FI" dirty="0"/>
              <a:t>on kolme tuntia OPS-liikuntaa ja lajiaamu (</a:t>
            </a:r>
            <a:r>
              <a:rPr lang="fi-FI" b="1" dirty="0"/>
              <a:t>2 + 1 )+ 2 = 5 tuntia </a:t>
            </a:r>
            <a:r>
              <a:rPr lang="fi-FI" dirty="0"/>
              <a:t>(27)</a:t>
            </a:r>
          </a:p>
        </p:txBody>
      </p:sp>
    </p:spTree>
    <p:extLst>
      <p:ext uri="{BB962C8B-B14F-4D97-AF65-F5344CB8AC3E}">
        <p14:creationId xmlns:p14="http://schemas.microsoft.com/office/powerpoint/2010/main" val="2829588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Alakoulun lajiaamut (4.lk-6.lk)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48408" y="1484784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4. luokalta alkaen opetukseen sisältyy </a:t>
            </a:r>
            <a:r>
              <a:rPr lang="fi-FI" b="1" dirty="0"/>
              <a:t>viikoittainen lajiaamu, </a:t>
            </a:r>
            <a:r>
              <a:rPr lang="fi-FI" dirty="0"/>
              <a:t>jolloin oppilaalla on mahdollisuus osallistua </a:t>
            </a:r>
            <a:r>
              <a:rPr lang="fi-FI" b="1" dirty="0"/>
              <a:t>oman seuransa järjestämään valmennukseen</a:t>
            </a:r>
            <a:r>
              <a:rPr lang="fi-FI" dirty="0"/>
              <a:t>,</a:t>
            </a:r>
          </a:p>
          <a:p>
            <a:pPr lvl="1"/>
            <a:r>
              <a:rPr lang="fi-FI" dirty="0"/>
              <a:t>Seura ja huoltajat huolehtivat yhdessä kaikista  järjestelyistä ja kustannuksista mukaan lukien vakuutukset.</a:t>
            </a:r>
          </a:p>
          <a:p>
            <a:pPr lvl="1"/>
            <a:r>
              <a:rPr lang="fi-FI" dirty="0"/>
              <a:t>Lajiaamu on perjantaisin klo 8-10. </a:t>
            </a:r>
          </a:p>
          <a:p>
            <a:r>
              <a:rPr lang="fi-FI" dirty="0"/>
              <a:t>Lajiaamuna myös koulu tarjoaa mahdollisuuksien mukaan toimintaa niille oppilaille, joilla ei ole seuran järjestämää toimintaa.  </a:t>
            </a:r>
          </a:p>
          <a:p>
            <a:r>
              <a:rPr lang="fi-FI" dirty="0"/>
              <a:t>Lajiaamuna koulun tarjoamat ryhmät voivat muodostua esimerkiksi lajiperusteisesti.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74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Yläkoulusiirtymä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Alakoulun liikuntalinja ei jatku suoraan yläkoulussa</a:t>
            </a:r>
          </a:p>
          <a:p>
            <a:r>
              <a:rPr lang="fi-FI" dirty="0"/>
              <a:t>Oppilaspaikka Vasaramäen koulussa säilyy 9. luokan loppuun</a:t>
            </a:r>
          </a:p>
          <a:p>
            <a:r>
              <a:rPr lang="fi-FI" dirty="0"/>
              <a:t>Yläkoulujen liikuntalinjoille haetaan 6. </a:t>
            </a:r>
            <a:r>
              <a:rPr lang="fi-FI" dirty="0" err="1"/>
              <a:t>lk</a:t>
            </a:r>
            <a:r>
              <a:rPr lang="fi-FI" dirty="0"/>
              <a:t> kevätlukukauden alussa, aikataulut tiedotetaan vuosittain </a:t>
            </a:r>
          </a:p>
        </p:txBody>
      </p:sp>
    </p:spTree>
    <p:extLst>
      <p:ext uri="{BB962C8B-B14F-4D97-AF65-F5344CB8AC3E}">
        <p14:creationId xmlns:p14="http://schemas.microsoft.com/office/powerpoint/2010/main" val="2701942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liikuntalinjalle pääsee?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Liikuntalinjalle on mahdollista siirtyä vain pääsykokeiden kautta</a:t>
            </a:r>
          </a:p>
          <a:p>
            <a:r>
              <a:rPr lang="fi-FI" dirty="0"/>
              <a:t>Liikuntalinjan pääsykokeet järjestetään kerran vuodessa</a:t>
            </a:r>
          </a:p>
          <a:p>
            <a:r>
              <a:rPr lang="fi-FI" dirty="0"/>
              <a:t>Oppilaat hakeutuvat liikuntalinjalle yleensä 2.lk erikoisluokkahakujen yhteydessä</a:t>
            </a:r>
          </a:p>
          <a:p>
            <a:pPr lvl="1"/>
            <a:r>
              <a:rPr lang="fi-FI" dirty="0"/>
              <a:t>Ylemmillä vuosiluokilla on mahdollisuus täydennyshakuun</a:t>
            </a:r>
          </a:p>
          <a:p>
            <a:r>
              <a:rPr lang="fi-FI" dirty="0"/>
              <a:t>Liikuntalinjalle valittavien oppilaiden määrä vaihtelee vuosittain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Käytännön ohjeet hakemiselle: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/>
              <a:t>2. luokkalainen Turun kaupungin perusopetuksen oppilas </a:t>
            </a:r>
          </a:p>
          <a:p>
            <a:pPr marL="0" indent="0">
              <a:buNone/>
            </a:pPr>
            <a:r>
              <a:rPr lang="fi-FI" dirty="0"/>
              <a:t>-&gt; Wilma-lomake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/>
              <a:t>2. luokkalainen, muu opetuksen järjestäjä </a:t>
            </a:r>
          </a:p>
          <a:p>
            <a:pPr marL="0" indent="0">
              <a:buNone/>
            </a:pPr>
            <a:r>
              <a:rPr lang="fi-FI" dirty="0"/>
              <a:t>-&gt; hakulomake koulun verkkosivuilla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3.-5. luokkalainen, kaikki opetuksen järjestäjät</a:t>
            </a:r>
          </a:p>
          <a:p>
            <a:pPr marL="0" indent="0">
              <a:buNone/>
            </a:pPr>
            <a:r>
              <a:rPr lang="fi-FI" dirty="0"/>
              <a:t>-&gt; hakulomake koulun verkkosivuilla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/>
              <a:t>HAKUAIKA PÄÄTTYY 16.1. 2023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37479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Testipäivä käytännössä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fi-FI" dirty="0"/>
              <a:t>Kupittaan urheiluhalli 27.1. klo 9-11</a:t>
            </a:r>
            <a:endParaRPr lang="fi-FI" dirty="0">
              <a:solidFill>
                <a:srgbClr val="FF0000"/>
              </a:solidFill>
              <a:cs typeface="Calibri"/>
            </a:endParaRPr>
          </a:p>
          <a:p>
            <a:r>
              <a:rPr lang="fi-FI" dirty="0"/>
              <a:t>Huoltaja ilmoittaa pääsykokeesta aiheutuvista poissaoloista oppilaan opettajalle </a:t>
            </a:r>
            <a:endParaRPr lang="fi-FI" dirty="0">
              <a:cs typeface="Calibri"/>
            </a:endParaRPr>
          </a:p>
          <a:p>
            <a:r>
              <a:rPr lang="fi-FI" dirty="0"/>
              <a:t>Huoltaja vastaa oppilaan pääsykoematkoista</a:t>
            </a:r>
            <a:endParaRPr lang="fi-FI" dirty="0">
              <a:cs typeface="Calibri"/>
            </a:endParaRPr>
          </a:p>
          <a:p>
            <a:r>
              <a:rPr lang="fi-FI" dirty="0"/>
              <a:t>Ohjeet testipäivään päivitetään koulun kotisivuille</a:t>
            </a:r>
            <a:endParaRPr lang="fi-FI" dirty="0">
              <a:cs typeface="Calibri"/>
            </a:endParaRPr>
          </a:p>
          <a:p>
            <a:r>
              <a:rPr lang="fi-FI" dirty="0">
                <a:solidFill>
                  <a:srgbClr val="000000"/>
                </a:solidFill>
                <a:cs typeface="Calibri"/>
              </a:rPr>
              <a:t>Oppilas tulee omatoimisesti Kupittaan urheiluhallille ja opettajat vastaanottavat oppilaat 8.45 alkaen</a:t>
            </a:r>
          </a:p>
          <a:p>
            <a:r>
              <a:rPr lang="fi-FI" dirty="0">
                <a:solidFill>
                  <a:srgbClr val="000000"/>
                </a:solidFill>
                <a:cs typeface="Calibri"/>
              </a:rPr>
              <a:t>Vasaramäen oppilailla on yhteinen kävelymahdollisuus koulun aikuisen johdolla. Kokoontuminen 8.30 Huokausten sillan alla.</a:t>
            </a:r>
          </a:p>
          <a:p>
            <a:endParaRPr lang="fi-FI" dirty="0">
              <a:solidFill>
                <a:srgbClr val="FF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2632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1">
      <a:dk1>
        <a:sysClr val="windowText" lastClr="000000"/>
      </a:dk1>
      <a:lt1>
        <a:srgbClr val="9BBB5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ierekkäinen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6090</TotalTime>
  <Words>436</Words>
  <Application>Microsoft Office PowerPoint</Application>
  <PresentationFormat>Näytössä katseltava diaesitys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Office-teema</vt:lpstr>
      <vt:lpstr>Vasaramäen koulun liikuntalinja</vt:lpstr>
      <vt:lpstr>Liikuntalinjan tavoitteet </vt:lpstr>
      <vt:lpstr>Alakoulun liikuntalinja </vt:lpstr>
      <vt:lpstr>Liikunnan tuntimäärät</vt:lpstr>
      <vt:lpstr>Alakoulun lajiaamut (4.lk-6.lk)</vt:lpstr>
      <vt:lpstr>Yläkoulusiirtymä</vt:lpstr>
      <vt:lpstr>Miten liikuntalinjalle pääsee?</vt:lpstr>
      <vt:lpstr>Käytännön ohjeet hakemiselle: </vt:lpstr>
      <vt:lpstr>Testipäivä käytännössä</vt:lpstr>
      <vt:lpstr>Varautuminen testipäivään</vt:lpstr>
      <vt:lpstr>PowerPoint-esitys</vt:lpstr>
    </vt:vector>
  </TitlesOfParts>
  <Company>Turun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Vasaramäen koulun liikuntalinja</dc:title>
  <dc:creator>Jyrki Välimäki</dc:creator>
  <cp:lastModifiedBy>Jukka Talja</cp:lastModifiedBy>
  <cp:revision>102</cp:revision>
  <cp:lastPrinted>2023-01-10T08:58:37Z</cp:lastPrinted>
  <dcterms:created xsi:type="dcterms:W3CDTF">2012-12-09T15:58:27Z</dcterms:created>
  <dcterms:modified xsi:type="dcterms:W3CDTF">2023-01-16T10:15:25Z</dcterms:modified>
</cp:coreProperties>
</file>