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63" r:id="rId6"/>
    <p:sldId id="264" r:id="rId7"/>
    <p:sldId id="259" r:id="rId8"/>
    <p:sldId id="261" r:id="rId9"/>
    <p:sldId id="262" r:id="rId10"/>
    <p:sldId id="26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ana Ylönen" userId="S::marjaana.ylonen@edu.turku.fi::5b08b543-b76a-4690-987f-0d1d8e0d46da" providerId="AD" clId="Web-{B9EE0D8B-2D9B-1FD8-DCC1-B0163F05A46E}"/>
    <pc:docChg chg="modSld">
      <pc:chgData name="Marjaana Ylönen" userId="S::marjaana.ylonen@edu.turku.fi::5b08b543-b76a-4690-987f-0d1d8e0d46da" providerId="AD" clId="Web-{B9EE0D8B-2D9B-1FD8-DCC1-B0163F05A46E}" dt="2022-12-12T08:53:28.945" v="75" actId="20577"/>
      <pc:docMkLst>
        <pc:docMk/>
      </pc:docMkLst>
      <pc:sldChg chg="modSp">
        <pc:chgData name="Marjaana Ylönen" userId="S::marjaana.ylonen@edu.turku.fi::5b08b543-b76a-4690-987f-0d1d8e0d46da" providerId="AD" clId="Web-{B9EE0D8B-2D9B-1FD8-DCC1-B0163F05A46E}" dt="2022-12-12T08:43:39.137" v="6" actId="20577"/>
        <pc:sldMkLst>
          <pc:docMk/>
          <pc:sldMk cId="3545758135" sldId="256"/>
        </pc:sldMkLst>
        <pc:spChg chg="mod">
          <ac:chgData name="Marjaana Ylönen" userId="S::marjaana.ylonen@edu.turku.fi::5b08b543-b76a-4690-987f-0d1d8e0d46da" providerId="AD" clId="Web-{B9EE0D8B-2D9B-1FD8-DCC1-B0163F05A46E}" dt="2022-12-12T08:43:39.137" v="6" actId="20577"/>
          <ac:spMkLst>
            <pc:docMk/>
            <pc:sldMk cId="3545758135" sldId="256"/>
            <ac:spMk id="3" creationId="{00000000-0000-0000-0000-000000000000}"/>
          </ac:spMkLst>
        </pc:spChg>
      </pc:sldChg>
      <pc:sldChg chg="modSp">
        <pc:chgData name="Marjaana Ylönen" userId="S::marjaana.ylonen@edu.turku.fi::5b08b543-b76a-4690-987f-0d1d8e0d46da" providerId="AD" clId="Web-{B9EE0D8B-2D9B-1FD8-DCC1-B0163F05A46E}" dt="2022-12-12T08:49:02.268" v="12" actId="20577"/>
        <pc:sldMkLst>
          <pc:docMk/>
          <pc:sldMk cId="183821722" sldId="257"/>
        </pc:sldMkLst>
        <pc:spChg chg="mod">
          <ac:chgData name="Marjaana Ylönen" userId="S::marjaana.ylonen@edu.turku.fi::5b08b543-b76a-4690-987f-0d1d8e0d46da" providerId="AD" clId="Web-{B9EE0D8B-2D9B-1FD8-DCC1-B0163F05A46E}" dt="2022-12-12T08:49:02.268" v="12" actId="20577"/>
          <ac:spMkLst>
            <pc:docMk/>
            <pc:sldMk cId="183821722" sldId="257"/>
            <ac:spMk id="3" creationId="{00000000-0000-0000-0000-000000000000}"/>
          </ac:spMkLst>
        </pc:spChg>
      </pc:sldChg>
      <pc:sldChg chg="modSp">
        <pc:chgData name="Marjaana Ylönen" userId="S::marjaana.ylonen@edu.turku.fi::5b08b543-b76a-4690-987f-0d1d8e0d46da" providerId="AD" clId="Web-{B9EE0D8B-2D9B-1FD8-DCC1-B0163F05A46E}" dt="2022-12-12T08:53:28.945" v="75" actId="20577"/>
        <pc:sldMkLst>
          <pc:docMk/>
          <pc:sldMk cId="645491643" sldId="259"/>
        </pc:sldMkLst>
        <pc:spChg chg="mod">
          <ac:chgData name="Marjaana Ylönen" userId="S::marjaana.ylonen@edu.turku.fi::5b08b543-b76a-4690-987f-0d1d8e0d46da" providerId="AD" clId="Web-{B9EE0D8B-2D9B-1FD8-DCC1-B0163F05A46E}" dt="2022-12-12T08:53:28.945" v="75" actId="20577"/>
          <ac:spMkLst>
            <pc:docMk/>
            <pc:sldMk cId="645491643" sldId="259"/>
            <ac:spMk id="3" creationId="{00000000-0000-0000-0000-000000000000}"/>
          </ac:spMkLst>
        </pc:spChg>
      </pc:sldChg>
      <pc:sldChg chg="modSp">
        <pc:chgData name="Marjaana Ylönen" userId="S::marjaana.ylonen@edu.turku.fi::5b08b543-b76a-4690-987f-0d1d8e0d46da" providerId="AD" clId="Web-{B9EE0D8B-2D9B-1FD8-DCC1-B0163F05A46E}" dt="2022-12-12T08:53:02.179" v="70" actId="20577"/>
        <pc:sldMkLst>
          <pc:docMk/>
          <pc:sldMk cId="926784450" sldId="263"/>
        </pc:sldMkLst>
        <pc:spChg chg="mod">
          <ac:chgData name="Marjaana Ylönen" userId="S::marjaana.ylonen@edu.turku.fi::5b08b543-b76a-4690-987f-0d1d8e0d46da" providerId="AD" clId="Web-{B9EE0D8B-2D9B-1FD8-DCC1-B0163F05A46E}" dt="2022-12-12T08:53:02.179" v="70" actId="20577"/>
          <ac:spMkLst>
            <pc:docMk/>
            <pc:sldMk cId="926784450" sldId="263"/>
            <ac:spMk id="22" creationId="{BE9E9854-046C-4269-87D5-E2DC30536061}"/>
          </ac:spMkLst>
        </pc:spChg>
      </pc:sldChg>
    </pc:docChg>
  </pc:docChgLst>
  <pc:docChgLst>
    <pc:chgData name="Miina Orell" userId="e41f3a68-b5ba-47fd-9446-fc5faeb9ed00" providerId="ADAL" clId="{D3DF3408-872C-4A9E-9066-3A3DF65E09C5}"/>
    <pc:docChg chg="custSel modSld">
      <pc:chgData name="Miina Orell" userId="e41f3a68-b5ba-47fd-9446-fc5faeb9ed00" providerId="ADAL" clId="{D3DF3408-872C-4A9E-9066-3A3DF65E09C5}" dt="2022-12-13T14:56:43.646" v="190" actId="20577"/>
      <pc:docMkLst>
        <pc:docMk/>
      </pc:docMkLst>
      <pc:sldChg chg="modSp mod">
        <pc:chgData name="Miina Orell" userId="e41f3a68-b5ba-47fd-9446-fc5faeb9ed00" providerId="ADAL" clId="{D3DF3408-872C-4A9E-9066-3A3DF65E09C5}" dt="2022-12-09T07:47:21.001" v="54" actId="20577"/>
        <pc:sldMkLst>
          <pc:docMk/>
          <pc:sldMk cId="183821722" sldId="257"/>
        </pc:sldMkLst>
        <pc:spChg chg="mod">
          <ac:chgData name="Miina Orell" userId="e41f3a68-b5ba-47fd-9446-fc5faeb9ed00" providerId="ADAL" clId="{D3DF3408-872C-4A9E-9066-3A3DF65E09C5}" dt="2022-12-09T07:47:21.001" v="54" actId="20577"/>
          <ac:spMkLst>
            <pc:docMk/>
            <pc:sldMk cId="183821722" sldId="257"/>
            <ac:spMk id="3" creationId="{00000000-0000-0000-0000-000000000000}"/>
          </ac:spMkLst>
        </pc:spChg>
      </pc:sldChg>
      <pc:sldChg chg="modSp mod">
        <pc:chgData name="Miina Orell" userId="e41f3a68-b5ba-47fd-9446-fc5faeb9ed00" providerId="ADAL" clId="{D3DF3408-872C-4A9E-9066-3A3DF65E09C5}" dt="2022-12-13T14:56:43.646" v="190" actId="20577"/>
        <pc:sldMkLst>
          <pc:docMk/>
          <pc:sldMk cId="645491643" sldId="259"/>
        </pc:sldMkLst>
        <pc:spChg chg="mod">
          <ac:chgData name="Miina Orell" userId="e41f3a68-b5ba-47fd-9446-fc5faeb9ed00" providerId="ADAL" clId="{D3DF3408-872C-4A9E-9066-3A3DF65E09C5}" dt="2022-12-13T14:56:43.646" v="190" actId="20577"/>
          <ac:spMkLst>
            <pc:docMk/>
            <pc:sldMk cId="645491643" sldId="259"/>
            <ac:spMk id="3" creationId="{00000000-0000-0000-0000-000000000000}"/>
          </ac:spMkLst>
        </pc:spChg>
      </pc:sldChg>
      <pc:sldChg chg="modSp mod">
        <pc:chgData name="Miina Orell" userId="e41f3a68-b5ba-47fd-9446-fc5faeb9ed00" providerId="ADAL" clId="{D3DF3408-872C-4A9E-9066-3A3DF65E09C5}" dt="2022-12-09T07:55:52.079" v="131" actId="20577"/>
        <pc:sldMkLst>
          <pc:docMk/>
          <pc:sldMk cId="1211105960" sldId="260"/>
        </pc:sldMkLst>
        <pc:spChg chg="mod">
          <ac:chgData name="Miina Orell" userId="e41f3a68-b5ba-47fd-9446-fc5faeb9ed00" providerId="ADAL" clId="{D3DF3408-872C-4A9E-9066-3A3DF65E09C5}" dt="2022-12-09T07:55:43.956" v="127" actId="20577"/>
          <ac:spMkLst>
            <pc:docMk/>
            <pc:sldMk cId="1211105960" sldId="260"/>
            <ac:spMk id="2" creationId="{00000000-0000-0000-0000-000000000000}"/>
          </ac:spMkLst>
        </pc:spChg>
        <pc:spChg chg="mod">
          <ac:chgData name="Miina Orell" userId="e41f3a68-b5ba-47fd-9446-fc5faeb9ed00" providerId="ADAL" clId="{D3DF3408-872C-4A9E-9066-3A3DF65E09C5}" dt="2022-12-09T07:55:52.079" v="131" actId="20577"/>
          <ac:spMkLst>
            <pc:docMk/>
            <pc:sldMk cId="1211105960" sldId="260"/>
            <ac:spMk id="3" creationId="{00000000-0000-0000-0000-000000000000}"/>
          </ac:spMkLst>
        </pc:spChg>
      </pc:sldChg>
      <pc:sldChg chg="modSp mod">
        <pc:chgData name="Miina Orell" userId="e41f3a68-b5ba-47fd-9446-fc5faeb9ed00" providerId="ADAL" clId="{D3DF3408-872C-4A9E-9066-3A3DF65E09C5}" dt="2022-12-09T07:53:22.250" v="125" actId="20577"/>
        <pc:sldMkLst>
          <pc:docMk/>
          <pc:sldMk cId="3969502359" sldId="262"/>
        </pc:sldMkLst>
        <pc:spChg chg="mod">
          <ac:chgData name="Miina Orell" userId="e41f3a68-b5ba-47fd-9446-fc5faeb9ed00" providerId="ADAL" clId="{D3DF3408-872C-4A9E-9066-3A3DF65E09C5}" dt="2022-12-09T07:53:22.250" v="125" actId="20577"/>
          <ac:spMkLst>
            <pc:docMk/>
            <pc:sldMk cId="3969502359" sldId="262"/>
            <ac:spMk id="3" creationId="{00000000-0000-0000-0000-000000000000}"/>
          </ac:spMkLst>
        </pc:spChg>
      </pc:sldChg>
      <pc:sldChg chg="modSp mod">
        <pc:chgData name="Miina Orell" userId="e41f3a68-b5ba-47fd-9446-fc5faeb9ed00" providerId="ADAL" clId="{D3DF3408-872C-4A9E-9066-3A3DF65E09C5}" dt="2022-12-09T07:47:56.948" v="97" actId="20577"/>
        <pc:sldMkLst>
          <pc:docMk/>
          <pc:sldMk cId="3781187777" sldId="264"/>
        </pc:sldMkLst>
        <pc:spChg chg="mod">
          <ac:chgData name="Miina Orell" userId="e41f3a68-b5ba-47fd-9446-fc5faeb9ed00" providerId="ADAL" clId="{D3DF3408-872C-4A9E-9066-3A3DF65E09C5}" dt="2022-12-09T07:47:56.948" v="97" actId="20577"/>
          <ac:spMkLst>
            <pc:docMk/>
            <pc:sldMk cId="3781187777" sldId="26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3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2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2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77/?i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-education.blog/en/does-home-computer-use-improve-or-harm-childrens-reading-skill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ygomatica.com/2012/06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saram%C3%A4en_koul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eblogi.blogspot.com/2012/05/muuttuva-koulu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i-FI" sz="4700"/>
              <a:t>Koulutielle</a:t>
            </a:r>
            <a:br>
              <a:rPr lang="fi-FI" sz="4700"/>
            </a:br>
            <a:r>
              <a:rPr lang="fi-FI" sz="4700"/>
              <a:t>Lauste-Vasaramäki oppilasalueella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i-FI" sz="2000" dirty="0"/>
              <a:t>Koulutulokkaana lukuvuodelle 2023-2024</a:t>
            </a:r>
          </a:p>
          <a:p>
            <a:pPr algn="l"/>
            <a:r>
              <a:rPr lang="fi-FI" sz="2000" dirty="0"/>
              <a:t>13.12.2022 klo 17.30</a:t>
            </a:r>
          </a:p>
        </p:txBody>
      </p:sp>
      <p:pic>
        <p:nvPicPr>
          <p:cNvPr id="5" name="Kuva 4" descr="Ilmaisia Kuvia : puu, luonto, metsä, polku, ruoho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9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5758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dirty="0"/>
              <a:t>UUSI YHTENÄISKOULU 2027?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200" dirty="0"/>
              <a:t>Karhunaukion </a:t>
            </a:r>
            <a:r>
              <a:rPr lang="fi-FI" sz="2200"/>
              <a:t>koulu sijoittuu </a:t>
            </a:r>
            <a:r>
              <a:rPr lang="fi-FI" sz="2200" dirty="0"/>
              <a:t>Huhkolan alueelle</a:t>
            </a:r>
          </a:p>
          <a:p>
            <a:r>
              <a:rPr lang="fi-FI" sz="2200" dirty="0">
                <a:cs typeface="Calibri"/>
              </a:rPr>
              <a:t>Toiminta Vasaramäen koulun Lehmuksen yksikössä jatkuu </a:t>
            </a:r>
            <a:endParaRPr lang="fi-FI" sz="2200" dirty="0"/>
          </a:p>
          <a:p>
            <a:r>
              <a:rPr lang="fi-FI" sz="2200" dirty="0">
                <a:cs typeface="Calibri"/>
              </a:rPr>
              <a:t>Toiminta Lausteen Raadinkadulta siirtyy uuteen kouluun</a:t>
            </a:r>
            <a:endParaRPr lang="fi-FI" sz="2200" dirty="0"/>
          </a:p>
          <a:p>
            <a:r>
              <a:rPr lang="fi-FI" sz="2200" dirty="0">
                <a:cs typeface="Calibri"/>
              </a:rPr>
              <a:t>Toiminta Vasaramäen koulun Puistokoulun yksiköstä siirtyy uuteen kouluun </a:t>
            </a:r>
            <a:endParaRPr lang="fi-FI" sz="2200" dirty="0"/>
          </a:p>
          <a:p>
            <a:r>
              <a:rPr lang="fi-FI" sz="2200" dirty="0"/>
              <a:t>Valmistuessaan koulu kokoaa oppilasalueen yläkoululaiset </a:t>
            </a:r>
            <a:endParaRPr lang="fi-FI" sz="2200" dirty="0">
              <a:cs typeface="Calibri"/>
            </a:endParaRPr>
          </a:p>
          <a:p>
            <a:endParaRPr lang="fi-FI" sz="2200" dirty="0">
              <a:cs typeface="Calibri"/>
            </a:endParaRPr>
          </a:p>
        </p:txBody>
      </p:sp>
      <p:pic>
        <p:nvPicPr>
          <p:cNvPr id="5" name="Picture 4" descr="Koulupöydällä kirjoja ja kyniä ja taustalla liitutaulu">
            <a:extLst>
              <a:ext uri="{FF2B5EF4-FFF2-40B4-BE49-F238E27FC236}">
                <a16:creationId xmlns:a16="http://schemas.microsoft.com/office/drawing/2014/main" id="{9255DC9C-1229-453E-A8D5-777087E55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2" r="-10" b="-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110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/>
              <a:t>Tervetuloa!</a:t>
            </a:r>
          </a:p>
        </p:txBody>
      </p:sp>
      <p:pic>
        <p:nvPicPr>
          <p:cNvPr id="4" name="Kuva 4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8E0365A8-DDD9-48AB-97A5-2AF4BF566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787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sz="1700"/>
          </a:p>
          <a:p>
            <a:endParaRPr lang="fi-FI" sz="1700"/>
          </a:p>
          <a:p>
            <a:r>
              <a:rPr lang="fi-FI" sz="1700"/>
              <a:t>Lauste-Vasaramäki- oppilasalueella toimii kaksi peruskoulua</a:t>
            </a:r>
          </a:p>
          <a:p>
            <a:r>
              <a:rPr lang="fi-FI" sz="1700">
                <a:cs typeface="Calibri"/>
              </a:rPr>
              <a:t>Kutsuttuina tilaisuuteen ovat oppilasalueella toimivien esiopetusyksiköiden huoltajat</a:t>
            </a:r>
          </a:p>
          <a:p>
            <a:r>
              <a:rPr lang="fi-FI" sz="1700">
                <a:cs typeface="Calibri"/>
              </a:rPr>
              <a:t>Linkki tilaisuuteen myös pyynnöstä rehtoreilta</a:t>
            </a:r>
            <a:endParaRPr lang="fi-FI" sz="1700"/>
          </a:p>
          <a:p>
            <a:r>
              <a:rPr lang="fi-FI" sz="1700">
                <a:cs typeface="Calibri"/>
              </a:rPr>
              <a:t>Tilaisuudessa kerrotaan yleistietoa oppivelvollisuuden alkamisesta, esitellään oppilaaksiottoalueen koulut ja käydään läpi kouluun ilmoittautumisen käytänteet.</a:t>
            </a:r>
          </a:p>
          <a:p>
            <a:endParaRPr lang="fi-FI" sz="1700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6421E5E-D170-44A3-B010-07BED1A5D00B}"/>
              </a:ext>
            </a:extLst>
          </p:cNvPr>
          <p:cNvSpPr txBox="1"/>
          <p:nvPr/>
        </p:nvSpPr>
        <p:spPr>
          <a:xfrm>
            <a:off x="9604433" y="6657945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EB3C15-B67B-4C09-9C52-12C0FD21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Oppivelvollisuus alkaa!</a:t>
            </a:r>
            <a:endParaRPr lang="fi-FI" sz="5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016DF-085A-4C63-B052-58C301A0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ea typeface="+mn-lt"/>
                <a:cs typeface="+mn-lt"/>
              </a:rPr>
              <a:t>Suomessa vakinaisesti asuvat lapset ovat oppivelvollisia.</a:t>
            </a:r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ea typeface="+mn-lt"/>
                <a:cs typeface="+mn-lt"/>
              </a:rPr>
              <a:t>Oppivelvollisuus alkaa lukuvuoden alkaessa sinä vuonna, jona lapsi täyttää seitsemän vuotta.</a:t>
            </a:r>
            <a:endParaRPr lang="fi-FI" sz="2000" dirty="0"/>
          </a:p>
          <a:p>
            <a:r>
              <a:rPr lang="fi-FI" sz="2000" dirty="0">
                <a:ea typeface="+mn-lt"/>
                <a:cs typeface="+mn-lt"/>
              </a:rPr>
              <a:t>Oppivelvollisuuden tavoitteena on turvata kaikille elämässä ja yhteiskunnassa tarpeellinen perusosaaminen ja sivistys sekä edistää yhdenvertaisia mahdollisuuksia kehittää itseään kykyjensä ja tarpeidensa mukaisesti.</a:t>
            </a:r>
            <a:endParaRPr lang="fi-FI" sz="2000" dirty="0"/>
          </a:p>
          <a:p>
            <a:r>
              <a:rPr lang="fi-FI" sz="2000" dirty="0">
                <a:ea typeface="+mn-lt"/>
                <a:cs typeface="+mn-lt"/>
              </a:rPr>
              <a:t>Oppivelvollisuus päättyy, kun nuori täyttää 18 vuotta tai kun hän tätä ennen suorittaa toisen asteen.  </a:t>
            </a:r>
          </a:p>
          <a:p>
            <a:pPr marL="3657600" lvl="8" indent="0">
              <a:buNone/>
            </a:pPr>
            <a:r>
              <a:rPr lang="fi-FI" sz="1000" dirty="0">
                <a:cs typeface="Calibri"/>
              </a:rPr>
              <a:t>(Oppivelvollisuuslaki 1214/2020)</a:t>
            </a:r>
          </a:p>
        </p:txBody>
      </p:sp>
      <p:pic>
        <p:nvPicPr>
          <p:cNvPr id="4" name="Kuva 4" descr="Kuva, joka sisältää kohteen henkilö, sisä, seinä, poika&#10;&#10;Kuvaus luotu automaattisesti">
            <a:extLst>
              <a:ext uri="{FF2B5EF4-FFF2-40B4-BE49-F238E27FC236}">
                <a16:creationId xmlns:a16="http://schemas.microsoft.com/office/drawing/2014/main" id="{E5EBB4E1-8B8F-437D-97EA-29523AEF8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85" r="3958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DCF3633-BA8D-44F8-B09A-7BC264A52A21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18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400"/>
              <a:t>Tämä hetki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/>
              <a:t>Tänä vuonna Lausteella ja Vasaramäessä aloitti molemmissa kaksi ekaluokkaa</a:t>
            </a:r>
          </a:p>
          <a:p>
            <a:pPr lvl="1"/>
            <a:r>
              <a:rPr lang="fi-FI" sz="2000" dirty="0"/>
              <a:t>Oppilasmäärät luokissa 20-22 oppilaan välillä</a:t>
            </a:r>
            <a:endParaRPr lang="fi-FI" sz="2000" dirty="0">
              <a:cs typeface="Calibri"/>
            </a:endParaRPr>
          </a:p>
          <a:p>
            <a:pPr lvl="1"/>
            <a:r>
              <a:rPr lang="fi-FI" sz="2000" dirty="0"/>
              <a:t>Vasaramäen koulussa aloitti lisäksi alueellinen pienluokka</a:t>
            </a:r>
            <a:endParaRPr lang="fi-FI" sz="2000" dirty="0">
              <a:cs typeface="Calibri"/>
            </a:endParaRPr>
          </a:p>
          <a:p>
            <a:pPr lvl="1"/>
            <a:endParaRPr lang="fi-FI" sz="2000" dirty="0"/>
          </a:p>
          <a:p>
            <a:r>
              <a:rPr lang="fi-FI" sz="2000" dirty="0"/>
              <a:t>Oppilaat kohtaavat yhteisessä yläkoulussa, tällä hetkellä Vasaramäen koulu Puistokoulun yksikössä</a:t>
            </a:r>
            <a:endParaRPr lang="fi-FI" sz="2000" dirty="0">
              <a:cs typeface="Calibri"/>
            </a:endParaRPr>
          </a:p>
        </p:txBody>
      </p:sp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338D9CA-1201-4D9B-853A-4332818D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138" t="35956" r="7508" b="-136"/>
          <a:stretch/>
        </p:blipFill>
        <p:spPr>
          <a:xfrm>
            <a:off x="6099048" y="1391567"/>
            <a:ext cx="5458968" cy="407486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FB12EDB-C44D-42C6-AC9B-591739A22E19}"/>
              </a:ext>
            </a:extLst>
          </p:cNvPr>
          <p:cNvSpPr txBox="1"/>
          <p:nvPr/>
        </p:nvSpPr>
        <p:spPr>
          <a:xfrm>
            <a:off x="8983273" y="5266377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2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2800" dirty="0"/>
              <a:t>LAUSTEEN KOULU PÄHKINÄNKUORESSA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E9E9854-046C-4269-87D5-E2DC3053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27757"/>
            <a:ext cx="4243589" cy="34658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 err="1">
                <a:cs typeface="Calibri"/>
              </a:rPr>
              <a:t>Alakoulu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vuosiluokkkien</a:t>
            </a:r>
            <a:r>
              <a:rPr lang="en-US" sz="1800" dirty="0">
                <a:cs typeface="Calibri"/>
              </a:rPr>
              <a:t> 1-6 </a:t>
            </a:r>
            <a:r>
              <a:rPr lang="en-US" sz="1800" dirty="0" err="1">
                <a:cs typeface="Calibri"/>
              </a:rPr>
              <a:t>oppilaille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Oppilasalueen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lähikoulu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Alueellinen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pienluokka</a:t>
            </a:r>
            <a:r>
              <a:rPr lang="en-US" sz="1800" dirty="0">
                <a:cs typeface="Calibri"/>
              </a:rPr>
              <a:t> (lv. 23-24 3.luokka)</a:t>
            </a:r>
            <a:endParaRPr lang="en-US" dirty="0">
              <a:cs typeface="Calibri" panose="020F0502020204030204"/>
            </a:endParaRPr>
          </a:p>
          <a:p>
            <a:r>
              <a:rPr lang="en-US" sz="1800" dirty="0" err="1">
                <a:cs typeface="Calibri"/>
              </a:rPr>
              <a:t>Valmistavan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opetuksen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ryhmä</a:t>
            </a:r>
            <a:r>
              <a:rPr lang="en-US" sz="18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    (1.-6. </a:t>
            </a:r>
            <a:r>
              <a:rPr lang="en-US" sz="1800" dirty="0" err="1">
                <a:cs typeface="Calibri"/>
              </a:rPr>
              <a:t>luokkien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oppilaille</a:t>
            </a:r>
            <a:r>
              <a:rPr lang="en-US" sz="1800" dirty="0">
                <a:cs typeface="Calibri"/>
              </a:rPr>
              <a:t>)</a:t>
            </a:r>
            <a:endParaRPr lang="en-US" dirty="0">
              <a:cs typeface="Calibri" panose="020F0502020204030204"/>
            </a:endParaRPr>
          </a:p>
          <a:p>
            <a:r>
              <a:rPr lang="en-US" sz="1800" dirty="0">
                <a:cs typeface="Calibri"/>
              </a:rPr>
              <a:t>Toimii </a:t>
            </a:r>
            <a:r>
              <a:rPr lang="en-US" sz="1800" dirty="0" err="1">
                <a:cs typeface="Calibri"/>
              </a:rPr>
              <a:t>väistötiloissa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vanhan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Lausteen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koulun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tontilla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Koulun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tiloissa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toimii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lisäksi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kolme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esiopetuksen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ryhmää</a:t>
            </a:r>
            <a:r>
              <a:rPr lang="en-US" sz="1800" dirty="0">
                <a:cs typeface="Calibri"/>
              </a:rPr>
              <a:t> ja </a:t>
            </a:r>
            <a:r>
              <a:rPr lang="en-US" sz="1800" dirty="0" err="1">
                <a:cs typeface="Calibri"/>
              </a:rPr>
              <a:t>iltapäivätoiminta</a:t>
            </a:r>
          </a:p>
          <a:p>
            <a:r>
              <a:rPr lang="en-US" sz="1800" dirty="0" err="1">
                <a:cs typeface="Calibri"/>
              </a:rPr>
              <a:t>Lausteen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koulun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tontille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valmistuu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uusi</a:t>
            </a:r>
            <a:r>
              <a:rPr lang="en-US" sz="1800" dirty="0">
                <a:cs typeface="Calibri"/>
              </a:rPr>
              <a:t>  </a:t>
            </a:r>
            <a:r>
              <a:rPr lang="en-US" sz="1800" dirty="0" err="1">
                <a:cs typeface="Calibri"/>
              </a:rPr>
              <a:t>liikuntahalli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keväällä</a:t>
            </a:r>
            <a:r>
              <a:rPr lang="en-US" sz="1800" dirty="0">
                <a:cs typeface="Calibri"/>
              </a:rPr>
              <a:t> 2023</a:t>
            </a:r>
          </a:p>
          <a:p>
            <a:endParaRPr lang="en-US" sz="1800" dirty="0">
              <a:cs typeface="Calibri"/>
            </a:endParaRPr>
          </a:p>
        </p:txBody>
      </p:sp>
      <p:pic>
        <p:nvPicPr>
          <p:cNvPr id="4" name="Kuva 10" descr="Kuva, joka sisältää kohteen taivas, ulko, talo, perävaunu&#10;&#10;Kuvaus luotu automaattisesti">
            <a:extLst>
              <a:ext uri="{FF2B5EF4-FFF2-40B4-BE49-F238E27FC236}">
                <a16:creationId xmlns:a16="http://schemas.microsoft.com/office/drawing/2014/main" id="{9DE2E2D2-40FD-4062-A7A0-60ACB86AA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6" r="127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678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aivas, rakennus, ulko, talo&#10;&#10;Kuvaus luotu automaattisesti">
            <a:extLst>
              <a:ext uri="{FF2B5EF4-FFF2-40B4-BE49-F238E27FC236}">
                <a16:creationId xmlns:a16="http://schemas.microsoft.com/office/drawing/2014/main" id="{C2F0124A-AF54-4470-AEB0-9BC2A50E9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00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/>
              <a:t>VASARAMÄEN KOULU PÄHKINÄNKUORESSA</a:t>
            </a:r>
            <a:br>
              <a:rPr lang="en-US" sz="2400"/>
            </a:br>
            <a:endParaRPr lang="en-US" sz="2400">
              <a:cs typeface="Calibri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en-US" sz="1700" dirty="0" err="1">
                <a:cs typeface="Calibri"/>
              </a:rPr>
              <a:t>Vuosiluokkien</a:t>
            </a:r>
            <a:r>
              <a:rPr lang="en-US" sz="1700" dirty="0">
                <a:cs typeface="Calibri"/>
              </a:rPr>
              <a:t> 1.-9. </a:t>
            </a:r>
            <a:r>
              <a:rPr lang="en-US" sz="1700" dirty="0" err="1">
                <a:cs typeface="Calibri"/>
              </a:rPr>
              <a:t>yhtenäiskoulu</a:t>
            </a:r>
            <a:endParaRPr lang="en-US" sz="1700" dirty="0">
              <a:cs typeface="Calibri"/>
            </a:endParaRPr>
          </a:p>
          <a:p>
            <a:r>
              <a:rPr lang="en-US" sz="1700" dirty="0" err="1">
                <a:ea typeface="+mn-lt"/>
                <a:cs typeface="+mn-lt"/>
              </a:rPr>
              <a:t>Oppilasalueen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lähikoulu</a:t>
            </a:r>
            <a:endParaRPr lang="en-US" sz="1700" dirty="0">
              <a:ea typeface="+mn-lt"/>
              <a:cs typeface="+mn-lt"/>
            </a:endParaRPr>
          </a:p>
          <a:p>
            <a:r>
              <a:rPr lang="en-US" sz="1700" dirty="0">
                <a:cs typeface="Calibri"/>
              </a:rPr>
              <a:t>APPE ja IPPE, </a:t>
            </a:r>
            <a:r>
              <a:rPr lang="en-US" sz="1700" dirty="0" err="1">
                <a:cs typeface="Calibri"/>
              </a:rPr>
              <a:t>Martat</a:t>
            </a:r>
            <a:r>
              <a:rPr lang="en-US" sz="1700" dirty="0">
                <a:cs typeface="Calibri"/>
              </a:rPr>
              <a:t> </a:t>
            </a:r>
          </a:p>
          <a:p>
            <a:r>
              <a:rPr lang="en-US" sz="1700" dirty="0">
                <a:cs typeface="Calibri"/>
              </a:rPr>
              <a:t>3. </a:t>
            </a:r>
            <a:r>
              <a:rPr lang="en-US" sz="1700" dirty="0" err="1">
                <a:cs typeface="Calibri"/>
              </a:rPr>
              <a:t>luokalta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alkaen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liikuntalinjat</a:t>
            </a:r>
            <a:endParaRPr lang="en-US" sz="1700" dirty="0">
              <a:cs typeface="Calibri"/>
            </a:endParaRPr>
          </a:p>
          <a:p>
            <a:pPr lvl="1"/>
            <a:r>
              <a:rPr lang="en-US" sz="1300" dirty="0">
                <a:cs typeface="Calibri"/>
              </a:rPr>
              <a:t>Haku 2. </a:t>
            </a:r>
            <a:r>
              <a:rPr lang="en-US" sz="1300" dirty="0" err="1">
                <a:cs typeface="Calibri"/>
              </a:rPr>
              <a:t>luokan</a:t>
            </a:r>
            <a:r>
              <a:rPr lang="en-US" sz="1300" dirty="0">
                <a:cs typeface="Calibri"/>
              </a:rPr>
              <a:t> </a:t>
            </a:r>
            <a:r>
              <a:rPr lang="en-US" sz="1300" dirty="0" err="1">
                <a:cs typeface="Calibri"/>
              </a:rPr>
              <a:t>aikana</a:t>
            </a:r>
            <a:endParaRPr lang="en-US" sz="1300" dirty="0">
              <a:cs typeface="Calibri"/>
            </a:endParaRPr>
          </a:p>
          <a:p>
            <a:r>
              <a:rPr lang="en-US" sz="1700" dirty="0">
                <a:cs typeface="Calibri"/>
              </a:rPr>
              <a:t>7. </a:t>
            </a:r>
            <a:r>
              <a:rPr lang="en-US" sz="1700" dirty="0" err="1">
                <a:cs typeface="Calibri"/>
              </a:rPr>
              <a:t>luokalta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alkaen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urheiluluokat</a:t>
            </a:r>
            <a:endParaRPr lang="en-US" sz="1700" dirty="0">
              <a:cs typeface="Calibri"/>
            </a:endParaRPr>
          </a:p>
          <a:p>
            <a:pPr lvl="1"/>
            <a:r>
              <a:rPr lang="en-US" sz="1300" dirty="0">
                <a:cs typeface="Calibri"/>
              </a:rPr>
              <a:t>Haku 6. </a:t>
            </a:r>
            <a:r>
              <a:rPr lang="en-US" sz="1300" dirty="0" err="1">
                <a:cs typeface="Calibri"/>
              </a:rPr>
              <a:t>luokan</a:t>
            </a:r>
            <a:r>
              <a:rPr lang="en-US" sz="1300" dirty="0">
                <a:cs typeface="Calibri"/>
              </a:rPr>
              <a:t> </a:t>
            </a:r>
            <a:r>
              <a:rPr lang="en-US" sz="1300" dirty="0" err="1">
                <a:cs typeface="Calibri"/>
              </a:rPr>
              <a:t>aikana</a:t>
            </a:r>
            <a:endParaRPr lang="en-US" sz="1300" dirty="0">
              <a:cs typeface="Calibri"/>
            </a:endParaRPr>
          </a:p>
          <a:p>
            <a:r>
              <a:rPr lang="en-US" sz="1700" dirty="0" err="1">
                <a:cs typeface="Calibri"/>
              </a:rPr>
              <a:t>Toimii</a:t>
            </a:r>
            <a:r>
              <a:rPr lang="en-US" sz="1700" dirty="0">
                <a:cs typeface="Calibri"/>
              </a:rPr>
              <a:t> </a:t>
            </a:r>
            <a:r>
              <a:rPr lang="en-US" sz="1700" dirty="0" err="1">
                <a:cs typeface="Calibri"/>
              </a:rPr>
              <a:t>kolmessa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yksikössä</a:t>
            </a:r>
            <a:endParaRPr lang="en-US" sz="1700" dirty="0">
              <a:cs typeface="Calibri"/>
            </a:endParaRPr>
          </a:p>
          <a:p>
            <a:pPr lvl="1"/>
            <a:r>
              <a:rPr lang="en-US" sz="1300" dirty="0">
                <a:cs typeface="Calibri"/>
              </a:rPr>
              <a:t>Lehmus, </a:t>
            </a:r>
            <a:r>
              <a:rPr lang="en-US" sz="1300" dirty="0" err="1">
                <a:cs typeface="Calibri"/>
              </a:rPr>
              <a:t>luokat</a:t>
            </a:r>
            <a:r>
              <a:rPr lang="en-US" sz="1300" dirty="0">
                <a:cs typeface="Calibri"/>
              </a:rPr>
              <a:t> 1-6 </a:t>
            </a:r>
          </a:p>
          <a:p>
            <a:pPr lvl="1"/>
            <a:r>
              <a:rPr lang="en-US" sz="1300" dirty="0" err="1">
                <a:cs typeface="Calibri"/>
              </a:rPr>
              <a:t>Puistokoulu</a:t>
            </a:r>
            <a:r>
              <a:rPr lang="en-US" sz="1300" dirty="0">
                <a:cs typeface="Calibri"/>
              </a:rPr>
              <a:t>, </a:t>
            </a:r>
            <a:r>
              <a:rPr lang="en-US" sz="1300" dirty="0" err="1">
                <a:cs typeface="Calibri"/>
              </a:rPr>
              <a:t>luokat</a:t>
            </a:r>
            <a:r>
              <a:rPr lang="en-US" sz="1300" dirty="0">
                <a:cs typeface="Calibri"/>
              </a:rPr>
              <a:t> 7-9, </a:t>
            </a:r>
            <a:r>
              <a:rPr lang="en-US" sz="1300" dirty="0" err="1">
                <a:cs typeface="Calibri"/>
              </a:rPr>
              <a:t>valmo</a:t>
            </a:r>
            <a:r>
              <a:rPr lang="en-US" sz="1300" dirty="0">
                <a:cs typeface="Calibri"/>
              </a:rPr>
              <a:t> 7-9</a:t>
            </a:r>
          </a:p>
          <a:p>
            <a:pPr lvl="1"/>
            <a:r>
              <a:rPr lang="en-US" sz="1300" dirty="0" err="1">
                <a:cs typeface="Calibri"/>
              </a:rPr>
              <a:t>Lemminkäisenkatu</a:t>
            </a:r>
            <a:r>
              <a:rPr lang="en-US" sz="1300" dirty="0">
                <a:cs typeface="Calibri"/>
              </a:rPr>
              <a:t>, </a:t>
            </a:r>
            <a:r>
              <a:rPr lang="en-US" sz="1300" dirty="0" err="1">
                <a:cs typeface="Calibri"/>
              </a:rPr>
              <a:t>valmo</a:t>
            </a:r>
            <a:r>
              <a:rPr lang="en-US" sz="1300" dirty="0">
                <a:cs typeface="Calibri"/>
              </a:rPr>
              <a:t> 5-9</a:t>
            </a:r>
          </a:p>
          <a:p>
            <a:pPr lvl="1"/>
            <a:endParaRPr lang="en-US" sz="13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D8AA764-143C-4669-8EAA-179DAC9D4E89}"/>
              </a:ext>
            </a:extLst>
          </p:cNvPr>
          <p:cNvSpPr txBox="1"/>
          <p:nvPr/>
        </p:nvSpPr>
        <p:spPr>
          <a:xfrm>
            <a:off x="9617257" y="6657945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18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Kouluun ilmoittautuminen</a:t>
            </a:r>
            <a:endParaRPr lang="fi-FI" dirty="0">
              <a:cs typeface="Calibri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Ilmoittautuminen ensimmäiselle luokalle tapahtuu Wilma-järjestelmässä joulu-tammikuussa.</a:t>
            </a:r>
            <a:endParaRPr lang="fi-FI" dirty="0">
              <a:cs typeface="Calibri" panose="020F0502020204030204"/>
            </a:endParaRPr>
          </a:p>
          <a:p>
            <a:r>
              <a:rPr lang="fi-FI" dirty="0">
                <a:ea typeface="+mn-lt"/>
                <a:cs typeface="+mn-lt"/>
              </a:rPr>
              <a:t>Oma lähikoulu määräytyy asuinosoitteen mukaan. Lähikoulu kerrotaan Wilmassa, ja saat sen selville myös koulujen oppilasalueista.</a:t>
            </a:r>
            <a:endParaRPr lang="fi-FI" dirty="0">
              <a:cs typeface="Calibri" panose="020F0502020204030204"/>
            </a:endParaRPr>
          </a:p>
          <a:p>
            <a:r>
              <a:rPr lang="fi-FI" dirty="0">
                <a:ea typeface="+mn-lt"/>
                <a:cs typeface="+mn-lt"/>
              </a:rPr>
              <a:t>Oppilaalla on oikeus hakea muuhun kuin oman oppilasalueensa kouluun ensimmäiselle luokalle ns. vapaan haun puitteissa </a:t>
            </a:r>
            <a:r>
              <a:rPr lang="fi-FI">
                <a:ea typeface="+mn-lt"/>
                <a:cs typeface="+mn-lt"/>
              </a:rPr>
              <a:t>(vieraspiiriläishakemus). 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Päätös tulevasta koulusta (myös vieraspiiriläispäätös) näkyy Wilmassa maaliskuussa. </a:t>
            </a:r>
            <a:endParaRPr lang="fi-FI" dirty="0">
              <a:cs typeface="Calibri" panose="020F0502020204030204"/>
            </a:endParaRPr>
          </a:p>
          <a:p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549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ea typeface="+mj-lt"/>
                <a:cs typeface="+mj-lt"/>
              </a:rPr>
              <a:t>Oppilaaksi lähikouluun</a:t>
            </a:r>
            <a:endParaRPr lang="fi-FI" sz="54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0080" y="2872899"/>
            <a:ext cx="5944149" cy="38317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400" b="1" dirty="0">
                <a:ea typeface="+mn-lt"/>
                <a:cs typeface="+mn-lt"/>
              </a:rPr>
              <a:t>Oppilaalla on kaikilla luokka-asteilla oikeus ilmoittautua ja päästä oman oppilasalueensa kouluun. </a:t>
            </a:r>
          </a:p>
          <a:p>
            <a:r>
              <a:rPr lang="fi-FI" sz="1400" b="1" dirty="0"/>
              <a:t>Mikäli oppilasalueella on useita lähikouluja, oppilas voi ilmoittautua niistä mihin tahansa. </a:t>
            </a:r>
            <a:endParaRPr lang="fi-FI" sz="1400" b="1">
              <a:cs typeface="Calibri"/>
            </a:endParaRPr>
          </a:p>
          <a:p>
            <a:pPr lvl="1"/>
            <a:r>
              <a:rPr lang="fi-FI" sz="1200" dirty="0">
                <a:ea typeface="+mn-lt"/>
                <a:cs typeface="+mn-lt"/>
              </a:rPr>
              <a:t>Jos oppilas hakee oman oppilasalueensa kouluun, ei kouluun ottamisesta ilmoiteta erikseen, mikäli haettuun koulupaikkaan ei ole tarpeen tehdä muutosta. </a:t>
            </a:r>
          </a:p>
          <a:p>
            <a:pPr lvl="1"/>
            <a:r>
              <a:rPr lang="fi-FI" sz="1200" dirty="0">
                <a:ea typeface="+mn-lt"/>
                <a:cs typeface="+mn-lt"/>
              </a:rPr>
              <a:t>Mikäli oppilasalueella on kaksi tai useampia kouluja, rehtorit neuvottelevat tarvittaessa keskenään ja päättävät yhdessä oppilaiden sijoituksesta oppilasalueen sisällä. </a:t>
            </a:r>
            <a:endParaRPr lang="fi-FI"/>
          </a:p>
          <a:p>
            <a:pPr lvl="1"/>
            <a:r>
              <a:rPr lang="fi-FI" sz="1200" dirty="0">
                <a:ea typeface="+mn-lt"/>
                <a:cs typeface="+mn-lt"/>
              </a:rPr>
              <a:t>Mikäli oppilaita joudutaan tasaamaan koulujen kesken, oppilaat sijoitetaan kouluihin siten, että oppilasalueen kokonaisuus huomioon ottaen oppilaiden koulumatkat ovat mahdollisimman lyhyet. </a:t>
            </a:r>
          </a:p>
          <a:p>
            <a:pPr lvl="1"/>
            <a:r>
              <a:rPr lang="fi-FI" sz="1200" dirty="0">
                <a:ea typeface="+mn-lt"/>
                <a:cs typeface="+mn-lt"/>
              </a:rPr>
              <a:t>Oppilaiden sijoituksessa tulee ottaa huomioon maksimioppilasmäärän puitteissa pedagogiset ja toiminnalliset vaikutukset, mm. opetusryhmien koko eri kouluissa tai esim. oppilaan kielivalinnat. </a:t>
            </a:r>
            <a:endParaRPr lang="fi-FI" sz="1200">
              <a:cs typeface="Calibri" panose="020F0502020204030204"/>
            </a:endParaRPr>
          </a:p>
          <a:p>
            <a:pPr lvl="1"/>
            <a:r>
              <a:rPr lang="fi-FI" sz="1200" dirty="0"/>
              <a:t>Mikäli huoltaja ei ole tyytyväinen ratkaisuun, tulee tehdä valituskelpoinen perusteltu päätös. </a:t>
            </a:r>
            <a:endParaRPr lang="fi-FI" sz="1200" dirty="0">
              <a:cs typeface="Calibri"/>
            </a:endParaRP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1409A96-7D68-4ABB-B7AE-FCF5FBD86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93" r="17380"/>
          <a:stretch/>
        </p:blipFill>
        <p:spPr>
          <a:xfrm>
            <a:off x="6687019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BA70BA2-13D4-43A5-8C5B-A21BCAE3775C}"/>
              </a:ext>
            </a:extLst>
          </p:cNvPr>
          <p:cNvSpPr txBox="1"/>
          <p:nvPr/>
        </p:nvSpPr>
        <p:spPr>
          <a:xfrm>
            <a:off x="9617257" y="6657945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VIERASPIIRILÄISET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753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dirty="0">
                <a:ea typeface="+mn-lt"/>
                <a:cs typeface="+mn-lt"/>
              </a:rPr>
              <a:t>Kouluun otetaan oppilaat seuraavassa järjestyksessä: </a:t>
            </a:r>
          </a:p>
          <a:p>
            <a:pPr marL="514350" indent="-514350">
              <a:buAutoNum type="arabicPeriod"/>
            </a:pPr>
            <a:r>
              <a:rPr lang="fi-FI" sz="1800" dirty="0">
                <a:ea typeface="+mn-lt"/>
                <a:cs typeface="+mn-lt"/>
              </a:rPr>
              <a:t>omalta oppilasalueelta </a:t>
            </a:r>
          </a:p>
          <a:p>
            <a:pPr marL="514350" indent="-514350">
              <a:buAutoNum type="arabicPeriod"/>
            </a:pPr>
            <a:r>
              <a:rPr lang="fi-FI" sz="1800" dirty="0">
                <a:ea typeface="+mn-lt"/>
                <a:cs typeface="+mn-lt"/>
              </a:rPr>
              <a:t>toissijaisesti muualla Turussa asuvat ottaen huomioon koulumatkan pituus (muilta oppilasalueilta pyrkivät oppilaat asetetaan koulumatkan pituuden mukaiseen järjestykseen) </a:t>
            </a:r>
          </a:p>
          <a:p>
            <a:pPr marL="514350" indent="-514350">
              <a:buAutoNum type="arabicPeriod"/>
            </a:pPr>
            <a:r>
              <a:rPr lang="fi-FI" sz="1800" dirty="0">
                <a:ea typeface="+mn-lt"/>
                <a:cs typeface="+mn-lt"/>
              </a:rPr>
              <a:t>muissa kunnissa asuvia vieraskuntalaishakemuksen perusteella, mikäli paikkoja on</a:t>
            </a:r>
          </a:p>
          <a:p>
            <a:pPr marL="0" indent="0">
              <a:buNone/>
            </a:pPr>
            <a:r>
              <a:rPr lang="fi-FI" sz="1800" dirty="0">
                <a:cs typeface="Calibri"/>
              </a:rPr>
              <a:t>Ryhmäkohtainen maksimioppilasmäärä 1. luokalla toissijaisia hakijoita otettaessa on 23 oppilasta. </a:t>
            </a:r>
            <a:r>
              <a:rPr lang="fi-FI" sz="1500" dirty="0">
                <a:cs typeface="Calibri"/>
              </a:rPr>
              <a:t>                                     </a:t>
            </a:r>
          </a:p>
          <a:p>
            <a:pPr marL="0" indent="0" algn="r">
              <a:buNone/>
            </a:pPr>
            <a:r>
              <a:rPr lang="fi-FI" sz="1000" dirty="0">
                <a:cs typeface="Calibri"/>
              </a:rPr>
              <a:t>(</a:t>
            </a:r>
            <a:r>
              <a:rPr lang="fi-FI" sz="1000" dirty="0" err="1">
                <a:ea typeface="+mn-lt"/>
                <a:cs typeface="+mn-lt"/>
              </a:rPr>
              <a:t>Oppilaaksioton</a:t>
            </a:r>
            <a:r>
              <a:rPr lang="fi-FI" sz="1000" dirty="0">
                <a:ea typeface="+mn-lt"/>
                <a:cs typeface="+mn-lt"/>
              </a:rPr>
              <a:t> perusteet Turun suomenkielisessä perusopetuksessa 1.1.2023 alkaen)</a:t>
            </a:r>
            <a:endParaRPr lang="fi-FI" sz="1000" dirty="0">
              <a:cs typeface="Calibri" panose="020F0502020204030204"/>
            </a:endParaRPr>
          </a:p>
        </p:txBody>
      </p:sp>
      <p:pic>
        <p:nvPicPr>
          <p:cNvPr id="4" name="Kuva 4" descr="Clipart - Colored Student Girl">
            <a:extLst>
              <a:ext uri="{FF2B5EF4-FFF2-40B4-BE49-F238E27FC236}">
                <a16:creationId xmlns:a16="http://schemas.microsoft.com/office/drawing/2014/main" id="{AB07130A-E437-4C36-A956-B942CC6C3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950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10343</TotalTime>
  <Words>592</Words>
  <Application>Microsoft Office PowerPoint</Application>
  <PresentationFormat>Laajakuva</PresentationFormat>
  <Paragraphs>74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Koulutielle Lauste-Vasaramäki oppilasalueella</vt:lpstr>
      <vt:lpstr>Tervetuloa!</vt:lpstr>
      <vt:lpstr>Oppivelvollisuus alkaa!</vt:lpstr>
      <vt:lpstr>Tämä hetki</vt:lpstr>
      <vt:lpstr>LAUSTEEN KOULU PÄHKINÄNKUORESSA</vt:lpstr>
      <vt:lpstr>VASARAMÄEN KOULU PÄHKINÄNKUORESSA </vt:lpstr>
      <vt:lpstr>Kouluun ilmoittautuminen</vt:lpstr>
      <vt:lpstr>Oppilaaksi lähikouluun</vt:lpstr>
      <vt:lpstr>VIERASPIIRILÄISET</vt:lpstr>
      <vt:lpstr>UUSI YHTENÄISKOULU 2027?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Orell Miina</dc:creator>
  <cp:lastModifiedBy>Miina Orell</cp:lastModifiedBy>
  <cp:revision>119</cp:revision>
  <dcterms:created xsi:type="dcterms:W3CDTF">2021-10-28T08:53:10Z</dcterms:created>
  <dcterms:modified xsi:type="dcterms:W3CDTF">2022-12-13T14:56:49Z</dcterms:modified>
</cp:coreProperties>
</file>