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9"/>
    <p:restoredTop sz="94613"/>
  </p:normalViewPr>
  <p:slideViewPr>
    <p:cSldViewPr snapToGrid="0" snapToObjects="1">
      <p:cViewPr varScale="1">
        <p:scale>
          <a:sx n="98" d="100"/>
          <a:sy n="98" d="100"/>
        </p:scale>
        <p:origin x="208" y="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12/2/15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Suomen kirjallisuushistoria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9. luokan muistiinpanot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750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Suullinen kansanperinne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Ennen suomen kirjakielen syntyä eli keskiajalla (</a:t>
            </a:r>
            <a:r>
              <a:rPr lang="fi-FI" dirty="0" smtClean="0"/>
              <a:t>500-1400-luvulla)</a:t>
            </a:r>
            <a:r>
              <a:rPr lang="fi-FI" dirty="0" err="1" smtClean="0"/>
              <a:t>tarinat,vitsit</a:t>
            </a:r>
            <a:r>
              <a:rPr lang="fi-FI" dirty="0" smtClean="0"/>
              <a:t>, sananlaskut, runot ja loitsut kulkivat sukupolvelta toiselle suullisena perimätietona.</a:t>
            </a:r>
          </a:p>
          <a:p>
            <a:r>
              <a:rPr lang="fi-FI" dirty="0" smtClean="0"/>
              <a:t>Kalevalamitta, alkusointu ja toisto auttoivat ihmisiä muistamaan pitkiäkin runomuotoisia tarinoita ulkoa.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Kalevalamitta</a:t>
            </a:r>
            <a:r>
              <a:rPr lang="fi-FI" dirty="0" smtClean="0"/>
              <a:t> = yhdessä runon säkeessä on 8 tavua &gt;&gt; runoon syntyy selkeä rytmi</a:t>
            </a:r>
          </a:p>
          <a:p>
            <a:pPr marL="0" indent="0">
              <a:buNone/>
            </a:pPr>
            <a:r>
              <a:rPr lang="fi-FI" b="1" dirty="0" smtClean="0"/>
              <a:t>Alkusointu</a:t>
            </a:r>
            <a:r>
              <a:rPr lang="fi-FI" dirty="0" smtClean="0"/>
              <a:t> = </a:t>
            </a:r>
            <a:r>
              <a:rPr lang="fi-FI" dirty="0" smtClean="0"/>
              <a:t>peräkkäiset sanat </a:t>
            </a:r>
            <a:r>
              <a:rPr lang="fi-FI" dirty="0" smtClean="0"/>
              <a:t>alkavat </a:t>
            </a:r>
            <a:r>
              <a:rPr lang="fi-FI" dirty="0" smtClean="0"/>
              <a:t>samoill</a:t>
            </a:r>
            <a:r>
              <a:rPr lang="fi-FI" dirty="0" smtClean="0"/>
              <a:t>a äänteillä</a:t>
            </a:r>
            <a:r>
              <a:rPr lang="fi-FI" dirty="0" smtClean="0"/>
              <a:t>, </a:t>
            </a:r>
          </a:p>
          <a:p>
            <a:pPr marL="0" indent="0">
              <a:buNone/>
            </a:pPr>
            <a:r>
              <a:rPr lang="fi-FI" dirty="0" smtClean="0"/>
              <a:t>esim</a:t>
            </a:r>
            <a:r>
              <a:rPr lang="fi-FI" dirty="0" smtClean="0"/>
              <a:t>. </a:t>
            </a:r>
            <a:r>
              <a:rPr lang="fi-FI" i="1" u="sng" dirty="0" err="1" smtClean="0"/>
              <a:t>va</a:t>
            </a:r>
            <a:r>
              <a:rPr lang="fi-FI" i="1" dirty="0" err="1" smtClean="0"/>
              <a:t>ka</a:t>
            </a:r>
            <a:r>
              <a:rPr lang="fi-FI" i="1" dirty="0" smtClean="0"/>
              <a:t> </a:t>
            </a:r>
            <a:r>
              <a:rPr lang="fi-FI" i="1" u="sng" dirty="0" smtClean="0"/>
              <a:t>va</a:t>
            </a:r>
            <a:r>
              <a:rPr lang="fi-FI" i="1" dirty="0" smtClean="0"/>
              <a:t>nha Väinämöinen</a:t>
            </a:r>
          </a:p>
          <a:p>
            <a:pPr marL="0" indent="0">
              <a:buNone/>
            </a:pPr>
            <a:r>
              <a:rPr lang="fi-FI" b="1" dirty="0" smtClean="0"/>
              <a:t>Toisto</a:t>
            </a:r>
            <a:r>
              <a:rPr lang="fi-FI" dirty="0" smtClean="0"/>
              <a:t> = sama asia toistuu runon peräkkäisissä säkeissä hieman eri sanoin kerrottuna</a:t>
            </a:r>
          </a:p>
          <a:p>
            <a:pPr marL="0" indent="0">
              <a:buNone/>
            </a:pPr>
            <a:r>
              <a:rPr lang="fi-FI" dirty="0" smtClean="0"/>
              <a:t>(katso </a:t>
            </a:r>
            <a:r>
              <a:rPr lang="fi-FI" dirty="0" smtClean="0"/>
              <a:t>tarkemmat esimerkit </a:t>
            </a:r>
            <a:r>
              <a:rPr lang="fi-FI" dirty="0" smtClean="0"/>
              <a:t>kirjan </a:t>
            </a:r>
            <a:r>
              <a:rPr lang="fi-FI" dirty="0" smtClean="0"/>
              <a:t>sivuilta 80 ja 82)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86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kirjakielen synty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Uskonpuhdistuksen myötä 1500-luvulla syntyi tarve suomen kirjakielelle, sillä Martti Lutherin oppien mukaisessa uskonpuhdistuksessa korostettiin kansankielistä messua ja Raamattua. </a:t>
            </a:r>
          </a:p>
          <a:p>
            <a:r>
              <a:rPr lang="fi-FI" dirty="0" smtClean="0"/>
              <a:t>Työhön ryhtyi Mikael Agricola, joka käänsi </a:t>
            </a:r>
            <a:r>
              <a:rPr lang="fi-FI" dirty="0" smtClean="0"/>
              <a:t>uuden</a:t>
            </a:r>
            <a:r>
              <a:rPr lang="fi-FI" dirty="0" smtClean="0"/>
              <a:t> </a:t>
            </a:r>
            <a:r>
              <a:rPr lang="fi-FI" dirty="0" smtClean="0"/>
              <a:t>testamentin suomeksi, kirjoitti ensimmäisen aapisen eli </a:t>
            </a:r>
            <a:r>
              <a:rPr lang="fi-FI" dirty="0" smtClean="0"/>
              <a:t>ABC-kirjan.</a:t>
            </a:r>
          </a:p>
          <a:p>
            <a:r>
              <a:rPr lang="fi-FI" dirty="0" smtClean="0"/>
              <a:t>Agricola </a:t>
            </a:r>
            <a:r>
              <a:rPr lang="fi-FI" dirty="0" smtClean="0"/>
              <a:t>kehitteli </a:t>
            </a:r>
            <a:r>
              <a:rPr lang="fi-FI" dirty="0" smtClean="0"/>
              <a:t>suomen kieleen paljon uusia sanoja.</a:t>
            </a:r>
          </a:p>
          <a:p>
            <a:r>
              <a:rPr lang="fi-FI" dirty="0" smtClean="0"/>
              <a:t>Agricolaa kutsutaan suomen kirjakielen isäksi.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4975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ROMANTIIKAN AIKAKAUSI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1600-1700-luvulla lukutaito yleistyi Suomessa vähitellen, mutta sivistyneistön kieli oli ruotsi.</a:t>
            </a:r>
          </a:p>
          <a:p>
            <a:r>
              <a:rPr lang="fi-FI" dirty="0" smtClean="0"/>
              <a:t>1800-luvulla kirjailijat alkoivat yhteiskunnallisten tapahtumien myötä kiinnostua yksilöstä, </a:t>
            </a:r>
            <a:r>
              <a:rPr lang="fi-FI" dirty="0" smtClean="0"/>
              <a:t>tunteista </a:t>
            </a:r>
            <a:r>
              <a:rPr lang="fi-FI" dirty="0" smtClean="0"/>
              <a:t>ja oman maansa kansasta ja historiasta.</a:t>
            </a:r>
          </a:p>
          <a:p>
            <a:r>
              <a:rPr lang="fi-FI" dirty="0" smtClean="0"/>
              <a:t>Tavallinen talonpoikakin kelpasi kirjallisuuden päähenkilöksi, luontokuvien kautta </a:t>
            </a:r>
            <a:r>
              <a:rPr lang="fi-FI" dirty="0" smtClean="0"/>
              <a:t>kuvattiin </a:t>
            </a:r>
            <a:r>
              <a:rPr lang="fi-FI" dirty="0" smtClean="0"/>
              <a:t>kotimaahan liittyviä suuria tunteita, ja esimerkiksi sotaa kuvattiin ylevään ja kaunistelevaan sävyyn.</a:t>
            </a:r>
          </a:p>
          <a:p>
            <a:r>
              <a:rPr lang="fi-FI" dirty="0" smtClean="0"/>
              <a:t>Kirjoitettiin </a:t>
            </a:r>
            <a:r>
              <a:rPr lang="fi-FI" dirty="0" smtClean="0"/>
              <a:t>erityisesti runoja, mutta myös satuja, fantasiaa ja kauhua.</a:t>
            </a:r>
          </a:p>
          <a:p>
            <a:r>
              <a:rPr lang="fi-FI" dirty="0" smtClean="0"/>
              <a:t>Romantiikan aikana kirjoittanut Johan </a:t>
            </a:r>
            <a:r>
              <a:rPr lang="fi-FI" dirty="0" smtClean="0"/>
              <a:t>Ludvig </a:t>
            </a:r>
            <a:r>
              <a:rPr lang="fi-FI" dirty="0" smtClean="0"/>
              <a:t>Runeberg on Suomen kansallisrunoilija. Hän kirjoitti runonsa ajalle tyypilliseen tapaan ruotsiksi.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496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kansallisromantiikka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1700-luvun loppupuolella suullinen kansanperinne alkoi muuttua kirjoitetuksi kirjallisuudeksi, kun oppineet yliopistomiehet lähtivät tapaamaan runonlaulajia.</a:t>
            </a:r>
          </a:p>
          <a:p>
            <a:r>
              <a:rPr lang="fi-FI" dirty="0" smtClean="0"/>
              <a:t>Näin syntyi myös Kalevala, Suomen kansalliseepos, joka ilmestyi ensimmäisen kerran 1835. Tätä voidaan pitää ensimmäisenä merkittävänä tapahtumana suomenkielisessä kirjallisuudessa.</a:t>
            </a:r>
          </a:p>
          <a:p>
            <a:r>
              <a:rPr lang="fi-FI" dirty="0" smtClean="0"/>
              <a:t>EEPOS = runomuotoinen teos, jossa on yleensä mukana tarina maailman synnystä</a:t>
            </a:r>
          </a:p>
          <a:p>
            <a:r>
              <a:rPr lang="fi-FI" dirty="0" smtClean="0"/>
              <a:t>NATIONALISMI = kansallisuusaate, jonka mukaan jokaisella kansalla tulee olla oma yhtenäinen kieli, historia ja kulttuuri</a:t>
            </a:r>
          </a:p>
          <a:p>
            <a:r>
              <a:rPr lang="fi-FI" dirty="0" smtClean="0"/>
              <a:t>Elias </a:t>
            </a:r>
            <a:r>
              <a:rPr lang="fi-FI" dirty="0" smtClean="0"/>
              <a:t>Lönnrot on koonnut Kalevalan.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39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Realismin aikakausi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Teollistuminen ja kaupungistuminen muuttivat maailmaa 1800-luvun lopussa. </a:t>
            </a:r>
          </a:p>
          <a:p>
            <a:r>
              <a:rPr lang="fi-FI" dirty="0" smtClean="0"/>
              <a:t>Muutos toi mukanaan monia epäkohtia, joihin kirjailijat ja taiteilijat ottivat teoksillaan kantaa.</a:t>
            </a:r>
          </a:p>
          <a:p>
            <a:r>
              <a:rPr lang="fi-FI" dirty="0" smtClean="0"/>
              <a:t>Realismin aikakaudella, 1900-luvun alkuvuosikymmeninä, arkiset ja rumatkin asiat haluttiin kuvata realistisesti eli todenmukaisesti.</a:t>
            </a:r>
          </a:p>
          <a:p>
            <a:r>
              <a:rPr lang="fi-FI" dirty="0" smtClean="0"/>
              <a:t>Aiheina olivat esimerkiksi köyhyys, kurjuus sekä lasten ja naisten huono asema.</a:t>
            </a:r>
          </a:p>
          <a:p>
            <a:r>
              <a:rPr lang="fi-FI" dirty="0" smtClean="0"/>
              <a:t>Kirjoitettiin romaaneja, novelleja ja näytelmiä.</a:t>
            </a:r>
          </a:p>
          <a:p>
            <a:r>
              <a:rPr lang="fi-FI" dirty="0" smtClean="0"/>
              <a:t>Tyypillinen realismin ajan teos on kehityskertomus, jossa päähenkilö kasvaa ja kehittyy tarinan aikana.</a:t>
            </a:r>
          </a:p>
          <a:p>
            <a:r>
              <a:rPr lang="fi-FI" dirty="0" smtClean="0"/>
              <a:t>Minna </a:t>
            </a:r>
            <a:r>
              <a:rPr lang="fi-FI" dirty="0" smtClean="0"/>
              <a:t>Canth on ensimmäinen merkittävä suomenkielinen naiskirjailija ja realismin edustaja.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21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Modernismin aikakausi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Ensimmäisen maailmasodan jälkeen 1910-luvulla maailma oli sekaisin ja kaikki vanhat arvot ja asenteet haluttiin hylätä.</a:t>
            </a:r>
          </a:p>
          <a:p>
            <a:r>
              <a:rPr lang="fi-FI" dirty="0" smtClean="0"/>
              <a:t>Taiteilijat etsivät uutta; yksilö, kaupunkilaisuus, tunne ja kokemus nousivat kirjallisuuden aiheiksi.</a:t>
            </a:r>
          </a:p>
          <a:p>
            <a:r>
              <a:rPr lang="fi-FI" dirty="0" smtClean="0"/>
              <a:t>Modernismi ei ole yksi yhtenäinen tyylisuunta, vaan sen voi jakaa eri </a:t>
            </a:r>
            <a:r>
              <a:rPr lang="fi-FI" dirty="0" smtClean="0"/>
              <a:t>ismeiksi: </a:t>
            </a:r>
            <a:r>
              <a:rPr lang="fi-FI" i="1" dirty="0" smtClean="0"/>
              <a:t>futurismi, surrealismi, </a:t>
            </a:r>
            <a:r>
              <a:rPr lang="fi-FI" i="1" dirty="0" smtClean="0"/>
              <a:t>ekspressionismi.</a:t>
            </a:r>
            <a:endParaRPr lang="fi-FI" i="1" dirty="0" smtClean="0"/>
          </a:p>
          <a:p>
            <a:r>
              <a:rPr lang="fi-FI" dirty="0" smtClean="0"/>
              <a:t>Selkeimmin modernismin ihanteet näkyvät aikakauden runoudessa. Moderni runo eroaa perinteisestä niin muodoltaan kuin aiheiltaankin. Siinä ei ole alku- ja loppusointuja eikä selkeää rytmiä, ja myös tekstin asettelu voi olla hyvin vapaata.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81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Sotakirjallisuus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Sota kotimaisen kirjallisuuden aiheena on tuttu jo Kalevalasta. Romantiikan aikana Runeberg kuvasi sotaa Vänrikki Stoolin tarinoissa sankarikuolemaa ihannoiden.</a:t>
            </a:r>
          </a:p>
          <a:p>
            <a:r>
              <a:rPr lang="fi-FI" dirty="0" smtClean="0"/>
              <a:t>Tunnetuin kotimainen sotakirja on kiistatta Väinö Linnan Tuntematon </a:t>
            </a:r>
            <a:r>
              <a:rPr lang="fi-FI" dirty="0" smtClean="0"/>
              <a:t>sotilas (1954). </a:t>
            </a:r>
            <a:r>
              <a:rPr lang="fi-FI" dirty="0" smtClean="0"/>
              <a:t>Se kuvaa sotaa </a:t>
            </a:r>
            <a:r>
              <a:rPr lang="fi-FI" dirty="0" smtClean="0"/>
              <a:t>uudella tavalla </a:t>
            </a:r>
            <a:r>
              <a:rPr lang="fi-FI" dirty="0" smtClean="0"/>
              <a:t>rivimiesten näkökulmasta ja heijastelee rohkeasti suomalaisten kapinoivaa asennetta johtajuuteen. Erityisenä ansiona teoksessa pidetään sen monipuolista henkilökuvausta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Tuntsikan</a:t>
            </a:r>
            <a:r>
              <a:rPr lang="fi-FI" dirty="0" smtClean="0"/>
              <a:t> kirjoittaja Väinö Linna on tunnettu myös Täällä Pohjantähden alla -trilogiastaan, jossa hän kuvaa yhden suvun elämää 1880-luvulta 1950-luvulle suomalaisen yhteiskunnan muutoksien kautta. Teoksen erityisenä ansiona pidetään vuoden 1918 sisällissodan kuvaamista hävinneiden punaisten näkökulmasta.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477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1447</TotalTime>
  <Words>570</Words>
  <Application>Microsoft Macintosh PowerPoint</Application>
  <PresentationFormat>Laajakuva</PresentationFormat>
  <Paragraphs>45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Puutyyppi</vt:lpstr>
      <vt:lpstr>Suomen kirjallisuushistoria</vt:lpstr>
      <vt:lpstr>Suullinen kansanperinne</vt:lpstr>
      <vt:lpstr>Suomen kirjakielen synty</vt:lpstr>
      <vt:lpstr>ROMANTIIKAN AIKAKAUSI</vt:lpstr>
      <vt:lpstr>kansallisromantiikka</vt:lpstr>
      <vt:lpstr>Realismin aikakausi</vt:lpstr>
      <vt:lpstr>Modernismin aikakausi</vt:lpstr>
      <vt:lpstr>Sotakirjallisuus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kirjallisuushistoria</dc:title>
  <dc:creator>Mikko Keskinen</dc:creator>
  <cp:lastModifiedBy>Mikko Keskinen</cp:lastModifiedBy>
  <cp:revision>13</cp:revision>
  <dcterms:created xsi:type="dcterms:W3CDTF">2015-11-29T14:03:08Z</dcterms:created>
  <dcterms:modified xsi:type="dcterms:W3CDTF">2015-12-02T14:59:01Z</dcterms:modified>
</cp:coreProperties>
</file>