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CD24BC-7147-4A06-9B31-E670E62E2BB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6C894CE-65DA-469D-8CDA-0B9A4289EAD1}">
      <dgm:prSet phldrT="[Teksti]"/>
      <dgm:spPr/>
      <dgm:t>
        <a:bodyPr/>
        <a:lstStyle/>
        <a:p>
          <a:r>
            <a:rPr lang="fi-FI" b="1" u="sng" dirty="0" smtClean="0"/>
            <a:t>Diftongi</a:t>
          </a:r>
          <a:endParaRPr lang="fi-FI" b="1" u="sng" dirty="0"/>
        </a:p>
      </dgm:t>
    </dgm:pt>
    <dgm:pt modelId="{95248108-C1A1-4789-B547-5262007E235D}" type="parTrans" cxnId="{89930BE0-B14F-45C7-A79C-C46A64C77316}">
      <dgm:prSet/>
      <dgm:spPr/>
      <dgm:t>
        <a:bodyPr/>
        <a:lstStyle/>
        <a:p>
          <a:endParaRPr lang="fi-FI"/>
        </a:p>
      </dgm:t>
    </dgm:pt>
    <dgm:pt modelId="{C0288F8C-AF67-443F-9860-F6796E022A98}" type="sibTrans" cxnId="{89930BE0-B14F-45C7-A79C-C46A64C77316}">
      <dgm:prSet/>
      <dgm:spPr/>
      <dgm:t>
        <a:bodyPr/>
        <a:lstStyle/>
        <a:p>
          <a:endParaRPr lang="fi-FI"/>
        </a:p>
      </dgm:t>
    </dgm:pt>
    <dgm:pt modelId="{8E4E1FF6-BB8B-40DD-BEB2-603C41AA68AC}">
      <dgm:prSet phldrT="[Teksti]"/>
      <dgm:spPr/>
      <dgm:t>
        <a:bodyPr/>
        <a:lstStyle/>
        <a:p>
          <a:r>
            <a:rPr lang="fi-FI" b="1" u="sng" dirty="0" smtClean="0"/>
            <a:t>Vokaalin pituus</a:t>
          </a:r>
          <a:endParaRPr lang="fi-FI" b="1" u="sng" dirty="0"/>
        </a:p>
      </dgm:t>
    </dgm:pt>
    <dgm:pt modelId="{55C92A2B-000D-4401-AA3F-25331997742E}" type="parTrans" cxnId="{2D8B8B1A-B86B-485A-A3E3-AD933F84CEFA}">
      <dgm:prSet/>
      <dgm:spPr/>
      <dgm:t>
        <a:bodyPr/>
        <a:lstStyle/>
        <a:p>
          <a:endParaRPr lang="fi-FI"/>
        </a:p>
      </dgm:t>
    </dgm:pt>
    <dgm:pt modelId="{540F7B84-90A4-46F5-A610-0AF6383C5CF2}" type="sibTrans" cxnId="{2D8B8B1A-B86B-485A-A3E3-AD933F84CEFA}">
      <dgm:prSet/>
      <dgm:spPr/>
      <dgm:t>
        <a:bodyPr/>
        <a:lstStyle/>
        <a:p>
          <a:endParaRPr lang="fi-FI"/>
        </a:p>
      </dgm:t>
    </dgm:pt>
    <dgm:pt modelId="{B92C1AFA-20E7-4798-A710-7642C3FE97EB}">
      <dgm:prSet phldrT="[Teksti]"/>
      <dgm:spPr/>
      <dgm:t>
        <a:bodyPr/>
        <a:lstStyle/>
        <a:p>
          <a:r>
            <a:rPr lang="fi-FI" b="1" u="sng" dirty="0" smtClean="0"/>
            <a:t>Vokaalisointu</a:t>
          </a:r>
          <a:endParaRPr lang="fi-FI" b="1" u="sng" dirty="0"/>
        </a:p>
      </dgm:t>
    </dgm:pt>
    <dgm:pt modelId="{05EFFB04-0137-428C-A174-581692661C19}" type="parTrans" cxnId="{4D3DC668-8813-467C-BBD7-81FC95B92C25}">
      <dgm:prSet/>
      <dgm:spPr/>
      <dgm:t>
        <a:bodyPr/>
        <a:lstStyle/>
        <a:p>
          <a:endParaRPr lang="fi-FI"/>
        </a:p>
      </dgm:t>
    </dgm:pt>
    <dgm:pt modelId="{2E4ED15F-0FF2-406F-AD53-696F6506A72C}" type="sibTrans" cxnId="{4D3DC668-8813-467C-BBD7-81FC95B92C25}">
      <dgm:prSet/>
      <dgm:spPr/>
      <dgm:t>
        <a:bodyPr/>
        <a:lstStyle/>
        <a:p>
          <a:endParaRPr lang="fi-FI"/>
        </a:p>
      </dgm:t>
    </dgm:pt>
    <dgm:pt modelId="{23480581-904E-44A0-8F68-D51370E1AB6C}" type="pres">
      <dgm:prSet presAssocID="{B5CD24BC-7147-4A06-9B31-E670E62E2BB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20BF87B2-81F3-44B0-A510-406AB65699D0}" type="pres">
      <dgm:prSet presAssocID="{86C894CE-65DA-469D-8CDA-0B9A4289EAD1}" presName="parentLin" presStyleCnt="0"/>
      <dgm:spPr/>
    </dgm:pt>
    <dgm:pt modelId="{E9FF15DF-B0C5-4FFA-8DEA-AD5D167024B8}" type="pres">
      <dgm:prSet presAssocID="{86C894CE-65DA-469D-8CDA-0B9A4289EAD1}" presName="parentLeftMargin" presStyleLbl="node1" presStyleIdx="0" presStyleCnt="3"/>
      <dgm:spPr/>
      <dgm:t>
        <a:bodyPr/>
        <a:lstStyle/>
        <a:p>
          <a:endParaRPr lang="fi-FI"/>
        </a:p>
      </dgm:t>
    </dgm:pt>
    <dgm:pt modelId="{18EB8565-320A-409F-B0AC-F9E8B556D27C}" type="pres">
      <dgm:prSet presAssocID="{86C894CE-65DA-469D-8CDA-0B9A4289EAD1}" presName="parentText" presStyleLbl="node1" presStyleIdx="0" presStyleCnt="3" custScaleY="191072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D58B18D-A040-4431-9B7A-2BBD6466CB37}" type="pres">
      <dgm:prSet presAssocID="{86C894CE-65DA-469D-8CDA-0B9A4289EAD1}" presName="negativeSpace" presStyleCnt="0"/>
      <dgm:spPr/>
    </dgm:pt>
    <dgm:pt modelId="{F72239BF-5DE6-4C58-B920-D90681E12EFF}" type="pres">
      <dgm:prSet presAssocID="{86C894CE-65DA-469D-8CDA-0B9A4289EAD1}" presName="childText" presStyleLbl="conFgAcc1" presStyleIdx="0" presStyleCnt="3" custScaleY="111695">
        <dgm:presLayoutVars>
          <dgm:bulletEnabled val="1"/>
        </dgm:presLayoutVars>
      </dgm:prSet>
      <dgm:spPr/>
    </dgm:pt>
    <dgm:pt modelId="{FE8ECF99-C7B5-4466-841F-487840585C26}" type="pres">
      <dgm:prSet presAssocID="{C0288F8C-AF67-443F-9860-F6796E022A98}" presName="spaceBetweenRectangles" presStyleCnt="0"/>
      <dgm:spPr/>
    </dgm:pt>
    <dgm:pt modelId="{B0D9F7B8-BDFF-4315-ADF0-2FB7307408DF}" type="pres">
      <dgm:prSet presAssocID="{8E4E1FF6-BB8B-40DD-BEB2-603C41AA68AC}" presName="parentLin" presStyleCnt="0"/>
      <dgm:spPr/>
    </dgm:pt>
    <dgm:pt modelId="{910B1875-F330-4318-9C50-B22369CD6146}" type="pres">
      <dgm:prSet presAssocID="{8E4E1FF6-BB8B-40DD-BEB2-603C41AA68AC}" presName="parentLeftMargin" presStyleLbl="node1" presStyleIdx="0" presStyleCnt="3"/>
      <dgm:spPr/>
      <dgm:t>
        <a:bodyPr/>
        <a:lstStyle/>
        <a:p>
          <a:endParaRPr lang="fi-FI"/>
        </a:p>
      </dgm:t>
    </dgm:pt>
    <dgm:pt modelId="{470424A3-9A53-4711-A489-DA418EAC6FDA}" type="pres">
      <dgm:prSet presAssocID="{8E4E1FF6-BB8B-40DD-BEB2-603C41AA68AC}" presName="parentText" presStyleLbl="node1" presStyleIdx="1" presStyleCnt="3" custScaleY="186630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15CCD99-DA6D-4E41-A8F2-005E0E610F45}" type="pres">
      <dgm:prSet presAssocID="{8E4E1FF6-BB8B-40DD-BEB2-603C41AA68AC}" presName="negativeSpace" presStyleCnt="0"/>
      <dgm:spPr/>
    </dgm:pt>
    <dgm:pt modelId="{FAF9AD89-173C-4DDD-B0BE-1C322D7ED132}" type="pres">
      <dgm:prSet presAssocID="{8E4E1FF6-BB8B-40DD-BEB2-603C41AA68AC}" presName="childText" presStyleLbl="conFgAcc1" presStyleIdx="1" presStyleCnt="3">
        <dgm:presLayoutVars>
          <dgm:bulletEnabled val="1"/>
        </dgm:presLayoutVars>
      </dgm:prSet>
      <dgm:spPr/>
    </dgm:pt>
    <dgm:pt modelId="{CF67B44A-AA5A-4132-8876-A78B41C8C8DE}" type="pres">
      <dgm:prSet presAssocID="{540F7B84-90A4-46F5-A610-0AF6383C5CF2}" presName="spaceBetweenRectangles" presStyleCnt="0"/>
      <dgm:spPr/>
    </dgm:pt>
    <dgm:pt modelId="{B9596F1A-9E69-4606-8D67-1DCBBD94C02D}" type="pres">
      <dgm:prSet presAssocID="{B92C1AFA-20E7-4798-A710-7642C3FE97EB}" presName="parentLin" presStyleCnt="0"/>
      <dgm:spPr/>
    </dgm:pt>
    <dgm:pt modelId="{603ACC6D-CDD7-42A5-A1A0-4ACC7E8228C6}" type="pres">
      <dgm:prSet presAssocID="{B92C1AFA-20E7-4798-A710-7642C3FE97EB}" presName="parentLeftMargin" presStyleLbl="node1" presStyleIdx="1" presStyleCnt="3"/>
      <dgm:spPr/>
      <dgm:t>
        <a:bodyPr/>
        <a:lstStyle/>
        <a:p>
          <a:endParaRPr lang="fi-FI"/>
        </a:p>
      </dgm:t>
    </dgm:pt>
    <dgm:pt modelId="{9CFB1799-DD6D-4626-80A4-84F8C39AFA89}" type="pres">
      <dgm:prSet presAssocID="{B92C1AFA-20E7-4798-A710-7642C3FE97EB}" presName="parentText" presStyleLbl="node1" presStyleIdx="2" presStyleCnt="3" custScaleY="194356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6D63302-FCBA-4D64-90BB-518A00818573}" type="pres">
      <dgm:prSet presAssocID="{B92C1AFA-20E7-4798-A710-7642C3FE97EB}" presName="negativeSpace" presStyleCnt="0"/>
      <dgm:spPr/>
    </dgm:pt>
    <dgm:pt modelId="{BF6506A1-7784-4FB4-AA04-C228BAFD1A57}" type="pres">
      <dgm:prSet presAssocID="{B92C1AFA-20E7-4798-A710-7642C3FE97E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9483D56-22E4-4C97-8510-D248984F3A54}" type="presOf" srcId="{B5CD24BC-7147-4A06-9B31-E670E62E2BB4}" destId="{23480581-904E-44A0-8F68-D51370E1AB6C}" srcOrd="0" destOrd="0" presId="urn:microsoft.com/office/officeart/2005/8/layout/list1"/>
    <dgm:cxn modelId="{2D8B8B1A-B86B-485A-A3E3-AD933F84CEFA}" srcId="{B5CD24BC-7147-4A06-9B31-E670E62E2BB4}" destId="{8E4E1FF6-BB8B-40DD-BEB2-603C41AA68AC}" srcOrd="1" destOrd="0" parTransId="{55C92A2B-000D-4401-AA3F-25331997742E}" sibTransId="{540F7B84-90A4-46F5-A610-0AF6383C5CF2}"/>
    <dgm:cxn modelId="{CBBF0028-3601-48E3-88E9-B15FE5B8A280}" type="presOf" srcId="{8E4E1FF6-BB8B-40DD-BEB2-603C41AA68AC}" destId="{470424A3-9A53-4711-A489-DA418EAC6FDA}" srcOrd="1" destOrd="0" presId="urn:microsoft.com/office/officeart/2005/8/layout/list1"/>
    <dgm:cxn modelId="{4D3DC668-8813-467C-BBD7-81FC95B92C25}" srcId="{B5CD24BC-7147-4A06-9B31-E670E62E2BB4}" destId="{B92C1AFA-20E7-4798-A710-7642C3FE97EB}" srcOrd="2" destOrd="0" parTransId="{05EFFB04-0137-428C-A174-581692661C19}" sibTransId="{2E4ED15F-0FF2-406F-AD53-696F6506A72C}"/>
    <dgm:cxn modelId="{DACAFE17-4DE0-4173-99A6-830119731E71}" type="presOf" srcId="{86C894CE-65DA-469D-8CDA-0B9A4289EAD1}" destId="{E9FF15DF-B0C5-4FFA-8DEA-AD5D167024B8}" srcOrd="0" destOrd="0" presId="urn:microsoft.com/office/officeart/2005/8/layout/list1"/>
    <dgm:cxn modelId="{0D9C0E7C-91DC-4BF8-80B8-33A3156623EE}" type="presOf" srcId="{86C894CE-65DA-469D-8CDA-0B9A4289EAD1}" destId="{18EB8565-320A-409F-B0AC-F9E8B556D27C}" srcOrd="1" destOrd="0" presId="urn:microsoft.com/office/officeart/2005/8/layout/list1"/>
    <dgm:cxn modelId="{E62CC40B-42F9-4EB7-843C-CFF5EE876E73}" type="presOf" srcId="{B92C1AFA-20E7-4798-A710-7642C3FE97EB}" destId="{9CFB1799-DD6D-4626-80A4-84F8C39AFA89}" srcOrd="1" destOrd="0" presId="urn:microsoft.com/office/officeart/2005/8/layout/list1"/>
    <dgm:cxn modelId="{89930BE0-B14F-45C7-A79C-C46A64C77316}" srcId="{B5CD24BC-7147-4A06-9B31-E670E62E2BB4}" destId="{86C894CE-65DA-469D-8CDA-0B9A4289EAD1}" srcOrd="0" destOrd="0" parTransId="{95248108-C1A1-4789-B547-5262007E235D}" sibTransId="{C0288F8C-AF67-443F-9860-F6796E022A98}"/>
    <dgm:cxn modelId="{40B980A9-AC8E-47A6-B459-15DF64FF651E}" type="presOf" srcId="{B92C1AFA-20E7-4798-A710-7642C3FE97EB}" destId="{603ACC6D-CDD7-42A5-A1A0-4ACC7E8228C6}" srcOrd="0" destOrd="0" presId="urn:microsoft.com/office/officeart/2005/8/layout/list1"/>
    <dgm:cxn modelId="{062DABF9-AF57-4E38-8BE7-7A2EA9DFC668}" type="presOf" srcId="{8E4E1FF6-BB8B-40DD-BEB2-603C41AA68AC}" destId="{910B1875-F330-4318-9C50-B22369CD6146}" srcOrd="0" destOrd="0" presId="urn:microsoft.com/office/officeart/2005/8/layout/list1"/>
    <dgm:cxn modelId="{90D7E763-3C98-415A-9EF6-495222B37EC2}" type="presParOf" srcId="{23480581-904E-44A0-8F68-D51370E1AB6C}" destId="{20BF87B2-81F3-44B0-A510-406AB65699D0}" srcOrd="0" destOrd="0" presId="urn:microsoft.com/office/officeart/2005/8/layout/list1"/>
    <dgm:cxn modelId="{22A5105F-CB6D-4C90-BB8D-BC115CA1EF96}" type="presParOf" srcId="{20BF87B2-81F3-44B0-A510-406AB65699D0}" destId="{E9FF15DF-B0C5-4FFA-8DEA-AD5D167024B8}" srcOrd="0" destOrd="0" presId="urn:microsoft.com/office/officeart/2005/8/layout/list1"/>
    <dgm:cxn modelId="{65A89933-F500-4B42-9BB4-69EA82C3C7FB}" type="presParOf" srcId="{20BF87B2-81F3-44B0-A510-406AB65699D0}" destId="{18EB8565-320A-409F-B0AC-F9E8B556D27C}" srcOrd="1" destOrd="0" presId="urn:microsoft.com/office/officeart/2005/8/layout/list1"/>
    <dgm:cxn modelId="{9B62E84F-4CE0-43C1-B7AF-04090F0277CC}" type="presParOf" srcId="{23480581-904E-44A0-8F68-D51370E1AB6C}" destId="{1D58B18D-A040-4431-9B7A-2BBD6466CB37}" srcOrd="1" destOrd="0" presId="urn:microsoft.com/office/officeart/2005/8/layout/list1"/>
    <dgm:cxn modelId="{4E1FD086-25CE-405D-B3FB-17B68C48D6D6}" type="presParOf" srcId="{23480581-904E-44A0-8F68-D51370E1AB6C}" destId="{F72239BF-5DE6-4C58-B920-D90681E12EFF}" srcOrd="2" destOrd="0" presId="urn:microsoft.com/office/officeart/2005/8/layout/list1"/>
    <dgm:cxn modelId="{5494E9D4-411D-4546-AD58-69489BE6D511}" type="presParOf" srcId="{23480581-904E-44A0-8F68-D51370E1AB6C}" destId="{FE8ECF99-C7B5-4466-841F-487840585C26}" srcOrd="3" destOrd="0" presId="urn:microsoft.com/office/officeart/2005/8/layout/list1"/>
    <dgm:cxn modelId="{C9450F79-411A-4D4E-B520-06E5B8DCCBDA}" type="presParOf" srcId="{23480581-904E-44A0-8F68-D51370E1AB6C}" destId="{B0D9F7B8-BDFF-4315-ADF0-2FB7307408DF}" srcOrd="4" destOrd="0" presId="urn:microsoft.com/office/officeart/2005/8/layout/list1"/>
    <dgm:cxn modelId="{226CD5E7-C2E9-4397-8268-AE0B04C1FAF7}" type="presParOf" srcId="{B0D9F7B8-BDFF-4315-ADF0-2FB7307408DF}" destId="{910B1875-F330-4318-9C50-B22369CD6146}" srcOrd="0" destOrd="0" presId="urn:microsoft.com/office/officeart/2005/8/layout/list1"/>
    <dgm:cxn modelId="{4FE31CB7-11AA-402B-89CB-460241575087}" type="presParOf" srcId="{B0D9F7B8-BDFF-4315-ADF0-2FB7307408DF}" destId="{470424A3-9A53-4711-A489-DA418EAC6FDA}" srcOrd="1" destOrd="0" presId="urn:microsoft.com/office/officeart/2005/8/layout/list1"/>
    <dgm:cxn modelId="{358EFCC4-8891-46EF-8A4E-F9602C3F79DB}" type="presParOf" srcId="{23480581-904E-44A0-8F68-D51370E1AB6C}" destId="{115CCD99-DA6D-4E41-A8F2-005E0E610F45}" srcOrd="5" destOrd="0" presId="urn:microsoft.com/office/officeart/2005/8/layout/list1"/>
    <dgm:cxn modelId="{3C5A2DB0-C5A5-4BDB-81A6-2B084F6B1CD0}" type="presParOf" srcId="{23480581-904E-44A0-8F68-D51370E1AB6C}" destId="{FAF9AD89-173C-4DDD-B0BE-1C322D7ED132}" srcOrd="6" destOrd="0" presId="urn:microsoft.com/office/officeart/2005/8/layout/list1"/>
    <dgm:cxn modelId="{D5B74AF5-734E-42E4-B0D2-58AA268FFD32}" type="presParOf" srcId="{23480581-904E-44A0-8F68-D51370E1AB6C}" destId="{CF67B44A-AA5A-4132-8876-A78B41C8C8DE}" srcOrd="7" destOrd="0" presId="urn:microsoft.com/office/officeart/2005/8/layout/list1"/>
    <dgm:cxn modelId="{878978B2-61D3-4515-BDDF-DEC86B930469}" type="presParOf" srcId="{23480581-904E-44A0-8F68-D51370E1AB6C}" destId="{B9596F1A-9E69-4606-8D67-1DCBBD94C02D}" srcOrd="8" destOrd="0" presId="urn:microsoft.com/office/officeart/2005/8/layout/list1"/>
    <dgm:cxn modelId="{9C6AA979-F125-4EB5-B2A7-1AA250760A54}" type="presParOf" srcId="{B9596F1A-9E69-4606-8D67-1DCBBD94C02D}" destId="{603ACC6D-CDD7-42A5-A1A0-4ACC7E8228C6}" srcOrd="0" destOrd="0" presId="urn:microsoft.com/office/officeart/2005/8/layout/list1"/>
    <dgm:cxn modelId="{1330CEC1-6974-46FB-B348-330E904FFBD7}" type="presParOf" srcId="{B9596F1A-9E69-4606-8D67-1DCBBD94C02D}" destId="{9CFB1799-DD6D-4626-80A4-84F8C39AFA89}" srcOrd="1" destOrd="0" presId="urn:microsoft.com/office/officeart/2005/8/layout/list1"/>
    <dgm:cxn modelId="{89ED592C-7E8B-4C3F-8C97-AE38882663AA}" type="presParOf" srcId="{23480581-904E-44A0-8F68-D51370E1AB6C}" destId="{B6D63302-FCBA-4D64-90BB-518A00818573}" srcOrd="9" destOrd="0" presId="urn:microsoft.com/office/officeart/2005/8/layout/list1"/>
    <dgm:cxn modelId="{DE3BE241-0086-4E4C-9FC4-521DC442D59D}" type="presParOf" srcId="{23480581-904E-44A0-8F68-D51370E1AB6C}" destId="{BF6506A1-7784-4FB4-AA04-C228BAFD1A5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239BF-5DE6-4C58-B920-D90681E12EFF}">
      <dsp:nvSpPr>
        <dsp:cNvPr id="0" name=""/>
        <dsp:cNvSpPr/>
      </dsp:nvSpPr>
      <dsp:spPr>
        <a:xfrm>
          <a:off x="0" y="914177"/>
          <a:ext cx="3657600" cy="5910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EB8565-320A-409F-B0AC-F9E8B556D27C}">
      <dsp:nvSpPr>
        <dsp:cNvPr id="0" name=""/>
        <dsp:cNvSpPr/>
      </dsp:nvSpPr>
      <dsp:spPr>
        <a:xfrm>
          <a:off x="182880" y="39644"/>
          <a:ext cx="2560320" cy="11844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b="1" u="sng" kern="1200" dirty="0" smtClean="0"/>
            <a:t>Diftongi</a:t>
          </a:r>
          <a:endParaRPr lang="fi-FI" sz="2100" b="1" u="sng" kern="1200" dirty="0"/>
        </a:p>
      </dsp:txBody>
      <dsp:txXfrm>
        <a:off x="240702" y="97466"/>
        <a:ext cx="2444676" cy="1068849"/>
      </dsp:txXfrm>
    </dsp:sp>
    <dsp:sp modelId="{FAF9AD89-173C-4DDD-B0BE-1C322D7ED132}">
      <dsp:nvSpPr>
        <dsp:cNvPr id="0" name=""/>
        <dsp:cNvSpPr/>
      </dsp:nvSpPr>
      <dsp:spPr>
        <a:xfrm>
          <a:off x="0" y="2465664"/>
          <a:ext cx="3657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0424A3-9A53-4711-A489-DA418EAC6FDA}">
      <dsp:nvSpPr>
        <dsp:cNvPr id="0" name=""/>
        <dsp:cNvSpPr/>
      </dsp:nvSpPr>
      <dsp:spPr>
        <a:xfrm>
          <a:off x="182880" y="1618667"/>
          <a:ext cx="2560320" cy="1156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b="1" u="sng" kern="1200" dirty="0" smtClean="0"/>
            <a:t>Vokaalin pituus</a:t>
          </a:r>
          <a:endParaRPr lang="fi-FI" sz="2100" b="1" u="sng" kern="1200" dirty="0"/>
        </a:p>
      </dsp:txBody>
      <dsp:txXfrm>
        <a:off x="239358" y="1675145"/>
        <a:ext cx="2447364" cy="1044000"/>
      </dsp:txXfrm>
    </dsp:sp>
    <dsp:sp modelId="{BF6506A1-7784-4FB4-AA04-C228BAFD1A57}">
      <dsp:nvSpPr>
        <dsp:cNvPr id="0" name=""/>
        <dsp:cNvSpPr/>
      </dsp:nvSpPr>
      <dsp:spPr>
        <a:xfrm>
          <a:off x="0" y="4003155"/>
          <a:ext cx="3657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FB1799-DD6D-4626-80A4-84F8C39AFA89}">
      <dsp:nvSpPr>
        <dsp:cNvPr id="0" name=""/>
        <dsp:cNvSpPr/>
      </dsp:nvSpPr>
      <dsp:spPr>
        <a:xfrm>
          <a:off x="182880" y="3108264"/>
          <a:ext cx="2560320" cy="12048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b="1" u="sng" kern="1200" dirty="0" smtClean="0"/>
            <a:t>Vokaalisointu</a:t>
          </a:r>
          <a:endParaRPr lang="fi-FI" sz="2100" b="1" u="sng" kern="1200" dirty="0"/>
        </a:p>
      </dsp:txBody>
      <dsp:txXfrm>
        <a:off x="241696" y="3167080"/>
        <a:ext cx="2442688" cy="1087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09870-BF3A-49D5-BABB-4CB2301C0817}" type="datetimeFigureOut">
              <a:rPr lang="fi-FI" smtClean="0"/>
              <a:pPr/>
              <a:t>28.8.2013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EACDA-9BA3-43BD-B379-EE823C12399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9725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EACDA-9BA3-43BD-B379-EE823C12399D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62F7-5709-4BC8-B13A-E60CA13C4300}" type="datetimeFigureOut">
              <a:rPr lang="fi-FI" smtClean="0"/>
              <a:pPr/>
              <a:t>28.8.2013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74DE-DBD0-4F35-813B-7027A2E1AF7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62F7-5709-4BC8-B13A-E60CA13C4300}" type="datetimeFigureOut">
              <a:rPr lang="fi-FI" smtClean="0"/>
              <a:pPr/>
              <a:t>28.8.2013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74DE-DBD0-4F35-813B-7027A2E1AF7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62F7-5709-4BC8-B13A-E60CA13C4300}" type="datetimeFigureOut">
              <a:rPr lang="fi-FI" smtClean="0"/>
              <a:pPr/>
              <a:t>28.8.2013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74DE-DBD0-4F35-813B-7027A2E1AF72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62F7-5709-4BC8-B13A-E60CA13C4300}" type="datetimeFigureOut">
              <a:rPr lang="fi-FI" smtClean="0"/>
              <a:pPr/>
              <a:t>28.8.2013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74DE-DBD0-4F35-813B-7027A2E1AF7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62F7-5709-4BC8-B13A-E60CA13C4300}" type="datetimeFigureOut">
              <a:rPr lang="fi-FI" smtClean="0"/>
              <a:pPr/>
              <a:t>28.8.2013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74DE-DBD0-4F35-813B-7027A2E1AF7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62F7-5709-4BC8-B13A-E60CA13C4300}" type="datetimeFigureOut">
              <a:rPr lang="fi-FI" smtClean="0"/>
              <a:pPr/>
              <a:t>28.8.2013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74DE-DBD0-4F35-813B-7027A2E1AF7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62F7-5709-4BC8-B13A-E60CA13C4300}" type="datetimeFigureOut">
              <a:rPr lang="fi-FI" smtClean="0"/>
              <a:pPr/>
              <a:t>28.8.2013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74DE-DBD0-4F35-813B-7027A2E1AF7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62F7-5709-4BC8-B13A-E60CA13C4300}" type="datetimeFigureOut">
              <a:rPr lang="fi-FI" smtClean="0"/>
              <a:pPr/>
              <a:t>28.8.2013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74DE-DBD0-4F35-813B-7027A2E1AF7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62F7-5709-4BC8-B13A-E60CA13C4300}" type="datetimeFigureOut">
              <a:rPr lang="fi-FI" smtClean="0"/>
              <a:pPr/>
              <a:t>28.8.2013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74DE-DBD0-4F35-813B-7027A2E1AF7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62F7-5709-4BC8-B13A-E60CA13C4300}" type="datetimeFigureOut">
              <a:rPr lang="fi-FI" smtClean="0"/>
              <a:pPr/>
              <a:t>28.8.2013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74DE-DBD0-4F35-813B-7027A2E1AF7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62F7-5709-4BC8-B13A-E60CA13C4300}" type="datetimeFigureOut">
              <a:rPr lang="fi-FI" smtClean="0"/>
              <a:pPr/>
              <a:t>28.8.2013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74DE-DBD0-4F35-813B-7027A2E1AF7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1A362F7-5709-4BC8-B13A-E60CA13C4300}" type="datetimeFigureOut">
              <a:rPr lang="fi-FI" smtClean="0"/>
              <a:pPr/>
              <a:t>28.8.2013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02974DE-DBD0-4F35-813B-7027A2E1AF7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SUOMEN KIELEN OMINAISPIIRTEET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Suomi kuuluu uralilaiseen kielikuntaan, suomalais-ugrilaisten kielten ryhmään, ja sen sukukieliä ovat mm. viro, unkari ja saame.</a:t>
            </a:r>
          </a:p>
          <a:p>
            <a:endParaRPr lang="fi-FI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Morfeemeita </a:t>
            </a:r>
            <a:r>
              <a:rPr lang="fi-FI" dirty="0"/>
              <a:t>tutkiessa kannattaa etsiä ensin sanan kanta ja sen jälkeen erotella siitä erilaiset taivutusainekset</a:t>
            </a:r>
            <a:r>
              <a:rPr lang="fi-FI" dirty="0" smtClean="0"/>
              <a:t>!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	Tehtävä: </a:t>
            </a:r>
          </a:p>
          <a:p>
            <a:pPr marL="0" indent="0">
              <a:buNone/>
            </a:pPr>
            <a:r>
              <a:rPr lang="fi-FI" dirty="0" smtClean="0"/>
              <a:t>	Erota sanasta </a:t>
            </a:r>
            <a:r>
              <a:rPr lang="fi-FI" b="1" i="1" u="sng" dirty="0" smtClean="0"/>
              <a:t>varastoistammekaan</a:t>
            </a:r>
            <a:r>
              <a:rPr lang="fi-FI" dirty="0" smtClean="0"/>
              <a:t> morfeemit ja 	nimeä ne!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Taivuttaminen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4088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 vara / </a:t>
            </a:r>
            <a:r>
              <a:rPr lang="fi-FI" dirty="0" err="1" smtClean="0"/>
              <a:t>sto</a:t>
            </a:r>
            <a:r>
              <a:rPr lang="fi-FI" dirty="0"/>
              <a:t> </a:t>
            </a:r>
            <a:r>
              <a:rPr lang="fi-FI" dirty="0" smtClean="0"/>
              <a:t>/ i / </a:t>
            </a:r>
            <a:r>
              <a:rPr lang="fi-FI" dirty="0" err="1" smtClean="0"/>
              <a:t>sta</a:t>
            </a:r>
            <a:r>
              <a:rPr lang="fi-FI" dirty="0" smtClean="0"/>
              <a:t> / </a:t>
            </a:r>
            <a:r>
              <a:rPr lang="fi-FI" dirty="0" err="1" smtClean="0"/>
              <a:t>mme</a:t>
            </a:r>
            <a:r>
              <a:rPr lang="fi-FI" dirty="0" smtClean="0"/>
              <a:t> / </a:t>
            </a:r>
            <a:r>
              <a:rPr lang="fi-FI" dirty="0" err="1" smtClean="0"/>
              <a:t>kaan</a:t>
            </a:r>
            <a:endParaRPr lang="fi-FI" dirty="0" smtClean="0"/>
          </a:p>
          <a:p>
            <a:pPr marL="457200" indent="-457200">
              <a:buAutoNum type="arabicPeriod"/>
            </a:pPr>
            <a:r>
              <a:rPr lang="fi-FI" smtClean="0"/>
              <a:t>Kanta / Vartalo</a:t>
            </a:r>
            <a:endParaRPr lang="fi-FI" dirty="0" smtClean="0"/>
          </a:p>
          <a:p>
            <a:pPr marL="457200" indent="-457200">
              <a:buAutoNum type="arabicPeriod"/>
            </a:pPr>
            <a:r>
              <a:rPr lang="fi-FI" dirty="0" smtClean="0"/>
              <a:t>Johdin</a:t>
            </a:r>
          </a:p>
          <a:p>
            <a:pPr marL="457200" indent="-457200">
              <a:buAutoNum type="arabicPeriod"/>
            </a:pPr>
            <a:r>
              <a:rPr lang="fi-FI" dirty="0" smtClean="0"/>
              <a:t>Monikon tunnus</a:t>
            </a:r>
          </a:p>
          <a:p>
            <a:pPr marL="457200" indent="-457200">
              <a:buAutoNum type="arabicPeriod"/>
            </a:pPr>
            <a:r>
              <a:rPr lang="fi-FI" dirty="0" smtClean="0"/>
              <a:t>Sijapääte</a:t>
            </a:r>
          </a:p>
          <a:p>
            <a:pPr marL="457200" indent="-457200">
              <a:buAutoNum type="arabicPeriod"/>
            </a:pPr>
            <a:r>
              <a:rPr lang="fi-FI" dirty="0" smtClean="0"/>
              <a:t>Omistusliite</a:t>
            </a:r>
          </a:p>
          <a:p>
            <a:pPr marL="457200" indent="-457200">
              <a:buAutoNum type="arabicPeriod"/>
            </a:pPr>
            <a:r>
              <a:rPr lang="fi-FI" dirty="0" smtClean="0"/>
              <a:t>Liitepartikkeli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mtClean="0"/>
              <a:t>Nominien morfeemit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950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Laula / isi/ </a:t>
            </a:r>
            <a:r>
              <a:rPr lang="fi-FI" dirty="0" err="1" smtClean="0"/>
              <a:t>mme</a:t>
            </a:r>
            <a:r>
              <a:rPr lang="fi-FI" dirty="0" smtClean="0"/>
              <a:t>/ </a:t>
            </a:r>
            <a:r>
              <a:rPr lang="fi-FI" dirty="0" err="1" smtClean="0"/>
              <a:t>ko</a:t>
            </a:r>
            <a:r>
              <a:rPr lang="fi-FI" dirty="0" smtClean="0"/>
              <a:t> /</a:t>
            </a:r>
            <a:r>
              <a:rPr lang="fi-FI" dirty="0" err="1" smtClean="0"/>
              <a:t>han</a:t>
            </a:r>
            <a:endParaRPr lang="fi-FI" dirty="0" smtClean="0"/>
          </a:p>
          <a:p>
            <a:pPr marL="457200" indent="-457200">
              <a:buAutoNum type="arabicPeriod"/>
            </a:pPr>
            <a:r>
              <a:rPr lang="fi-FI" dirty="0" smtClean="0"/>
              <a:t>Kanta</a:t>
            </a:r>
          </a:p>
          <a:p>
            <a:pPr marL="457200" indent="-457200">
              <a:buAutoNum type="arabicPeriod"/>
            </a:pPr>
            <a:r>
              <a:rPr lang="fi-FI" dirty="0" smtClean="0"/>
              <a:t>Moduksen tunnus</a:t>
            </a:r>
          </a:p>
          <a:p>
            <a:pPr marL="457200" indent="-457200">
              <a:buAutoNum type="arabicPeriod"/>
            </a:pPr>
            <a:r>
              <a:rPr lang="fi-FI" dirty="0" smtClean="0"/>
              <a:t>Persoonapääte</a:t>
            </a:r>
          </a:p>
          <a:p>
            <a:pPr marL="457200" indent="-457200">
              <a:buAutoNum type="arabicPeriod"/>
            </a:pPr>
            <a:r>
              <a:rPr lang="fi-FI" dirty="0" smtClean="0"/>
              <a:t>Kysymysliite</a:t>
            </a:r>
          </a:p>
          <a:p>
            <a:pPr marL="457200" indent="-457200">
              <a:buAutoNum type="arabicPeriod"/>
            </a:pPr>
            <a:r>
              <a:rPr lang="fi-FI" dirty="0" smtClean="0"/>
              <a:t>Liitepartikkeli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Verbien morfeemit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291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ÄÄNTÄMINEN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Suomen kielessä vallitsee </a:t>
            </a:r>
            <a:r>
              <a:rPr lang="fi-FI" b="1" u="sng" dirty="0" smtClean="0"/>
              <a:t>äänne- ja kirjainvastaavuus </a:t>
            </a:r>
            <a:r>
              <a:rPr lang="fi-FI" dirty="0" smtClean="0"/>
              <a:t>eli yksi kirjain vastaa yhtä äännettä.</a:t>
            </a:r>
          </a:p>
          <a:p>
            <a:r>
              <a:rPr lang="fi-FI" dirty="0" smtClean="0"/>
              <a:t>Tämä tekee kielestämme helpon ääntää.</a:t>
            </a:r>
          </a:p>
          <a:p>
            <a:r>
              <a:rPr lang="fi-FI" b="1" u="sng" dirty="0" smtClean="0"/>
              <a:t>Äänne</a:t>
            </a:r>
            <a:r>
              <a:rPr lang="fi-FI" dirty="0" smtClean="0"/>
              <a:t> on kielen osa, joka yksinään ei merkitse mitään, mutta äännettä vaihdettaessa sanan merkitys muuttuu.</a:t>
            </a:r>
          </a:p>
        </p:txBody>
      </p:sp>
      <p:pic>
        <p:nvPicPr>
          <p:cNvPr id="1026" name="Picture 2" descr="C:\Program Files (x86)\Microsoft Office\MEDIA\CAGCAT10\j0292020.wmf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858" y="3515963"/>
            <a:ext cx="1869034" cy="177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i-FI" dirty="0"/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Kirjoitetusta kielestä puuttuu </a:t>
            </a:r>
            <a:r>
              <a:rPr lang="fi-FI" b="1" i="1" dirty="0"/>
              <a:t>äng</a:t>
            </a:r>
            <a:r>
              <a:rPr lang="fi-FI" dirty="0"/>
              <a:t>-äänne</a:t>
            </a:r>
            <a:r>
              <a:rPr lang="fi-FI" dirty="0" smtClean="0"/>
              <a:t>. (ranka, rangan)</a:t>
            </a:r>
          </a:p>
          <a:p>
            <a:pPr marL="457200" indent="-457200">
              <a:buFont typeface="+mj-lt"/>
              <a:buAutoNum type="arabicPeriod"/>
            </a:pPr>
            <a:endParaRPr lang="fi-FI" dirty="0"/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 Loppukahdennusta </a:t>
            </a:r>
            <a:r>
              <a:rPr lang="fi-FI" dirty="0"/>
              <a:t>ei kirjoiteta [</a:t>
            </a:r>
            <a:r>
              <a:rPr lang="fi-FI" dirty="0" err="1"/>
              <a:t>tervettuloa</a:t>
            </a:r>
            <a:r>
              <a:rPr lang="fi-FI" dirty="0" smtClean="0"/>
              <a:t>].</a:t>
            </a:r>
          </a:p>
          <a:p>
            <a:pPr marL="457200" indent="-457200">
              <a:buFont typeface="+mj-lt"/>
              <a:buAutoNum type="arabicPeriod"/>
            </a:pPr>
            <a:endParaRPr lang="fi-FI" dirty="0"/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Kirjoitettu </a:t>
            </a:r>
            <a:r>
              <a:rPr lang="fi-FI" b="1" i="1" dirty="0" err="1"/>
              <a:t>np</a:t>
            </a:r>
            <a:r>
              <a:rPr lang="fi-FI" dirty="0"/>
              <a:t> keskellä sanaa ääntyy </a:t>
            </a:r>
            <a:r>
              <a:rPr lang="fi-FI" b="1" i="1" dirty="0" err="1"/>
              <a:t>mp</a:t>
            </a:r>
            <a:r>
              <a:rPr lang="fi-FI" dirty="0" err="1"/>
              <a:t>:nä</a:t>
            </a:r>
            <a:r>
              <a:rPr lang="fi-FI" dirty="0"/>
              <a:t> [</a:t>
            </a:r>
            <a:r>
              <a:rPr lang="fi-FI" dirty="0" err="1"/>
              <a:t>tulempa</a:t>
            </a:r>
            <a:r>
              <a:rPr lang="fi-FI" dirty="0"/>
              <a:t>].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Kolme poikkeusta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871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VOKAALIT</a:t>
            </a: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sz="quarter" idx="13"/>
          </p:nvPr>
        </p:nvGraphicFramePr>
        <p:xfrm>
          <a:off x="467544" y="1628800"/>
          <a:ext cx="3657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isällön paikkamerkki 3"/>
          <p:cNvSpPr>
            <a:spLocks noGrp="1"/>
          </p:cNvSpPr>
          <p:nvPr>
            <p:ph sz="quarter" idx="14"/>
          </p:nvPr>
        </p:nvSpPr>
        <p:spPr>
          <a:xfrm>
            <a:off x="4270248" y="1196752"/>
            <a:ext cx="3657600" cy="4975448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Samassa tavussa olevat kaksi eri vokaalia (h</a:t>
            </a:r>
            <a:r>
              <a:rPr lang="fi-FI" b="1" i="1" dirty="0" smtClean="0"/>
              <a:t>iu</a:t>
            </a:r>
            <a:r>
              <a:rPr lang="fi-FI" dirty="0" smtClean="0"/>
              <a:t>s, h</a:t>
            </a:r>
            <a:r>
              <a:rPr lang="fi-FI" b="1" i="1" dirty="0" smtClean="0"/>
              <a:t>ei</a:t>
            </a:r>
            <a:r>
              <a:rPr lang="fi-FI" dirty="0" smtClean="0"/>
              <a:t>nä, p</a:t>
            </a:r>
            <a:r>
              <a:rPr lang="fi-FI" b="1" dirty="0" smtClean="0"/>
              <a:t>ai</a:t>
            </a:r>
            <a:r>
              <a:rPr lang="fi-FI" dirty="0" smtClean="0"/>
              <a:t>ta).</a:t>
            </a:r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Pitkä ja lyhyt vokaali (tuli – tuuli).</a:t>
            </a:r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Sanassa voi olla vain taka- (a, o, u) tai etuvokaaleja (ä, ö, y), poikkeuksena yhdyssanat ja vierasperäiset sanat.</a:t>
            </a:r>
            <a:endParaRPr lang="fi-FI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Suomen kielessä sanan tai tavun alussa on vain yksi konsonantti. (HUOM. vierasperäiset sanat)</a:t>
            </a:r>
          </a:p>
          <a:p>
            <a:r>
              <a:rPr lang="fi-FI" dirty="0" smtClean="0"/>
              <a:t>Sanat loppuvat useimmiten vokaaliin. Mahdollisia loppukonsonantteja ovat </a:t>
            </a:r>
            <a:r>
              <a:rPr lang="fi-FI" b="1" i="1" dirty="0" smtClean="0"/>
              <a:t>l, n, r, s </a:t>
            </a:r>
            <a:r>
              <a:rPr lang="fi-FI" dirty="0" smtClean="0"/>
              <a:t>ja </a:t>
            </a:r>
            <a:r>
              <a:rPr lang="fi-FI" b="1" i="1" dirty="0" smtClean="0"/>
              <a:t>t</a:t>
            </a:r>
            <a:r>
              <a:rPr lang="fi-FI" dirty="0" smtClean="0"/>
              <a:t>.</a:t>
            </a:r>
          </a:p>
          <a:p>
            <a:pPr lvl="2"/>
            <a:r>
              <a:rPr lang="fi-FI" dirty="0" smtClean="0"/>
              <a:t>Keksi esimerkkisanat yllä oleviin loppukonsonantteihin!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KONSONANTIT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sz="2600" b="1" u="sng" dirty="0" smtClean="0"/>
              <a:t>Astevaihtelu</a:t>
            </a:r>
          </a:p>
          <a:p>
            <a:pPr lvl="1"/>
            <a:r>
              <a:rPr lang="fi-FI" sz="2600" dirty="0" smtClean="0"/>
              <a:t>Jos sanan keskellä on konsonantti </a:t>
            </a:r>
            <a:r>
              <a:rPr lang="fi-FI" sz="2600" b="1" i="1" dirty="0" smtClean="0"/>
              <a:t>k, p </a:t>
            </a:r>
            <a:r>
              <a:rPr lang="fi-FI" sz="2600" dirty="0" smtClean="0"/>
              <a:t>tai </a:t>
            </a:r>
            <a:r>
              <a:rPr lang="fi-FI" sz="2600" b="1" i="1" dirty="0" smtClean="0"/>
              <a:t>t</a:t>
            </a:r>
            <a:r>
              <a:rPr lang="fi-FI" sz="2600" dirty="0" smtClean="0"/>
              <a:t>, tapahtuu muutoksia sanaa taivutettaessa.</a:t>
            </a:r>
          </a:p>
          <a:p>
            <a:pPr lvl="1">
              <a:buNone/>
            </a:pPr>
            <a:r>
              <a:rPr lang="fi-FI" dirty="0" smtClean="0"/>
              <a:t>		1) kaksoiskonsonantti eli geminaatta muuttuu 	yksinäiskonsonantiksi </a:t>
            </a:r>
          </a:p>
          <a:p>
            <a:pPr lvl="1">
              <a:buNone/>
            </a:pPr>
            <a:r>
              <a:rPr lang="fi-FI" dirty="0"/>
              <a:t>	</a:t>
            </a:r>
            <a:r>
              <a:rPr lang="fi-FI" dirty="0" smtClean="0"/>
              <a:t>	(</a:t>
            </a:r>
            <a:r>
              <a:rPr lang="fi-FI" i="1" dirty="0" smtClean="0"/>
              <a:t>matto – maton</a:t>
            </a:r>
            <a:r>
              <a:rPr lang="fi-FI" dirty="0" smtClean="0"/>
              <a:t>)</a:t>
            </a:r>
          </a:p>
          <a:p>
            <a:pPr lvl="1">
              <a:buNone/>
            </a:pPr>
            <a:r>
              <a:rPr lang="fi-FI" dirty="0" smtClean="0"/>
              <a:t>		2) yksinäiskonsonantti muuttuu toiseksi tai katoaa </a:t>
            </a:r>
          </a:p>
          <a:p>
            <a:pPr lvl="1">
              <a:buNone/>
            </a:pPr>
            <a:r>
              <a:rPr lang="fi-FI" dirty="0"/>
              <a:t>	</a:t>
            </a:r>
            <a:r>
              <a:rPr lang="fi-FI" dirty="0" smtClean="0"/>
              <a:t>	(</a:t>
            </a:r>
            <a:r>
              <a:rPr lang="fi-FI" i="1" dirty="0" smtClean="0"/>
              <a:t>arpa – arvan</a:t>
            </a:r>
            <a:r>
              <a:rPr lang="fi-FI" dirty="0" smtClean="0"/>
              <a:t>)</a:t>
            </a:r>
          </a:p>
          <a:p>
            <a:pPr lvl="1">
              <a:buNone/>
            </a:pPr>
            <a:r>
              <a:rPr lang="fi-FI" dirty="0" smtClean="0"/>
              <a:t>		3) yksinäiskonsonantti muuttuu edellisen äänteen 	kaltaiseksi </a:t>
            </a:r>
            <a:endParaRPr lang="fi-FI" dirty="0"/>
          </a:p>
          <a:p>
            <a:pPr lvl="1">
              <a:buNone/>
            </a:pPr>
            <a:r>
              <a:rPr lang="fi-FI" i="1" dirty="0" smtClean="0"/>
              <a:t>		(kampa – kamman)</a:t>
            </a:r>
          </a:p>
          <a:p>
            <a:pPr lvl="1">
              <a:buNone/>
            </a:pP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KONSONANTIT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Ettei aika kävisi pitkäksi…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Aloita tästä: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smtClean="0"/>
              <a:t>Lue oppikirjan s. 20-22. Opettele erityisesti lihavoidut käsitteet.</a:t>
            </a:r>
          </a:p>
          <a:p>
            <a:r>
              <a:rPr lang="fi-FI" dirty="0" smtClean="0"/>
              <a:t>Tee tehtävät 1-5 ja 7 s. 22.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 smtClean="0"/>
              <a:t>Sitten näitä: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i-FI" dirty="0" smtClean="0"/>
              <a:t>Tee harjoituskirjasta aiheeseen liittyviä tehtäviä s. 22-23.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Suomen kielen sanat taipuvat.</a:t>
            </a:r>
          </a:p>
          <a:p>
            <a:pPr lvl="1"/>
            <a:r>
              <a:rPr lang="fi-FI" dirty="0" smtClean="0"/>
              <a:t>Nominit taipuvat sijamuodoissa.</a:t>
            </a:r>
          </a:p>
          <a:p>
            <a:pPr lvl="1"/>
            <a:r>
              <a:rPr lang="fi-FI" dirty="0" smtClean="0"/>
              <a:t>Verbit taipuvat persoona- ja aikamuodoissa.</a:t>
            </a:r>
          </a:p>
          <a:p>
            <a:pPr>
              <a:buNone/>
            </a:pPr>
            <a:endParaRPr lang="fi-FI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TAIVUTTAMINEN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Kielen pienintä yksikköä, jolla on merkitys, kutsutaan </a:t>
            </a:r>
            <a:r>
              <a:rPr lang="fi-FI" b="1" i="1" dirty="0"/>
              <a:t>morfeemiksi</a:t>
            </a:r>
            <a:r>
              <a:rPr lang="fi-FI" dirty="0"/>
              <a:t>.</a:t>
            </a:r>
          </a:p>
          <a:p>
            <a:r>
              <a:rPr lang="fi-FI" dirty="0"/>
              <a:t>Suomen kielen sanoihin voidaan liittää useita morfeemeja esim.</a:t>
            </a:r>
          </a:p>
          <a:p>
            <a:pPr>
              <a:buNone/>
            </a:pPr>
            <a:r>
              <a:rPr lang="fi-FI" dirty="0"/>
              <a:t>		</a:t>
            </a:r>
            <a:r>
              <a:rPr lang="fi-FI" i="1" dirty="0" err="1"/>
              <a:t>kahvi+la+ssa+ni+kin</a:t>
            </a:r>
            <a:endParaRPr lang="fi-FI" i="1" dirty="0"/>
          </a:p>
          <a:p>
            <a:pPr>
              <a:buNone/>
            </a:pPr>
            <a:r>
              <a:rPr lang="fi-FI" dirty="0"/>
              <a:t>	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Taivuttaminen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551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ltomuoto">
  <a:themeElements>
    <a:clrScheme name="Aaltomuoto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altomuoto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altomuoto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152</TotalTime>
  <Words>338</Words>
  <Application>Microsoft Office PowerPoint</Application>
  <PresentationFormat>Näytössä katseltava diaesitys (4:3)</PresentationFormat>
  <Paragraphs>71</Paragraphs>
  <Slides>12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3" baseType="lpstr">
      <vt:lpstr>Aaltomuoto</vt:lpstr>
      <vt:lpstr>SUOMEN KIELEN OMINAISPIIRTEET</vt:lpstr>
      <vt:lpstr>ÄÄNTÄMINEN</vt:lpstr>
      <vt:lpstr>Kolme poikkeusta</vt:lpstr>
      <vt:lpstr>VOKAALIT</vt:lpstr>
      <vt:lpstr>KONSONANTIT</vt:lpstr>
      <vt:lpstr>KONSONANTIT</vt:lpstr>
      <vt:lpstr>Ettei aika kävisi pitkäksi…</vt:lpstr>
      <vt:lpstr>TAIVUTTAMINEN</vt:lpstr>
      <vt:lpstr>Taivuttaminen</vt:lpstr>
      <vt:lpstr>Taivuttaminen</vt:lpstr>
      <vt:lpstr>Nominien morfeemit</vt:lpstr>
      <vt:lpstr>Verbien morfeemit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SUOMEN KIELEN OMINAISPIIRTEET</dc:title>
  <dc:creator>M</dc:creator>
  <cp:lastModifiedBy>Marika Maunu</cp:lastModifiedBy>
  <cp:revision>24</cp:revision>
  <dcterms:created xsi:type="dcterms:W3CDTF">2012-08-26T09:22:45Z</dcterms:created>
  <dcterms:modified xsi:type="dcterms:W3CDTF">2013-08-28T09:35:19Z</dcterms:modified>
</cp:coreProperties>
</file>