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24"/>
  </p:notesMasterIdLst>
  <p:sldIdLst>
    <p:sldId id="256" r:id="rId2"/>
    <p:sldId id="278" r:id="rId3"/>
    <p:sldId id="260" r:id="rId4"/>
    <p:sldId id="273" r:id="rId5"/>
    <p:sldId id="279" r:id="rId6"/>
    <p:sldId id="280" r:id="rId7"/>
    <p:sldId id="292" r:id="rId8"/>
    <p:sldId id="287" r:id="rId9"/>
    <p:sldId id="284" r:id="rId10"/>
    <p:sldId id="283" r:id="rId11"/>
    <p:sldId id="289" r:id="rId12"/>
    <p:sldId id="293" r:id="rId13"/>
    <p:sldId id="282" r:id="rId14"/>
    <p:sldId id="285" r:id="rId15"/>
    <p:sldId id="294" r:id="rId16"/>
    <p:sldId id="295" r:id="rId17"/>
    <p:sldId id="298" r:id="rId18"/>
    <p:sldId id="265" r:id="rId19"/>
    <p:sldId id="290" r:id="rId20"/>
    <p:sldId id="272" r:id="rId21"/>
    <p:sldId id="291" r:id="rId22"/>
    <p:sldId id="277" r:id="rId23"/>
  </p:sldIdLst>
  <p:sldSz cx="12192000" cy="6858000"/>
  <p:notesSz cx="7029450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6095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981729" y="0"/>
            <a:ext cx="3046095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1A9D0-0137-4B31-A7CA-307BBBEA6928}" type="datetimeFigureOut">
              <a:rPr lang="fi-FI" smtClean="0"/>
              <a:t>29.11.2023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41363" y="1154113"/>
            <a:ext cx="5546725" cy="311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02946" y="4447154"/>
            <a:ext cx="5623560" cy="36385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46095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981729" y="8777193"/>
            <a:ext cx="3046095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E2955-7E47-4859-BFCD-F8CF01DB3E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198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i-FI" smtClean="0"/>
              <a:pPr rtl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545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00C6-3550-4364-AD39-D2669FB76A1D}" type="datetimeFigureOut">
              <a:rPr lang="fi-FI" smtClean="0"/>
              <a:t>29.11.2023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F5D8-00B1-438B-87F4-78190592A2E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52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00C6-3550-4364-AD39-D2669FB76A1D}" type="datetimeFigureOut">
              <a:rPr lang="fi-FI" smtClean="0"/>
              <a:t>29.11.2023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F5D8-00B1-438B-87F4-78190592A2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205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00C6-3550-4364-AD39-D2669FB76A1D}" type="datetimeFigureOut">
              <a:rPr lang="fi-FI" smtClean="0"/>
              <a:t>29.11.2023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F5D8-00B1-438B-87F4-78190592A2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709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00C6-3550-4364-AD39-D2669FB76A1D}" type="datetimeFigureOut">
              <a:rPr lang="fi-FI" smtClean="0"/>
              <a:t>29.11.2023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F5D8-00B1-438B-87F4-78190592A2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97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00C6-3550-4364-AD39-D2669FB76A1D}" type="datetimeFigureOut">
              <a:rPr lang="fi-FI" smtClean="0"/>
              <a:t>29.11.2023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F5D8-00B1-438B-87F4-78190592A2E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73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00C6-3550-4364-AD39-D2669FB76A1D}" type="datetimeFigureOut">
              <a:rPr lang="fi-FI" smtClean="0"/>
              <a:t>29.11.2023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F5D8-00B1-438B-87F4-78190592A2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528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00C6-3550-4364-AD39-D2669FB76A1D}" type="datetimeFigureOut">
              <a:rPr lang="fi-FI" smtClean="0"/>
              <a:t>29.11.2023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F5D8-00B1-438B-87F4-78190592A2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674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00C6-3550-4364-AD39-D2669FB76A1D}" type="datetimeFigureOut">
              <a:rPr lang="fi-FI" smtClean="0"/>
              <a:t>29.11.2023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F5D8-00B1-438B-87F4-78190592A2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693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00C6-3550-4364-AD39-D2669FB76A1D}" type="datetimeFigureOut">
              <a:rPr lang="fi-FI" smtClean="0"/>
              <a:t>29.11.2023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F5D8-00B1-438B-87F4-78190592A2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450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4BA00C6-3550-4364-AD39-D2669FB76A1D}" type="datetimeFigureOut">
              <a:rPr lang="fi-FI" smtClean="0"/>
              <a:t>29.11.2023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67F5D8-00B1-438B-87F4-78190592A2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786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00C6-3550-4364-AD39-D2669FB76A1D}" type="datetimeFigureOut">
              <a:rPr lang="fi-FI" smtClean="0"/>
              <a:t>29.11.2023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F5D8-00B1-438B-87F4-78190592A2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432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BA00C6-3550-4364-AD39-D2669FB76A1D}" type="datetimeFigureOut">
              <a:rPr lang="fi-FI" smtClean="0"/>
              <a:t>29.11.2023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867F5D8-00B1-438B-87F4-78190592A2E1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46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etunimi.sukunimi@edu.turku.fi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CFC9789-57F4-4B9C-ABAA-6F7C8BADC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54F538-07DE-4652-B506-5D16E3EBB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D56195-A6AC-4958-8B87-F7D009353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83BAE65-D215-4292-9498-D9610AC2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99ACED-3F9B-471D-97BC-E5D2D2319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" name="Otsikko 1"/>
          <p:cNvSpPr txBox="1">
            <a:spLocks/>
          </p:cNvSpPr>
          <p:nvPr/>
        </p:nvSpPr>
        <p:spPr>
          <a:xfrm>
            <a:off x="7801460" y="697636"/>
            <a:ext cx="3747525" cy="38242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Puropellon</a:t>
            </a: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koulun</a:t>
            </a: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yhteishakuilta</a:t>
            </a:r>
            <a:b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28.11.2023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C05757-249C-4F2B-B326-B940FDD9C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922679-5189-4C5C-9FBB-6839F89C6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 useBgFill="1"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879421" y="5140172"/>
            <a:ext cx="4674318" cy="879561"/>
          </a:xfrm>
        </p:spPr>
        <p:txBody>
          <a:bodyPr>
            <a:normAutofit/>
          </a:bodyPr>
          <a:lstStyle/>
          <a:p>
            <a:pPr algn="ctr" defTabSz="795528"/>
            <a:r>
              <a:rPr lang="fi-FI" sz="5220" b="1" kern="1200" spc="-44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Tervetuloa!</a:t>
            </a:r>
            <a:endParaRPr lang="fi-FI" sz="6000" b="1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584E73C6-E9F2-25BF-643B-E91EBAB23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53" y="706053"/>
            <a:ext cx="6416616" cy="430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25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Valintakriteerit lukiokoulutukseen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1613" y="1839309"/>
            <a:ext cx="11385755" cy="42356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dirty="0"/>
          </a:p>
          <a:p>
            <a:pPr>
              <a:buFont typeface="Wingdings" panose="05000000000000000000" pitchFamily="2" charset="2"/>
              <a:buChar char="§"/>
            </a:pPr>
            <a:r>
              <a:rPr lang="fi-FI" sz="2800" dirty="0"/>
              <a:t> </a:t>
            </a:r>
            <a:r>
              <a:rPr lang="fi-FI" sz="2800" b="1" dirty="0"/>
              <a:t>YLEISLUKIOT </a:t>
            </a:r>
          </a:p>
          <a:p>
            <a:pPr marL="452438" indent="-452438">
              <a:buNone/>
            </a:pPr>
            <a:r>
              <a:rPr lang="fi-FI" sz="2800" dirty="0"/>
              <a:t>	</a:t>
            </a:r>
            <a:r>
              <a:rPr lang="fi-FI" sz="3200" dirty="0"/>
              <a:t>- Peruskoulun päättötodistuksen </a:t>
            </a:r>
            <a:r>
              <a:rPr lang="fi-FI" sz="3200" u="sng" dirty="0"/>
              <a:t>lukuaineiden keskiarvo </a:t>
            </a:r>
            <a:r>
              <a:rPr lang="fi-FI" sz="3200" dirty="0"/>
              <a:t>(kahden desimaalin tarkkuudella)</a:t>
            </a:r>
          </a:p>
          <a:p>
            <a:pPr marL="452438" indent="-452438">
              <a:buNone/>
            </a:pPr>
            <a:endParaRPr lang="fi-FI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fi-FI" sz="2800" dirty="0"/>
              <a:t> </a:t>
            </a:r>
            <a:r>
              <a:rPr lang="fi-FI" sz="2800" b="1" dirty="0"/>
              <a:t>ERITYISTEHTÄVÄN SAANEET LUKIOT </a:t>
            </a:r>
          </a:p>
          <a:p>
            <a:pPr marL="452438" indent="-452438">
              <a:buNone/>
            </a:pPr>
            <a:r>
              <a:rPr lang="fi-FI" sz="2800" dirty="0"/>
              <a:t>	</a:t>
            </a:r>
            <a:r>
              <a:rPr lang="fi-FI" sz="3200" dirty="0"/>
              <a:t>- Pisteet/pääsykokeet</a:t>
            </a:r>
          </a:p>
          <a:p>
            <a:pPr marL="452438" indent="-452438">
              <a:buNone/>
            </a:pPr>
            <a:r>
              <a:rPr lang="fi-FI" sz="3200" dirty="0"/>
              <a:t>	- Painotetut arvosanat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7381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Lukion ainevalintakortti ja lisälomakkeet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endParaRPr lang="fi-FI" sz="3600" dirty="0"/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fi-FI" sz="3600" dirty="0"/>
              <a:t>Yhteishaun hakulomakkeen lisäksi lukioon hakija täyttää sähköisen</a:t>
            </a:r>
            <a:r>
              <a:rPr lang="fi-FI" sz="3600" b="1" dirty="0"/>
              <a:t> ainevalintakortin</a:t>
            </a:r>
            <a:endParaRPr lang="fi-FI" sz="3600" dirty="0"/>
          </a:p>
          <a:p>
            <a:pPr marL="354013" indent="-354013">
              <a:buFont typeface="Wingdings" panose="05000000000000000000" pitchFamily="2" charset="2"/>
              <a:buChar char="§"/>
            </a:pPr>
            <a:endParaRPr lang="fi-FI" sz="3600" dirty="0"/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fi-FI" sz="3600" dirty="0"/>
              <a:t>Mahdolliset lisälomakkeet toimitetaan oppilaitoksiin haun aikana (huoltajan vastuulla)</a:t>
            </a:r>
            <a:endParaRPr lang="fi-FI" sz="3600" b="1" dirty="0"/>
          </a:p>
          <a:p>
            <a:pPr marL="0" indent="0">
              <a:buNone/>
            </a:pPr>
            <a:r>
              <a:rPr lang="fi-FI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8267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35952"/>
          </a:xfrm>
        </p:spPr>
        <p:txBody>
          <a:bodyPr/>
          <a:lstStyle/>
          <a:p>
            <a:r>
              <a:rPr lang="fi-FI" dirty="0"/>
              <a:t>           </a:t>
            </a:r>
            <a:r>
              <a:rPr lang="fi-FI" b="1" dirty="0"/>
              <a:t>Lukiokoulutusta tarjoavat esim.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49912" y="1887794"/>
            <a:ext cx="5476568" cy="4306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 err="1"/>
              <a:t>Katedralskolan</a:t>
            </a:r>
            <a:r>
              <a:rPr lang="fi-FI" sz="2400" b="1" dirty="0"/>
              <a:t> i Åbo</a:t>
            </a:r>
          </a:p>
          <a:p>
            <a:pPr marL="0" indent="0">
              <a:buNone/>
            </a:pPr>
            <a:r>
              <a:rPr lang="fi-FI" sz="2400" b="1" dirty="0"/>
              <a:t>Kerttulin lukio</a:t>
            </a:r>
          </a:p>
          <a:p>
            <a:pPr marL="0" indent="0">
              <a:buNone/>
            </a:pPr>
            <a:r>
              <a:rPr lang="fi-FI" sz="2400" b="1" dirty="0"/>
              <a:t>Luostarivuoren lyseon lukio</a:t>
            </a:r>
          </a:p>
          <a:p>
            <a:pPr marL="0" indent="0">
              <a:buNone/>
            </a:pPr>
            <a:r>
              <a:rPr lang="fi-FI" sz="2400" b="1" dirty="0"/>
              <a:t>Puolalanmäen lukio</a:t>
            </a:r>
          </a:p>
          <a:p>
            <a:pPr marL="0" indent="0">
              <a:buNone/>
            </a:pPr>
            <a:r>
              <a:rPr lang="fi-FI" sz="2400" b="1" dirty="0"/>
              <a:t>Turun klassillinen lukio</a:t>
            </a:r>
          </a:p>
          <a:p>
            <a:pPr marL="0" indent="0">
              <a:buNone/>
            </a:pPr>
            <a:r>
              <a:rPr lang="fi-FI" sz="2400" b="1" dirty="0"/>
              <a:t>Turun Suomalaisen yhteiskoulun lukio</a:t>
            </a:r>
          </a:p>
          <a:p>
            <a:pPr marL="0" indent="0">
              <a:buNone/>
            </a:pPr>
            <a:r>
              <a:rPr lang="fi-FI" sz="2400" b="1" dirty="0"/>
              <a:t>Turun Normaalikoulun lukio</a:t>
            </a:r>
          </a:p>
          <a:p>
            <a:pPr marL="0" indent="0">
              <a:buNone/>
            </a:pPr>
            <a:r>
              <a:rPr lang="fi-FI" sz="2400" b="1" dirty="0"/>
              <a:t>Turun Steinerkoulun lukio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endParaRPr lang="fi-FI" sz="3200" b="1" dirty="0"/>
          </a:p>
          <a:p>
            <a:pPr marL="0" indent="0">
              <a:buNone/>
            </a:pPr>
            <a:endParaRPr lang="fi-FI" sz="3200" b="1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0D77EB32-ADA4-71B7-C5AA-BD380151514B}"/>
              </a:ext>
            </a:extLst>
          </p:cNvPr>
          <p:cNvSpPr txBox="1">
            <a:spLocks/>
          </p:cNvSpPr>
          <p:nvPr/>
        </p:nvSpPr>
        <p:spPr>
          <a:xfrm>
            <a:off x="6096000" y="1887794"/>
            <a:ext cx="5476568" cy="402139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fi-FI" sz="2400" b="1" dirty="0"/>
              <a:t>Kaarinan lukio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fi-FI" sz="2400" b="1" dirty="0"/>
              <a:t>Raision lukio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fi-FI" sz="2400" b="1" dirty="0"/>
              <a:t>Liedon lukio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fi-FI" sz="2400" b="1" dirty="0"/>
              <a:t>Naantalin lukio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fi-FI" sz="2400" b="1" dirty="0"/>
          </a:p>
          <a:p>
            <a:pPr marL="0" indent="0">
              <a:buFont typeface="Calibri" panose="020F0502020204030204" pitchFamily="34" charset="0"/>
              <a:buNone/>
            </a:pPr>
            <a:endParaRPr lang="fi-FI" sz="3200" b="1" dirty="0"/>
          </a:p>
          <a:p>
            <a:pPr marL="0" indent="0">
              <a:buFont typeface="Calibri" panose="020F0502020204030204" pitchFamily="34" charset="0"/>
              <a:buNone/>
            </a:pPr>
            <a:endParaRPr lang="fi-FI" sz="3200" b="1" dirty="0"/>
          </a:p>
        </p:txBody>
      </p:sp>
    </p:spTree>
    <p:extLst>
      <p:ext uri="{BB962C8B-B14F-4D97-AF65-F5344CB8AC3E}">
        <p14:creationId xmlns:p14="http://schemas.microsoft.com/office/powerpoint/2010/main" val="364999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99745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Valintaperusteet ammatilliseen koulutukseen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12838" y="1745198"/>
            <a:ext cx="10766323" cy="4429461"/>
          </a:xfrm>
        </p:spPr>
        <p:txBody>
          <a:bodyPr>
            <a:noAutofit/>
          </a:bodyPr>
          <a:lstStyle/>
          <a:p>
            <a:pPr marL="354013" indent="-354013">
              <a:buFont typeface="Wingdings" panose="05000000000000000000" pitchFamily="2" charset="2"/>
              <a:buChar char="§"/>
            </a:pPr>
            <a:r>
              <a:rPr lang="fi-FI" sz="2800" dirty="0"/>
              <a:t>Perusopetuksen oppimäärän suorittaminen hakeutumisvuonna = 6 p.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fi-FI" sz="2800" dirty="0"/>
              <a:t>Yleinen koulumenestys = 1-16 p.</a:t>
            </a:r>
          </a:p>
          <a:p>
            <a:pPr marL="0" indent="0">
              <a:buNone/>
            </a:pPr>
            <a:r>
              <a:rPr lang="fi-FI" sz="2800" dirty="0"/>
              <a:t>(kaikkien aineiden keskiarvo muutetaan pisteiksi)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fi-FI" sz="2800" dirty="0"/>
              <a:t>Painotettavat arvosanat = 1-8 p. </a:t>
            </a:r>
          </a:p>
          <a:p>
            <a:pPr marL="0" indent="0">
              <a:buNone/>
            </a:pPr>
            <a:r>
              <a:rPr lang="fi-FI" sz="2800" dirty="0"/>
              <a:t>(kolmen parhaan taito- ja taideaineen keskiarvo muutetaan pisteiksi)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fi-FI" sz="2800" dirty="0"/>
              <a:t>Hakutoivepisteet = 2 p.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fi-FI" sz="2800" dirty="0"/>
              <a:t>Mahdolliset pääsy- ja soveltuvuuskokeet = 0-10 p.</a:t>
            </a:r>
          </a:p>
          <a:p>
            <a:pPr marL="0" indent="0">
              <a:buNone/>
            </a:pPr>
            <a:r>
              <a:rPr lang="fi-FI" sz="2800" b="1" dirty="0"/>
              <a:t>Yhteishakulaskuri.fi</a:t>
            </a:r>
          </a:p>
        </p:txBody>
      </p:sp>
    </p:spTree>
    <p:extLst>
      <p:ext uri="{BB962C8B-B14F-4D97-AF65-F5344CB8AC3E}">
        <p14:creationId xmlns:p14="http://schemas.microsoft.com/office/powerpoint/2010/main" val="3424654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Kaksoistutkinto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fi-FI" sz="3600" dirty="0"/>
              <a:t>Ammatillinen perustutkinto + ylioppilastutkinto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fi-FI" sz="3600" dirty="0"/>
              <a:t>Haetaan ammatilliseen perustutkintoon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fi-FI" sz="3600" dirty="0"/>
              <a:t>Mahdollista yhdistää kaikkiin ammatillisiin perustutkintoihin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fi-FI" sz="3600" dirty="0"/>
              <a:t>Valinta tehdään opintojen alussa </a:t>
            </a:r>
          </a:p>
        </p:txBody>
      </p:sp>
    </p:spTree>
    <p:extLst>
      <p:ext uri="{BB962C8B-B14F-4D97-AF65-F5344CB8AC3E}">
        <p14:creationId xmlns:p14="http://schemas.microsoft.com/office/powerpoint/2010/main" val="2511765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35952"/>
          </a:xfrm>
        </p:spPr>
        <p:txBody>
          <a:bodyPr>
            <a:normAutofit fontScale="90000"/>
          </a:bodyPr>
          <a:lstStyle/>
          <a:p>
            <a:r>
              <a:rPr lang="fi-FI" dirty="0"/>
              <a:t>           </a:t>
            </a:r>
            <a:r>
              <a:rPr lang="fi-FI" b="1" dirty="0"/>
              <a:t>Ammatillista koulutusta tarjoavat esim.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93058" y="1750142"/>
            <a:ext cx="5476568" cy="44931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3200" b="1" dirty="0"/>
              <a:t>Turun ammatti-instituutti (TAI)</a:t>
            </a:r>
          </a:p>
          <a:p>
            <a:pPr marL="0" indent="0">
              <a:buNone/>
            </a:pPr>
            <a:r>
              <a:rPr lang="fi-FI" sz="3200" b="1" dirty="0"/>
              <a:t>Turun Ammattiopistosäätiö (TAOS)</a:t>
            </a:r>
          </a:p>
          <a:p>
            <a:pPr marL="0" indent="0">
              <a:buNone/>
            </a:pPr>
            <a:r>
              <a:rPr lang="fi-FI" sz="3200" b="1" dirty="0" err="1"/>
              <a:t>Raseko</a:t>
            </a:r>
            <a:endParaRPr lang="fi-FI" sz="3200" b="1" dirty="0"/>
          </a:p>
          <a:p>
            <a:pPr marL="0" indent="0">
              <a:buNone/>
            </a:pPr>
            <a:r>
              <a:rPr lang="fi-FI" sz="3200" b="1" dirty="0" err="1"/>
              <a:t>Linnasmäen</a:t>
            </a:r>
            <a:r>
              <a:rPr lang="fi-FI" sz="3200" b="1" dirty="0"/>
              <a:t> opisto</a:t>
            </a:r>
          </a:p>
          <a:p>
            <a:pPr marL="0" indent="0">
              <a:buNone/>
            </a:pPr>
            <a:r>
              <a:rPr lang="fi-FI" sz="3200" b="1" dirty="0"/>
              <a:t>Turun konservatorio</a:t>
            </a:r>
          </a:p>
          <a:p>
            <a:pPr marL="0" indent="0">
              <a:buNone/>
            </a:pPr>
            <a:endParaRPr lang="fi-FI" sz="3200" b="1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036D3ABC-56C6-6ADD-8BE6-8F1A0B59DC64}"/>
              </a:ext>
            </a:extLst>
          </p:cNvPr>
          <p:cNvSpPr txBox="1">
            <a:spLocks/>
          </p:cNvSpPr>
          <p:nvPr/>
        </p:nvSpPr>
        <p:spPr>
          <a:xfrm>
            <a:off x="7251290" y="1750142"/>
            <a:ext cx="3947652" cy="5092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fi-FI" sz="2400" b="1" dirty="0"/>
          </a:p>
          <a:p>
            <a:pPr marL="0" indent="0">
              <a:buFont typeface="Calibri" panose="020F0502020204030204" pitchFamily="34" charset="0"/>
              <a:buNone/>
            </a:pPr>
            <a:r>
              <a:rPr lang="fi-FI" sz="3200" b="1" dirty="0"/>
              <a:t>Paasikiviopisto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fi-FI" sz="3200" b="1" dirty="0" err="1"/>
              <a:t>Livia</a:t>
            </a:r>
            <a:endParaRPr lang="fi-FI" sz="3200" b="1" dirty="0"/>
          </a:p>
          <a:p>
            <a:pPr marL="0" indent="0">
              <a:buFont typeface="Calibri" panose="020F0502020204030204" pitchFamily="34" charset="0"/>
              <a:buNone/>
            </a:pPr>
            <a:r>
              <a:rPr lang="fi-FI" sz="3200" b="1" dirty="0" err="1"/>
              <a:t>Novida</a:t>
            </a:r>
            <a:endParaRPr lang="fi-FI" sz="3200" b="1" dirty="0"/>
          </a:p>
          <a:p>
            <a:pPr marL="0" indent="0">
              <a:buFont typeface="Calibri" panose="020F0502020204030204" pitchFamily="34" charset="0"/>
              <a:buNone/>
            </a:pPr>
            <a:r>
              <a:rPr lang="fi-FI" sz="3200" b="1" dirty="0" err="1"/>
              <a:t>Spesia</a:t>
            </a:r>
            <a:endParaRPr lang="fi-FI" sz="3200" b="1" dirty="0"/>
          </a:p>
          <a:p>
            <a:pPr marL="0" indent="0">
              <a:buFont typeface="Calibri" panose="020F0502020204030204" pitchFamily="34" charset="0"/>
              <a:buNone/>
            </a:pPr>
            <a:endParaRPr lang="fi-FI" sz="3200" b="1" dirty="0"/>
          </a:p>
        </p:txBody>
      </p:sp>
    </p:spTree>
    <p:extLst>
      <p:ext uri="{BB962C8B-B14F-4D97-AF65-F5344CB8AC3E}">
        <p14:creationId xmlns:p14="http://schemas.microsoft.com/office/powerpoint/2010/main" val="1115717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4681" y="286604"/>
            <a:ext cx="11746121" cy="735952"/>
          </a:xfrm>
        </p:spPr>
        <p:txBody>
          <a:bodyPr>
            <a:normAutofit fontScale="90000"/>
          </a:bodyPr>
          <a:lstStyle/>
          <a:p>
            <a:r>
              <a:rPr lang="fi-FI" dirty="0"/>
              <a:t>           </a:t>
            </a:r>
            <a:r>
              <a:rPr lang="fi-FI" b="1" dirty="0" err="1"/>
              <a:t>Ammatilllinen</a:t>
            </a:r>
            <a:r>
              <a:rPr lang="fi-FI" b="1" dirty="0"/>
              <a:t> erityisoppilaitos</a:t>
            </a:r>
            <a:r>
              <a:rPr lang="fi-FI" dirty="0"/>
              <a:t> </a:t>
            </a:r>
            <a:r>
              <a:rPr lang="fi-FI" b="1" dirty="0" err="1"/>
              <a:t>Spesia</a:t>
            </a:r>
            <a:r>
              <a:rPr lang="fi-FI" b="1" dirty="0"/>
              <a:t>, Turku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766FD3A-B2DA-C54F-2E5B-404C15821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98" y="1779638"/>
            <a:ext cx="7506493" cy="3687097"/>
          </a:xfrm>
          <a:prstGeom prst="rect">
            <a:avLst/>
          </a:prstGeom>
        </p:spPr>
      </p:pic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2E9981A9-5A78-6121-F9BB-915B854174AD}"/>
              </a:ext>
            </a:extLst>
          </p:cNvPr>
          <p:cNvSpPr txBox="1">
            <a:spLocks/>
          </p:cNvSpPr>
          <p:nvPr/>
        </p:nvSpPr>
        <p:spPr>
          <a:xfrm>
            <a:off x="8701549" y="1868130"/>
            <a:ext cx="2733368" cy="38149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fi-FI" sz="2400" b="1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1B76E80-6EE1-6994-0690-C8A8D4DCC1D3}"/>
              </a:ext>
            </a:extLst>
          </p:cNvPr>
          <p:cNvSpPr txBox="1"/>
          <p:nvPr/>
        </p:nvSpPr>
        <p:spPr>
          <a:xfrm>
            <a:off x="8426246" y="1779638"/>
            <a:ext cx="300867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 dirty="0"/>
              <a:t>Automekaanikko</a:t>
            </a:r>
          </a:p>
          <a:p>
            <a:r>
              <a:rPr lang="fi-FI" b="1" dirty="0"/>
              <a:t>Autokorimekaanikko</a:t>
            </a:r>
          </a:p>
          <a:p>
            <a:r>
              <a:rPr lang="fi-FI" b="1" dirty="0"/>
              <a:t>Pienkonemekaanikko</a:t>
            </a:r>
          </a:p>
          <a:p>
            <a:r>
              <a:rPr lang="fi-FI" b="1" dirty="0"/>
              <a:t>Kiinteistönhoitaja</a:t>
            </a:r>
          </a:p>
          <a:p>
            <a:r>
              <a:rPr lang="fi-FI" b="1" dirty="0"/>
              <a:t>Kodinhuoltaja</a:t>
            </a:r>
          </a:p>
          <a:p>
            <a:r>
              <a:rPr lang="fi-FI" b="1" dirty="0"/>
              <a:t>Toimitilahuoltaja</a:t>
            </a:r>
          </a:p>
          <a:p>
            <a:r>
              <a:rPr lang="fi-FI" b="1" dirty="0"/>
              <a:t>Kokki</a:t>
            </a:r>
          </a:p>
          <a:p>
            <a:r>
              <a:rPr lang="fi-FI" b="1" dirty="0"/>
              <a:t>Levyseppähitsaaja</a:t>
            </a:r>
          </a:p>
          <a:p>
            <a:r>
              <a:rPr lang="fi-FI" b="1" dirty="0"/>
              <a:t>Puuseppä</a:t>
            </a:r>
          </a:p>
          <a:p>
            <a:r>
              <a:rPr lang="fi-FI" b="1" dirty="0"/>
              <a:t>Sisustustekstiilien valmistaja</a:t>
            </a:r>
          </a:p>
          <a:p>
            <a:r>
              <a:rPr lang="fi-FI" b="1" dirty="0"/>
              <a:t>Ompelija</a:t>
            </a:r>
          </a:p>
          <a:p>
            <a:r>
              <a:rPr lang="fi-FI" b="1" dirty="0"/>
              <a:t>Merkonomi</a:t>
            </a:r>
          </a:p>
          <a:p>
            <a:r>
              <a:rPr lang="fi-FI" b="1" dirty="0"/>
              <a:t>Palvelulogistiikkatyöntekijä</a:t>
            </a:r>
          </a:p>
          <a:p>
            <a:r>
              <a:rPr lang="fi-FI" b="1" dirty="0"/>
              <a:t>TUVA</a:t>
            </a:r>
          </a:p>
          <a:p>
            <a:r>
              <a:rPr lang="fi-FI" b="1" dirty="0"/>
              <a:t>TELMA</a:t>
            </a:r>
          </a:p>
        </p:txBody>
      </p:sp>
    </p:spTree>
    <p:extLst>
      <p:ext uri="{BB962C8B-B14F-4D97-AF65-F5344CB8AC3E}">
        <p14:creationId xmlns:p14="http://schemas.microsoft.com/office/powerpoint/2010/main" val="109541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BDAEEA-53DD-A0BB-2A6D-961788284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" name="Sisällön paikkamerkki 8" descr="Kuva, joka sisältää kohteen teksti, kuvakaappaus, Fontti, Suorakaide&#10;&#10;Kuvaus luotu automaattisesti">
            <a:extLst>
              <a:ext uri="{FF2B5EF4-FFF2-40B4-BE49-F238E27FC236}">
                <a16:creationId xmlns:a16="http://schemas.microsoft.com/office/drawing/2014/main" id="{4CDCC2C1-88FF-CAB9-48E3-EF6088562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" y="97050"/>
            <a:ext cx="12166471" cy="6061154"/>
          </a:xfrm>
        </p:spPr>
      </p:pic>
    </p:spTree>
    <p:extLst>
      <p:ext uri="{BB962C8B-B14F-4D97-AF65-F5344CB8AC3E}">
        <p14:creationId xmlns:p14="http://schemas.microsoft.com/office/powerpoint/2010/main" val="4065393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          </a:t>
            </a:r>
            <a:r>
              <a:rPr lang="fi-FI" b="1" dirty="0"/>
              <a:t>Yhteishaun tulokset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9432" y="1737360"/>
            <a:ext cx="11080956" cy="450590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fi-FI" dirty="0"/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fi-FI" sz="3900" dirty="0"/>
              <a:t>Tulokset aikaisintaan </a:t>
            </a:r>
            <a:r>
              <a:rPr lang="fi-FI" sz="3900" b="1" dirty="0"/>
              <a:t>13.6.2024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fi-FI" sz="3900" b="1" dirty="0"/>
              <a:t>Sähköpostiin</a:t>
            </a:r>
            <a:r>
              <a:rPr lang="fi-FI" sz="3900" dirty="0"/>
              <a:t>: haun tulokset + vastaanottolinkki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fi-FI" sz="3900" dirty="0"/>
              <a:t>Opiskelupaikka tulee vastaanottaa viimeistään </a:t>
            </a:r>
            <a:r>
              <a:rPr lang="fi-FI" sz="3900" b="1" dirty="0"/>
              <a:t>27.6.2024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fi-FI" sz="3900" dirty="0"/>
              <a:t>Voit tulla hyväksytyksi varasijalta 16.8. asti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fi-FI" sz="3900" dirty="0"/>
              <a:t>Huoltaja ja nuori vastaavat viime kädessä jatkokoulutukseen hakemisesta ja paikan vastaanottamisesta</a:t>
            </a:r>
          </a:p>
          <a:p>
            <a:pPr>
              <a:buFont typeface="Wingdings" panose="05000000000000000000" pitchFamily="2" charset="2"/>
              <a:buChar char="q"/>
            </a:pPr>
            <a:endParaRPr lang="fi-FI" sz="3200" b="1" dirty="0"/>
          </a:p>
        </p:txBody>
      </p:sp>
    </p:spTree>
    <p:extLst>
      <p:ext uri="{BB962C8B-B14F-4D97-AF65-F5344CB8AC3E}">
        <p14:creationId xmlns:p14="http://schemas.microsoft.com/office/powerpoint/2010/main" val="139860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Ilman opiskelupaikkaa jääneet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413" y="1845734"/>
            <a:ext cx="11021961" cy="4555066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i-FI" sz="3600" dirty="0"/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i-FI" sz="3600" dirty="0" err="1"/>
              <a:t>llman</a:t>
            </a:r>
            <a:r>
              <a:rPr lang="fi-FI" sz="3600" dirty="0"/>
              <a:t> opiskelupaikkaa jääneille JÄLKIOHJAUSKIRJE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i-FI" sz="3600" dirty="0"/>
              <a:t>Opot tavattavissa koululla 13.6.-14.6.2024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i-FI" sz="3600" dirty="0"/>
              <a:t>TUVA-haku, jatkuva haku, varasijat</a:t>
            </a:r>
          </a:p>
          <a:p>
            <a:pPr marL="0" indent="0">
              <a:buNone/>
            </a:pP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870262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Valmistautumista yhteishakuun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97280" y="1995948"/>
            <a:ext cx="10396630" cy="3903405"/>
          </a:xfrm>
        </p:spPr>
        <p:txBody>
          <a:bodyPr>
            <a:normAutofit/>
          </a:bodyPr>
          <a:lstStyle/>
          <a:p>
            <a:r>
              <a:rPr lang="fi-FI" sz="2800" dirty="0"/>
              <a:t>- Ohjauksen luokkatunnit </a:t>
            </a:r>
          </a:p>
          <a:p>
            <a:r>
              <a:rPr lang="fi-FI" sz="2800" dirty="0"/>
              <a:t>- Henkilökohtaiset ohjauskeskustelut</a:t>
            </a:r>
          </a:p>
          <a:p>
            <a:r>
              <a:rPr lang="fi-FI" sz="2800" dirty="0"/>
              <a:t>- Koulutusvaihtoehtojen esittelyt</a:t>
            </a:r>
          </a:p>
          <a:p>
            <a:r>
              <a:rPr lang="fi-FI" sz="2800" dirty="0"/>
              <a:t>- </a:t>
            </a:r>
            <a:r>
              <a:rPr lang="fi-FI" sz="2800" dirty="0" err="1"/>
              <a:t>TAIn</a:t>
            </a:r>
            <a:r>
              <a:rPr lang="fi-FI" sz="2800" dirty="0"/>
              <a:t> avoimet ovet </a:t>
            </a:r>
          </a:p>
          <a:p>
            <a:r>
              <a:rPr lang="fi-FI" sz="2800" dirty="0"/>
              <a:t>- TET-viikko </a:t>
            </a:r>
          </a:p>
          <a:p>
            <a:r>
              <a:rPr lang="fi-FI" sz="2800" dirty="0"/>
              <a:t>- Lukioesittelyt ja tutustumisillat tammikuussa</a:t>
            </a:r>
          </a:p>
          <a:p>
            <a:r>
              <a:rPr lang="fi-FI" sz="2800" dirty="0"/>
              <a:t>- Yhteishaun hakulomakkeen DEMO-versio (www.opintopolku.fi)</a:t>
            </a:r>
          </a:p>
        </p:txBody>
      </p:sp>
    </p:spTree>
    <p:extLst>
      <p:ext uri="{BB962C8B-B14F-4D97-AF65-F5344CB8AC3E}">
        <p14:creationId xmlns:p14="http://schemas.microsoft.com/office/powerpoint/2010/main" val="1548754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     	Onnistunut jatkokoulutusvalinta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657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fi-FI" sz="3900" dirty="0">
                <a:solidFill>
                  <a:schemeClr val="accent1">
                    <a:lumMod val="75000"/>
                  </a:schemeClr>
                </a:solidFill>
              </a:rPr>
              <a:t>NUOREN VAHVUUDET</a:t>
            </a:r>
          </a:p>
          <a:p>
            <a:pPr marL="0" indent="0" algn="ctr">
              <a:buNone/>
            </a:pPr>
            <a:r>
              <a:rPr lang="fi-FI" sz="3900" dirty="0">
                <a:solidFill>
                  <a:schemeClr val="accent1">
                    <a:lumMod val="75000"/>
                  </a:schemeClr>
                </a:solidFill>
              </a:rPr>
              <a:t>+</a:t>
            </a:r>
          </a:p>
          <a:p>
            <a:pPr marL="0" indent="0" algn="ctr">
              <a:buNone/>
            </a:pPr>
            <a:r>
              <a:rPr lang="fi-FI" sz="3900" dirty="0">
                <a:solidFill>
                  <a:schemeClr val="accent1">
                    <a:lumMod val="75000"/>
                  </a:schemeClr>
                </a:solidFill>
              </a:rPr>
              <a:t>NUOREN TYÖSKENTELYTOTTUMUKSET</a:t>
            </a:r>
          </a:p>
          <a:p>
            <a:pPr marL="0" indent="0" algn="ctr">
              <a:buNone/>
            </a:pPr>
            <a:r>
              <a:rPr lang="fi-FI" sz="3900" dirty="0">
                <a:solidFill>
                  <a:schemeClr val="accent1">
                    <a:lumMod val="75000"/>
                  </a:schemeClr>
                </a:solidFill>
              </a:rPr>
              <a:t>+</a:t>
            </a:r>
          </a:p>
          <a:p>
            <a:pPr marL="0" indent="0" algn="ctr">
              <a:buNone/>
            </a:pPr>
            <a:r>
              <a:rPr lang="fi-FI" sz="3900" dirty="0">
                <a:solidFill>
                  <a:schemeClr val="accent1">
                    <a:lumMod val="75000"/>
                  </a:schemeClr>
                </a:solidFill>
              </a:rPr>
              <a:t>NUOREN KOULUMENESTYS</a:t>
            </a:r>
          </a:p>
          <a:p>
            <a:pPr marL="0" indent="0" algn="ctr">
              <a:buNone/>
            </a:pPr>
            <a:r>
              <a:rPr lang="fi-FI" sz="3900" dirty="0">
                <a:solidFill>
                  <a:schemeClr val="accent1">
                    <a:lumMod val="75000"/>
                  </a:schemeClr>
                </a:solidFill>
              </a:rPr>
              <a:t>+</a:t>
            </a:r>
          </a:p>
          <a:p>
            <a:pPr marL="0" indent="0" algn="ctr">
              <a:buNone/>
            </a:pPr>
            <a:r>
              <a:rPr lang="fi-FI" sz="3900" dirty="0">
                <a:solidFill>
                  <a:schemeClr val="accent1">
                    <a:lumMod val="75000"/>
                  </a:schemeClr>
                </a:solidFill>
              </a:rPr>
              <a:t>NUOREN OMA MOTIVAATIO</a:t>
            </a:r>
          </a:p>
        </p:txBody>
      </p:sp>
    </p:spTree>
    <p:extLst>
      <p:ext uri="{BB962C8B-B14F-4D97-AF65-F5344CB8AC3E}">
        <p14:creationId xmlns:p14="http://schemas.microsoft.com/office/powerpoint/2010/main" val="285022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08131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Yhteystietoja</a:t>
            </a:r>
            <a:r>
              <a:rPr lang="fi-FI" dirty="0"/>
              <a:t>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97280" y="1124608"/>
            <a:ext cx="10058400" cy="5339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100" dirty="0"/>
              <a:t> Opinto-ohjaaja Satu </a:t>
            </a:r>
            <a:r>
              <a:rPr lang="fi-FI" sz="3100" dirty="0" err="1"/>
              <a:t>Paaskunta</a:t>
            </a:r>
            <a:r>
              <a:rPr lang="fi-FI" sz="3100" dirty="0"/>
              <a:t>, puh: 044 9075116 (9A, 9B, 9C)</a:t>
            </a:r>
          </a:p>
          <a:p>
            <a:pPr marL="0" indent="0">
              <a:buNone/>
            </a:pPr>
            <a:r>
              <a:rPr lang="fi-FI" sz="3100" dirty="0"/>
              <a:t> Opinto-ohjaaja Essi Riihinen, puh: 040 1863747 (9D, 9E 9F)</a:t>
            </a:r>
          </a:p>
          <a:p>
            <a:pPr marL="0" indent="0">
              <a:buNone/>
            </a:pPr>
            <a:r>
              <a:rPr lang="fi-FI" sz="3100" dirty="0"/>
              <a:t> Opinto-ohjaaja Jussi Tuomela, puh: 040 6404199 (9H, 9I)</a:t>
            </a:r>
          </a:p>
          <a:p>
            <a:pPr marL="0" indent="0">
              <a:buNone/>
            </a:pPr>
            <a:r>
              <a:rPr lang="fi-FI" sz="3100" dirty="0"/>
              <a:t> Erityisluokanopettaja Petra Lundman, puh: 044 9074678 (9H)</a:t>
            </a:r>
          </a:p>
          <a:p>
            <a:pPr marL="0" indent="0">
              <a:buNone/>
            </a:pPr>
            <a:r>
              <a:rPr lang="fi-FI" sz="3100" dirty="0"/>
              <a:t> Erityisluokanopettaja Marjo Kartio, puh: 040 1416649 (9I)</a:t>
            </a:r>
          </a:p>
          <a:p>
            <a:pPr marL="0" indent="0">
              <a:buNone/>
            </a:pPr>
            <a:r>
              <a:rPr lang="fi-FI" sz="3100" dirty="0"/>
              <a:t>Sähköposti: </a:t>
            </a:r>
            <a:r>
              <a:rPr lang="fi-FI" sz="3100" dirty="0">
                <a:hlinkClick r:id="rId2"/>
              </a:rPr>
              <a:t>etunimi.sukunimi@edu.turku.fi</a:t>
            </a:r>
            <a:endParaRPr lang="fi-FI" sz="31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3100" dirty="0"/>
              <a:t>Opintopolun neuvonta, puh: 029 533 1010 , neuvonta@opintopolku.fi </a:t>
            </a:r>
          </a:p>
          <a:p>
            <a:pPr>
              <a:buFont typeface="Courier New" panose="02070309020205020404" pitchFamily="49" charset="0"/>
              <a:buChar char="o"/>
            </a:pPr>
            <a:endParaRPr lang="fi-FI" sz="3200" dirty="0"/>
          </a:p>
          <a:p>
            <a:pPr>
              <a:buFont typeface="Courier New" panose="02070309020205020404" pitchFamily="49" charset="0"/>
              <a:buChar char="o"/>
            </a:pPr>
            <a:endParaRPr lang="fi-FI" dirty="0"/>
          </a:p>
          <a:p>
            <a:pPr>
              <a:buFont typeface="Wingdings" panose="05000000000000000000" pitchFamily="2" charset="2"/>
              <a:buChar char="q"/>
            </a:pPr>
            <a:endParaRPr lang="fi-FI" dirty="0"/>
          </a:p>
          <a:p>
            <a:pPr lvl="2">
              <a:buFont typeface="Wingdings" panose="05000000000000000000" pitchFamily="2" charset="2"/>
              <a:buChar char="q"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0116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964" y="2026430"/>
            <a:ext cx="3838513" cy="383851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16" y="2045111"/>
            <a:ext cx="5725276" cy="381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7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26" name="Straight Connector 1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17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607B23A-049F-DDE6-883E-6858672D0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69" y="590301"/>
            <a:ext cx="6819696" cy="5677397"/>
          </a:xfrm>
          <a:prstGeom prst="rect">
            <a:avLst/>
          </a:prstGeom>
        </p:spPr>
      </p:pic>
      <p:sp>
        <p:nvSpPr>
          <p:cNvPr id="28" name="Rectangle 19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>
                <a:solidFill>
                  <a:srgbClr val="FFFFFF"/>
                </a:solidFill>
              </a:rPr>
              <a:t>      Suomalainen koulutusjärjestelmä</a:t>
            </a:r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175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b="1" dirty="0"/>
              <a:t>Yhteishaku</a:t>
            </a:r>
            <a:endParaRPr lang="fi-FI" dirty="0"/>
          </a:p>
        </p:txBody>
      </p:sp>
      <p:sp>
        <p:nvSpPr>
          <p:cNvPr id="4" name="Sisällön paikkamerkki 1"/>
          <p:cNvSpPr txBox="1">
            <a:spLocks/>
          </p:cNvSpPr>
          <p:nvPr/>
        </p:nvSpPr>
        <p:spPr>
          <a:xfrm>
            <a:off x="1097280" y="2084438"/>
            <a:ext cx="8792954" cy="38400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marR="0" lvl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lang="fi-FI" sz="3200" b="1" dirty="0">
                <a:solidFill>
                  <a:srgbClr val="3E3D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kumimoji="0" lang="fi-FI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altakunnallinen</a:t>
            </a: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hakujärjestelmä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jonka kautta haetaan keskitetysti toisen asteen koulutukseen: </a:t>
            </a: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lukiokoulutus,</a:t>
            </a:r>
            <a:r>
              <a:rPr kumimoji="0" lang="fi-FI" sz="3200" b="1" i="0" u="none" strike="noStrike" kern="1200" cap="none" spc="0" normalizeH="0" noProof="0" dirty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ammatillinen koulutus ja TUVA-koulutus</a:t>
            </a:r>
          </a:p>
          <a:p>
            <a:pPr marL="354013" marR="0" lvl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endParaRPr kumimoji="0" lang="fi-FI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marR="0" lvl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HAKUAIKA 20.2.-</a:t>
            </a:r>
            <a:r>
              <a:rPr lang="fi-FI" sz="3200" b="1" dirty="0">
                <a:solidFill>
                  <a:srgbClr val="3E3D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.3.2024 </a:t>
            </a:r>
          </a:p>
          <a:p>
            <a:pPr marL="354013" lvl="0" indent="-284163">
              <a:buClr>
                <a:srgbClr val="00B0F0"/>
              </a:buClr>
              <a:buSzPct val="85000"/>
              <a:buNone/>
            </a:pPr>
            <a:endParaRPr lang="fi-FI" sz="3200" dirty="0">
              <a:solidFill>
                <a:srgbClr val="3E3D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lvl="0" indent="-284163">
              <a:buClr>
                <a:srgbClr val="00B0F0"/>
              </a:buClr>
              <a:buSzPct val="85000"/>
              <a:buFont typeface="Wingdings" panose="05000000000000000000" pitchFamily="2" charset="2"/>
              <a:buChar char="§"/>
            </a:pPr>
            <a:r>
              <a:rPr lang="fi-FI" sz="3200" dirty="0">
                <a:solidFill>
                  <a:srgbClr val="3E3D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Velvoite hakeutua ja jatkaa toisen asteen koulutuksessa</a:t>
            </a:r>
          </a:p>
          <a:p>
            <a:pPr marL="69850" lvl="0" indent="0">
              <a:buClr>
                <a:srgbClr val="00B0F0"/>
              </a:buClr>
              <a:buSzPct val="85000"/>
              <a:buNone/>
            </a:pPr>
            <a:endParaRPr lang="fi-FI" sz="2800" dirty="0">
              <a:solidFill>
                <a:srgbClr val="3E3D2D"/>
              </a:solidFill>
              <a:latin typeface="Century Gothic"/>
            </a:endParaRPr>
          </a:p>
          <a:p>
            <a:pPr marL="536575" marR="0" lvl="0" indent="-466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85000"/>
              <a:buFont typeface="Wingdings" panose="05000000000000000000" pitchFamily="2" charset="2"/>
              <a:buChar char="v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944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12932"/>
          </a:xfrm>
        </p:spPr>
        <p:txBody>
          <a:bodyPr/>
          <a:lstStyle/>
          <a:p>
            <a:r>
              <a:rPr lang="fi-FI" b="1" dirty="0"/>
              <a:t>Hakutoiveet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97280" y="1904252"/>
            <a:ext cx="10058400" cy="4113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b="1" dirty="0"/>
              <a:t>7 hakutoivetta: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fi-FI" sz="3200" dirty="0"/>
              <a:t>Siinä järjestyksessä kun haluaa tulla valituksi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fi-FI" sz="3200" dirty="0"/>
              <a:t>Hakujärjestys on sitova. Hakuajan jälkeen toiveita ei voi muuttaa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fi-FI" sz="3200" dirty="0"/>
              <a:t>Hakija voi tulla valituksi ainoastaan yhteen hakutoiveeseen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fi-FI" sz="3200" dirty="0"/>
              <a:t>Varasijalta voi vielä tulla valituksi ylempiin hakutoiveisiin</a:t>
            </a:r>
          </a:p>
          <a:p>
            <a:pPr>
              <a:buFont typeface="Symbol" panose="05050102010706020507" pitchFamily="18" charset="2"/>
              <a:buChar char="Þ"/>
            </a:pPr>
            <a:endParaRPr lang="fi-FI" sz="3600" dirty="0"/>
          </a:p>
          <a:p>
            <a:pPr marL="0" indent="0">
              <a:buNone/>
            </a:pP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435172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16680"/>
          </a:xfrm>
        </p:spPr>
        <p:txBody>
          <a:bodyPr/>
          <a:lstStyle/>
          <a:p>
            <a:r>
              <a:rPr lang="fi-FI" b="1" dirty="0"/>
              <a:t>Sähköinen hakulomake </a:t>
            </a:r>
            <a:r>
              <a:rPr lang="fi-FI" sz="3200" b="1" dirty="0"/>
              <a:t>(www.opintopolku.fi)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9409" y="1893220"/>
            <a:ext cx="10894142" cy="5318233"/>
          </a:xfrm>
        </p:spPr>
        <p:txBody>
          <a:bodyPr>
            <a:normAutofit/>
          </a:bodyPr>
          <a:lstStyle/>
          <a:p>
            <a:pPr marL="354013" indent="-354013">
              <a:buFont typeface="Wingdings" panose="05000000000000000000" pitchFamily="2" charset="2"/>
              <a:buChar char="§"/>
            </a:pPr>
            <a:r>
              <a:rPr lang="fi-FI" sz="3200" dirty="0"/>
              <a:t>Oppilas täyttää hakulomakkeen kotona huoltajan kanssa tai ohjatusti koulussa</a:t>
            </a:r>
            <a:r>
              <a:rPr lang="fi-FI" sz="1800" dirty="0"/>
              <a:t>.</a:t>
            </a:r>
          </a:p>
          <a:p>
            <a:pPr marL="749808" lvl="1" indent="-457200">
              <a:buFont typeface="Wingdings" panose="05000000000000000000" pitchFamily="2" charset="2"/>
              <a:buChar char="Ø"/>
            </a:pPr>
            <a:r>
              <a:rPr lang="fi-FI" sz="2600" dirty="0" err="1"/>
              <a:t>Wilmaviestillä</a:t>
            </a:r>
            <a:r>
              <a:rPr lang="fi-FI" sz="2600" dirty="0"/>
              <a:t> tieto opolle, jos nuori tekee haun kotona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endParaRPr lang="fi-FI" sz="3200" dirty="0"/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fi-FI" sz="3200" dirty="0"/>
              <a:t>Haku koulussa tehdään </a:t>
            </a:r>
            <a:r>
              <a:rPr lang="fi-FI" sz="3200" b="1" dirty="0"/>
              <a:t>viikoilla 9 ja 10.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endParaRPr lang="fi-FI" sz="3200" dirty="0"/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fi-FI" sz="3200" dirty="0"/>
              <a:t>Lukioon hakevat täyttävät lisäksi sähköisen ainevalintakortin.</a:t>
            </a:r>
          </a:p>
          <a:p>
            <a:pPr marL="0" indent="0">
              <a:buNone/>
            </a:pPr>
            <a:endParaRPr lang="fi-FI" sz="2400" dirty="0"/>
          </a:p>
          <a:p>
            <a:pPr>
              <a:buFont typeface="Wingdings" panose="05000000000000000000" pitchFamily="2" charset="2"/>
              <a:buChar char="v"/>
            </a:pP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123286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16680"/>
          </a:xfrm>
        </p:spPr>
        <p:txBody>
          <a:bodyPr/>
          <a:lstStyle/>
          <a:p>
            <a:r>
              <a:rPr lang="fi-FI" b="1" dirty="0"/>
              <a:t>Hakulomakkeessa huomioitavaa: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9409" y="1893220"/>
            <a:ext cx="10667017" cy="5318233"/>
          </a:xfrm>
        </p:spPr>
        <p:txBody>
          <a:bodyPr>
            <a:normAutofit/>
          </a:bodyPr>
          <a:lstStyle/>
          <a:p>
            <a:pPr marL="541338" indent="-365125">
              <a:buFont typeface="Wingdings" panose="05000000000000000000" pitchFamily="2" charset="2"/>
              <a:buChar char="§"/>
            </a:pPr>
            <a:r>
              <a:rPr lang="fi-FI" sz="3200" dirty="0"/>
              <a:t>Hakulomakkeella ilmoitetaan sekä hakijan että huoltajan </a:t>
            </a:r>
            <a:r>
              <a:rPr lang="fi-FI" sz="3200" b="1" dirty="0"/>
              <a:t>sähköpostiosoite</a:t>
            </a:r>
            <a:endParaRPr lang="fi-FI" sz="3200" dirty="0"/>
          </a:p>
          <a:p>
            <a:pPr marL="895350" lvl="3" indent="-365125">
              <a:buFont typeface="Wingdings" panose="05000000000000000000" pitchFamily="2" charset="2"/>
              <a:buChar char="Ø"/>
            </a:pPr>
            <a:r>
              <a:rPr lang="fi-FI" sz="3200" dirty="0"/>
              <a:t>haun tulokset + linkki paikan vastaanottamiseen saapuvat nuoren sähköpostiin</a:t>
            </a:r>
          </a:p>
          <a:p>
            <a:pPr marL="895350" lvl="3" indent="-365125">
              <a:buFont typeface="Wingdings" panose="05000000000000000000" pitchFamily="2" charset="2"/>
              <a:buChar char="Ø"/>
            </a:pPr>
            <a:r>
              <a:rPr lang="fi-FI" sz="3200" dirty="0"/>
              <a:t>koulun sähköpostiosoite ei toimi enää kesällä!</a:t>
            </a:r>
          </a:p>
          <a:p>
            <a:pPr marL="541338" lvl="1" indent="-365125">
              <a:buFont typeface="Wingdings" panose="05000000000000000000" pitchFamily="2" charset="2"/>
              <a:buChar char="Ø"/>
            </a:pPr>
            <a:endParaRPr lang="fi-FI" sz="3200" dirty="0"/>
          </a:p>
          <a:p>
            <a:pPr marL="541338" lvl="1" indent="-365125">
              <a:buFont typeface="Wingdings" panose="05000000000000000000" pitchFamily="2" charset="2"/>
              <a:buChar char="§"/>
            </a:pPr>
            <a:r>
              <a:rPr lang="fi-FI" sz="3200" b="1" dirty="0"/>
              <a:t>Huoltajan kuuleminen </a:t>
            </a:r>
            <a:r>
              <a:rPr lang="fi-FI" sz="3200" dirty="0"/>
              <a:t>(tammikuussa) = paperilomakkeelle hakutoiveet + huoltajan allekirjoitus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i-FI" sz="3400" dirty="0"/>
          </a:p>
          <a:p>
            <a:pPr lvl="1">
              <a:buFont typeface="Wingdings" panose="05000000000000000000" pitchFamily="2" charset="2"/>
              <a:buChar char="Ø"/>
            </a:pPr>
            <a:endParaRPr lang="fi-FI" sz="3400" dirty="0"/>
          </a:p>
          <a:p>
            <a:pPr lvl="1">
              <a:buFont typeface="Wingdings" panose="05000000000000000000" pitchFamily="2" charset="2"/>
              <a:buChar char="§"/>
            </a:pPr>
            <a:endParaRPr lang="fi-FI" sz="3400" dirty="0"/>
          </a:p>
        </p:txBody>
      </p:sp>
    </p:spTree>
    <p:extLst>
      <p:ext uri="{BB962C8B-B14F-4D97-AF65-F5344CB8AC3E}">
        <p14:creationId xmlns:p14="http://schemas.microsoft.com/office/powerpoint/2010/main" val="2985281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14610"/>
          </a:xfrm>
        </p:spPr>
        <p:txBody>
          <a:bodyPr/>
          <a:lstStyle/>
          <a:p>
            <a:r>
              <a:rPr lang="fi-FI" b="1" dirty="0"/>
              <a:t>Yhteishaussa huomioitavaa: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6581" y="1897627"/>
            <a:ext cx="11041625" cy="4454012"/>
          </a:xfrm>
        </p:spPr>
        <p:txBody>
          <a:bodyPr>
            <a:normAutofit/>
          </a:bodyPr>
          <a:lstStyle/>
          <a:p>
            <a:pPr marL="354013" indent="-284163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fi-FI" sz="3600" dirty="0"/>
              <a:t> </a:t>
            </a:r>
            <a:r>
              <a:rPr lang="fi-FI" sz="3000" b="1" dirty="0">
                <a:solidFill>
                  <a:srgbClr val="3E3D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Terveydelliset seikat:</a:t>
            </a:r>
          </a:p>
          <a:p>
            <a:pPr marL="200025" lvl="1" indent="0">
              <a:buNone/>
            </a:pPr>
            <a:r>
              <a:rPr lang="fi-FI" sz="2600" dirty="0"/>
              <a:t>Otettava huomioon hakutoiveita pohtiessa (SORA-lainsäädäntö)</a:t>
            </a:r>
          </a:p>
          <a:p>
            <a:pPr marL="354013" indent="-284163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fi-FI" sz="3600" dirty="0"/>
              <a:t> </a:t>
            </a:r>
            <a:r>
              <a:rPr lang="fi-FI" sz="3000" b="1" dirty="0">
                <a:solidFill>
                  <a:srgbClr val="3E3D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Harkintaan perustuva valinta: </a:t>
            </a:r>
          </a:p>
          <a:p>
            <a:pPr marL="895350" lvl="1" indent="-430213">
              <a:buFont typeface="Arial" panose="020B0604020202020204" pitchFamily="34" charset="0"/>
              <a:buChar char="•"/>
            </a:pPr>
            <a:r>
              <a:rPr lang="fi-FI" sz="2400" dirty="0"/>
              <a:t>koulutodistuksen puuttuminen tai todistusten vertailuvaikeudet</a:t>
            </a:r>
          </a:p>
          <a:p>
            <a:pPr marL="895350" lvl="1" indent="-430213">
              <a:buFont typeface="Arial" panose="020B0604020202020204" pitchFamily="34" charset="0"/>
              <a:buChar char="•"/>
            </a:pPr>
            <a:r>
              <a:rPr lang="fi-FI" sz="2400" dirty="0"/>
              <a:t>yksilöllistetty äidinkieli ja matematiikka </a:t>
            </a:r>
          </a:p>
          <a:p>
            <a:pPr marL="895350" lvl="1" indent="-430213">
              <a:buFont typeface="Arial" panose="020B0604020202020204" pitchFamily="34" charset="0"/>
              <a:buChar char="•"/>
            </a:pPr>
            <a:r>
              <a:rPr lang="fi-FI" sz="2400" dirty="0"/>
              <a:t>oppimisvaikeudet</a:t>
            </a:r>
          </a:p>
          <a:p>
            <a:pPr marL="895350" lvl="1" indent="-430213">
              <a:buFont typeface="Arial" panose="020B0604020202020204" pitchFamily="34" charset="0"/>
              <a:buChar char="•"/>
            </a:pPr>
            <a:r>
              <a:rPr lang="fi-FI" sz="2400" dirty="0"/>
              <a:t>sosiaaliset syyt</a:t>
            </a:r>
          </a:p>
          <a:p>
            <a:pPr marL="895350" lvl="1" indent="-430213">
              <a:buFont typeface="Arial" panose="020B0604020202020204" pitchFamily="34" charset="0"/>
              <a:buChar char="•"/>
            </a:pPr>
            <a:r>
              <a:rPr lang="fi-FI" sz="2400" dirty="0"/>
              <a:t>kielitaito ei riitä tutkinnon suorittamiseen</a:t>
            </a:r>
          </a:p>
          <a:p>
            <a:pPr marL="895350" lvl="2" indent="-430213">
              <a:buFont typeface="Wingdings" panose="05000000000000000000" pitchFamily="2" charset="2"/>
              <a:buChar char="Ø"/>
            </a:pPr>
            <a:r>
              <a:rPr lang="fi-FI" sz="2400" b="1" dirty="0"/>
              <a:t>Valinta perustuu lausuntoihin (huoltaja vastaa lomakkeiden toimittamisesta hakukohteisiin)</a:t>
            </a:r>
          </a:p>
          <a:p>
            <a:pPr marL="630238" lvl="1" indent="-430213">
              <a:buFont typeface="Arial" panose="020B0604020202020204" pitchFamily="34" charset="0"/>
              <a:buChar char="•"/>
            </a:pPr>
            <a:endParaRPr lang="fi-FI" sz="3000" dirty="0"/>
          </a:p>
          <a:p>
            <a:pPr>
              <a:buFontTx/>
              <a:buChar char="-"/>
            </a:pPr>
            <a:endParaRPr lang="fi-FI" sz="3600" dirty="0"/>
          </a:p>
          <a:p>
            <a:pPr>
              <a:buFont typeface="Wingdings" panose="05000000000000000000" pitchFamily="2" charset="2"/>
              <a:buChar char="v"/>
            </a:pP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1176387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Toisen asteen valintakriteerit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/>
          </a:bodyPr>
          <a:lstStyle/>
          <a:p>
            <a:pPr marL="354013" indent="-354013">
              <a:buFont typeface="Wingdings" panose="05000000000000000000" pitchFamily="2" charset="2"/>
              <a:buChar char="§"/>
            </a:pPr>
            <a:r>
              <a:rPr lang="fi-FI" sz="3600" dirty="0"/>
              <a:t>Opiskelijaksi ottamisessa käytetään perusopetuksen </a:t>
            </a:r>
            <a:r>
              <a:rPr lang="fi-FI" sz="3600" b="1" dirty="0"/>
              <a:t>päättötodistusta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fi-FI" sz="3600" dirty="0"/>
              <a:t>Joillekin aloille/erityislinjoille on pääsykoe sekä mahdollisia painotuksia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fi-FI" sz="3600" dirty="0"/>
              <a:t>Pääsykokeet huhti-toukokuussa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fi-FI" sz="3600" dirty="0"/>
              <a:t>Arvosanoja ei kysytä hakuvaiheessa (siirtyvät automaattisesti koululta KOSKI-palveluun)</a:t>
            </a:r>
          </a:p>
          <a:p>
            <a:pPr>
              <a:buFont typeface="Wingdings" panose="05000000000000000000" pitchFamily="2" charset="2"/>
              <a:buChar char="v"/>
            </a:pPr>
            <a:endParaRPr lang="fi-FI" sz="3600" dirty="0"/>
          </a:p>
          <a:p>
            <a:pPr marL="0" indent="0">
              <a:buNone/>
            </a:pP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19477434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Sinivihreä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1098</TotalTime>
  <Words>638</Words>
  <Application>Microsoft Office PowerPoint</Application>
  <PresentationFormat>Laajakuva</PresentationFormat>
  <Paragraphs>161</Paragraphs>
  <Slides>22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Courier New</vt:lpstr>
      <vt:lpstr>Symbol</vt:lpstr>
      <vt:lpstr>Wingdings</vt:lpstr>
      <vt:lpstr>Wingdings 2</vt:lpstr>
      <vt:lpstr>Retro</vt:lpstr>
      <vt:lpstr>Tervetuloa!</vt:lpstr>
      <vt:lpstr>Valmistautumista yhteishakuun</vt:lpstr>
      <vt:lpstr>      Suomalainen koulutusjärjestelmä</vt:lpstr>
      <vt:lpstr>Yhteishaku</vt:lpstr>
      <vt:lpstr>Hakutoiveet</vt:lpstr>
      <vt:lpstr>Sähköinen hakulomake (www.opintopolku.fi)</vt:lpstr>
      <vt:lpstr>Hakulomakkeessa huomioitavaa:</vt:lpstr>
      <vt:lpstr>Yhteishaussa huomioitavaa:</vt:lpstr>
      <vt:lpstr>Toisen asteen valintakriteerit</vt:lpstr>
      <vt:lpstr>Valintakriteerit lukiokoulutukseen</vt:lpstr>
      <vt:lpstr>Lukion ainevalintakortti ja lisälomakkeet</vt:lpstr>
      <vt:lpstr>           Lukiokoulutusta tarjoavat esim.</vt:lpstr>
      <vt:lpstr>Valintaperusteet ammatilliseen koulutukseen </vt:lpstr>
      <vt:lpstr>Kaksoistutkinto</vt:lpstr>
      <vt:lpstr>           Ammatillista koulutusta tarjoavat esim.</vt:lpstr>
      <vt:lpstr>           Ammatilllinen erityisoppilaitos Spesia, Turku</vt:lpstr>
      <vt:lpstr>PowerPoint-esitys</vt:lpstr>
      <vt:lpstr>           Yhteishaun tulokset</vt:lpstr>
      <vt:lpstr>Ilman opiskelupaikkaa jääneet</vt:lpstr>
      <vt:lpstr>      Onnistunut jatkokoulutusvalinta</vt:lpstr>
      <vt:lpstr>Yhteystietoja:</vt:lpstr>
      <vt:lpstr>Kiitos!</vt:lpstr>
    </vt:vector>
  </TitlesOfParts>
  <Company>Turun kaupunki (hallinto x64)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Paaskunta Satu</dc:creator>
  <cp:lastModifiedBy>Essi Riihinen</cp:lastModifiedBy>
  <cp:revision>292</cp:revision>
  <cp:lastPrinted>2023-11-22T06:40:05Z</cp:lastPrinted>
  <dcterms:created xsi:type="dcterms:W3CDTF">2021-09-02T09:39:17Z</dcterms:created>
  <dcterms:modified xsi:type="dcterms:W3CDTF">2023-11-29T12:37:45Z</dcterms:modified>
</cp:coreProperties>
</file>