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80" r:id="rId2"/>
  </p:sldMasterIdLst>
  <p:notesMasterIdLst>
    <p:notesMasterId r:id="rId14"/>
  </p:notesMasterIdLst>
  <p:handoutMasterIdLst>
    <p:handoutMasterId r:id="rId15"/>
  </p:handoutMasterIdLst>
  <p:sldIdLst>
    <p:sldId id="291" r:id="rId3"/>
    <p:sldId id="292" r:id="rId4"/>
    <p:sldId id="371" r:id="rId5"/>
    <p:sldId id="300" r:id="rId6"/>
    <p:sldId id="294" r:id="rId7"/>
    <p:sldId id="298" r:id="rId8"/>
    <p:sldId id="372" r:id="rId9"/>
    <p:sldId id="303" r:id="rId10"/>
    <p:sldId id="368" r:id="rId11"/>
    <p:sldId id="299" r:id="rId12"/>
    <p:sldId id="305" r:id="rId13"/>
  </p:sldIdLst>
  <p:sldSz cx="9144000" cy="6858000" type="screen4x3"/>
  <p:notesSz cx="6669088" cy="97536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1" autoAdjust="0"/>
    <p:restoredTop sz="94660"/>
  </p:normalViewPr>
  <p:slideViewPr>
    <p:cSldViewPr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1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228" cy="4886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777413" y="1"/>
            <a:ext cx="2890228" cy="4886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8E0817-A1AA-424A-8B7F-AA610A26E2F5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264953"/>
            <a:ext cx="2890228" cy="4886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777413" y="9264953"/>
            <a:ext cx="2890228" cy="4886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C3761A-D06B-433F-AEA3-65E11A1D22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3608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777606" y="0"/>
            <a:ext cx="2889938" cy="48768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BA1BEA5-4A7E-4DB0-B7F2-C48091749503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1838"/>
            <a:ext cx="48752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264228"/>
            <a:ext cx="2889938" cy="48768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777606" y="9264228"/>
            <a:ext cx="2889938" cy="48768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7B30F4C-A052-4087-9C2D-2FF7846451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554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272C-CF73-4211-91E4-77BD322C6AF6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925B-5589-46A9-96B1-A2AAFF6A16D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272C-CF73-4211-91E4-77BD322C6AF6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925B-5589-46A9-96B1-A2AAFF6A16D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272C-CF73-4211-91E4-77BD322C6AF6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925B-5589-46A9-96B1-A2AAFF6A16D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D6DA-2F5C-49B7-9738-DC202CA846F6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29.11.2023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09D0-6389-4908-81F9-62D5ACCE5BEF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035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D6DA-2F5C-49B7-9738-DC202CA846F6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29.11.2023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09D0-6389-4908-81F9-62D5ACCE5BEF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419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D6DA-2F5C-49B7-9738-DC202CA846F6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29.11.2023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09D0-6389-4908-81F9-62D5ACCE5BEF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04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D6DA-2F5C-49B7-9738-DC202CA846F6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29.11.2023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09D0-6389-4908-81F9-62D5ACCE5BEF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404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D6DA-2F5C-49B7-9738-DC202CA846F6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29.11.2023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09D0-6389-4908-81F9-62D5ACCE5BEF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5416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D6DA-2F5C-49B7-9738-DC202CA846F6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29.11.2023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09D0-6389-4908-81F9-62D5ACCE5BEF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0259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D6DA-2F5C-49B7-9738-DC202CA846F6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29.11.2023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09D0-6389-4908-81F9-62D5ACCE5BEF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5327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D6DA-2F5C-49B7-9738-DC202CA846F6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29.11.2023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09D0-6389-4908-81F9-62D5ACCE5BEF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705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272C-CF73-4211-91E4-77BD322C6AF6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925B-5589-46A9-96B1-A2AAFF6A16D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D6DA-2F5C-49B7-9738-DC202CA846F6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29.11.2023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09D0-6389-4908-81F9-62D5ACCE5BEF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4604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D6DA-2F5C-49B7-9738-DC202CA846F6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29.11.2023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09D0-6389-4908-81F9-62D5ACCE5BEF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268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D6DA-2F5C-49B7-9738-DC202CA846F6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29.11.2023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09D0-6389-4908-81F9-62D5ACCE5BEF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03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272C-CF73-4211-91E4-77BD322C6AF6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925B-5589-46A9-96B1-A2AAFF6A16D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272C-CF73-4211-91E4-77BD322C6AF6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925B-5589-46A9-96B1-A2AAFF6A16D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272C-CF73-4211-91E4-77BD322C6AF6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925B-5589-46A9-96B1-A2AAFF6A16D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272C-CF73-4211-91E4-77BD322C6AF6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925B-5589-46A9-96B1-A2AAFF6A16D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272C-CF73-4211-91E4-77BD322C6AF6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925B-5589-46A9-96B1-A2AAFF6A16D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272C-CF73-4211-91E4-77BD322C6AF6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925B-5589-46A9-96B1-A2AAFF6A16D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272C-CF73-4211-91E4-77BD322C6AF6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925B-5589-46A9-96B1-A2AAFF6A16D7}" type="slidenum">
              <a:rPr lang="fi-FI" smtClean="0"/>
              <a:t>‹#›</a:t>
            </a:fld>
            <a:endParaRPr lang="fi-FI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fi-FI"/>
              <a:t>Lisää kuva napsauttamalla kuvaketta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5272C-CF73-4211-91E4-77BD322C6AF6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6925B-5589-46A9-96B1-A2AAFF6A16D7}" type="slidenum">
              <a:rPr lang="fi-FI" smtClean="0"/>
              <a:t>‹#›</a:t>
            </a:fld>
            <a:endParaRPr lang="fi-FI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9D6DA-2F5C-49B7-9738-DC202CA846F6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29.11.2023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509D0-6389-4908-81F9-62D5ACCE5BEF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771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rku.fi/paivahoito-ja-koulutus/lukiokoulutu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47800"/>
            <a:ext cx="7772400" cy="1693863"/>
          </a:xfrm>
        </p:spPr>
        <p:txBody>
          <a:bodyPr/>
          <a:lstStyle/>
          <a:p>
            <a:br>
              <a:rPr lang="fi-FI" sz="4000" dirty="0"/>
            </a:br>
            <a:br>
              <a:rPr lang="fi-FI" sz="4000" dirty="0"/>
            </a:br>
            <a:br>
              <a:rPr lang="fi-FI" sz="4000" dirty="0"/>
            </a:br>
            <a:br>
              <a:rPr lang="fi-FI" sz="4000" dirty="0"/>
            </a:br>
            <a:br>
              <a:rPr lang="fi-FI" sz="4000" dirty="0"/>
            </a:br>
            <a:br>
              <a:rPr lang="fi-FI" sz="4000" b="1" dirty="0"/>
            </a:br>
            <a:endParaRPr lang="fi-FI" sz="4000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3357563"/>
            <a:ext cx="8350250" cy="350043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fi-FI" sz="2400" b="1" dirty="0"/>
          </a:p>
          <a:p>
            <a:pPr>
              <a:lnSpc>
                <a:spcPct val="80000"/>
              </a:lnSpc>
              <a:buFontTx/>
              <a:buNone/>
            </a:pPr>
            <a:endParaRPr lang="fi-FI" sz="2400" b="1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fi-FI" sz="2400" b="1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fi-FI" sz="2400" b="1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fi-FI" sz="2400" b="1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fi-FI" sz="2400" b="1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fi-FI" sz="2400" b="1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fi-FI" sz="2400" b="1" dirty="0">
                <a:solidFill>
                  <a:schemeClr val="bg1"/>
                </a:solidFill>
              </a:rPr>
              <a:t>Kai Heino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400" b="1" dirty="0">
                <a:solidFill>
                  <a:schemeClr val="bg1"/>
                </a:solidFill>
              </a:rPr>
              <a:t>2023</a:t>
            </a:r>
          </a:p>
          <a:p>
            <a:pPr>
              <a:lnSpc>
                <a:spcPct val="80000"/>
              </a:lnSpc>
              <a:buFontTx/>
              <a:buNone/>
            </a:pPr>
            <a:br>
              <a:rPr lang="fi-FI" sz="2400" b="1" dirty="0">
                <a:solidFill>
                  <a:schemeClr val="bg1"/>
                </a:solidFill>
              </a:rPr>
            </a:br>
            <a:endParaRPr lang="fi-FI" sz="2400" b="1" dirty="0">
              <a:solidFill>
                <a:schemeClr val="bg1"/>
              </a:solidFill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107504" y="260648"/>
            <a:ext cx="8694737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fi-FI" sz="6000" b="1" dirty="0">
                <a:solidFill>
                  <a:schemeClr val="bg1"/>
                </a:solidFill>
                <a:latin typeface="Arial" charset="0"/>
              </a:rPr>
              <a:t>Lukioon?</a:t>
            </a:r>
            <a:br>
              <a:rPr lang="fi-FI" sz="6000" b="1" dirty="0">
                <a:solidFill>
                  <a:schemeClr val="bg1"/>
                </a:solidFill>
                <a:latin typeface="Arial" charset="0"/>
              </a:rPr>
            </a:br>
            <a:endParaRPr lang="fi-FI" sz="6000" b="1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8EB3D843-AF6E-41E1-815A-2830EFB031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285" y="1655776"/>
            <a:ext cx="4930955" cy="351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6377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b="1" dirty="0">
                <a:solidFill>
                  <a:schemeClr val="bg1"/>
                </a:solidFill>
              </a:rPr>
              <a:t>Tee valintasi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807361"/>
            <a:ext cx="9036495" cy="405143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fi-FI" sz="2800" dirty="0">
                <a:solidFill>
                  <a:schemeClr val="bg1"/>
                </a:solidFill>
              </a:rPr>
              <a:t>oman kiinnostuksesi</a:t>
            </a:r>
          </a:p>
          <a:p>
            <a:pPr>
              <a:lnSpc>
                <a:spcPct val="8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fi-FI" sz="28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fi-FI" sz="2800" dirty="0">
                <a:solidFill>
                  <a:schemeClr val="bg1"/>
                </a:solidFill>
              </a:rPr>
              <a:t>tähänastisen koulumenestyksesi </a:t>
            </a:r>
          </a:p>
          <a:p>
            <a:pPr>
              <a:lnSpc>
                <a:spcPct val="8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fi-FI" sz="28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fi-FI" sz="2800" dirty="0">
                <a:solidFill>
                  <a:schemeClr val="bg1"/>
                </a:solidFill>
              </a:rPr>
              <a:t>mahdollisten jatko-opintohaaveidesi </a:t>
            </a:r>
            <a:br>
              <a:rPr lang="fi-FI" sz="2800" dirty="0">
                <a:solidFill>
                  <a:schemeClr val="bg1"/>
                </a:solidFill>
              </a:rPr>
            </a:br>
            <a:r>
              <a:rPr lang="fi-FI" sz="2800" dirty="0">
                <a:solidFill>
                  <a:schemeClr val="bg1"/>
                </a:solidFill>
              </a:rPr>
              <a:t>                    pohjalta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836712"/>
            <a:ext cx="2951163" cy="193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9825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483768" y="40"/>
            <a:ext cx="3168352" cy="692656"/>
          </a:xfrm>
        </p:spPr>
        <p:txBody>
          <a:bodyPr/>
          <a:lstStyle/>
          <a:p>
            <a:r>
              <a:rPr lang="fi-FI" sz="3600" b="1" dirty="0">
                <a:solidFill>
                  <a:schemeClr val="bg1"/>
                </a:solidFill>
              </a:rPr>
              <a:t>Yhteishaku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696"/>
            <a:ext cx="8964488" cy="5616624"/>
          </a:xfrm>
        </p:spPr>
        <p:txBody>
          <a:bodyPr>
            <a:normAutofit fontScale="92500"/>
          </a:bodyPr>
          <a:lstStyle/>
          <a:p>
            <a:pPr lvl="1">
              <a:lnSpc>
                <a:spcPct val="160000"/>
              </a:lnSpc>
              <a:spcBef>
                <a:spcPts val="60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/>
            </a:pPr>
            <a:r>
              <a:rPr lang="fi-FI" sz="3800" dirty="0">
                <a:solidFill>
                  <a:schemeClr val="bg1"/>
                </a:solidFill>
              </a:rPr>
              <a:t> erityislinjojen pääsyvaatimukset ja</a:t>
            </a:r>
            <a:br>
              <a:rPr lang="fi-FI" sz="3800" dirty="0">
                <a:solidFill>
                  <a:schemeClr val="bg1"/>
                </a:solidFill>
              </a:rPr>
            </a:br>
            <a:r>
              <a:rPr lang="fi-FI" sz="3800" dirty="0">
                <a:solidFill>
                  <a:schemeClr val="bg1"/>
                </a:solidFill>
              </a:rPr>
              <a:t> pääsykokeet: ota selvää</a:t>
            </a:r>
            <a:br>
              <a:rPr lang="fi-FI" sz="3800" dirty="0">
                <a:solidFill>
                  <a:schemeClr val="bg1"/>
                </a:solidFill>
              </a:rPr>
            </a:br>
            <a:r>
              <a:rPr lang="fi-FI" sz="3800" dirty="0">
                <a:solidFill>
                  <a:schemeClr val="bg1"/>
                </a:solidFill>
              </a:rPr>
              <a:t> hakemastasi lukiosta</a:t>
            </a:r>
          </a:p>
          <a:p>
            <a:pPr lvl="1">
              <a:lnSpc>
                <a:spcPct val="160000"/>
              </a:lnSpc>
              <a:spcBef>
                <a:spcPts val="60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/>
            </a:pPr>
            <a:r>
              <a:rPr lang="fi-FI" sz="3800" dirty="0">
                <a:solidFill>
                  <a:schemeClr val="bg1"/>
                </a:solidFill>
                <a:hlinkClick r:id="rId2"/>
              </a:rPr>
              <a:t>http://www.turku.fi/paivahoito-ja-koulutus/lukiokoulutus</a:t>
            </a:r>
            <a:endParaRPr lang="fi-FI" sz="3800" dirty="0">
              <a:solidFill>
                <a:schemeClr val="bg1"/>
              </a:solidFill>
            </a:endParaRP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fi-FI" sz="2800" b="1" dirty="0"/>
          </a:p>
        </p:txBody>
      </p:sp>
    </p:spTree>
    <p:extLst>
      <p:ext uri="{BB962C8B-B14F-4D97-AF65-F5344CB8AC3E}">
        <p14:creationId xmlns:p14="http://schemas.microsoft.com/office/powerpoint/2010/main" val="3551045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332532"/>
            <a:ext cx="7412360" cy="1152128"/>
          </a:xfrm>
        </p:spPr>
        <p:txBody>
          <a:bodyPr/>
          <a:lstStyle/>
          <a:p>
            <a:r>
              <a:rPr lang="fi-FI" b="1" dirty="0">
                <a:solidFill>
                  <a:schemeClr val="bg1"/>
                </a:solidFill>
              </a:rPr>
              <a:t>Miksi lukioon?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556792"/>
            <a:ext cx="7921625" cy="4392612"/>
          </a:xfrm>
        </p:spPr>
        <p:txBody>
          <a:bodyPr>
            <a:normAutofit/>
          </a:bodyPr>
          <a:lstStyle/>
          <a:p>
            <a:pPr marL="609600" indent="-609600">
              <a:buClr>
                <a:schemeClr val="bg1"/>
              </a:buClr>
              <a:buFontTx/>
              <a:buAutoNum type="arabicPeriod"/>
            </a:pPr>
            <a:r>
              <a:rPr lang="fi-FI" sz="2800" b="1" dirty="0">
                <a:solidFill>
                  <a:schemeClr val="bg1"/>
                </a:solidFill>
              </a:rPr>
              <a:t>Jatko-opinnot Yliopistoissa ja korkeakouluissa</a:t>
            </a:r>
            <a:br>
              <a:rPr lang="fi-FI" sz="2800" b="1" dirty="0">
                <a:solidFill>
                  <a:schemeClr val="bg1"/>
                </a:solidFill>
              </a:rPr>
            </a:br>
            <a:r>
              <a:rPr lang="fi-FI" sz="2800" b="1" dirty="0">
                <a:solidFill>
                  <a:schemeClr val="bg1"/>
                </a:solidFill>
              </a:rPr>
              <a:t>-pohjatiedot</a:t>
            </a:r>
            <a:br>
              <a:rPr lang="fi-FI" sz="2800" b="1" dirty="0">
                <a:solidFill>
                  <a:schemeClr val="bg1"/>
                </a:solidFill>
              </a:rPr>
            </a:br>
            <a:r>
              <a:rPr lang="fi-FI" sz="2800" b="1" dirty="0">
                <a:solidFill>
                  <a:schemeClr val="bg1"/>
                </a:solidFill>
              </a:rPr>
              <a:t>-opiskeluvalmiudet </a:t>
            </a:r>
          </a:p>
          <a:p>
            <a:pPr marL="609600" indent="-609600">
              <a:buClr>
                <a:schemeClr val="bg1"/>
              </a:buClr>
              <a:buFontTx/>
              <a:buAutoNum type="arabicPeriod"/>
            </a:pPr>
            <a:endParaRPr lang="fi-FI" sz="2800" b="1" dirty="0">
              <a:solidFill>
                <a:schemeClr val="bg1"/>
              </a:solidFill>
            </a:endParaRPr>
          </a:p>
          <a:p>
            <a:pPr marL="609600" indent="-609600">
              <a:buClr>
                <a:schemeClr val="bg1"/>
              </a:buClr>
              <a:buFontTx/>
              <a:buAutoNum type="arabicPeriod"/>
            </a:pPr>
            <a:r>
              <a:rPr lang="fi-FI" sz="2800" b="1" dirty="0">
                <a:solidFill>
                  <a:schemeClr val="bg1"/>
                </a:solidFill>
              </a:rPr>
              <a:t>Jatkoaikaa päättää tulevaisuudestaan </a:t>
            </a:r>
          </a:p>
          <a:p>
            <a:pPr marL="609600" indent="-609600">
              <a:buClr>
                <a:schemeClr val="bg1"/>
              </a:buClr>
              <a:buFontTx/>
              <a:buAutoNum type="arabicPeriod"/>
            </a:pPr>
            <a:endParaRPr lang="fi-FI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079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B0E4FE3-5E8B-4E33-8E20-7117AFB25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539" y="0"/>
            <a:ext cx="7125113" cy="924475"/>
          </a:xfrm>
        </p:spPr>
        <p:txBody>
          <a:bodyPr/>
          <a:lstStyle/>
          <a:p>
            <a:r>
              <a:rPr lang="fi-FI" b="1" dirty="0">
                <a:solidFill>
                  <a:schemeClr val="bg1"/>
                </a:solidFill>
              </a:rPr>
              <a:t>Lukio vaatii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B996B2C-15C5-4391-8499-3471A985E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692696"/>
            <a:ext cx="8280920" cy="3312368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fi-FI" sz="2800" b="1" dirty="0">
                <a:solidFill>
                  <a:schemeClr val="bg1"/>
                </a:solidFill>
              </a:rPr>
              <a:t>Kiinnostusta teoreettiseen opiskeluun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fi-FI" sz="2800" b="1" dirty="0">
                <a:solidFill>
                  <a:schemeClr val="bg1"/>
                </a:solidFill>
              </a:rPr>
              <a:t>Lukemista, tutkimista ja ……läksyjen tekoa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fi-FI" sz="2800" b="1" dirty="0">
                <a:solidFill>
                  <a:schemeClr val="bg1"/>
                </a:solidFill>
              </a:rPr>
              <a:t>Opiskelutottumuksia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fi-FI" sz="2800" b="1" dirty="0">
                <a:solidFill>
                  <a:schemeClr val="bg1"/>
                </a:solidFill>
              </a:rPr>
              <a:t>Istumalihaksia</a:t>
            </a:r>
            <a:endParaRPr lang="fi-FI" dirty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fi-FI" dirty="0">
              <a:solidFill>
                <a:schemeClr val="bg1"/>
              </a:solidFill>
            </a:endParaRP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61824907-9D93-45B9-81C7-78A0442513F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39" y="4221088"/>
            <a:ext cx="6444717" cy="232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565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7125113" cy="924475"/>
          </a:xfrm>
        </p:spPr>
        <p:txBody>
          <a:bodyPr/>
          <a:lstStyle/>
          <a:p>
            <a:r>
              <a:rPr lang="fi-FI" sz="3600" b="1" dirty="0">
                <a:solidFill>
                  <a:schemeClr val="bg1"/>
                </a:solidFill>
              </a:rPr>
              <a:t>Lukiossa opiskelu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03281"/>
            <a:ext cx="8352928" cy="405143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fi-FI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luokaton ja kurssimuotoinen</a:t>
            </a:r>
            <a:br>
              <a:rPr lang="fi-FI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fi-FI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9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fi-FI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viikossa keskimäärin 29-30 tuntia koulua + läksyt (3 v)</a:t>
            </a:r>
            <a:br>
              <a:rPr lang="fi-FI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fi-FI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9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fi-FI" sz="2400" b="1" dirty="0">
                <a:solidFill>
                  <a:schemeClr val="bg1"/>
                </a:solidFill>
              </a:rPr>
              <a:t>antaa myös uusia ystäviä, </a:t>
            </a:r>
            <a:br>
              <a:rPr lang="fi-FI" sz="2400" b="1" dirty="0">
                <a:solidFill>
                  <a:schemeClr val="bg1"/>
                </a:solidFill>
              </a:rPr>
            </a:br>
            <a:r>
              <a:rPr lang="fi-FI" sz="2400" b="1" dirty="0">
                <a:solidFill>
                  <a:schemeClr val="bg1"/>
                </a:solidFill>
              </a:rPr>
              <a:t>  elämään sisältöä, uusia valmiuksia </a:t>
            </a:r>
            <a:br>
              <a:rPr lang="fi-FI" sz="2400" b="1" dirty="0">
                <a:solidFill>
                  <a:schemeClr val="bg1"/>
                </a:solidFill>
              </a:rPr>
            </a:br>
            <a:r>
              <a:rPr lang="fi-FI" sz="2400" b="1" dirty="0">
                <a:solidFill>
                  <a:schemeClr val="bg1"/>
                </a:solidFill>
              </a:rPr>
              <a:t>     ja sivistystä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fi-FI" sz="2400" b="1" dirty="0">
                <a:solidFill>
                  <a:schemeClr val="bg1"/>
                </a:solidFill>
              </a:rPr>
              <a:t>mukava ja hyödyllinen tapa viettää </a:t>
            </a:r>
            <a:br>
              <a:rPr lang="fi-FI" sz="2400" b="1" dirty="0">
                <a:solidFill>
                  <a:schemeClr val="bg1"/>
                </a:solidFill>
              </a:rPr>
            </a:br>
            <a:r>
              <a:rPr lang="fi-FI" sz="2400" b="1" dirty="0">
                <a:solidFill>
                  <a:schemeClr val="bg1"/>
                </a:solidFill>
              </a:rPr>
              <a:t>   nuoruus</a:t>
            </a:r>
          </a:p>
        </p:txBody>
      </p:sp>
    </p:spTree>
    <p:extLst>
      <p:ext uri="{BB962C8B-B14F-4D97-AF65-F5344CB8AC3E}">
        <p14:creationId xmlns:p14="http://schemas.microsoft.com/office/powerpoint/2010/main" val="1210944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7772400" cy="1008062"/>
          </a:xfrm>
        </p:spPr>
        <p:txBody>
          <a:bodyPr/>
          <a:lstStyle/>
          <a:p>
            <a:r>
              <a:rPr lang="fi-FI" b="1" dirty="0">
                <a:solidFill>
                  <a:schemeClr val="bg1"/>
                </a:solidFill>
              </a:rPr>
              <a:t>Tärkeimmät ainevalinnat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992" y="1628800"/>
            <a:ext cx="8413496" cy="4470400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fi-FI" sz="2800" b="1" dirty="0">
                <a:solidFill>
                  <a:schemeClr val="bg1"/>
                </a:solidFill>
              </a:rPr>
              <a:t>Pitkä vai lyhyt matematiikka?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fi-FI" sz="2800" b="1" dirty="0">
                <a:solidFill>
                  <a:schemeClr val="bg1"/>
                </a:solidFill>
              </a:rPr>
              <a:t>Vain englantia A-kielenä ?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fi-FI" sz="2800" b="1" dirty="0">
                <a:solidFill>
                  <a:schemeClr val="bg1"/>
                </a:solidFill>
              </a:rPr>
              <a:t>Ruotsi A2 vai B1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fi-FI" sz="2800" b="1" dirty="0">
                <a:solidFill>
                  <a:schemeClr val="bg1"/>
                </a:solidFill>
              </a:rPr>
              <a:t>Lyhyet kielet; jatkaako vai aloittaako?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fi-FI" sz="2800" b="1" dirty="0">
                <a:solidFill>
                  <a:schemeClr val="bg1"/>
                </a:solidFill>
              </a:rPr>
              <a:t>Mihin reaaliaineisiin syventyisin ?</a:t>
            </a:r>
            <a:br>
              <a:rPr lang="fi-FI" sz="2800" b="1" dirty="0">
                <a:solidFill>
                  <a:schemeClr val="bg1"/>
                </a:solidFill>
              </a:rPr>
            </a:br>
            <a:r>
              <a:rPr lang="fi-FI" sz="2800" b="1" dirty="0">
                <a:solidFill>
                  <a:schemeClr val="bg1"/>
                </a:solidFill>
              </a:rPr>
              <a:t> - fysiikka, kemia, psykologia, </a:t>
            </a:r>
            <a:r>
              <a:rPr lang="fi-FI" sz="2800" b="1" dirty="0" err="1">
                <a:solidFill>
                  <a:schemeClr val="bg1"/>
                </a:solidFill>
              </a:rPr>
              <a:t>ym</a:t>
            </a:r>
            <a:endParaRPr lang="fi-FI" sz="2800" b="1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fi-FI" sz="2800" b="1" dirty="0">
                <a:solidFill>
                  <a:schemeClr val="bg1"/>
                </a:solidFill>
              </a:rPr>
              <a:t>(musiikki vai kuvataide  </a:t>
            </a:r>
            <a:br>
              <a:rPr lang="fi-FI" sz="2800" b="1" dirty="0">
                <a:solidFill>
                  <a:schemeClr val="bg1"/>
                </a:solidFill>
              </a:rPr>
            </a:br>
            <a:r>
              <a:rPr lang="fi-FI" sz="2800" b="1" dirty="0">
                <a:solidFill>
                  <a:schemeClr val="bg1"/>
                </a:solidFill>
              </a:rPr>
              <a:t> - vai molemmat)</a:t>
            </a:r>
          </a:p>
        </p:txBody>
      </p:sp>
    </p:spTree>
    <p:extLst>
      <p:ext uri="{BB962C8B-B14F-4D97-AF65-F5344CB8AC3E}">
        <p14:creationId xmlns:p14="http://schemas.microsoft.com/office/powerpoint/2010/main" val="187678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B27A46E6-492F-454F-AEAC-A4BFAC9F1E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301" y="18320"/>
            <a:ext cx="6394579" cy="3537595"/>
          </a:xfrm>
          <a:prstGeom prst="rect">
            <a:avLst/>
          </a:prstGeom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96752"/>
            <a:ext cx="4680520" cy="1371600"/>
          </a:xfrm>
        </p:spPr>
        <p:txBody>
          <a:bodyPr/>
          <a:lstStyle/>
          <a:p>
            <a:r>
              <a:rPr lang="fi-FI" b="1" dirty="0">
                <a:solidFill>
                  <a:schemeClr val="bg1"/>
                </a:solidFill>
              </a:rPr>
              <a:t>Opintosuunnitelma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1888" y="3140968"/>
            <a:ext cx="8458200" cy="4032250"/>
          </a:xfrm>
        </p:spPr>
        <p:txBody>
          <a:bodyPr/>
          <a:lstStyle/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chemeClr val="bg1"/>
                </a:solidFill>
              </a:rPr>
              <a:t>alustavasti 9-luokalla jo koko lukioaikaa ajatellen 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chemeClr val="bg1"/>
                </a:solidFill>
              </a:rPr>
              <a:t>opintosuunnitelmaa voi aina tarvittaessa muuttaa (vaikka jo kesäkuussa)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chemeClr val="bg1"/>
                </a:solidFill>
              </a:rPr>
              <a:t>sitä voi olla pakkokin muuttaa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chemeClr val="bg1"/>
                </a:solidFill>
              </a:rPr>
              <a:t>lukioilla on omat suositukset kurssien suoritusjärjestyksestä</a:t>
            </a:r>
          </a:p>
          <a:p>
            <a:pPr>
              <a:buFontTx/>
              <a:buNone/>
            </a:pPr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881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C2770BB-2BEF-4520-9DB5-21D14CF419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200" y="260648"/>
            <a:ext cx="8229600" cy="64807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 algn="l" eaLnBrk="1" hangingPunct="1">
              <a:buNone/>
            </a:pPr>
            <a:r>
              <a:rPr lang="fi-FI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Lukio päätetään ylioppilastutkintoon</a:t>
            </a:r>
            <a:br>
              <a:rPr lang="fi-FI" altLang="fi-FI" sz="2400" b="1" dirty="0"/>
            </a:br>
            <a:endParaRPr lang="fi-FI" altLang="fi-FI" sz="2400" b="1" dirty="0"/>
          </a:p>
          <a:p>
            <a:pPr algn="l" eaLnBrk="1" hangingPunct="1"/>
            <a:r>
              <a:rPr lang="fi-FI" altLang="fi-FI" sz="2400" b="1" dirty="0"/>
              <a:t>KAIKKI YO-KOKEET TIETOKONEELLA</a:t>
            </a:r>
          </a:p>
          <a:p>
            <a:pPr algn="l" eaLnBrk="1" hangingPunct="1"/>
            <a:r>
              <a:rPr lang="fi-FI" altLang="fi-FI" sz="2400" b="1" dirty="0"/>
              <a:t>VIISI PAKOLLISTA KOETTA</a:t>
            </a:r>
            <a:br>
              <a:rPr lang="fi-FI" altLang="fi-FI" sz="2400" b="1" dirty="0"/>
            </a:br>
            <a:br>
              <a:rPr lang="fi-FI" altLang="fi-FI" sz="2400" b="1" dirty="0"/>
            </a:br>
            <a:br>
              <a:rPr lang="fi-FI" altLang="fi-FI" sz="2400" b="1" dirty="0"/>
            </a:br>
            <a:br>
              <a:rPr lang="fi-FI" altLang="fi-FI" sz="2400" b="1" dirty="0"/>
            </a:br>
            <a:br>
              <a:rPr lang="fi-FI" altLang="fi-FI" sz="2400" b="1" dirty="0"/>
            </a:br>
            <a:br>
              <a:rPr lang="fi-FI" altLang="fi-FI" sz="2400" b="1" dirty="0"/>
            </a:br>
            <a:br>
              <a:rPr lang="fi-FI" altLang="fi-FI" sz="2400" b="1" dirty="0"/>
            </a:br>
            <a:endParaRPr lang="fi-FI" altLang="fi-FI" sz="2400" b="1" dirty="0"/>
          </a:p>
          <a:p>
            <a:pPr marL="0" indent="0" algn="l" eaLnBrk="1" hangingPunct="1">
              <a:buNone/>
            </a:pPr>
            <a:endParaRPr lang="fi-FI" altLang="fi-FI" sz="2400" b="1" dirty="0"/>
          </a:p>
          <a:p>
            <a:pPr marL="0" indent="0" algn="l" eaLnBrk="1" hangingPunct="1">
              <a:buNone/>
            </a:pPr>
            <a:r>
              <a:rPr lang="fi-FI" altLang="fi-FI" sz="2400" b="1" dirty="0"/>
              <a:t>AINAKIN YKSI </a:t>
            </a:r>
            <a:r>
              <a:rPr lang="fi-FI" altLang="fi-FI" sz="2400" b="1" u="sng" dirty="0">
                <a:solidFill>
                  <a:srgbClr val="FF0000"/>
                </a:solidFill>
              </a:rPr>
              <a:t>A-TASON</a:t>
            </a:r>
            <a:r>
              <a:rPr lang="fi-FI" altLang="fi-FI" sz="2400" b="1" dirty="0"/>
              <a:t> KOE</a:t>
            </a:r>
          </a:p>
          <a:p>
            <a:pPr marL="0" indent="0" algn="l" eaLnBrk="1" hangingPunct="1">
              <a:buNone/>
            </a:pPr>
            <a:r>
              <a:rPr lang="fi-FI" altLang="fi-FI" sz="2400" b="1" dirty="0"/>
              <a:t>LISÄÄ KOKEITA SAA VALITA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9F1130F-D05A-40D9-BB81-1BEE3ABC3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418" y="3104882"/>
            <a:ext cx="2664296" cy="180447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fi-FI" altLang="fi-FI" sz="1800" b="1" dirty="0"/>
              <a:t>äidinkieli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i-FI" altLang="fi-FI" sz="1800" b="1" dirty="0"/>
              <a:t> - lukutaito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i-FI" altLang="fi-FI" sz="1800" b="1" dirty="0"/>
              <a:t>   ja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i-FI" altLang="fi-FI" sz="1800" b="1" dirty="0"/>
              <a:t> - kirjoitustaito</a:t>
            </a:r>
            <a:br>
              <a:rPr lang="fi-FI" altLang="fi-FI" sz="1800" b="1" dirty="0"/>
            </a:br>
            <a:endParaRPr lang="fi-FI" altLang="fi-FI" sz="1800" b="1" dirty="0"/>
          </a:p>
          <a:p>
            <a:pPr>
              <a:lnSpc>
                <a:spcPct val="90000"/>
              </a:lnSpc>
            </a:pPr>
            <a:r>
              <a:rPr lang="fi-FI" altLang="fi-FI" sz="1800" b="1" dirty="0"/>
              <a:t>suomi toisena kielenä</a:t>
            </a:r>
          </a:p>
          <a:p>
            <a:pPr>
              <a:lnSpc>
                <a:spcPct val="90000"/>
              </a:lnSpc>
              <a:buFontTx/>
              <a:buNone/>
            </a:pPr>
            <a:endParaRPr lang="fi-FI" altLang="fi-FI" b="1" dirty="0"/>
          </a:p>
          <a:p>
            <a:pPr>
              <a:lnSpc>
                <a:spcPct val="90000"/>
              </a:lnSpc>
              <a:buFontTx/>
              <a:buChar char="-"/>
            </a:pPr>
            <a:endParaRPr lang="fi-FI" altLang="fi-FI" sz="2400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3D499D9-B055-4761-812D-5E29F2182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0107" y="2708920"/>
            <a:ext cx="2447491" cy="2810158"/>
          </a:xfrm>
          <a:prstGeom prst="rect">
            <a:avLst/>
          </a:prstGeom>
          <a:solidFill>
            <a:srgbClr val="BBE0E3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fi-FI" altLang="fi-FI" sz="1800" b="1" dirty="0"/>
              <a:t>Lisäksi kolme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i-FI" altLang="fi-FI" sz="1800" b="1" dirty="0"/>
              <a:t>seuraavista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fi-FI" altLang="fi-FI" sz="1800" b="1" dirty="0"/>
              <a:t>toinen kotimainen kieli (=ruotsi)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fi-FI" altLang="fi-FI" sz="1800" b="1" dirty="0"/>
              <a:t>vieras kieli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fi-FI" altLang="fi-FI" sz="1800" b="1" dirty="0"/>
              <a:t>matematiikka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fi-FI" altLang="fi-FI" sz="1800" b="1" dirty="0"/>
              <a:t>reaalikoe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E9BFDC1-2110-4215-A493-66AA6BA8DA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1657" y="3284984"/>
            <a:ext cx="2185143" cy="1315018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90000"/>
              </a:lnSpc>
              <a:buNone/>
            </a:pPr>
            <a:r>
              <a:rPr lang="fi-FI" altLang="fi-FI" sz="1800" b="1" kern="0" dirty="0"/>
              <a:t>Lisäksi </a:t>
            </a:r>
            <a:r>
              <a:rPr lang="fi-FI" altLang="fi-FI" sz="1800" kern="0" dirty="0"/>
              <a:t>yksi vapaavalintainen vieraan kielen tai reaaliaineen koe</a:t>
            </a:r>
            <a:endParaRPr lang="fi-FI" altLang="fi-FI" sz="1800" b="1" kern="0" dirty="0"/>
          </a:p>
        </p:txBody>
      </p:sp>
    </p:spTree>
    <p:extLst>
      <p:ext uri="{BB962C8B-B14F-4D97-AF65-F5344CB8AC3E}">
        <p14:creationId xmlns:p14="http://schemas.microsoft.com/office/powerpoint/2010/main" val="55105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fi-FI" sz="3600" b="1" dirty="0">
                <a:solidFill>
                  <a:schemeClr val="bg1"/>
                </a:solidFill>
              </a:rPr>
              <a:t>Turun lukiot</a:t>
            </a:r>
            <a:r>
              <a:rPr lang="fi-FI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424279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fi-FI" sz="2800" b="1" dirty="0">
                <a:solidFill>
                  <a:schemeClr val="bg1"/>
                </a:solidFill>
              </a:rPr>
              <a:t>ovat kaikki hyviä ja korkeatasoisia</a:t>
            </a:r>
          </a:p>
          <a:p>
            <a:pPr>
              <a:lnSpc>
                <a:spcPct val="90000"/>
              </a:lnSpc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fi-FI" sz="2800" b="1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fi-FI" sz="2800" b="1" dirty="0">
                <a:solidFill>
                  <a:schemeClr val="bg1"/>
                </a:solidFill>
              </a:rPr>
              <a:t>tekevät paljon yhteistyötä</a:t>
            </a:r>
          </a:p>
          <a:p>
            <a:pPr>
              <a:lnSpc>
                <a:spcPct val="90000"/>
              </a:lnSpc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fi-FI" sz="2800" b="1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fi-FI" sz="2800" b="1" dirty="0">
                <a:solidFill>
                  <a:schemeClr val="bg1"/>
                </a:solidFill>
              </a:rPr>
              <a:t>voi opiskella kursseja myös muissa kuin omassa lukiossaan</a:t>
            </a:r>
            <a:r>
              <a:rPr lang="fi-FI" sz="2800" b="1" dirty="0"/>
              <a:t>. harvin</a:t>
            </a:r>
            <a:r>
              <a:rPr lang="fi-FI" sz="3600" b="1" dirty="0"/>
              <a:t>aiset </a:t>
            </a:r>
            <a:r>
              <a:rPr lang="fi-FI" sz="2800" b="1" dirty="0"/>
              <a:t>kielet, et, syventävät ja kertauskurssit</a:t>
            </a:r>
          </a:p>
        </p:txBody>
      </p:sp>
    </p:spTree>
    <p:extLst>
      <p:ext uri="{BB962C8B-B14F-4D97-AF65-F5344CB8AC3E}">
        <p14:creationId xmlns:p14="http://schemas.microsoft.com/office/powerpoint/2010/main" val="16218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476672"/>
            <a:ext cx="7772400" cy="685800"/>
          </a:xfrm>
        </p:spPr>
        <p:txBody>
          <a:bodyPr/>
          <a:lstStyle/>
          <a:p>
            <a:r>
              <a:rPr lang="fi-FI" sz="3600" b="1" dirty="0">
                <a:solidFill>
                  <a:schemeClr val="bg1"/>
                </a:solidFill>
              </a:rPr>
              <a:t>Erityislinjat ja painotukset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772816"/>
            <a:ext cx="8424936" cy="417646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fi-FI" sz="28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fi-FI" sz="3600" dirty="0">
                <a:solidFill>
                  <a:schemeClr val="bg1"/>
                </a:solidFill>
              </a:rPr>
              <a:t>Luonnontiede ja Meri (TSYK)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fi-FI" sz="3600" dirty="0">
                <a:solidFill>
                  <a:schemeClr val="bg1"/>
                </a:solidFill>
              </a:rPr>
              <a:t>Musiikki (Puolalanmäki)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fi-FI" sz="3600" dirty="0">
                <a:solidFill>
                  <a:schemeClr val="bg1"/>
                </a:solidFill>
              </a:rPr>
              <a:t>Ilmaisu (Turun klassillinen lukio)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fi-FI" sz="3600" dirty="0">
                <a:solidFill>
                  <a:schemeClr val="bg1"/>
                </a:solidFill>
              </a:rPr>
              <a:t>Urheilu ja Informaatioteknologia (</a:t>
            </a:r>
            <a:r>
              <a:rPr lang="fi-FI" sz="3600" dirty="0" err="1">
                <a:solidFill>
                  <a:schemeClr val="bg1"/>
                </a:solidFill>
              </a:rPr>
              <a:t>Kerttuli</a:t>
            </a:r>
            <a:r>
              <a:rPr lang="fi-FI" sz="3600" dirty="0">
                <a:solidFill>
                  <a:schemeClr val="bg1"/>
                </a:solidFill>
              </a:rPr>
              <a:t>)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fi-FI" sz="3600" dirty="0">
                <a:solidFill>
                  <a:schemeClr val="bg1"/>
                </a:solidFill>
              </a:rPr>
              <a:t>Yrittäjyys </a:t>
            </a:r>
            <a:r>
              <a:rPr lang="fi-FI" sz="3600">
                <a:solidFill>
                  <a:schemeClr val="bg1"/>
                </a:solidFill>
              </a:rPr>
              <a:t>(Luostarivuori)</a:t>
            </a:r>
            <a:br>
              <a:rPr lang="fi-FI" sz="2800" dirty="0">
                <a:solidFill>
                  <a:schemeClr val="bg1"/>
                </a:solidFill>
              </a:rPr>
            </a:br>
            <a:endParaRPr lang="fi-FI" sz="28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fi-FI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855036"/>
      </p:ext>
    </p:extLst>
  </p:cSld>
  <p:clrMapOvr>
    <a:masterClrMapping/>
  </p:clrMapOvr>
</p:sld>
</file>

<file path=ppt/theme/theme1.xml><?xml version="1.0" encoding="utf-8"?>
<a:theme xmlns:a="http://schemas.openxmlformats.org/drawingml/2006/main" name="Kesä">
  <a:themeElements>
    <a:clrScheme name="Kesä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Kesä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Kesä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TC101972873[[fn=Kesä]]</Template>
  <TotalTime>3897</TotalTime>
  <Words>313</Words>
  <Application>Microsoft Office PowerPoint</Application>
  <PresentationFormat>Näytössä katseltava diaesitys (4:3)</PresentationFormat>
  <Paragraphs>78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11</vt:i4>
      </vt:variant>
    </vt:vector>
  </HeadingPairs>
  <TitlesOfParts>
    <vt:vector size="18" baseType="lpstr">
      <vt:lpstr>Arial</vt:lpstr>
      <vt:lpstr>Calibri</vt:lpstr>
      <vt:lpstr>Courier New</vt:lpstr>
      <vt:lpstr>Verdana</vt:lpstr>
      <vt:lpstr>Wingdings 2</vt:lpstr>
      <vt:lpstr>Kesä</vt:lpstr>
      <vt:lpstr>Office-teema</vt:lpstr>
      <vt:lpstr>      </vt:lpstr>
      <vt:lpstr>Miksi lukioon?</vt:lpstr>
      <vt:lpstr>Lukio vaatii</vt:lpstr>
      <vt:lpstr>Lukiossa opiskelu </vt:lpstr>
      <vt:lpstr>Tärkeimmät ainevalinnat</vt:lpstr>
      <vt:lpstr>Opintosuunnitelma</vt:lpstr>
      <vt:lpstr>PowerPoint-esitys</vt:lpstr>
      <vt:lpstr>Turun lukiot </vt:lpstr>
      <vt:lpstr>Erityislinjat ja painotukset</vt:lpstr>
      <vt:lpstr>Tee valintasi</vt:lpstr>
      <vt:lpstr>Yhteishaku</vt:lpstr>
    </vt:vector>
  </TitlesOfParts>
  <Company>Turun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Tervetuloa</dc:title>
  <dc:creator>Pakola Eija</dc:creator>
  <cp:lastModifiedBy>Essi Riihinen</cp:lastModifiedBy>
  <cp:revision>159</cp:revision>
  <cp:lastPrinted>2019-11-27T09:25:37Z</cp:lastPrinted>
  <dcterms:created xsi:type="dcterms:W3CDTF">2012-11-06T07:47:22Z</dcterms:created>
  <dcterms:modified xsi:type="dcterms:W3CDTF">2023-11-29T12:24:26Z</dcterms:modified>
</cp:coreProperties>
</file>