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3" r:id="rId1"/>
  </p:sldMasterIdLst>
  <p:notesMasterIdLst>
    <p:notesMasterId r:id="rId34"/>
  </p:notesMasterIdLst>
  <p:handoutMasterIdLst>
    <p:handoutMasterId r:id="rId35"/>
  </p:handoutMasterIdLst>
  <p:sldIdLst>
    <p:sldId id="310" r:id="rId2"/>
    <p:sldId id="304" r:id="rId3"/>
    <p:sldId id="256" r:id="rId4"/>
    <p:sldId id="295" r:id="rId5"/>
    <p:sldId id="264" r:id="rId6"/>
    <p:sldId id="298" r:id="rId7"/>
    <p:sldId id="307" r:id="rId8"/>
    <p:sldId id="287" r:id="rId9"/>
    <p:sldId id="263" r:id="rId10"/>
    <p:sldId id="276" r:id="rId11"/>
    <p:sldId id="273" r:id="rId12"/>
    <p:sldId id="296" r:id="rId13"/>
    <p:sldId id="286" r:id="rId14"/>
    <p:sldId id="314" r:id="rId15"/>
    <p:sldId id="297" r:id="rId16"/>
    <p:sldId id="302" r:id="rId17"/>
    <p:sldId id="303" r:id="rId18"/>
    <p:sldId id="284" r:id="rId19"/>
    <p:sldId id="311" r:id="rId20"/>
    <p:sldId id="312" r:id="rId21"/>
    <p:sldId id="313" r:id="rId22"/>
    <p:sldId id="262" r:id="rId23"/>
    <p:sldId id="292" r:id="rId24"/>
    <p:sldId id="299" r:id="rId25"/>
    <p:sldId id="267" r:id="rId26"/>
    <p:sldId id="306" r:id="rId27"/>
    <p:sldId id="266" r:id="rId28"/>
    <p:sldId id="300" r:id="rId29"/>
    <p:sldId id="301" r:id="rId30"/>
    <p:sldId id="309" r:id="rId31"/>
    <p:sldId id="315" r:id="rId32"/>
    <p:sldId id="279" r:id="rId33"/>
  </p:sldIdLst>
  <p:sldSz cx="9144000" cy="6858000" type="screen4x3"/>
  <p:notesSz cx="7029450" cy="92408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CB786-1980-48E4-8E53-A35F2BA81B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3EB287-C0F3-4E99-AF27-A210B6FB2A47}">
      <dgm:prSet/>
      <dgm:spPr/>
      <dgm:t>
        <a:bodyPr/>
        <a:lstStyle/>
        <a:p>
          <a:r>
            <a:rPr lang="fi-FI"/>
            <a:t>Ammatin valintaan vaikuttavat terveydelliset seikat on otettava huomioon hakutoiveita pohdittaessa</a:t>
          </a:r>
          <a:endParaRPr lang="en-US"/>
        </a:p>
      </dgm:t>
    </dgm:pt>
    <dgm:pt modelId="{13B8E3F7-DAA0-4F45-B826-95999A129E68}" type="parTrans" cxnId="{542082E9-70E8-429C-B272-95634051F2FA}">
      <dgm:prSet/>
      <dgm:spPr/>
      <dgm:t>
        <a:bodyPr/>
        <a:lstStyle/>
        <a:p>
          <a:endParaRPr lang="en-US"/>
        </a:p>
      </dgm:t>
    </dgm:pt>
    <dgm:pt modelId="{33613CF2-4061-44DB-ACA9-2E538B7CB117}" type="sibTrans" cxnId="{542082E9-70E8-429C-B272-95634051F2FA}">
      <dgm:prSet/>
      <dgm:spPr/>
      <dgm:t>
        <a:bodyPr/>
        <a:lstStyle/>
        <a:p>
          <a:endParaRPr lang="en-US"/>
        </a:p>
      </dgm:t>
    </dgm:pt>
    <dgm:pt modelId="{083C9AE3-AE84-46B3-BDD5-8B8BE273A373}">
      <dgm:prSet/>
      <dgm:spPr/>
      <dgm:t>
        <a:bodyPr/>
        <a:lstStyle/>
        <a:p>
          <a:r>
            <a:rPr lang="fi-FI"/>
            <a:t>Opiskelijaksi ei voida ottaa henkilöä, joka ei ole terveydentilaltaan tai toimintakyvyltään kykenevä opintoihin liittyviin käytännön tehtäviin ja harjoitteluun</a:t>
          </a:r>
          <a:endParaRPr lang="en-US"/>
        </a:p>
      </dgm:t>
    </dgm:pt>
    <dgm:pt modelId="{C3C47EB9-89E5-4BCD-A354-E0F960FFD1B9}" type="parTrans" cxnId="{E729F888-3BAF-4241-BF87-9B8F03320E87}">
      <dgm:prSet/>
      <dgm:spPr/>
      <dgm:t>
        <a:bodyPr/>
        <a:lstStyle/>
        <a:p>
          <a:endParaRPr lang="en-US"/>
        </a:p>
      </dgm:t>
    </dgm:pt>
    <dgm:pt modelId="{E35FCFBD-5B79-4A73-89B1-6E639DC17869}" type="sibTrans" cxnId="{E729F888-3BAF-4241-BF87-9B8F03320E87}">
      <dgm:prSet/>
      <dgm:spPr/>
      <dgm:t>
        <a:bodyPr/>
        <a:lstStyle/>
        <a:p>
          <a:endParaRPr lang="en-US"/>
        </a:p>
      </dgm:t>
    </dgm:pt>
    <dgm:pt modelId="{F520F9A7-78EE-4DC3-9C9A-67C0575E5169}">
      <dgm:prSet/>
      <dgm:spPr/>
      <dgm:t>
        <a:bodyPr/>
        <a:lstStyle/>
        <a:p>
          <a:r>
            <a:rPr lang="fi-FI"/>
            <a:t>Terveydellisistä vaatimuksista löytyy lisää tietoa opintopolusta</a:t>
          </a:r>
          <a:endParaRPr lang="en-US"/>
        </a:p>
      </dgm:t>
    </dgm:pt>
    <dgm:pt modelId="{DDC6D9FA-3C8E-4D68-AD21-E1627A0D9FD7}" type="parTrans" cxnId="{D74A95B1-C21A-4C53-8D41-3C1F5FDF0795}">
      <dgm:prSet/>
      <dgm:spPr/>
      <dgm:t>
        <a:bodyPr/>
        <a:lstStyle/>
        <a:p>
          <a:endParaRPr lang="en-US"/>
        </a:p>
      </dgm:t>
    </dgm:pt>
    <dgm:pt modelId="{3D43EAF3-4C0F-4993-8F15-8905277E646B}" type="sibTrans" cxnId="{D74A95B1-C21A-4C53-8D41-3C1F5FDF0795}">
      <dgm:prSet/>
      <dgm:spPr/>
      <dgm:t>
        <a:bodyPr/>
        <a:lstStyle/>
        <a:p>
          <a:endParaRPr lang="en-US"/>
        </a:p>
      </dgm:t>
    </dgm:pt>
    <dgm:pt modelId="{53B07A38-DCC5-4209-8DB9-7BBE6B52E550}">
      <dgm:prSet/>
      <dgm:spPr/>
      <dgm:t>
        <a:bodyPr/>
        <a:lstStyle/>
        <a:p>
          <a:r>
            <a:rPr lang="fi-FI"/>
            <a:t>Hakijoita pyydetään ilmoittamaan nettihaussa, täyttävätkö opinnoissa edellytettävät terveydelliset vaatimukset</a:t>
          </a:r>
          <a:endParaRPr lang="en-US"/>
        </a:p>
      </dgm:t>
    </dgm:pt>
    <dgm:pt modelId="{FFCA574D-A957-46D5-A8D7-470482DAA1FA}" type="parTrans" cxnId="{D5A309B1-EC7B-4510-9750-50489A22166D}">
      <dgm:prSet/>
      <dgm:spPr/>
      <dgm:t>
        <a:bodyPr/>
        <a:lstStyle/>
        <a:p>
          <a:endParaRPr lang="en-US"/>
        </a:p>
      </dgm:t>
    </dgm:pt>
    <dgm:pt modelId="{D82A4FAF-BCF2-4051-B22D-62A4C5CCBE04}" type="sibTrans" cxnId="{D5A309B1-EC7B-4510-9750-50489A22166D}">
      <dgm:prSet/>
      <dgm:spPr/>
      <dgm:t>
        <a:bodyPr/>
        <a:lstStyle/>
        <a:p>
          <a:endParaRPr lang="en-US"/>
        </a:p>
      </dgm:t>
    </dgm:pt>
    <dgm:pt modelId="{FCC88E8D-C82F-4BB4-918A-C1E7776E039E}">
      <dgm:prSet/>
      <dgm:spPr/>
      <dgm:t>
        <a:bodyPr/>
        <a:lstStyle/>
        <a:p>
          <a:r>
            <a:rPr lang="fi-FI"/>
            <a:t>Oppilaitos voi pyytää hakijalta tarkempaa tietoa terveydentilasta arvioidakseen pystyykö hakija suoriutumaan opinnoista </a:t>
          </a:r>
          <a:endParaRPr lang="en-US"/>
        </a:p>
      </dgm:t>
    </dgm:pt>
    <dgm:pt modelId="{80D5B728-0B65-4111-A5AE-C48DC2D200B5}" type="parTrans" cxnId="{FAE2AA87-79EB-4259-9D0E-78673C2D1496}">
      <dgm:prSet/>
      <dgm:spPr/>
      <dgm:t>
        <a:bodyPr/>
        <a:lstStyle/>
        <a:p>
          <a:endParaRPr lang="en-US"/>
        </a:p>
      </dgm:t>
    </dgm:pt>
    <dgm:pt modelId="{BB8044AF-ED23-4C0C-B76A-080B015F0756}" type="sibTrans" cxnId="{FAE2AA87-79EB-4259-9D0E-78673C2D1496}">
      <dgm:prSet/>
      <dgm:spPr/>
      <dgm:t>
        <a:bodyPr/>
        <a:lstStyle/>
        <a:p>
          <a:endParaRPr lang="en-US"/>
        </a:p>
      </dgm:t>
    </dgm:pt>
    <dgm:pt modelId="{727176D1-E231-481E-93A3-E8C4B249AE82}" type="pres">
      <dgm:prSet presAssocID="{8DCCB786-1980-48E4-8E53-A35F2BA81BDA}" presName="linear" presStyleCnt="0">
        <dgm:presLayoutVars>
          <dgm:animLvl val="lvl"/>
          <dgm:resizeHandles val="exact"/>
        </dgm:presLayoutVars>
      </dgm:prSet>
      <dgm:spPr/>
    </dgm:pt>
    <dgm:pt modelId="{54CA2F88-798C-49A2-B491-957B8D26ED16}" type="pres">
      <dgm:prSet presAssocID="{203EB287-C0F3-4E99-AF27-A210B6FB2A4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EAE649F-8700-457A-B985-8D1D0D8EA33E}" type="pres">
      <dgm:prSet presAssocID="{33613CF2-4061-44DB-ACA9-2E538B7CB117}" presName="spacer" presStyleCnt="0"/>
      <dgm:spPr/>
    </dgm:pt>
    <dgm:pt modelId="{771E2312-3D02-4767-9FD6-9F3188CEB65F}" type="pres">
      <dgm:prSet presAssocID="{083C9AE3-AE84-46B3-BDD5-8B8BE273A37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FB6E455-28A4-449C-8E5F-FE74CAAEC928}" type="pres">
      <dgm:prSet presAssocID="{E35FCFBD-5B79-4A73-89B1-6E639DC17869}" presName="spacer" presStyleCnt="0"/>
      <dgm:spPr/>
    </dgm:pt>
    <dgm:pt modelId="{F4C453F7-D888-4198-A632-3077547C3AAB}" type="pres">
      <dgm:prSet presAssocID="{F520F9A7-78EE-4DC3-9C9A-67C0575E516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379EEDD-2FE9-4539-86ED-1EC359E02577}" type="pres">
      <dgm:prSet presAssocID="{3D43EAF3-4C0F-4993-8F15-8905277E646B}" presName="spacer" presStyleCnt="0"/>
      <dgm:spPr/>
    </dgm:pt>
    <dgm:pt modelId="{12ABD360-038D-4C10-8F90-E57C4568E369}" type="pres">
      <dgm:prSet presAssocID="{53B07A38-DCC5-4209-8DB9-7BBE6B52E55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D3CCE50-A182-4D83-A78D-952A2391B5B7}" type="pres">
      <dgm:prSet presAssocID="{D82A4FAF-BCF2-4051-B22D-62A4C5CCBE04}" presName="spacer" presStyleCnt="0"/>
      <dgm:spPr/>
    </dgm:pt>
    <dgm:pt modelId="{E2DC72E7-DD22-41FB-8628-CE136E9F69C6}" type="pres">
      <dgm:prSet presAssocID="{FCC88E8D-C82F-4BB4-918A-C1E7776E039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FDAC310-3CAD-4396-8990-518A837F3389}" type="presOf" srcId="{53B07A38-DCC5-4209-8DB9-7BBE6B52E550}" destId="{12ABD360-038D-4C10-8F90-E57C4568E369}" srcOrd="0" destOrd="0" presId="urn:microsoft.com/office/officeart/2005/8/layout/vList2"/>
    <dgm:cxn modelId="{A32C352B-EA33-43B2-A2B0-4DC5C14B8BA6}" type="presOf" srcId="{F520F9A7-78EE-4DC3-9C9A-67C0575E5169}" destId="{F4C453F7-D888-4198-A632-3077547C3AAB}" srcOrd="0" destOrd="0" presId="urn:microsoft.com/office/officeart/2005/8/layout/vList2"/>
    <dgm:cxn modelId="{A1DEA262-AC1B-4E3E-B63F-2C6A3DE0AF86}" type="presOf" srcId="{FCC88E8D-C82F-4BB4-918A-C1E7776E039E}" destId="{E2DC72E7-DD22-41FB-8628-CE136E9F69C6}" srcOrd="0" destOrd="0" presId="urn:microsoft.com/office/officeart/2005/8/layout/vList2"/>
    <dgm:cxn modelId="{D445C242-04EB-4B3A-B893-238072FF82C7}" type="presOf" srcId="{083C9AE3-AE84-46B3-BDD5-8B8BE273A373}" destId="{771E2312-3D02-4767-9FD6-9F3188CEB65F}" srcOrd="0" destOrd="0" presId="urn:microsoft.com/office/officeart/2005/8/layout/vList2"/>
    <dgm:cxn modelId="{1EB57A80-1DAE-4DC8-A913-4D228D04112E}" type="presOf" srcId="{8DCCB786-1980-48E4-8E53-A35F2BA81BDA}" destId="{727176D1-E231-481E-93A3-E8C4B249AE82}" srcOrd="0" destOrd="0" presId="urn:microsoft.com/office/officeart/2005/8/layout/vList2"/>
    <dgm:cxn modelId="{FAE2AA87-79EB-4259-9D0E-78673C2D1496}" srcId="{8DCCB786-1980-48E4-8E53-A35F2BA81BDA}" destId="{FCC88E8D-C82F-4BB4-918A-C1E7776E039E}" srcOrd="4" destOrd="0" parTransId="{80D5B728-0B65-4111-A5AE-C48DC2D200B5}" sibTransId="{BB8044AF-ED23-4C0C-B76A-080B015F0756}"/>
    <dgm:cxn modelId="{E729F888-3BAF-4241-BF87-9B8F03320E87}" srcId="{8DCCB786-1980-48E4-8E53-A35F2BA81BDA}" destId="{083C9AE3-AE84-46B3-BDD5-8B8BE273A373}" srcOrd="1" destOrd="0" parTransId="{C3C47EB9-89E5-4BCD-A354-E0F960FFD1B9}" sibTransId="{E35FCFBD-5B79-4A73-89B1-6E639DC17869}"/>
    <dgm:cxn modelId="{57FF8998-91D0-49CA-A189-D4E4025FE692}" type="presOf" srcId="{203EB287-C0F3-4E99-AF27-A210B6FB2A47}" destId="{54CA2F88-798C-49A2-B491-957B8D26ED16}" srcOrd="0" destOrd="0" presId="urn:microsoft.com/office/officeart/2005/8/layout/vList2"/>
    <dgm:cxn modelId="{D5A309B1-EC7B-4510-9750-50489A22166D}" srcId="{8DCCB786-1980-48E4-8E53-A35F2BA81BDA}" destId="{53B07A38-DCC5-4209-8DB9-7BBE6B52E550}" srcOrd="3" destOrd="0" parTransId="{FFCA574D-A957-46D5-A8D7-470482DAA1FA}" sibTransId="{D82A4FAF-BCF2-4051-B22D-62A4C5CCBE04}"/>
    <dgm:cxn modelId="{D74A95B1-C21A-4C53-8D41-3C1F5FDF0795}" srcId="{8DCCB786-1980-48E4-8E53-A35F2BA81BDA}" destId="{F520F9A7-78EE-4DC3-9C9A-67C0575E5169}" srcOrd="2" destOrd="0" parTransId="{DDC6D9FA-3C8E-4D68-AD21-E1627A0D9FD7}" sibTransId="{3D43EAF3-4C0F-4993-8F15-8905277E646B}"/>
    <dgm:cxn modelId="{542082E9-70E8-429C-B272-95634051F2FA}" srcId="{8DCCB786-1980-48E4-8E53-A35F2BA81BDA}" destId="{203EB287-C0F3-4E99-AF27-A210B6FB2A47}" srcOrd="0" destOrd="0" parTransId="{13B8E3F7-DAA0-4F45-B826-95999A129E68}" sibTransId="{33613CF2-4061-44DB-ACA9-2E538B7CB117}"/>
    <dgm:cxn modelId="{0144E133-0344-4D33-9D5A-40E42FB3C78A}" type="presParOf" srcId="{727176D1-E231-481E-93A3-E8C4B249AE82}" destId="{54CA2F88-798C-49A2-B491-957B8D26ED16}" srcOrd="0" destOrd="0" presId="urn:microsoft.com/office/officeart/2005/8/layout/vList2"/>
    <dgm:cxn modelId="{C6EFB853-01E0-461F-9935-DEBCE5138C47}" type="presParOf" srcId="{727176D1-E231-481E-93A3-E8C4B249AE82}" destId="{6EAE649F-8700-457A-B985-8D1D0D8EA33E}" srcOrd="1" destOrd="0" presId="urn:microsoft.com/office/officeart/2005/8/layout/vList2"/>
    <dgm:cxn modelId="{F843605D-B136-443F-B56F-70B50DFC7C1E}" type="presParOf" srcId="{727176D1-E231-481E-93A3-E8C4B249AE82}" destId="{771E2312-3D02-4767-9FD6-9F3188CEB65F}" srcOrd="2" destOrd="0" presId="urn:microsoft.com/office/officeart/2005/8/layout/vList2"/>
    <dgm:cxn modelId="{F3290348-A82A-4621-AB40-853D660879BF}" type="presParOf" srcId="{727176D1-E231-481E-93A3-E8C4B249AE82}" destId="{2FB6E455-28A4-449C-8E5F-FE74CAAEC928}" srcOrd="3" destOrd="0" presId="urn:microsoft.com/office/officeart/2005/8/layout/vList2"/>
    <dgm:cxn modelId="{C235A259-DC92-4924-ACB4-3AF706EF3EFA}" type="presParOf" srcId="{727176D1-E231-481E-93A3-E8C4B249AE82}" destId="{F4C453F7-D888-4198-A632-3077547C3AAB}" srcOrd="4" destOrd="0" presId="urn:microsoft.com/office/officeart/2005/8/layout/vList2"/>
    <dgm:cxn modelId="{9BACF3C2-B69D-4615-B623-527FA2473E4E}" type="presParOf" srcId="{727176D1-E231-481E-93A3-E8C4B249AE82}" destId="{9379EEDD-2FE9-4539-86ED-1EC359E02577}" srcOrd="5" destOrd="0" presId="urn:microsoft.com/office/officeart/2005/8/layout/vList2"/>
    <dgm:cxn modelId="{0A75AF53-2ACD-4207-8AAC-443EF0E00495}" type="presParOf" srcId="{727176D1-E231-481E-93A3-E8C4B249AE82}" destId="{12ABD360-038D-4C10-8F90-E57C4568E369}" srcOrd="6" destOrd="0" presId="urn:microsoft.com/office/officeart/2005/8/layout/vList2"/>
    <dgm:cxn modelId="{76C4E647-B16A-4C59-A5BB-DA3BD2750AF6}" type="presParOf" srcId="{727176D1-E231-481E-93A3-E8C4B249AE82}" destId="{9D3CCE50-A182-4D83-A78D-952A2391B5B7}" srcOrd="7" destOrd="0" presId="urn:microsoft.com/office/officeart/2005/8/layout/vList2"/>
    <dgm:cxn modelId="{BEAD8847-23F9-4279-A833-72074F554BA8}" type="presParOf" srcId="{727176D1-E231-481E-93A3-E8C4B249AE82}" destId="{E2DC72E7-DD22-41FB-8628-CE136E9F69C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77D847-9445-4FD0-BA6A-6C1C2EF753E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6661A9-AD37-469A-A4DC-1134E7DF9137}">
      <dgm:prSet/>
      <dgm:spPr/>
      <dgm:t>
        <a:bodyPr/>
        <a:lstStyle/>
        <a:p>
          <a:r>
            <a:rPr lang="en-US" dirty="0" err="1"/>
            <a:t>Lähtökohtana</a:t>
          </a:r>
          <a:r>
            <a:rPr lang="en-US" dirty="0"/>
            <a:t> on, </a:t>
          </a:r>
          <a:r>
            <a:rPr lang="en-US" dirty="0" err="1"/>
            <a:t>että</a:t>
          </a:r>
          <a:r>
            <a:rPr lang="en-US" dirty="0"/>
            <a:t> </a:t>
          </a:r>
          <a:r>
            <a:rPr lang="en-US" dirty="0" err="1"/>
            <a:t>hakijan</a:t>
          </a:r>
          <a:r>
            <a:rPr lang="en-US" dirty="0"/>
            <a:t> </a:t>
          </a:r>
          <a:r>
            <a:rPr lang="en-US" dirty="0" err="1"/>
            <a:t>kielitaito</a:t>
          </a:r>
          <a:r>
            <a:rPr lang="en-US" dirty="0"/>
            <a:t> on </a:t>
          </a:r>
          <a:r>
            <a:rPr lang="en-US" dirty="0" err="1"/>
            <a:t>perusopetuksen</a:t>
          </a:r>
          <a:r>
            <a:rPr lang="en-US" dirty="0"/>
            <a:t> </a:t>
          </a:r>
          <a:r>
            <a:rPr lang="en-US" dirty="0" err="1"/>
            <a:t>päättötodistuksen</a:t>
          </a:r>
          <a:r>
            <a:rPr lang="en-US" dirty="0"/>
            <a:t> </a:t>
          </a:r>
          <a:r>
            <a:rPr lang="en-US" dirty="0" err="1"/>
            <a:t>perusteella</a:t>
          </a:r>
          <a:r>
            <a:rPr lang="en-US" dirty="0"/>
            <a:t> </a:t>
          </a:r>
          <a:r>
            <a:rPr lang="en-US" dirty="0" err="1"/>
            <a:t>riittävä</a:t>
          </a:r>
          <a:r>
            <a:rPr lang="en-US" dirty="0"/>
            <a:t> ja se </a:t>
          </a:r>
          <a:r>
            <a:rPr lang="en-US" dirty="0" err="1"/>
            <a:t>kehittyy</a:t>
          </a:r>
          <a:r>
            <a:rPr lang="en-US" dirty="0"/>
            <a:t> </a:t>
          </a:r>
          <a:r>
            <a:rPr lang="en-US" dirty="0" err="1"/>
            <a:t>opintojen</a:t>
          </a:r>
          <a:r>
            <a:rPr lang="en-US" dirty="0"/>
            <a:t> </a:t>
          </a:r>
          <a:r>
            <a:rPr lang="en-US" dirty="0" err="1"/>
            <a:t>aikana</a:t>
          </a:r>
          <a:endParaRPr lang="en-US" dirty="0"/>
        </a:p>
      </dgm:t>
    </dgm:pt>
    <dgm:pt modelId="{90EAB461-24EC-49EE-A201-A2733AFCD751}" type="parTrans" cxnId="{A35016FD-5F3D-4907-AB52-20AEEF4416B6}">
      <dgm:prSet/>
      <dgm:spPr/>
      <dgm:t>
        <a:bodyPr/>
        <a:lstStyle/>
        <a:p>
          <a:endParaRPr lang="en-US"/>
        </a:p>
      </dgm:t>
    </dgm:pt>
    <dgm:pt modelId="{3222B8BD-AA99-4E81-B9F4-40E879D45B07}" type="sibTrans" cxnId="{A35016FD-5F3D-4907-AB52-20AEEF4416B6}">
      <dgm:prSet/>
      <dgm:spPr/>
      <dgm:t>
        <a:bodyPr/>
        <a:lstStyle/>
        <a:p>
          <a:endParaRPr lang="en-US"/>
        </a:p>
      </dgm:t>
    </dgm:pt>
    <dgm:pt modelId="{A1572D5B-B531-4450-8120-C30ADFF39EA6}">
      <dgm:prSet/>
      <dgm:spPr/>
      <dgm:t>
        <a:bodyPr/>
        <a:lstStyle/>
        <a:p>
          <a:r>
            <a:rPr lang="en-US" dirty="0" err="1"/>
            <a:t>Kuitenkin</a:t>
          </a:r>
          <a:r>
            <a:rPr lang="en-US" dirty="0"/>
            <a:t>, </a:t>
          </a:r>
          <a:r>
            <a:rPr lang="en-US" dirty="0" err="1"/>
            <a:t>jos</a:t>
          </a:r>
          <a:r>
            <a:rPr lang="en-US" dirty="0"/>
            <a:t> </a:t>
          </a:r>
          <a:r>
            <a:rPr lang="en-US" dirty="0" err="1"/>
            <a:t>lukioon</a:t>
          </a:r>
          <a:r>
            <a:rPr lang="en-US" dirty="0"/>
            <a:t> </a:t>
          </a:r>
          <a:r>
            <a:rPr lang="en-US" dirty="0" err="1"/>
            <a:t>hakee</a:t>
          </a:r>
          <a:r>
            <a:rPr lang="en-US" dirty="0"/>
            <a:t> </a:t>
          </a:r>
          <a:r>
            <a:rPr lang="en-US" dirty="0" err="1"/>
            <a:t>ulkomaisella</a:t>
          </a:r>
          <a:r>
            <a:rPr lang="en-US" dirty="0"/>
            <a:t> </a:t>
          </a:r>
          <a:r>
            <a:rPr lang="en-US" dirty="0" err="1"/>
            <a:t>todistuksella</a:t>
          </a:r>
          <a:r>
            <a:rPr lang="en-US" dirty="0"/>
            <a:t>, </a:t>
          </a:r>
          <a:r>
            <a:rPr lang="en-US" dirty="0" err="1"/>
            <a:t>lukio</a:t>
          </a:r>
          <a:r>
            <a:rPr lang="en-US" dirty="0"/>
            <a:t> </a:t>
          </a:r>
          <a:r>
            <a:rPr lang="en-US" dirty="0" err="1"/>
            <a:t>arvioi</a:t>
          </a:r>
          <a:r>
            <a:rPr lang="en-US" dirty="0"/>
            <a:t> </a:t>
          </a:r>
          <a:r>
            <a:rPr lang="en-US" dirty="0" err="1"/>
            <a:t>onko</a:t>
          </a:r>
          <a:r>
            <a:rPr lang="en-US" dirty="0"/>
            <a:t> </a:t>
          </a:r>
          <a:r>
            <a:rPr lang="en-US" dirty="0" err="1"/>
            <a:t>hakijalla</a:t>
          </a:r>
          <a:r>
            <a:rPr lang="en-US" dirty="0"/>
            <a:t> </a:t>
          </a:r>
          <a:r>
            <a:rPr lang="en-US" dirty="0" err="1"/>
            <a:t>riittävä</a:t>
          </a:r>
          <a:r>
            <a:rPr lang="en-US" dirty="0"/>
            <a:t> </a:t>
          </a:r>
          <a:r>
            <a:rPr lang="en-US" dirty="0" err="1"/>
            <a:t>edellytys</a:t>
          </a:r>
          <a:r>
            <a:rPr lang="en-US" dirty="0"/>
            <a:t> </a:t>
          </a:r>
          <a:r>
            <a:rPr lang="en-US" dirty="0" err="1"/>
            <a:t>suoriutua</a:t>
          </a:r>
          <a:r>
            <a:rPr lang="en-US" dirty="0"/>
            <a:t> </a:t>
          </a:r>
          <a:r>
            <a:rPr lang="en-US" dirty="0" err="1"/>
            <a:t>lukio-opinnoista</a:t>
          </a:r>
          <a:endParaRPr lang="en-US" dirty="0"/>
        </a:p>
      </dgm:t>
    </dgm:pt>
    <dgm:pt modelId="{D43ACE55-B09D-4649-947E-5BB58DA65A69}" type="parTrans" cxnId="{A9C80B7B-1A11-41A5-BEA3-FF98A9F5412B}">
      <dgm:prSet/>
      <dgm:spPr/>
      <dgm:t>
        <a:bodyPr/>
        <a:lstStyle/>
        <a:p>
          <a:endParaRPr lang="en-US"/>
        </a:p>
      </dgm:t>
    </dgm:pt>
    <dgm:pt modelId="{A91F6649-C157-440C-A2AB-EE2CD22D03F6}" type="sibTrans" cxnId="{A9C80B7B-1A11-41A5-BEA3-FF98A9F5412B}">
      <dgm:prSet/>
      <dgm:spPr/>
      <dgm:t>
        <a:bodyPr/>
        <a:lstStyle/>
        <a:p>
          <a:endParaRPr lang="en-US"/>
        </a:p>
      </dgm:t>
    </dgm:pt>
    <dgm:pt modelId="{D9574000-C9B7-405A-AFD4-C28386FF0F57}" type="pres">
      <dgm:prSet presAssocID="{BB77D847-9445-4FD0-BA6A-6C1C2EF753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B1E6C-11FF-47B6-9CB5-64F4710E46E1}" type="pres">
      <dgm:prSet presAssocID="{046661A9-AD37-469A-A4DC-1134E7DF9137}" presName="hierRoot1" presStyleCnt="0"/>
      <dgm:spPr/>
    </dgm:pt>
    <dgm:pt modelId="{6E5B29D2-8D76-4439-8FD1-67B5F88D37B6}" type="pres">
      <dgm:prSet presAssocID="{046661A9-AD37-469A-A4DC-1134E7DF9137}" presName="composite" presStyleCnt="0"/>
      <dgm:spPr/>
    </dgm:pt>
    <dgm:pt modelId="{30FD1FAA-CDF6-4E55-B144-EA291F14396E}" type="pres">
      <dgm:prSet presAssocID="{046661A9-AD37-469A-A4DC-1134E7DF9137}" presName="background" presStyleLbl="node0" presStyleIdx="0" presStyleCnt="2"/>
      <dgm:spPr/>
    </dgm:pt>
    <dgm:pt modelId="{D8C42125-5430-4A34-BF46-5F6FB6B058FB}" type="pres">
      <dgm:prSet presAssocID="{046661A9-AD37-469A-A4DC-1134E7DF9137}" presName="text" presStyleLbl="fgAcc0" presStyleIdx="0" presStyleCnt="2">
        <dgm:presLayoutVars>
          <dgm:chPref val="3"/>
        </dgm:presLayoutVars>
      </dgm:prSet>
      <dgm:spPr/>
    </dgm:pt>
    <dgm:pt modelId="{A78FF6C8-90F5-4434-BFB4-F92AA317F162}" type="pres">
      <dgm:prSet presAssocID="{046661A9-AD37-469A-A4DC-1134E7DF9137}" presName="hierChild2" presStyleCnt="0"/>
      <dgm:spPr/>
    </dgm:pt>
    <dgm:pt modelId="{608A928B-F89A-4A90-B11A-0A6C9C3D64AA}" type="pres">
      <dgm:prSet presAssocID="{A1572D5B-B531-4450-8120-C30ADFF39EA6}" presName="hierRoot1" presStyleCnt="0"/>
      <dgm:spPr/>
    </dgm:pt>
    <dgm:pt modelId="{23689705-5ACF-4E36-90B0-0E02A552ECB2}" type="pres">
      <dgm:prSet presAssocID="{A1572D5B-B531-4450-8120-C30ADFF39EA6}" presName="composite" presStyleCnt="0"/>
      <dgm:spPr/>
    </dgm:pt>
    <dgm:pt modelId="{37E6E99A-4900-496F-B408-1F5E8F0A3206}" type="pres">
      <dgm:prSet presAssocID="{A1572D5B-B531-4450-8120-C30ADFF39EA6}" presName="background" presStyleLbl="node0" presStyleIdx="1" presStyleCnt="2"/>
      <dgm:spPr/>
    </dgm:pt>
    <dgm:pt modelId="{BF16A177-4531-4587-9AA9-EF470EABE7FB}" type="pres">
      <dgm:prSet presAssocID="{A1572D5B-B531-4450-8120-C30ADFF39EA6}" presName="text" presStyleLbl="fgAcc0" presStyleIdx="1" presStyleCnt="2">
        <dgm:presLayoutVars>
          <dgm:chPref val="3"/>
        </dgm:presLayoutVars>
      </dgm:prSet>
      <dgm:spPr/>
    </dgm:pt>
    <dgm:pt modelId="{734B143F-3AA9-464A-B86A-210FBCAB40A7}" type="pres">
      <dgm:prSet presAssocID="{A1572D5B-B531-4450-8120-C30ADFF39EA6}" presName="hierChild2" presStyleCnt="0"/>
      <dgm:spPr/>
    </dgm:pt>
  </dgm:ptLst>
  <dgm:cxnLst>
    <dgm:cxn modelId="{7494C526-9CB1-4359-94A3-80D7E649B5FF}" type="presOf" srcId="{BB77D847-9445-4FD0-BA6A-6C1C2EF753EC}" destId="{D9574000-C9B7-405A-AFD4-C28386FF0F57}" srcOrd="0" destOrd="0" presId="urn:microsoft.com/office/officeart/2005/8/layout/hierarchy1"/>
    <dgm:cxn modelId="{A9C80B7B-1A11-41A5-BEA3-FF98A9F5412B}" srcId="{BB77D847-9445-4FD0-BA6A-6C1C2EF753EC}" destId="{A1572D5B-B531-4450-8120-C30ADFF39EA6}" srcOrd="1" destOrd="0" parTransId="{D43ACE55-B09D-4649-947E-5BB58DA65A69}" sibTransId="{A91F6649-C157-440C-A2AB-EE2CD22D03F6}"/>
    <dgm:cxn modelId="{C862F49B-BCE1-4A26-99F6-B818C59C2052}" type="presOf" srcId="{046661A9-AD37-469A-A4DC-1134E7DF9137}" destId="{D8C42125-5430-4A34-BF46-5F6FB6B058FB}" srcOrd="0" destOrd="0" presId="urn:microsoft.com/office/officeart/2005/8/layout/hierarchy1"/>
    <dgm:cxn modelId="{4D7246BF-D4EA-4F36-A08D-28CC7F76E003}" type="presOf" srcId="{A1572D5B-B531-4450-8120-C30ADFF39EA6}" destId="{BF16A177-4531-4587-9AA9-EF470EABE7FB}" srcOrd="0" destOrd="0" presId="urn:microsoft.com/office/officeart/2005/8/layout/hierarchy1"/>
    <dgm:cxn modelId="{A35016FD-5F3D-4907-AB52-20AEEF4416B6}" srcId="{BB77D847-9445-4FD0-BA6A-6C1C2EF753EC}" destId="{046661A9-AD37-469A-A4DC-1134E7DF9137}" srcOrd="0" destOrd="0" parTransId="{90EAB461-24EC-49EE-A201-A2733AFCD751}" sibTransId="{3222B8BD-AA99-4E81-B9F4-40E879D45B07}"/>
    <dgm:cxn modelId="{3BD85DE5-15E2-49C7-8D77-28A3EF55CC51}" type="presParOf" srcId="{D9574000-C9B7-405A-AFD4-C28386FF0F57}" destId="{515B1E6C-11FF-47B6-9CB5-64F4710E46E1}" srcOrd="0" destOrd="0" presId="urn:microsoft.com/office/officeart/2005/8/layout/hierarchy1"/>
    <dgm:cxn modelId="{594FD22A-559A-4BB7-BC40-98097AE97968}" type="presParOf" srcId="{515B1E6C-11FF-47B6-9CB5-64F4710E46E1}" destId="{6E5B29D2-8D76-4439-8FD1-67B5F88D37B6}" srcOrd="0" destOrd="0" presId="urn:microsoft.com/office/officeart/2005/8/layout/hierarchy1"/>
    <dgm:cxn modelId="{BC6193F0-B7C7-4FF8-9FAC-CC7A2085413B}" type="presParOf" srcId="{6E5B29D2-8D76-4439-8FD1-67B5F88D37B6}" destId="{30FD1FAA-CDF6-4E55-B144-EA291F14396E}" srcOrd="0" destOrd="0" presId="urn:microsoft.com/office/officeart/2005/8/layout/hierarchy1"/>
    <dgm:cxn modelId="{252AA721-FEE2-439E-9592-1375FE4634D2}" type="presParOf" srcId="{6E5B29D2-8D76-4439-8FD1-67B5F88D37B6}" destId="{D8C42125-5430-4A34-BF46-5F6FB6B058FB}" srcOrd="1" destOrd="0" presId="urn:microsoft.com/office/officeart/2005/8/layout/hierarchy1"/>
    <dgm:cxn modelId="{0316CCF2-34CD-4170-A2E8-8F2E2A17E11F}" type="presParOf" srcId="{515B1E6C-11FF-47B6-9CB5-64F4710E46E1}" destId="{A78FF6C8-90F5-4434-BFB4-F92AA317F162}" srcOrd="1" destOrd="0" presId="urn:microsoft.com/office/officeart/2005/8/layout/hierarchy1"/>
    <dgm:cxn modelId="{BA13723E-BEF6-4F71-A6A3-E909657248EF}" type="presParOf" srcId="{D9574000-C9B7-405A-AFD4-C28386FF0F57}" destId="{608A928B-F89A-4A90-B11A-0A6C9C3D64AA}" srcOrd="1" destOrd="0" presId="urn:microsoft.com/office/officeart/2005/8/layout/hierarchy1"/>
    <dgm:cxn modelId="{2126CFBA-7766-4407-8E19-F2B2A6B51D8C}" type="presParOf" srcId="{608A928B-F89A-4A90-B11A-0A6C9C3D64AA}" destId="{23689705-5ACF-4E36-90B0-0E02A552ECB2}" srcOrd="0" destOrd="0" presId="urn:microsoft.com/office/officeart/2005/8/layout/hierarchy1"/>
    <dgm:cxn modelId="{CCD4C292-B12D-4916-ABF3-E495FB0DC92B}" type="presParOf" srcId="{23689705-5ACF-4E36-90B0-0E02A552ECB2}" destId="{37E6E99A-4900-496F-B408-1F5E8F0A3206}" srcOrd="0" destOrd="0" presId="urn:microsoft.com/office/officeart/2005/8/layout/hierarchy1"/>
    <dgm:cxn modelId="{30B93541-DAC4-44D6-8C1D-5D0C4B98C3EF}" type="presParOf" srcId="{23689705-5ACF-4E36-90B0-0E02A552ECB2}" destId="{BF16A177-4531-4587-9AA9-EF470EABE7FB}" srcOrd="1" destOrd="0" presId="urn:microsoft.com/office/officeart/2005/8/layout/hierarchy1"/>
    <dgm:cxn modelId="{626A98EF-202C-41BA-A1FB-F35E72885ED2}" type="presParOf" srcId="{608A928B-F89A-4A90-B11A-0A6C9C3D64AA}" destId="{734B143F-3AA9-464A-B86A-210FBCAB40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A527F0-66CD-4059-87F1-417D62644FF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735B9C8-153C-4877-9B70-5351D7D89676}">
      <dgm:prSet/>
      <dgm:spPr/>
      <dgm:t>
        <a:bodyPr/>
        <a:lstStyle/>
        <a:p>
          <a:r>
            <a:rPr lang="fi-FI"/>
            <a:t>Tavallista, säännöllistä ja välillä vähän puuduttavaakin – siinä missä yläkoulukin</a:t>
          </a:r>
          <a:endParaRPr lang="en-US"/>
        </a:p>
      </dgm:t>
    </dgm:pt>
    <dgm:pt modelId="{77E665A9-F9AB-4BBB-9FF5-B6BF6B5FF43C}" type="parTrans" cxnId="{7F0BB526-556D-488C-A08C-CA1C8764C594}">
      <dgm:prSet/>
      <dgm:spPr/>
      <dgm:t>
        <a:bodyPr/>
        <a:lstStyle/>
        <a:p>
          <a:endParaRPr lang="en-US"/>
        </a:p>
      </dgm:t>
    </dgm:pt>
    <dgm:pt modelId="{A7CB92D6-2EF9-4A32-A511-3BD02A312676}" type="sibTrans" cxnId="{7F0BB526-556D-488C-A08C-CA1C8764C594}">
      <dgm:prSet/>
      <dgm:spPr/>
      <dgm:t>
        <a:bodyPr/>
        <a:lstStyle/>
        <a:p>
          <a:endParaRPr lang="en-US"/>
        </a:p>
      </dgm:t>
    </dgm:pt>
    <dgm:pt modelId="{0593CD05-E30C-4C68-8B68-77ABB3EB3699}">
      <dgm:prSet/>
      <dgm:spPr/>
      <dgm:t>
        <a:bodyPr/>
        <a:lstStyle/>
        <a:p>
          <a:r>
            <a:rPr lang="fi-FI"/>
            <a:t>Vaatimustaso toki kasvaa, mutta niinhän kasvavat nuoretkin </a:t>
          </a:r>
          <a:endParaRPr lang="en-US"/>
        </a:p>
      </dgm:t>
    </dgm:pt>
    <dgm:pt modelId="{7926A295-6C80-457E-9C5C-89EF7EE0FF16}" type="parTrans" cxnId="{9D654528-8341-4227-AD40-C12B1DB88E0E}">
      <dgm:prSet/>
      <dgm:spPr/>
      <dgm:t>
        <a:bodyPr/>
        <a:lstStyle/>
        <a:p>
          <a:endParaRPr lang="en-US"/>
        </a:p>
      </dgm:t>
    </dgm:pt>
    <dgm:pt modelId="{EABB66AA-C165-4BF3-8B45-9ED09FC42D94}" type="sibTrans" cxnId="{9D654528-8341-4227-AD40-C12B1DB88E0E}">
      <dgm:prSet/>
      <dgm:spPr/>
      <dgm:t>
        <a:bodyPr/>
        <a:lstStyle/>
        <a:p>
          <a:endParaRPr lang="en-US"/>
        </a:p>
      </dgm:t>
    </dgm:pt>
    <dgm:pt modelId="{FBC6439B-C299-4B7A-8771-58EA5095EDA2}" type="pres">
      <dgm:prSet presAssocID="{B9A527F0-66CD-4059-87F1-417D62644FF6}" presName="linear" presStyleCnt="0">
        <dgm:presLayoutVars>
          <dgm:animLvl val="lvl"/>
          <dgm:resizeHandles val="exact"/>
        </dgm:presLayoutVars>
      </dgm:prSet>
      <dgm:spPr/>
    </dgm:pt>
    <dgm:pt modelId="{803513E9-0E6B-4A11-AB7A-C9B5740F5278}" type="pres">
      <dgm:prSet presAssocID="{5735B9C8-153C-4877-9B70-5351D7D8967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34BC53C-9314-404D-BC6F-B98ECB143A5E}" type="pres">
      <dgm:prSet presAssocID="{A7CB92D6-2EF9-4A32-A511-3BD02A312676}" presName="spacer" presStyleCnt="0"/>
      <dgm:spPr/>
    </dgm:pt>
    <dgm:pt modelId="{FB391FA6-CDAC-409F-833E-18831F60C050}" type="pres">
      <dgm:prSet presAssocID="{0593CD05-E30C-4C68-8B68-77ABB3EB369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F0BB526-556D-488C-A08C-CA1C8764C594}" srcId="{B9A527F0-66CD-4059-87F1-417D62644FF6}" destId="{5735B9C8-153C-4877-9B70-5351D7D89676}" srcOrd="0" destOrd="0" parTransId="{77E665A9-F9AB-4BBB-9FF5-B6BF6B5FF43C}" sibTransId="{A7CB92D6-2EF9-4A32-A511-3BD02A312676}"/>
    <dgm:cxn modelId="{9D654528-8341-4227-AD40-C12B1DB88E0E}" srcId="{B9A527F0-66CD-4059-87F1-417D62644FF6}" destId="{0593CD05-E30C-4C68-8B68-77ABB3EB3699}" srcOrd="1" destOrd="0" parTransId="{7926A295-6C80-457E-9C5C-89EF7EE0FF16}" sibTransId="{EABB66AA-C165-4BF3-8B45-9ED09FC42D94}"/>
    <dgm:cxn modelId="{8310EC76-52DE-4141-82D7-07BADC857285}" type="presOf" srcId="{B9A527F0-66CD-4059-87F1-417D62644FF6}" destId="{FBC6439B-C299-4B7A-8771-58EA5095EDA2}" srcOrd="0" destOrd="0" presId="urn:microsoft.com/office/officeart/2005/8/layout/vList2"/>
    <dgm:cxn modelId="{1A641F9E-B5C0-4093-BA3E-20A1DCD1BE92}" type="presOf" srcId="{5735B9C8-153C-4877-9B70-5351D7D89676}" destId="{803513E9-0E6B-4A11-AB7A-C9B5740F5278}" srcOrd="0" destOrd="0" presId="urn:microsoft.com/office/officeart/2005/8/layout/vList2"/>
    <dgm:cxn modelId="{56FB7BCF-EE85-4C28-B312-132091AA7AF5}" type="presOf" srcId="{0593CD05-E30C-4C68-8B68-77ABB3EB3699}" destId="{FB391FA6-CDAC-409F-833E-18831F60C050}" srcOrd="0" destOrd="0" presId="urn:microsoft.com/office/officeart/2005/8/layout/vList2"/>
    <dgm:cxn modelId="{83708FCF-A9A2-48B3-9606-A82AB6BA5B7B}" type="presParOf" srcId="{FBC6439B-C299-4B7A-8771-58EA5095EDA2}" destId="{803513E9-0E6B-4A11-AB7A-C9B5740F5278}" srcOrd="0" destOrd="0" presId="urn:microsoft.com/office/officeart/2005/8/layout/vList2"/>
    <dgm:cxn modelId="{E5DDDEC5-431E-4E5B-A0D8-9B0AFDB32EAD}" type="presParOf" srcId="{FBC6439B-C299-4B7A-8771-58EA5095EDA2}" destId="{E34BC53C-9314-404D-BC6F-B98ECB143A5E}" srcOrd="1" destOrd="0" presId="urn:microsoft.com/office/officeart/2005/8/layout/vList2"/>
    <dgm:cxn modelId="{B5CED4B4-4F38-4E98-BDB5-8BA574E4FA13}" type="presParOf" srcId="{FBC6439B-C299-4B7A-8771-58EA5095EDA2}" destId="{FB391FA6-CDAC-409F-833E-18831F60C05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A2F88-798C-49A2-B491-957B8D26ED16}">
      <dsp:nvSpPr>
        <dsp:cNvPr id="0" name=""/>
        <dsp:cNvSpPr/>
      </dsp:nvSpPr>
      <dsp:spPr>
        <a:xfrm>
          <a:off x="0" y="84923"/>
          <a:ext cx="5486400" cy="950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Ammatin valintaan vaikuttavat terveydelliset seikat on otettava huomioon hakutoiveita pohdittaessa</a:t>
          </a:r>
          <a:endParaRPr lang="en-US" sz="1700" kern="1200"/>
        </a:p>
      </dsp:txBody>
      <dsp:txXfrm>
        <a:off x="46424" y="131347"/>
        <a:ext cx="5393552" cy="858142"/>
      </dsp:txXfrm>
    </dsp:sp>
    <dsp:sp modelId="{771E2312-3D02-4767-9FD6-9F3188CEB65F}">
      <dsp:nvSpPr>
        <dsp:cNvPr id="0" name=""/>
        <dsp:cNvSpPr/>
      </dsp:nvSpPr>
      <dsp:spPr>
        <a:xfrm>
          <a:off x="0" y="1084874"/>
          <a:ext cx="5486400" cy="950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Opiskelijaksi ei voida ottaa henkilöä, joka ei ole terveydentilaltaan tai toimintakyvyltään kykenevä opintoihin liittyviin käytännön tehtäviin ja harjoitteluun</a:t>
          </a:r>
          <a:endParaRPr lang="en-US" sz="1700" kern="1200"/>
        </a:p>
      </dsp:txBody>
      <dsp:txXfrm>
        <a:off x="46424" y="1131298"/>
        <a:ext cx="5393552" cy="858142"/>
      </dsp:txXfrm>
    </dsp:sp>
    <dsp:sp modelId="{F4C453F7-D888-4198-A632-3077547C3AAB}">
      <dsp:nvSpPr>
        <dsp:cNvPr id="0" name=""/>
        <dsp:cNvSpPr/>
      </dsp:nvSpPr>
      <dsp:spPr>
        <a:xfrm>
          <a:off x="0" y="2084824"/>
          <a:ext cx="5486400" cy="950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Terveydellisistä vaatimuksista löytyy lisää tietoa opintopolusta</a:t>
          </a:r>
          <a:endParaRPr lang="en-US" sz="1700" kern="1200"/>
        </a:p>
      </dsp:txBody>
      <dsp:txXfrm>
        <a:off x="46424" y="2131248"/>
        <a:ext cx="5393552" cy="858142"/>
      </dsp:txXfrm>
    </dsp:sp>
    <dsp:sp modelId="{12ABD360-038D-4C10-8F90-E57C4568E369}">
      <dsp:nvSpPr>
        <dsp:cNvPr id="0" name=""/>
        <dsp:cNvSpPr/>
      </dsp:nvSpPr>
      <dsp:spPr>
        <a:xfrm>
          <a:off x="0" y="3084775"/>
          <a:ext cx="5486400" cy="950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Hakijoita pyydetään ilmoittamaan nettihaussa, täyttävätkö opinnoissa edellytettävät terveydelliset vaatimukset</a:t>
          </a:r>
          <a:endParaRPr lang="en-US" sz="1700" kern="1200"/>
        </a:p>
      </dsp:txBody>
      <dsp:txXfrm>
        <a:off x="46424" y="3131199"/>
        <a:ext cx="5393552" cy="858142"/>
      </dsp:txXfrm>
    </dsp:sp>
    <dsp:sp modelId="{E2DC72E7-DD22-41FB-8628-CE136E9F69C6}">
      <dsp:nvSpPr>
        <dsp:cNvPr id="0" name=""/>
        <dsp:cNvSpPr/>
      </dsp:nvSpPr>
      <dsp:spPr>
        <a:xfrm>
          <a:off x="0" y="4084725"/>
          <a:ext cx="5486400" cy="950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Oppilaitos voi pyytää hakijalta tarkempaa tietoa terveydentilasta arvioidakseen pystyykö hakija suoriutumaan opinnoista </a:t>
          </a:r>
          <a:endParaRPr lang="en-US" sz="1700" kern="1200"/>
        </a:p>
      </dsp:txBody>
      <dsp:txXfrm>
        <a:off x="46424" y="4131149"/>
        <a:ext cx="5393552" cy="858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D1FAA-CDF6-4E55-B144-EA291F14396E}">
      <dsp:nvSpPr>
        <dsp:cNvPr id="0" name=""/>
        <dsp:cNvSpPr/>
      </dsp:nvSpPr>
      <dsp:spPr>
        <a:xfrm>
          <a:off x="940" y="378948"/>
          <a:ext cx="3300831" cy="2096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42125-5430-4A34-BF46-5F6FB6B058FB}">
      <dsp:nvSpPr>
        <dsp:cNvPr id="0" name=""/>
        <dsp:cNvSpPr/>
      </dsp:nvSpPr>
      <dsp:spPr>
        <a:xfrm>
          <a:off x="367699" y="727369"/>
          <a:ext cx="3300831" cy="2096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Lähtökohtana</a:t>
          </a:r>
          <a:r>
            <a:rPr lang="en-US" sz="2100" kern="1200" dirty="0"/>
            <a:t> on, </a:t>
          </a:r>
          <a:r>
            <a:rPr lang="en-US" sz="2100" kern="1200" dirty="0" err="1"/>
            <a:t>että</a:t>
          </a:r>
          <a:r>
            <a:rPr lang="en-US" sz="2100" kern="1200" dirty="0"/>
            <a:t> </a:t>
          </a:r>
          <a:r>
            <a:rPr lang="en-US" sz="2100" kern="1200" dirty="0" err="1"/>
            <a:t>hakijan</a:t>
          </a:r>
          <a:r>
            <a:rPr lang="en-US" sz="2100" kern="1200" dirty="0"/>
            <a:t> </a:t>
          </a:r>
          <a:r>
            <a:rPr lang="en-US" sz="2100" kern="1200" dirty="0" err="1"/>
            <a:t>kielitaito</a:t>
          </a:r>
          <a:r>
            <a:rPr lang="en-US" sz="2100" kern="1200" dirty="0"/>
            <a:t> on </a:t>
          </a:r>
          <a:r>
            <a:rPr lang="en-US" sz="2100" kern="1200" dirty="0" err="1"/>
            <a:t>perusopetuksen</a:t>
          </a:r>
          <a:r>
            <a:rPr lang="en-US" sz="2100" kern="1200" dirty="0"/>
            <a:t> </a:t>
          </a:r>
          <a:r>
            <a:rPr lang="en-US" sz="2100" kern="1200" dirty="0" err="1"/>
            <a:t>päättötodistuksen</a:t>
          </a:r>
          <a:r>
            <a:rPr lang="en-US" sz="2100" kern="1200" dirty="0"/>
            <a:t> </a:t>
          </a:r>
          <a:r>
            <a:rPr lang="en-US" sz="2100" kern="1200" dirty="0" err="1"/>
            <a:t>perusteella</a:t>
          </a:r>
          <a:r>
            <a:rPr lang="en-US" sz="2100" kern="1200" dirty="0"/>
            <a:t> </a:t>
          </a:r>
          <a:r>
            <a:rPr lang="en-US" sz="2100" kern="1200" dirty="0" err="1"/>
            <a:t>riittävä</a:t>
          </a:r>
          <a:r>
            <a:rPr lang="en-US" sz="2100" kern="1200" dirty="0"/>
            <a:t> ja se </a:t>
          </a:r>
          <a:r>
            <a:rPr lang="en-US" sz="2100" kern="1200" dirty="0" err="1"/>
            <a:t>kehittyy</a:t>
          </a:r>
          <a:r>
            <a:rPr lang="en-US" sz="2100" kern="1200" dirty="0"/>
            <a:t> </a:t>
          </a:r>
          <a:r>
            <a:rPr lang="en-US" sz="2100" kern="1200" dirty="0" err="1"/>
            <a:t>opintojen</a:t>
          </a:r>
          <a:r>
            <a:rPr lang="en-US" sz="2100" kern="1200" dirty="0"/>
            <a:t> </a:t>
          </a:r>
          <a:r>
            <a:rPr lang="en-US" sz="2100" kern="1200" dirty="0" err="1"/>
            <a:t>aikana</a:t>
          </a:r>
          <a:endParaRPr lang="en-US" sz="2100" kern="1200" dirty="0"/>
        </a:p>
      </dsp:txBody>
      <dsp:txXfrm>
        <a:off x="429090" y="788760"/>
        <a:ext cx="3178049" cy="1973245"/>
      </dsp:txXfrm>
    </dsp:sp>
    <dsp:sp modelId="{37E6E99A-4900-496F-B408-1F5E8F0A3206}">
      <dsp:nvSpPr>
        <dsp:cNvPr id="0" name=""/>
        <dsp:cNvSpPr/>
      </dsp:nvSpPr>
      <dsp:spPr>
        <a:xfrm>
          <a:off x="4035289" y="378948"/>
          <a:ext cx="3300831" cy="2096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6A177-4531-4587-9AA9-EF470EABE7FB}">
      <dsp:nvSpPr>
        <dsp:cNvPr id="0" name=""/>
        <dsp:cNvSpPr/>
      </dsp:nvSpPr>
      <dsp:spPr>
        <a:xfrm>
          <a:off x="4402048" y="727369"/>
          <a:ext cx="3300831" cy="2096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Kuitenkin</a:t>
          </a:r>
          <a:r>
            <a:rPr lang="en-US" sz="2100" kern="1200" dirty="0"/>
            <a:t>, </a:t>
          </a:r>
          <a:r>
            <a:rPr lang="en-US" sz="2100" kern="1200" dirty="0" err="1"/>
            <a:t>jos</a:t>
          </a:r>
          <a:r>
            <a:rPr lang="en-US" sz="2100" kern="1200" dirty="0"/>
            <a:t> </a:t>
          </a:r>
          <a:r>
            <a:rPr lang="en-US" sz="2100" kern="1200" dirty="0" err="1"/>
            <a:t>lukioon</a:t>
          </a:r>
          <a:r>
            <a:rPr lang="en-US" sz="2100" kern="1200" dirty="0"/>
            <a:t> </a:t>
          </a:r>
          <a:r>
            <a:rPr lang="en-US" sz="2100" kern="1200" dirty="0" err="1"/>
            <a:t>hakee</a:t>
          </a:r>
          <a:r>
            <a:rPr lang="en-US" sz="2100" kern="1200" dirty="0"/>
            <a:t> </a:t>
          </a:r>
          <a:r>
            <a:rPr lang="en-US" sz="2100" kern="1200" dirty="0" err="1"/>
            <a:t>ulkomaisella</a:t>
          </a:r>
          <a:r>
            <a:rPr lang="en-US" sz="2100" kern="1200" dirty="0"/>
            <a:t> </a:t>
          </a:r>
          <a:r>
            <a:rPr lang="en-US" sz="2100" kern="1200" dirty="0" err="1"/>
            <a:t>todistuksella</a:t>
          </a:r>
          <a:r>
            <a:rPr lang="en-US" sz="2100" kern="1200" dirty="0"/>
            <a:t>, </a:t>
          </a:r>
          <a:r>
            <a:rPr lang="en-US" sz="2100" kern="1200" dirty="0" err="1"/>
            <a:t>lukio</a:t>
          </a:r>
          <a:r>
            <a:rPr lang="en-US" sz="2100" kern="1200" dirty="0"/>
            <a:t> </a:t>
          </a:r>
          <a:r>
            <a:rPr lang="en-US" sz="2100" kern="1200" dirty="0" err="1"/>
            <a:t>arvioi</a:t>
          </a:r>
          <a:r>
            <a:rPr lang="en-US" sz="2100" kern="1200" dirty="0"/>
            <a:t> </a:t>
          </a:r>
          <a:r>
            <a:rPr lang="en-US" sz="2100" kern="1200" dirty="0" err="1"/>
            <a:t>onko</a:t>
          </a:r>
          <a:r>
            <a:rPr lang="en-US" sz="2100" kern="1200" dirty="0"/>
            <a:t> </a:t>
          </a:r>
          <a:r>
            <a:rPr lang="en-US" sz="2100" kern="1200" dirty="0" err="1"/>
            <a:t>hakijalla</a:t>
          </a:r>
          <a:r>
            <a:rPr lang="en-US" sz="2100" kern="1200" dirty="0"/>
            <a:t> </a:t>
          </a:r>
          <a:r>
            <a:rPr lang="en-US" sz="2100" kern="1200" dirty="0" err="1"/>
            <a:t>riittävä</a:t>
          </a:r>
          <a:r>
            <a:rPr lang="en-US" sz="2100" kern="1200" dirty="0"/>
            <a:t> </a:t>
          </a:r>
          <a:r>
            <a:rPr lang="en-US" sz="2100" kern="1200" dirty="0" err="1"/>
            <a:t>edellytys</a:t>
          </a:r>
          <a:r>
            <a:rPr lang="en-US" sz="2100" kern="1200" dirty="0"/>
            <a:t> </a:t>
          </a:r>
          <a:r>
            <a:rPr lang="en-US" sz="2100" kern="1200" dirty="0" err="1"/>
            <a:t>suoriutua</a:t>
          </a:r>
          <a:r>
            <a:rPr lang="en-US" sz="2100" kern="1200" dirty="0"/>
            <a:t> </a:t>
          </a:r>
          <a:r>
            <a:rPr lang="en-US" sz="2100" kern="1200" dirty="0" err="1"/>
            <a:t>lukio-opinnoista</a:t>
          </a:r>
          <a:endParaRPr lang="en-US" sz="2100" kern="1200" dirty="0"/>
        </a:p>
      </dsp:txBody>
      <dsp:txXfrm>
        <a:off x="4463439" y="788760"/>
        <a:ext cx="3178049" cy="1973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513E9-0E6B-4A11-AB7A-C9B5740F5278}">
      <dsp:nvSpPr>
        <dsp:cNvPr id="0" name=""/>
        <dsp:cNvSpPr/>
      </dsp:nvSpPr>
      <dsp:spPr>
        <a:xfrm>
          <a:off x="0" y="568612"/>
          <a:ext cx="5796200" cy="19246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/>
            <a:t>Tavallista, säännöllistä ja välillä vähän puuduttavaakin – siinä missä yläkoulukin</a:t>
          </a:r>
          <a:endParaRPr lang="en-US" sz="3500" kern="1200"/>
        </a:p>
      </dsp:txBody>
      <dsp:txXfrm>
        <a:off x="93954" y="662566"/>
        <a:ext cx="5608292" cy="1736741"/>
      </dsp:txXfrm>
    </dsp:sp>
    <dsp:sp modelId="{FB391FA6-CDAC-409F-833E-18831F60C050}">
      <dsp:nvSpPr>
        <dsp:cNvPr id="0" name=""/>
        <dsp:cNvSpPr/>
      </dsp:nvSpPr>
      <dsp:spPr>
        <a:xfrm>
          <a:off x="0" y="2594062"/>
          <a:ext cx="5796200" cy="1924649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/>
            <a:t>Vaatimustaso toki kasvaa, mutta niinhän kasvavat nuoretkin </a:t>
          </a:r>
          <a:endParaRPr lang="en-US" sz="3500" kern="1200"/>
        </a:p>
      </dsp:txBody>
      <dsp:txXfrm>
        <a:off x="93954" y="2688016"/>
        <a:ext cx="5608292" cy="1736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EBAF0B3-246A-FE24-9C9D-2D9CC1DE66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6413" cy="46196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0B84C25-088F-37F9-FD44-053C218515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81450" y="0"/>
            <a:ext cx="3046413" cy="46196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2BC098-85EE-4713-A909-13B7669115F2}" type="datetimeFigureOut">
              <a:rPr lang="fi-FI"/>
              <a:pPr>
                <a:defRPr/>
              </a:pPr>
              <a:t>23.11.2023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77F3AF1-6CDA-DDD8-2708-9EBE092E2C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46413" cy="461962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350E80B-1F6C-5C8E-05A3-72923ABAC9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81450" y="8777288"/>
            <a:ext cx="3046413" cy="461962"/>
          </a:xfrm>
          <a:prstGeom prst="rect">
            <a:avLst/>
          </a:prstGeom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1E697E-4A21-4C52-9411-D91817BD1FF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641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81450" y="0"/>
            <a:ext cx="304641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553B2-F530-465E-9A59-9227E9BF2FF2}" type="datetimeFigureOut">
              <a:rPr lang="fi-FI" smtClean="0"/>
              <a:t>23.11.2023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436688" y="1155700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3263" y="4446588"/>
            <a:ext cx="5622925" cy="3638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4641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81450" y="8777288"/>
            <a:ext cx="304641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377BB-E784-4EFF-852E-2583129409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72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377BB-E784-4EFF-852E-2583129409A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66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8BFCA17-FE13-FAE7-E460-CF0506C0C6C8}"/>
              </a:ext>
            </a:extLst>
          </p:cNvPr>
          <p:cNvSpPr/>
          <p:nvPr/>
        </p:nvSpPr>
        <p:spPr>
          <a:xfrm>
            <a:off x="0" y="762000"/>
            <a:ext cx="6856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C379540-D4A2-870E-655D-35F660930740}"/>
              </a:ext>
            </a:extLst>
          </p:cNvPr>
          <p:cNvSpPr/>
          <p:nvPr/>
        </p:nvSpPr>
        <p:spPr>
          <a:xfrm>
            <a:off x="6953250" y="762000"/>
            <a:ext cx="2193925" cy="5334000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/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2DFABCE-F0E9-9D13-0539-57A7B854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15A101-5967-2D64-CBFD-BE90E2BC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81F3FC-8AC7-89AE-E6D4-862F4D31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830CE-5946-4985-A2B8-A8720F24F4E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1723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47169-EBEC-68C0-4DD7-E5BF15B6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7B601-3DBA-F324-816B-AB7BFBA8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9C57B-9C56-9213-87D9-29A0E32B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88E16-EA0F-41DB-A713-14EA67B778C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8372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BF238-D8DD-DD98-F2AA-11556688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D6D66-BE6A-737F-8989-F810E4CA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F208E-2BCA-B22A-1E23-12CF0619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FD36-3B1B-417E-9330-825F2063A5D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9948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54C0D-C99F-5CEF-1E3E-1D9B785C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3D3A5-A9B4-5837-3A96-B98ADC28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54ED-33DD-BC5F-ADAB-FC39F7D6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512CA-665F-4E73-897B-56E5441E681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3901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/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458E1-1467-EF5D-7151-065B1A73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91F1A-83AB-240A-6AE8-CFA297EE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F98B-A807-AA3C-B877-E22DC0BE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DF98B-DB5F-43B4-A19A-036428C95BE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3786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CE26C1-7700-15A7-3F0F-B1AB4C3A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7CEA5A-FCE6-1BF3-83A1-D286B4DE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7996EB-AB88-42F8-FB4D-EFC67D0C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9D948-0FB8-4547-AC04-92774311F8E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209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322F5CB-89B1-CB97-45B6-E6D728E6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C9F52D-BFC3-F212-BA8A-70BB222F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C278EF4-C01A-48F8-2D49-A44672BF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0D91-7995-40F0-80CA-4D07A0C3B15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4914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AE867A6-3B53-D1D7-BFCB-8D4341FC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59CAD8E-7654-1AD7-AB09-65837517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280378-9376-5BE9-0DC0-83BEB0E7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0C3B7-C06A-4C47-B70B-1425D22385A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32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534E246F-658E-E7D3-CE2E-4915028C6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483EBD01-F610-0543-3A85-75A6336D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6230665-6A9D-95BB-898F-3F11D1EA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206A0-48D3-48DA-A307-4F4624538C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388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/>
          <a:lstStyle>
            <a:lvl1pPr>
              <a:defRPr sz="2800" b="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839DDC-EEF4-B08B-AC29-F4D45336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BAB50F-EEDB-79C5-96F6-58171B5F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754CFA-35D0-5E7A-2993-523FCE9C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338A-739E-4890-B8C7-1D64A7DA495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0483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94966FA7-F840-57AE-720D-6CC15AD5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E0499EF6-E04E-69BA-3AA0-20FD4AF8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4138" y="6356350"/>
            <a:ext cx="44338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FA6EEC92-E949-F8C0-6445-509F2855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2F66E-B84F-41BE-AE5C-252808D96B9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7962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A5351E-702C-4B82-EF8F-87D7A1D5ECD6}"/>
              </a:ext>
            </a:extLst>
          </p:cNvPr>
          <p:cNvSpPr/>
          <p:nvPr/>
        </p:nvSpPr>
        <p:spPr>
          <a:xfrm>
            <a:off x="0" y="758825"/>
            <a:ext cx="2582863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6B538-E780-F08D-FF26-C883B341A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702D605-5DD1-8176-7262-90ED005FD8CE}"/>
              </a:ext>
            </a:extLst>
          </p:cNvPr>
          <p:cNvSpPr/>
          <p:nvPr/>
        </p:nvSpPr>
        <p:spPr>
          <a:xfrm>
            <a:off x="8861425" y="758825"/>
            <a:ext cx="28892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248F1F7-BCCB-E0CA-2FC5-85DF40DA77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901950" y="863600"/>
            <a:ext cx="54864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92970-E4FE-7B72-1A51-09C3BFEFA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68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6F87B-6A87-E09E-602F-410802F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01950" y="6356350"/>
            <a:ext cx="4433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A5964-EA84-C157-80F1-5E7298066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5600" y="6356350"/>
            <a:ext cx="1147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62BA26D-3960-4BBF-AEF5-907F5EC0E57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5" r:id="rId7"/>
    <p:sldLayoutId id="2147484481" r:id="rId8"/>
    <p:sldLayoutId id="2147484486" r:id="rId9"/>
    <p:sldLayoutId id="2147484482" r:id="rId10"/>
    <p:sldLayoutId id="21474844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19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7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5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neuvonta@opintopolku.fi" TargetMode="External"/><Relationship Id="rId2" Type="http://schemas.openxmlformats.org/officeDocument/2006/relationships/hyperlink" Target="http://www.opintopolku.fi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2467406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58902" y="761999"/>
            <a:ext cx="6592726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B33CED8-F06F-FB38-E3D6-714D499B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966" y="1298448"/>
            <a:ext cx="5390647" cy="29518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5000" dirty="0" err="1">
                <a:solidFill>
                  <a:srgbClr val="FFFFFF"/>
                </a:solidFill>
              </a:rPr>
              <a:t>Hakeutuminen</a:t>
            </a:r>
            <a:r>
              <a:rPr lang="en-US" sz="5000" dirty="0">
                <a:solidFill>
                  <a:srgbClr val="FFFFFF"/>
                </a:solidFill>
              </a:rPr>
              <a:t>   </a:t>
            </a:r>
            <a:r>
              <a:rPr lang="en-US" sz="5000" dirty="0" err="1">
                <a:solidFill>
                  <a:srgbClr val="FFFFFF"/>
                </a:solidFill>
              </a:rPr>
              <a:t>jatko-opintoihin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peruskoulun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jälkeen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50666" y="4684418"/>
            <a:ext cx="660096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760A51D-5F2E-5FED-D960-DF76B02E7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1966" y="5006151"/>
            <a:ext cx="5390647" cy="7681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sz="2100" dirty="0">
                <a:solidFill>
                  <a:schemeClr val="accent1"/>
                </a:solidFill>
              </a:rPr>
              <a:t>23.11.2023   Satu Vihervuori</a:t>
            </a:r>
          </a:p>
        </p:txBody>
      </p:sp>
    </p:spTree>
    <p:extLst>
      <p:ext uri="{BB962C8B-B14F-4D97-AF65-F5344CB8AC3E}">
        <p14:creationId xmlns:p14="http://schemas.microsoft.com/office/powerpoint/2010/main" val="4317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tsikko 1">
            <a:extLst>
              <a:ext uri="{FF2B5EF4-FFF2-40B4-BE49-F238E27FC236}">
                <a16:creationId xmlns:a16="http://schemas.microsoft.com/office/drawing/2014/main" id="{E4218275-03ED-F766-FEEF-4A2372A97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/>
              <a:t>Esimerkkejä  </a:t>
            </a:r>
            <a:r>
              <a:rPr lang="fi-FI" altLang="fi-FI" dirty="0" err="1"/>
              <a:t>amm</a:t>
            </a:r>
            <a:r>
              <a:rPr lang="fi-FI" altLang="fi-FI" dirty="0"/>
              <a:t>. koulutuksen pisteistä</a:t>
            </a:r>
          </a:p>
        </p:txBody>
      </p:sp>
      <p:sp>
        <p:nvSpPr>
          <p:cNvPr id="15363" name="Sisällön paikkamerkki 2">
            <a:extLst>
              <a:ext uri="{FF2B5EF4-FFF2-40B4-BE49-F238E27FC236}">
                <a16:creationId xmlns:a16="http://schemas.microsoft.com/office/drawing/2014/main" id="{F008B90F-FC2A-B3DC-BFFC-E29A72775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Esimerkki 1: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keskiarvo 7 ja painotetut aineet 7,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pisteitä 18 (1. hakutoive) </a:t>
            </a: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→</a:t>
            </a:r>
            <a:endParaRPr lang="fi-FI" altLang="fi-FI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kohtuulliset pääsymahdollisuudet melko monille aloille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Esimerkki 2: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ka. 8 ja pain. aineet 8,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pisteitä 24 (1. hakutoive) </a:t>
            </a: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→</a:t>
            </a: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hyvät pääsymahdollisuudet monille aloille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4" name="Rectangle 16393">
            <a:extLst>
              <a:ext uri="{FF2B5EF4-FFF2-40B4-BE49-F238E27FC236}">
                <a16:creationId xmlns:a16="http://schemas.microsoft.com/office/drawing/2014/main" id="{886D4068-D045-48B0-9A00-198F2FE4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0" name="Picture 16389" descr="Hehkulamppu keltaisella taustalla, johon on luonnosteltu valonsäteet ja johto">
            <a:extLst>
              <a:ext uri="{FF2B5EF4-FFF2-40B4-BE49-F238E27FC236}">
                <a16:creationId xmlns:a16="http://schemas.microsoft.com/office/drawing/2014/main" id="{4A623500-D0D2-363D-B32A-2CB016114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l="18021"/>
          <a:stretch/>
        </p:blipFill>
        <p:spPr>
          <a:xfrm>
            <a:off x="0" y="-32311"/>
            <a:ext cx="9141694" cy="6858000"/>
          </a:xfrm>
          <a:prstGeom prst="rect">
            <a:avLst/>
          </a:prstGeom>
        </p:spPr>
      </p:pic>
      <p:sp>
        <p:nvSpPr>
          <p:cNvPr id="16396" name="Rectangle 16395">
            <a:extLst>
              <a:ext uri="{FF2B5EF4-FFF2-40B4-BE49-F238E27FC236}">
                <a16:creationId xmlns:a16="http://schemas.microsoft.com/office/drawing/2014/main" id="{12664C4B-AAE2-4AA0-8918-134E8086F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0242" name="Otsikko 1">
            <a:extLst>
              <a:ext uri="{FF2B5EF4-FFF2-40B4-BE49-F238E27FC236}">
                <a16:creationId xmlns:a16="http://schemas.microsoft.com/office/drawing/2014/main" id="{464B4210-FFAD-212B-8AEB-CE8A45E6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100"/>
              <a:t>TERVEYDELLISET SEIKAT</a:t>
            </a:r>
          </a:p>
        </p:txBody>
      </p:sp>
      <p:graphicFrame>
        <p:nvGraphicFramePr>
          <p:cNvPr id="16400" name="Sisällön paikkamerkki 2">
            <a:extLst>
              <a:ext uri="{FF2B5EF4-FFF2-40B4-BE49-F238E27FC236}">
                <a16:creationId xmlns:a16="http://schemas.microsoft.com/office/drawing/2014/main" id="{871A2878-24D3-6F31-DFB2-90E4275064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610371"/>
              </p:ext>
            </p:extLst>
          </p:nvPr>
        </p:nvGraphicFramePr>
        <p:xfrm>
          <a:off x="2901951" y="864108"/>
          <a:ext cx="54864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98" name="Rectangle 16397">
            <a:extLst>
              <a:ext uri="{FF2B5EF4-FFF2-40B4-BE49-F238E27FC236}">
                <a16:creationId xmlns:a16="http://schemas.microsoft.com/office/drawing/2014/main" id="{616F9FD8-4CFE-4C77-8F29-5D801C57E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6388" name="Suorakulmio 3">
            <a:extLst>
              <a:ext uri="{FF2B5EF4-FFF2-40B4-BE49-F238E27FC236}">
                <a16:creationId xmlns:a16="http://schemas.microsoft.com/office/drawing/2014/main" id="{A835FF74-2EC1-67F1-9E14-D5DB4A46E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fi-FI" altLang="fi-FI" sz="200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" name="Kuva 2" descr="Kuva, joka sisältää kohteen Kuulokkeet, nappikuuloke, headset&#10;&#10;Kuvaus luotu automaattisesti">
            <a:extLst>
              <a:ext uri="{FF2B5EF4-FFF2-40B4-BE49-F238E27FC236}">
                <a16:creationId xmlns:a16="http://schemas.microsoft.com/office/drawing/2014/main" id="{8D0A8136-3266-AEA7-55AE-66F3DE797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3" y="4087906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861B59-3796-7FBA-B7B7-62333DC9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/>
              <a:t>Harkintaan perustuva valinta</a:t>
            </a:r>
          </a:p>
        </p:txBody>
      </p:sp>
      <p:sp>
        <p:nvSpPr>
          <p:cNvPr id="17411" name="Sisällön paikkamerkki 2">
            <a:extLst>
              <a:ext uri="{FF2B5EF4-FFF2-40B4-BE49-F238E27FC236}">
                <a16:creationId xmlns:a16="http://schemas.microsoft.com/office/drawing/2014/main" id="{1F6CCDBA-47E4-4C70-B1E2-28F2B46C3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sz="1800" dirty="0"/>
              <a:t>Koulutuksen järjestäjä VOI erityisen syyn perusteella ottaa korkeintaan 30 % kuhunkin </a:t>
            </a:r>
            <a:r>
              <a:rPr lang="fi-FI" altLang="fi-FI" sz="1800" dirty="0" err="1"/>
              <a:t>amm</a:t>
            </a:r>
            <a:r>
              <a:rPr lang="fi-FI" altLang="fi-FI" sz="1800" dirty="0"/>
              <a:t>. peruskoulutuksen valintayksikköön otettavista opiskelijoista valintapistemääristä riippumatta. </a:t>
            </a:r>
          </a:p>
          <a:p>
            <a:pPr eaLnBrk="1" hangingPunct="1"/>
            <a:r>
              <a:rPr lang="fi-FI" altLang="fi-FI" sz="1800" dirty="0"/>
              <a:t>Hakijan erityisiä henkilökohtaisia syitä voivat olla </a:t>
            </a:r>
            <a:r>
              <a:rPr lang="fi-FI" altLang="fi-FI" sz="1800" b="1" dirty="0"/>
              <a:t>oppimisvaikeudet, sosiaaliset syyt ja riittämätön tutkintokielen taito</a:t>
            </a:r>
          </a:p>
          <a:p>
            <a:pPr eaLnBrk="1" hangingPunct="1"/>
            <a:r>
              <a:rPr lang="fi-FI" altLang="fi-FI" sz="1800" dirty="0"/>
              <a:t>Kaikki ulkomaisella todistuksella hakevat käyttävät harkintaan perustuvaa valintaa (myös lukio-koulutukseen) </a:t>
            </a:r>
          </a:p>
          <a:p>
            <a:pPr eaLnBrk="1" hangingPunct="1"/>
            <a:r>
              <a:rPr lang="fi-FI" altLang="fi-FI" sz="1800" b="1" dirty="0"/>
              <a:t>Harkintaan perustuvan valinnan perustelut </a:t>
            </a:r>
            <a:r>
              <a:rPr lang="fi-FI" altLang="fi-FI" sz="1800" dirty="0"/>
              <a:t>(koulutodistukset,  erityisopettajan, sosiaalityöntekijän lausunnot yms.) ja kopio hakulomakkeesta tai nimi ja hakemusnumero </a:t>
            </a:r>
            <a:r>
              <a:rPr lang="fi-FI" altLang="fi-FI" sz="1800" b="1" dirty="0"/>
              <a:t>pitää toimittaa hakuaikana suoraan oppilaitokseen</a:t>
            </a:r>
            <a:r>
              <a:rPr lang="fi-FI" altLang="fi-FI" sz="1800" dirty="0"/>
              <a:t> (posti tai turvasähköposti, </a:t>
            </a:r>
            <a:r>
              <a:rPr lang="fi-FI" altLang="fi-FI" sz="1800" dirty="0" err="1"/>
              <a:t>wilmalomake</a:t>
            </a:r>
            <a:r>
              <a:rPr lang="fi-FI" altLang="fi-FI" sz="1800" dirty="0"/>
              <a:t>)</a:t>
            </a:r>
          </a:p>
          <a:p>
            <a:pPr eaLnBrk="1" hangingPunct="1"/>
            <a:r>
              <a:rPr lang="fi-FI" altLang="fi-FI" sz="1800" dirty="0"/>
              <a:t>Jos vetoaa oppimisvaikeuksiin, oppilaitos saattaa kutsua oppimisvalmiustestiin</a:t>
            </a:r>
          </a:p>
          <a:p>
            <a:pPr eaLnBrk="1" hangingPunct="1"/>
            <a:endParaRPr lang="fi-FI" altLang="fi-FI" dirty="0"/>
          </a:p>
        </p:txBody>
      </p:sp>
      <p:pic>
        <p:nvPicPr>
          <p:cNvPr id="4" name="Kuva 3" descr="Kuva, joka sisältää kohteen animaatio, muotoilu&#10;&#10;Kuvaus luotu automaattisesti">
            <a:extLst>
              <a:ext uri="{FF2B5EF4-FFF2-40B4-BE49-F238E27FC236}">
                <a16:creationId xmlns:a16="http://schemas.microsoft.com/office/drawing/2014/main" id="{CC321CF9-177A-0028-855B-27B081303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64" y="4293096"/>
            <a:ext cx="1892286" cy="19763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4" name="Rectangle 19463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6" name="Rectangle 19465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744" y="4367639"/>
            <a:ext cx="8572511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9458" name="Otsikko 1">
            <a:extLst>
              <a:ext uri="{FF2B5EF4-FFF2-40B4-BE49-F238E27FC236}">
                <a16:creationId xmlns:a16="http://schemas.microsoft.com/office/drawing/2014/main" id="{8C34EF6C-E2EC-E670-6373-8879D42D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57" y="4599160"/>
            <a:ext cx="8309853" cy="1358020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i-FI" altLang="fi-FI" sz="3800" dirty="0">
                <a:solidFill>
                  <a:schemeClr val="bg1"/>
                </a:solidFill>
              </a:rPr>
              <a:t>Kielitaito </a:t>
            </a:r>
          </a:p>
        </p:txBody>
      </p:sp>
      <p:graphicFrame>
        <p:nvGraphicFramePr>
          <p:cNvPr id="19460" name="Sisällön paikkamerkki 2">
            <a:extLst>
              <a:ext uri="{FF2B5EF4-FFF2-40B4-BE49-F238E27FC236}">
                <a16:creationId xmlns:a16="http://schemas.microsoft.com/office/drawing/2014/main" id="{29BC76BC-1A23-9C36-5821-42FAD1A0A8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907638"/>
              </p:ext>
            </p:extLst>
          </p:nvPr>
        </p:nvGraphicFramePr>
        <p:xfrm>
          <a:off x="720090" y="640080"/>
          <a:ext cx="770382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96A55C8-89F1-439D-863D-E208C0AC8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vaate, asuste, sisä-, kukka&#10;&#10;Kuvaus luotu automaattisesti">
            <a:extLst>
              <a:ext uri="{FF2B5EF4-FFF2-40B4-BE49-F238E27FC236}">
                <a16:creationId xmlns:a16="http://schemas.microsoft.com/office/drawing/2014/main" id="{6ACE8927-0889-DB54-AE01-D3CF4EE4EF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61" b="9090"/>
          <a:stretch/>
        </p:blipFill>
        <p:spPr>
          <a:xfrm>
            <a:off x="20" y="1"/>
            <a:ext cx="9141694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A1FD7E-EAEC-40B9-B75B-432F9DA7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28936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610C0BD-EA97-627F-DDEF-E9DE767A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36" y="1123837"/>
            <a:ext cx="4838332" cy="1255469"/>
          </a:xfrm>
        </p:spPr>
        <p:txBody>
          <a:bodyPr>
            <a:normAutofit/>
          </a:bodyPr>
          <a:lstStyle/>
          <a:p>
            <a:r>
              <a:rPr lang="fi-FI" dirty="0"/>
              <a:t>Lukiokoulutus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5D9813-E647-2A54-9E94-3701021E7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36" y="2510395"/>
            <a:ext cx="4838331" cy="3274586"/>
          </a:xfrm>
        </p:spPr>
        <p:txBody>
          <a:bodyPr anchor="t"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Tavoitteena tarjota hyvä yleissivistys ja yleinen jatko-opintokelpoisuus</a:t>
            </a:r>
          </a:p>
          <a:p>
            <a:r>
              <a:rPr lang="fi-FI">
                <a:solidFill>
                  <a:srgbClr val="FFFFFF"/>
                </a:solidFill>
              </a:rPr>
              <a:t>Valmentaa erityisesti korkea-asteen koulutuksiin sekä yliopistoon että ammattikorkeakouluun, mutta lukion jälkeen voi pyrkiä myös ammatilliseen koulutukseen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88629E-396B-4C99-B284-F30AABDF2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09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61A0CA-90D1-41E7-8B9A-3CFEE2ED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/>
              <a:t>Lukion opiskelijaksi ottamisen perusteet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927EEF-04F8-6276-A4CB-9F6E9605D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808" y="620688"/>
            <a:ext cx="5544542" cy="5364187"/>
          </a:xfrm>
        </p:spPr>
        <p:txBody>
          <a:bodyPr/>
          <a:lstStyle/>
          <a:p>
            <a:pPr marL="182245" indent="-182245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fi-FI" altLang="fi-FI" dirty="0"/>
              <a:t>Perusopetuksen päättötodistuksen keskiarvo seuraavissa aineissa:</a:t>
            </a:r>
            <a:endParaRPr lang="fi-FI" dirty="0"/>
          </a:p>
          <a:p>
            <a:pPr marL="182245" indent="-182245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fi-FI" altLang="fi-FI" dirty="0"/>
              <a:t>   äidinkieli ja kirjallisuus/S2, toinen kotimainen kieli, vieraat kielet, uskonto tai elämänkatsomustieto, historia, yhteiskuntaoppi, matematiikka, fysiikka, kemia, biologia, maantieto, terveystieto</a:t>
            </a:r>
          </a:p>
          <a:p>
            <a:pPr marL="182245" indent="-182245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fi-FI" altLang="fi-FI" dirty="0"/>
              <a:t>Joissakin lukioissa pääsy- tai soveltuvuuskokeet, hakijan harrastuneisuus tai muut lisänäytöt (usein </a:t>
            </a:r>
            <a:r>
              <a:rPr lang="fi-FI" altLang="fi-FI" dirty="0" err="1"/>
              <a:t>max</a:t>
            </a:r>
            <a:r>
              <a:rPr lang="fi-FI" altLang="fi-FI" dirty="0"/>
              <a:t>. 20p.)</a:t>
            </a:r>
          </a:p>
          <a:p>
            <a:pPr marL="182245" indent="-182245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fi-FI" altLang="fi-FI" dirty="0"/>
              <a:t>Joissakin lukioissa voidaan painottaa tiettyjä oppiaineita laskettaessa ed. mainittujen aineiden keskiarvoa</a:t>
            </a:r>
          </a:p>
          <a:p>
            <a:pPr marL="182245" indent="-182245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fi-FI" altLang="fi-FI" dirty="0"/>
              <a:t>Tasatilanteessa pääsyn ratkaisee  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 2" panose="05020102010507070707" pitchFamily="18" charset="2"/>
              <a:buNone/>
              <a:defRPr/>
            </a:pPr>
            <a:r>
              <a:rPr lang="fi-FI" altLang="fi-FI" dirty="0"/>
              <a:t>1) hakutoivejärjestys 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 2" panose="05020102010507070707" pitchFamily="18" charset="2"/>
              <a:buNone/>
              <a:defRPr/>
            </a:pPr>
            <a:r>
              <a:rPr lang="fi-FI" altLang="fi-FI" dirty="0"/>
              <a:t>2) keskiarvoon lisätään KO, KU, KS, LI, MU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buSzPct val="75000"/>
              <a:buNone/>
              <a:defRPr/>
            </a:pPr>
            <a:endParaRPr lang="fi-FI" altLang="fi-FI" dirty="0"/>
          </a:p>
          <a:p>
            <a:pPr marL="182245" indent="-182245" eaLnBrk="1" hangingPunct="1"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90A15187-3FA7-3AB9-A868-BFCFD5541CBA}"/>
              </a:ext>
            </a:extLst>
          </p:cNvPr>
          <p:cNvSpPr/>
          <p:nvPr/>
        </p:nvSpPr>
        <p:spPr>
          <a:xfrm>
            <a:off x="323528" y="908050"/>
            <a:ext cx="842518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Lukio						2023		2022		2021		2020		2019		2018									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fi-FI" alt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Kerttuli						9,00		9,17		8,92		9,00		8,75		9,00								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Turun klassillinen				7,75		7,92		8,42		8,25		8,08		8,17								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Luostarivuoren Lyseo			8,00		7,83		8,00		7,92		7,73		7,75									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Puolalanmäki					8,75		8,67		8,00		9,08		9,08		9,00								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TSYK						9,00		8,83		8,92		8,83		8,85		8,67								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Turun norssi					7,58		7,58		7,83		8,08		7,67		7,69								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Kated.skolan</a:t>
            </a: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/Åbo				7,67		7,92		8,00		7,42		7,67		7,38		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fi-FI" alt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Huom</a:t>
            </a: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 Turun lukioiden alaraja on 7,3, mutta yleislukioihin se ei yleensä riitä					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fi-FI" alt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12B1F88-A713-E680-84E4-CB35A7B1F6CA}"/>
              </a:ext>
            </a:extLst>
          </p:cNvPr>
          <p:cNvSpPr/>
          <p:nvPr/>
        </p:nvSpPr>
        <p:spPr>
          <a:xfrm>
            <a:off x="863600" y="620713"/>
            <a:ext cx="75596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Lukio			2023		2022		2021		2020		2019		2018							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67280FFB-BB2A-97F7-41C7-96D3ED5505DF}"/>
              </a:ext>
            </a:extLst>
          </p:cNvPr>
          <p:cNvSpPr/>
          <p:nvPr/>
        </p:nvSpPr>
        <p:spPr>
          <a:xfrm>
            <a:off x="863600" y="1196975"/>
            <a:ext cx="7488238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Kerttuli/</a:t>
            </a:r>
            <a:r>
              <a:rPr lang="fi-FI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urh</a:t>
            </a: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		15,19	16,00	15,46	14,73	14,98	15,32				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Turun </a:t>
            </a:r>
            <a:r>
              <a:rPr lang="fi-FI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klas</a:t>
            </a: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fi-FI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ilm</a:t>
            </a: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13,83	14,73	15,33	14,83	13,42	13,67				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P-mäki/mu		12,92	9,54		10,42	12,08	12,85	15,15					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Norssi/ib			10,95	13,44	12,36	8,53		15,14	14,53				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Kerttuli/</a:t>
            </a:r>
            <a:r>
              <a:rPr lang="fi-FI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ict</a:t>
            </a: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8,82		8,76		8,00		9,13		8,80		8,69 							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TSYK/meri		8,60		7,93		8,53		8,60		8,47		8,20									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TSYK/</a:t>
            </a:r>
            <a:r>
              <a:rPr lang="fi-FI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luon.tiede</a:t>
            </a: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9,41		9,12		9,28		9,24		9,22		9,59								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Steiner-lukio	  	7,0		7,50		7,23		7,00		7,00		7,00				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fi-FI" alt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Osa erityislukioista pitää pääsykokeet tai pisteyttää muulla tavoin, jolloin pisteet ovat yleensä maksimissaan 20. Osa laskee painotetun keskiarvon, jolloin pääsyraja on maksimissaan 10,0.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>
            <a:extLst>
              <a:ext uri="{FF2B5EF4-FFF2-40B4-BE49-F238E27FC236}">
                <a16:creationId xmlns:a16="http://schemas.microsoft.com/office/drawing/2014/main" id="{89EEA9CE-5605-23E3-4E97-C15BC305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i-FI" altLang="fi-FI" dirty="0"/>
          </a:p>
        </p:txBody>
      </p:sp>
      <p:sp>
        <p:nvSpPr>
          <p:cNvPr id="15363" name="Sisällön paikkamerkki 2">
            <a:extLst>
              <a:ext uri="{FF2B5EF4-FFF2-40B4-BE49-F238E27FC236}">
                <a16:creationId xmlns:a16="http://schemas.microsoft.com/office/drawing/2014/main" id="{B2A78339-9C38-69DE-A352-8AB9B2EEC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Lukioon pyrkijät täyttävät </a:t>
            </a:r>
            <a:r>
              <a:rPr lang="fi-FI" altLang="fi-FI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sähköisen ainevalintakortin maaliskuun </a:t>
            </a:r>
            <a:r>
              <a:rPr lang="fi-FI" alt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aikana opon opastuksella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Erityislukioiden liitteet oppilaat toimittavat itse lukioiden ohjeiden mukaan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Tarkempia ohjeita Turun hakuoppaassa ja lukioiden nettisivuilla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Kannattaa osallistua lukioiden esittelyiltoihin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Puolalanmäen esittelyillat: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alt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   Yleislinja 23.1. klo 18.30 Puutarhakatu 5 ja Musiikkilukio  22.1. klo 18.30 Torninkatu 4 </a:t>
            </a:r>
            <a:endParaRPr lang="fi-FI" alt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 useBgFill="1">
        <p:nvSpPr>
          <p:cNvPr id="34" name="Rectangle 13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64707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F651591-18AB-BC4E-02EF-0A0120A5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1298448"/>
            <a:ext cx="4551052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3700">
                <a:solidFill>
                  <a:srgbClr val="FFFFFF"/>
                </a:solidFill>
              </a:rPr>
              <a:t>Lukiomme opinto-ohjaajien terveisiä vanhempainiltaamme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7536A1-F9BD-CD04-C050-1AB6B682C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010" y="4670246"/>
            <a:ext cx="4528427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endParaRPr lang="en-US" sz="22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Kuva 4" descr="Kuva, joka sisältää kohteen kukka, ruusu, istuminen, maa&#10;&#10;Kuvaus luotu automaattisesti">
            <a:extLst>
              <a:ext uri="{FF2B5EF4-FFF2-40B4-BE49-F238E27FC236}">
                <a16:creationId xmlns:a16="http://schemas.microsoft.com/office/drawing/2014/main" id="{7C8FB11B-ED88-D696-F758-4E26707A5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80" y="2670637"/>
            <a:ext cx="2593687" cy="1508573"/>
          </a:xfrm>
          <a:prstGeom prst="rect">
            <a:avLst/>
          </a:prstGeom>
        </p:spPr>
      </p:pic>
      <p:sp>
        <p:nvSpPr>
          <p:cNvPr id="36" name="Rectangle 17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76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7746B8-564D-DDC9-B1F5-EF91253D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Laajennettu </a:t>
            </a:r>
            <a:r>
              <a:rPr lang="fi-FI" dirty="0" err="1"/>
              <a:t>oppivelvolli-suus</a:t>
            </a:r>
            <a:br>
              <a:rPr lang="fi-FI" dirty="0"/>
            </a:br>
            <a:endParaRPr lang="fi-FI" dirty="0"/>
          </a:p>
        </p:txBody>
      </p:sp>
      <p:sp>
        <p:nvSpPr>
          <p:cNvPr id="6147" name="Sisällön paikkamerkki 2">
            <a:extLst>
              <a:ext uri="{FF2B5EF4-FFF2-40B4-BE49-F238E27FC236}">
                <a16:creationId xmlns:a16="http://schemas.microsoft.com/office/drawing/2014/main" id="{2C1DFC3E-85D1-A1DB-B46C-14325D813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338" y="333375"/>
            <a:ext cx="5688012" cy="5832475"/>
          </a:xfrm>
        </p:spPr>
        <p:txBody>
          <a:bodyPr/>
          <a:lstStyle/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r>
              <a:rPr lang="fi-FI" altLang="fi-FI" dirty="0"/>
              <a:t>Nuorilla on velvollisuus hakea peruskoulun jälkeen opiskelemaan (</a:t>
            </a:r>
            <a:r>
              <a:rPr lang="fi-FI" altLang="fi-FI" b="1" dirty="0"/>
              <a:t>18 v.</a:t>
            </a:r>
            <a:r>
              <a:rPr lang="fi-FI" altLang="fi-FI" dirty="0"/>
              <a:t> tai sitä ennen suoritettu tutkinto)</a:t>
            </a:r>
          </a:p>
          <a:p>
            <a:r>
              <a:rPr lang="fi-FI" altLang="fi-FI" dirty="0"/>
              <a:t>Tavoitteena turvata </a:t>
            </a:r>
            <a:r>
              <a:rPr lang="fi-FI" altLang="fi-FI" b="1" dirty="0">
                <a:cs typeface="Lucida Sans Unicode" panose="020B0602030504020204" pitchFamily="34" charset="0"/>
              </a:rPr>
              <a:t>jokaiselle nuorelle toisen asteen tutkinto</a:t>
            </a:r>
            <a:endParaRPr lang="fi-FI" altLang="fi-FI" b="1" dirty="0"/>
          </a:p>
          <a:p>
            <a:r>
              <a:rPr lang="fi-FI" altLang="fi-FI" dirty="0"/>
              <a:t>Oppivelvollisuutta voi suorittaa lukioissa ja ammatillisissa oppilaitoksissa, nivelvaiheen koulutuksessa (TUVA) tai muuhun oppivelvollisuuden piiriin kuuluvassa koulutuksessa (esim. kansanopistojen vuoden kestävä koulutus, oppisopimuskoulutus)</a:t>
            </a:r>
          </a:p>
          <a:p>
            <a:r>
              <a:rPr lang="fi-FI" altLang="fi-FI" dirty="0"/>
              <a:t>Jos oppivelvollinen ei saa opiskelupaikkaa yhteishaussa, </a:t>
            </a:r>
            <a:r>
              <a:rPr lang="fi-FI" altLang="fi-FI" b="1" dirty="0"/>
              <a:t>hakeutumisvelvollisuus jatkuu niin kauan kunnes oppivelvollinen saa koulutuspaikan</a:t>
            </a:r>
          </a:p>
          <a:p>
            <a:r>
              <a:rPr lang="fi-FI" altLang="fi-FI" dirty="0"/>
              <a:t>Uuden lain myötä jokaiselle peruskoulun päättävälle osoitetaan opiskelupaikka nivelvaiheen koulutuksesta, jos oppivelvollinen ei muutoin saa paikkaa</a:t>
            </a:r>
          </a:p>
          <a:p>
            <a:r>
              <a:rPr lang="fi-FI" altLang="fi-FI" sz="2000" dirty="0"/>
              <a:t>Toisesta asteesta maksuton oppivelvollisille nuorille</a:t>
            </a:r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967582-A3DE-6CE1-5429-77044992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r>
              <a:rPr lang="fi-FI" dirty="0"/>
              <a:t>Millaista on lukiossa opiskelu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A3DCD654-B8F9-0255-788C-2F911C7E7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242"/>
              </p:ext>
            </p:extLst>
          </p:nvPr>
        </p:nvGraphicFramePr>
        <p:xfrm>
          <a:off x="2819922" y="885459"/>
          <a:ext cx="5796200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0120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B460E8-94D9-3E83-B3CE-36567F60F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1283461"/>
          </a:xfrm>
        </p:spPr>
        <p:txBody>
          <a:bodyPr anchor="b">
            <a:normAutofit/>
          </a:bodyPr>
          <a:lstStyle/>
          <a:p>
            <a:r>
              <a:rPr lang="fi-FI" sz="2100" dirty="0"/>
              <a:t>Mitä lukiossa opiskelu vaatii nuorelta?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B33D85-8987-C28D-1C70-3EA99FDFF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91" y="2407298"/>
            <a:ext cx="2210610" cy="3613990"/>
          </a:xfrm>
        </p:spPr>
        <p:txBody>
          <a:bodyPr anchor="t">
            <a:noAutofit/>
          </a:bodyPr>
          <a:lstStyle/>
          <a:p>
            <a:r>
              <a:rPr lang="fi-FI" sz="1800" dirty="0">
                <a:solidFill>
                  <a:srgbClr val="FFFFFF"/>
                </a:solidFill>
              </a:rPr>
              <a:t>Innostusta opiskeluun</a:t>
            </a:r>
          </a:p>
          <a:p>
            <a:r>
              <a:rPr lang="fi-FI" sz="1800" dirty="0">
                <a:solidFill>
                  <a:srgbClr val="FFFFFF"/>
                </a:solidFill>
              </a:rPr>
              <a:t>Pitkäjänteisyyttä ja oma-aloitteisuutta</a:t>
            </a:r>
          </a:p>
          <a:p>
            <a:r>
              <a:rPr lang="fi-FI" sz="1800" dirty="0">
                <a:solidFill>
                  <a:srgbClr val="FFFFFF"/>
                </a:solidFill>
              </a:rPr>
              <a:t>Sitoutumista </a:t>
            </a:r>
          </a:p>
          <a:p>
            <a:r>
              <a:rPr lang="fi-FI" sz="1800" dirty="0">
                <a:solidFill>
                  <a:srgbClr val="FFFFFF"/>
                </a:solidFill>
              </a:rPr>
              <a:t>Sisäistä motivaatiota, tavoitteita ja unelmia, jotka kantavat näiden harmaidenkin koulupäivien yli </a:t>
            </a:r>
            <a:r>
              <a:rPr lang="fi-FI" sz="18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fi-FI" sz="1800" dirty="0">
              <a:solidFill>
                <a:srgbClr val="FFFFFF"/>
              </a:solidFill>
            </a:endParaRPr>
          </a:p>
        </p:txBody>
      </p:sp>
      <p:pic>
        <p:nvPicPr>
          <p:cNvPr id="5" name="Kuva 4" descr="Kuva, joka sisältää kohteen vaate, henkilö, Oppiminen, sisä-&#10;&#10;Kuvaus luotu automaattisesti">
            <a:extLst>
              <a:ext uri="{FF2B5EF4-FFF2-40B4-BE49-F238E27FC236}">
                <a16:creationId xmlns:a16="http://schemas.microsoft.com/office/drawing/2014/main" id="{4981414C-898C-9E2A-8240-53B0928DE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6"/>
          <a:stretch/>
        </p:blipFill>
        <p:spPr>
          <a:xfrm>
            <a:off x="2834172" y="758952"/>
            <a:ext cx="5829301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40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295DA77-63B0-C62F-CF33-9BFD3CD4A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/>
              <a:t>Pääsy- ja soveltuvuus-koe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6B865B6-B9BC-7821-A706-2DF434318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sz="2400"/>
              <a:t>Pääsy- ja soveltuvuuskokeet sekä kielikokeet järjestetään huhti-toukokuussa. </a:t>
            </a:r>
          </a:p>
          <a:p>
            <a:pPr eaLnBrk="1" hangingPunct="1"/>
            <a:r>
              <a:rPr lang="fi-FI" altLang="fi-FI" sz="2400"/>
              <a:t>Ammatilliset oppilaitokset lähettävät kutsun </a:t>
            </a:r>
          </a:p>
          <a:p>
            <a:pPr eaLnBrk="1" hangingPunct="1"/>
            <a:r>
              <a:rPr lang="fi-FI" altLang="fi-FI" sz="2400"/>
              <a:t>Lukioihin mennään yleensä etukäteen ilmoitettuna ajankohtana (Puolalanmäen MU-linjalle hakija varaa ajan)</a:t>
            </a:r>
          </a:p>
          <a:p>
            <a:pPr eaLnBrk="1" hangingPunct="1"/>
            <a:r>
              <a:rPr lang="fi-FI" altLang="fi-FI" sz="2400"/>
              <a:t>Kaikki hakijat pääsevät pääsykokeisiin</a:t>
            </a:r>
          </a:p>
          <a:p>
            <a:pPr eaLnBrk="1" hangingPunct="1"/>
            <a:r>
              <a:rPr lang="fi-FI" altLang="fi-FI" sz="2400"/>
              <a:t>Jos ei osallistu pääsykokeisiin, ei voi saada opiskelupaikkaa</a:t>
            </a:r>
          </a:p>
          <a:p>
            <a:pPr eaLnBrk="1" hangingPunct="1"/>
            <a:r>
              <a:rPr lang="fi-FI" altLang="fi-FI" sz="2400"/>
              <a:t>Joissakin lukioissa etukäteistehtäviä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>
            <a:extLst>
              <a:ext uri="{FF2B5EF4-FFF2-40B4-BE49-F238E27FC236}">
                <a16:creationId xmlns:a16="http://schemas.microsoft.com/office/drawing/2014/main" id="{1D42CDFF-E501-C1AF-D015-C28A1595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 err="1"/>
              <a:t>Puolalan</a:t>
            </a:r>
            <a:r>
              <a:rPr lang="fi-FI" altLang="fi-FI" dirty="0"/>
              <a:t>-mäen musiikkilukio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EC493E-FEAD-3219-9022-1FA79BAC7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Ennakkotehtävä sähköpostilla lukioon 29.3.2024 mennessä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Täytä musiikinopettajan lausunto ja toimita se lukion kansliaan viim. 26.4.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Jos olet saanut konservatoriosta/ musiikkiopistosta todistuksen </a:t>
            </a:r>
            <a:r>
              <a:rPr lang="fi-FI" altLang="fi-F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Taiteen perusopetuksen päättötutkinnosta </a:t>
            </a: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(laaja oppimäärä), toimita se lukion kansliaan viim. 26.4.2024.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Jos haluat, voit liittää hakemukseesi 1-2        suositusta.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Varaa aika valintakokeeseen lukion kansliasta. Haastattelut eli pääsykokeet ovat 2. , 3. tai 13.5.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fi-FI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Huom</a:t>
            </a:r>
            <a:r>
              <a:rPr lang="fi-FI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 Musiikista pitää saada vähintään 3 p.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F101A0-91B0-6CED-A7E4-BF9774A1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/>
              <a:t>Tulosten julkaisu ja </a:t>
            </a:r>
            <a:r>
              <a:rPr lang="fi-FI" dirty="0" err="1"/>
              <a:t>opiskelupai-kan</a:t>
            </a:r>
            <a:r>
              <a:rPr lang="fi-FI" dirty="0"/>
              <a:t> </a:t>
            </a:r>
            <a:r>
              <a:rPr lang="fi-FI" dirty="0" err="1"/>
              <a:t>vastaan-ottaminen</a:t>
            </a:r>
            <a:endParaRPr lang="fi-FI" dirty="0"/>
          </a:p>
        </p:txBody>
      </p:sp>
      <p:sp>
        <p:nvSpPr>
          <p:cNvPr id="25603" name="Sisällön paikkamerkki 2">
            <a:extLst>
              <a:ext uri="{FF2B5EF4-FFF2-40B4-BE49-F238E27FC236}">
                <a16:creationId xmlns:a16="http://schemas.microsoft.com/office/drawing/2014/main" id="{7489EC3D-7A90-0C7E-FE3B-095098136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245" indent="-182245" eaLnBrk="1" hangingPunct="1"/>
            <a:r>
              <a:rPr lang="fi-FI" altLang="fi-FI" b="1" dirty="0"/>
              <a:t>Tieto opiskelupaikasta aikaisintaan 13.6.2024</a:t>
            </a:r>
            <a:endParaRPr lang="fi-FI" b="1" dirty="0"/>
          </a:p>
          <a:p>
            <a:pPr marL="182245" indent="-182245" eaLnBrk="1" hangingPunct="1"/>
            <a:r>
              <a:rPr lang="fi-FI" altLang="fi-FI" dirty="0"/>
              <a:t>Hakija saa sähköpostiinsa tiedon valinnasta</a:t>
            </a:r>
          </a:p>
          <a:p>
            <a:pPr marL="182245" indent="-182245" eaLnBrk="1" hangingPunct="1"/>
            <a:r>
              <a:rPr lang="fi-FI" altLang="fi-FI" dirty="0"/>
              <a:t>Paikan voi ottaa vastaan sähköisen linkin välityksellä </a:t>
            </a:r>
          </a:p>
          <a:p>
            <a:pPr marL="182245" indent="-182245" eaLnBrk="1" hangingPunct="1"/>
            <a:r>
              <a:rPr lang="fi-FI" altLang="fi-FI" dirty="0"/>
              <a:t>Todennäköisesti hakija saa 3-4 eri viestiä!</a:t>
            </a:r>
          </a:p>
          <a:p>
            <a:pPr marL="182245" indent="-182245" eaLnBrk="1" hangingPunct="1"/>
            <a:r>
              <a:rPr lang="fi-FI" altLang="fi-FI" b="1" u="sng" dirty="0"/>
              <a:t>Paikka pitää vahvistaa viimeistään 27.6.</a:t>
            </a:r>
            <a:endParaRPr lang="fi-FI" altLang="fi-FI" u="sng" dirty="0"/>
          </a:p>
          <a:p>
            <a:pPr marL="182245" indent="-182245" eaLnBrk="1" hangingPunct="1"/>
            <a:r>
              <a:rPr lang="fi-FI" altLang="fi-FI" dirty="0"/>
              <a:t>Oppilaitokset voivat edelleen edellyttää, että hakija ilmoittaa paikan vastaanottamisesta myös muilla tavoin</a:t>
            </a:r>
          </a:p>
          <a:p>
            <a:pPr marL="182245" indent="-182245" eaLnBrk="1" hangingPunct="1"/>
            <a:r>
              <a:rPr lang="fi-FI" altLang="fi-FI" dirty="0"/>
              <a:t>Turussa ilmoittautuminen yleensä juhannusviikon alussa (vk 25)</a:t>
            </a:r>
          </a:p>
          <a:p>
            <a:pPr marL="182245" indent="-182245" eaLnBrk="1" hangingPunct="1"/>
            <a:r>
              <a:rPr lang="fi-FI" altLang="fi-FI" b="1" dirty="0"/>
              <a:t>Huoltaja näkee opiskelijavalinnan tulokset </a:t>
            </a:r>
            <a:r>
              <a:rPr lang="fi-FI" altLang="fi-FI" b="1" dirty="0" err="1"/>
              <a:t>OmaOpintopolun</a:t>
            </a:r>
            <a:r>
              <a:rPr lang="fi-FI" altLang="fi-FI" b="1" dirty="0"/>
              <a:t> Valpas-palvelusta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6BB3D2D-9F7B-8406-537E-810A5C923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13" y="1123950"/>
            <a:ext cx="2366962" cy="460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/>
              <a:t>Mitä jos en pääse opiskelemaan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B9BABD9-7B54-564D-75BE-973888AA43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32138" y="549275"/>
            <a:ext cx="5616575" cy="554355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Yleensä jälkiohjauskirje opiskelupaikkaa vaille jääneille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Opot koululla pe 14.6. ja/tai ma 17.6.2024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Uutta! Tutkintoon valmentava koulutus eli TUVA</a:t>
            </a:r>
          </a:p>
          <a:p>
            <a:pPr marL="182245" indent="-182245" eaLnBrk="1" fontAlgn="auto" hangingPunct="1">
              <a:spcAft>
                <a:spcPts val="0"/>
              </a:spcAft>
              <a:defRPr/>
            </a:pPr>
            <a:r>
              <a:rPr lang="fi-FI" altLang="fi-FI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Jos on pienikin epäily siitä, että nuori saattaa jäädä ilman 2. asteen opiskelupaikkaa, kannattaa laittaa TUVA varatoiveeksi!</a:t>
            </a:r>
          </a:p>
          <a:p>
            <a:pPr marL="182245" indent="-182245" eaLnBrk="1" fontAlgn="auto" hangingPunct="1">
              <a:spcAft>
                <a:spcPts val="0"/>
              </a:spcAft>
              <a:defRPr/>
            </a:pPr>
            <a:r>
              <a:rPr lang="fi-FI" altLang="fi-F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Vapaiksi jääneille ammatillisen koulutuksen ja lukion paikoille haetaan jatkuvassa haussa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altLang="fi-F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Nuorten Turku auttaa nuoria kesällä ja myös Ohjaamosta voi kysyä apua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fi-FI" altLang="fi-F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500058-3FED-1884-92B8-77A4E32A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TUVA – tutkintoon valmentava koulutus</a:t>
            </a:r>
          </a:p>
        </p:txBody>
      </p:sp>
      <p:sp>
        <p:nvSpPr>
          <p:cNvPr id="27651" name="Sisällön paikkamerkki 2">
            <a:extLst>
              <a:ext uri="{FF2B5EF4-FFF2-40B4-BE49-F238E27FC236}">
                <a16:creationId xmlns:a16="http://schemas.microsoft.com/office/drawing/2014/main" id="{0B91C89D-DBF9-E26C-2F15-673D1FD2A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245" indent="-182245"/>
            <a:r>
              <a:rPr lang="fi-FI" altLang="fi-FI" dirty="0"/>
              <a:t>yhdistyvät aiemmat perusopetuksen lisäopetus (10-lk), lukioon valmistava koulutus (LUVA) ja tutkintokoulutukseen valmentava koulutus (VALMA). </a:t>
            </a:r>
            <a:endParaRPr lang="fi-FI" dirty="0"/>
          </a:p>
          <a:p>
            <a:pPr marL="182245" indent="-182245"/>
            <a:r>
              <a:rPr lang="fi-FI" altLang="fi-FI" dirty="0"/>
              <a:t>TUVA-koulutus on suunnattu sekä oppivelvollisille että aikuisille, jotka tarvitsevat valmiuksia ja/tai ohjauksellista tukea siirtyäkseen </a:t>
            </a:r>
            <a:r>
              <a:rPr lang="fi-FI" altLang="fi-FI" dirty="0" err="1"/>
              <a:t>lukiokoulutuk-seen</a:t>
            </a:r>
            <a:r>
              <a:rPr lang="fi-FI" altLang="fi-FI" dirty="0"/>
              <a:t> tai ammatilliseen koulutukseen.  </a:t>
            </a:r>
          </a:p>
          <a:p>
            <a:pPr marL="182245" indent="-182245"/>
            <a:r>
              <a:rPr lang="fi-FI" altLang="fi-FI" dirty="0" err="1"/>
              <a:t>TUVAssa</a:t>
            </a:r>
            <a:r>
              <a:rPr lang="fi-FI" altLang="fi-FI" dirty="0"/>
              <a:t> on mahdollista korottaa peruskoulun arvosanoja, kehittää opiskelu- ja urasuunnittelu-valmiuksia, suorittaa osia lukion tai ammatillisen koulutuksen opinnoista, tutustua eri aloihin ja löytää itselle mielekäs ja realistinen jatko-opintosuunnitelma</a:t>
            </a:r>
          </a:p>
          <a:p>
            <a:pPr marL="182245" indent="-182245"/>
            <a:r>
              <a:rPr lang="fi-FI" altLang="fi-FI" dirty="0"/>
              <a:t>Turun seudulla </a:t>
            </a:r>
            <a:r>
              <a:rPr lang="fi-FI" altLang="fi-FI" dirty="0" err="1"/>
              <a:t>TUVAa</a:t>
            </a:r>
            <a:r>
              <a:rPr lang="fi-FI" altLang="fi-FI" dirty="0"/>
              <a:t> tarjoavat ainakin Turun ammatti-instituutti, </a:t>
            </a:r>
            <a:r>
              <a:rPr lang="fi-FI" altLang="fi-FI" dirty="0" err="1"/>
              <a:t>Linnasmäen</a:t>
            </a:r>
            <a:r>
              <a:rPr lang="fi-FI" altLang="fi-FI" dirty="0"/>
              <a:t> opisto sekä Turun iltalukio ja </a:t>
            </a:r>
            <a:r>
              <a:rPr lang="fi-FI" altLang="fi-FI" dirty="0" err="1"/>
              <a:t>Raseko</a:t>
            </a:r>
            <a:endParaRPr lang="fi-FI" altLang="fi-FI" dirty="0"/>
          </a:p>
          <a:p>
            <a:pPr marL="182245" indent="-182245"/>
            <a:endParaRPr lang="fi-FI" altLang="fi-FI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08A7C39-C1D1-8E83-0702-2D6A47E69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/>
              <a:t>INFOA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9E02F76-EBF4-737E-A56D-40AD4442C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245" indent="-182245" eaLnBrk="1" hangingPunct="1"/>
            <a:r>
              <a:rPr lang="fi-FI" altLang="fi-FI" dirty="0"/>
              <a:t>Sähköinen Turun hakuopas </a:t>
            </a:r>
            <a:r>
              <a:rPr lang="fi-FI" altLang="fi-FI" dirty="0">
                <a:cs typeface="Arial"/>
              </a:rPr>
              <a:t>→ Turun lukiot, Turun ammatti-instituutti ja Turun konservatorio </a:t>
            </a:r>
            <a:endParaRPr lang="fi-FI" dirty="0">
              <a:cs typeface="Arial"/>
            </a:endParaRPr>
          </a:p>
          <a:p>
            <a:pPr marL="182245" indent="-182245" eaLnBrk="1" hangingPunct="1"/>
            <a:r>
              <a:rPr lang="fi-FI" altLang="fi-FI" dirty="0">
                <a:cs typeface="Arial"/>
              </a:rPr>
              <a:t>Lukiokohtaiset hakuoppaat netissä lukioiden kotisivuilla sähköisessä muodossa </a:t>
            </a:r>
            <a:endParaRPr lang="fi-FI" altLang="fi-FI" dirty="0">
              <a:cs typeface="Arial" panose="020B0604020202020204" pitchFamily="34" charset="0"/>
            </a:endParaRPr>
          </a:p>
          <a:p>
            <a:pPr marL="182245" indent="-182245" eaLnBrk="1" hangingPunct="1"/>
            <a:r>
              <a:rPr lang="fi-FI" altLang="fi-FI" dirty="0">
                <a:cs typeface="Arial"/>
              </a:rPr>
              <a:t>Ammatillisten oppilaitosten nettisivut</a:t>
            </a:r>
          </a:p>
          <a:p>
            <a:pPr marL="182245" indent="-182245"/>
            <a:r>
              <a:rPr lang="fi-FI" altLang="fi-FI" dirty="0">
                <a:cs typeface="Arial"/>
                <a:hlinkClick r:id="rId2"/>
              </a:rPr>
              <a:t>www.opintopolku.fi</a:t>
            </a:r>
            <a:endParaRPr lang="fi-FI" altLang="fi-FI" dirty="0">
              <a:cs typeface="Arial"/>
            </a:endParaRPr>
          </a:p>
          <a:p>
            <a:pPr marL="182245" indent="-182245"/>
            <a:r>
              <a:rPr lang="fi-FI" altLang="fi-FI" dirty="0">
                <a:cs typeface="Arial"/>
                <a:hlinkClick r:id="rId3"/>
              </a:rPr>
              <a:t>neuvonta@opintopolku.fi</a:t>
            </a:r>
            <a:endParaRPr lang="fi-FI" altLang="fi-FI" dirty="0">
              <a:cs typeface="Arial"/>
            </a:endParaRPr>
          </a:p>
          <a:p>
            <a:pPr marL="182245" indent="-182245"/>
            <a:endParaRPr lang="fi-FI" altLang="fi-FI" dirty="0">
              <a:cs typeface="Arial"/>
            </a:endParaRPr>
          </a:p>
          <a:p>
            <a:pPr marL="182245" indent="-182245"/>
            <a:endParaRPr lang="fi-FI" altLang="fi-FI" dirty="0"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BC532A-5C83-FEE5-E55C-BA1433B5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" y="1123950"/>
            <a:ext cx="1646237" cy="4465638"/>
          </a:xfrm>
        </p:spPr>
        <p:txBody>
          <a:bodyPr/>
          <a:lstStyle/>
          <a:p>
            <a:pPr>
              <a:defRPr/>
            </a:pPr>
            <a:r>
              <a:rPr lang="fi-FI" dirty="0"/>
              <a:t>Lopuksi tärkeää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E0B0BAE-2EA7-EB0C-D986-48842190E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363" y="322263"/>
            <a:ext cx="2606675" cy="808037"/>
          </a:xfrm>
        </p:spPr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30724" name="Sisällön paikkamerkki 3">
            <a:extLst>
              <a:ext uri="{FF2B5EF4-FFF2-40B4-BE49-F238E27FC236}">
                <a16:creationId xmlns:a16="http://schemas.microsoft.com/office/drawing/2014/main" id="{C58687FD-771A-9FF2-B4AA-0BD51754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8630" y="1208292"/>
            <a:ext cx="3119845" cy="5648765"/>
          </a:xfrm>
        </p:spPr>
        <p:txBody>
          <a:bodyPr/>
          <a:lstStyle/>
          <a:p>
            <a:pPr marL="182245" indent="-182245" eaLnBrk="1" hangingPunct="1"/>
            <a:r>
              <a:rPr lang="en-US" altLang="fi-FI" sz="2000" b="1" dirty="0" err="1"/>
              <a:t>Hakutoiveita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kannattaa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laittaa</a:t>
            </a:r>
            <a:r>
              <a:rPr lang="en-US" altLang="fi-FI" sz="2000" dirty="0"/>
              <a:t> </a:t>
            </a:r>
            <a:r>
              <a:rPr lang="en-US" altLang="fi-FI" sz="2000" b="1" dirty="0" err="1"/>
              <a:t>tarpeeksi</a:t>
            </a:r>
            <a:r>
              <a:rPr lang="en-US" altLang="fi-FI" sz="2000" dirty="0"/>
              <a:t>, </a:t>
            </a:r>
            <a:r>
              <a:rPr lang="en-US" altLang="fi-FI" sz="2000" dirty="0" err="1"/>
              <a:t>jotta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varmistaa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opiskelupaikan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saannin</a:t>
            </a:r>
            <a:endParaRPr lang="en-US" altLang="fi-FI" sz="2000" dirty="0"/>
          </a:p>
          <a:p>
            <a:pPr marL="182245" indent="-182245" eaLnBrk="1" hangingPunct="1"/>
            <a:r>
              <a:rPr lang="en-US" altLang="fi-FI" sz="2000" dirty="0" err="1"/>
              <a:t>Kannattaa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pääsymahdol-lisuuksien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lisäksi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pohtia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myös</a:t>
            </a:r>
            <a:r>
              <a:rPr lang="en-US" altLang="fi-FI" sz="2000" dirty="0"/>
              <a:t>, </a:t>
            </a:r>
            <a:r>
              <a:rPr lang="en-US" altLang="fi-FI" sz="2000" b="1" dirty="0" err="1"/>
              <a:t>miten</a:t>
            </a:r>
            <a:r>
              <a:rPr lang="en-US" altLang="fi-FI" sz="2000" b="1" dirty="0"/>
              <a:t> </a:t>
            </a:r>
            <a:r>
              <a:rPr lang="en-US" altLang="fi-FI" sz="2000" b="1" dirty="0" err="1"/>
              <a:t>nuori</a:t>
            </a:r>
            <a:r>
              <a:rPr lang="en-US" altLang="fi-FI" sz="2000" b="1" dirty="0"/>
              <a:t> </a:t>
            </a:r>
            <a:r>
              <a:rPr lang="en-US" altLang="fi-FI" sz="2000" b="1" dirty="0" err="1"/>
              <a:t>pärjää</a:t>
            </a:r>
            <a:r>
              <a:rPr lang="en-US" altLang="fi-FI" sz="2000" b="1" dirty="0"/>
              <a:t> ja </a:t>
            </a:r>
            <a:r>
              <a:rPr lang="en-US" altLang="fi-FI" sz="2000" b="1" dirty="0" err="1"/>
              <a:t>viihtyy</a:t>
            </a:r>
            <a:r>
              <a:rPr lang="en-US" altLang="fi-FI" sz="2000" b="1" dirty="0"/>
              <a:t> </a:t>
            </a:r>
            <a:r>
              <a:rPr lang="en-US" altLang="fi-FI" sz="2000" dirty="0" err="1"/>
              <a:t>tulevassa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opiskelupaikassaan</a:t>
            </a:r>
            <a:endParaRPr lang="en-US" altLang="fi-FI" sz="2000" dirty="0"/>
          </a:p>
          <a:p>
            <a:pPr marL="182880" indent="-182880" eaLnBrk="1" hangingPunct="1">
              <a:spcAft>
                <a:spcPts val="0"/>
              </a:spcAft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Tärkeää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nuoren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oma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motivaatio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ja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vahvuudet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–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näin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myös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valittu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koulutus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tod.näk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suoritetaan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loppuun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ja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nuori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saa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onnistumisen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kokemuksia</a:t>
            </a:r>
          </a:p>
          <a:p>
            <a:pPr marL="182245" indent="-182245"/>
            <a:endParaRPr lang="en-US" altLang="fi-FI" sz="2000" dirty="0"/>
          </a:p>
          <a:p>
            <a:pPr marL="182245" indent="-182245"/>
            <a:endParaRPr lang="fi-FI" alt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EB65D41-0944-27DA-3AC1-2EAB47EF6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4225" y="1023938"/>
            <a:ext cx="2236788" cy="533400"/>
          </a:xfrm>
        </p:spPr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30726" name="Sisällön paikkamerkki 5">
            <a:extLst>
              <a:ext uri="{FF2B5EF4-FFF2-40B4-BE49-F238E27FC236}">
                <a16:creationId xmlns:a16="http://schemas.microsoft.com/office/drawing/2014/main" id="{1F0A9C4B-1B11-5CBF-EF65-76F4450DC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4225" y="1930400"/>
            <a:ext cx="2605088" cy="4024313"/>
          </a:xfrm>
        </p:spPr>
        <p:txBody>
          <a:bodyPr/>
          <a:lstStyle/>
          <a:p>
            <a:endParaRPr lang="fi-FI" altLang="fi-FI"/>
          </a:p>
        </p:txBody>
      </p:sp>
      <p:pic>
        <p:nvPicPr>
          <p:cNvPr id="30727" name="Picture 8" descr="C:\Users\PekkaV\Documents\Satu\tai3_0.jpg">
            <a:extLst>
              <a:ext uri="{FF2B5EF4-FFF2-40B4-BE49-F238E27FC236}">
                <a16:creationId xmlns:a16="http://schemas.microsoft.com/office/drawing/2014/main" id="{D34D5505-7AE4-7007-1CBD-381539DA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62" y="2495003"/>
            <a:ext cx="297191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280B30-8AC7-FD64-6C5D-60C8BAC4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87B69A-D3C9-D4EA-5CB3-F78E02FFC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9525" y="908050"/>
            <a:ext cx="3024188" cy="5762625"/>
          </a:xfrm>
        </p:spPr>
        <p:txBody>
          <a:bodyPr/>
          <a:lstStyle/>
          <a:p>
            <a:pPr marL="182245" indent="-182245" eaLnBrk="1" fontAlgn="auto" hangingPunct="1">
              <a:defRPr/>
            </a:pPr>
            <a:r>
              <a:rPr lang="en-US" dirty="0">
                <a:ea typeface="+mn-lt"/>
                <a:cs typeface="+mn-lt"/>
              </a:rPr>
              <a:t>Tuleva </a:t>
            </a:r>
            <a:r>
              <a:rPr lang="en-US" dirty="0" err="1">
                <a:ea typeface="+mn-lt"/>
                <a:cs typeface="+mn-lt"/>
              </a:rPr>
              <a:t>jatkokoulutus-päätös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tuntua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nuoresta</a:t>
            </a:r>
            <a:r>
              <a:rPr lang="en-US" dirty="0">
                <a:ea typeface="+mn-lt"/>
                <a:cs typeface="+mn-lt"/>
              </a:rPr>
              <a:t>  </a:t>
            </a:r>
            <a:r>
              <a:rPr lang="en-US" dirty="0" err="1">
                <a:ea typeface="+mn-lt"/>
                <a:cs typeface="+mn-lt"/>
              </a:rPr>
              <a:t>haastavalta</a:t>
            </a:r>
            <a:endParaRPr lang="en-US" dirty="0">
              <a:ea typeface="+mn-lt"/>
              <a:cs typeface="+mn-lt"/>
            </a:endParaRPr>
          </a:p>
          <a:p>
            <a:pPr marL="182880" indent="-182880">
              <a:spcAft>
                <a:spcPts val="0"/>
              </a:spcAft>
              <a:defRPr/>
            </a:pP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Haasteita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voi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aiheuttaa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mm.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puutteelliset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tiedot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vaihtoehdoista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epävarmuus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omista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kyvyistä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omien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valintojen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suhteuttaminen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läheisten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toiveisiin</a:t>
            </a:r>
            <a:endParaRPr lang="en-US" alt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Haaveilla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saa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mutta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tietty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realismi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kannattaa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pitää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mielessä</a:t>
            </a:r>
            <a:endParaRPr lang="en-US" alt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Kuuntele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keskustele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kannusta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</a:t>
            </a:r>
            <a:r>
              <a:rPr lang="en-US" alt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kunnioita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alt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245" indent="-182245">
              <a:defRPr/>
            </a:pPr>
            <a:endParaRPr lang="fi-FI" dirty="0"/>
          </a:p>
        </p:txBody>
      </p:sp>
      <p:pic>
        <p:nvPicPr>
          <p:cNvPr id="31748" name="Picture 2" descr="Image result for ylioppilaat">
            <a:extLst>
              <a:ext uri="{FF2B5EF4-FFF2-40B4-BE49-F238E27FC236}">
                <a16:creationId xmlns:a16="http://schemas.microsoft.com/office/drawing/2014/main" id="{EB1B6554-2E4B-27C9-8B9F-D3161940CB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420938"/>
            <a:ext cx="3038475" cy="2447925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D478242-9E94-5E47-CB75-CE307A459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800" dirty="0"/>
              <a:t>YHTEISHAKU 2. asteelle: Nettihaku – missä ja milloin?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6C506A5-FAC1-B878-379F-A57D13F435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43213" y="260350"/>
            <a:ext cx="5689600" cy="6121400"/>
          </a:xfrm>
        </p:spPr>
        <p:txBody>
          <a:bodyPr rtlCol="0">
            <a:normAutofit fontScale="47500" lnSpcReduction="20000"/>
          </a:bodyPr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fi-FI" altLang="fi-FI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Hakemus täytetään opintopolun nettisivustolla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fi-FI" altLang="fi-FI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fi-FI" altLang="fi-FI" sz="3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Hakuaika: 20.2.-19.3.2024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fi-FI" altLang="fi-FI" sz="3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fi-FI" altLang="fi-FI" sz="3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Puolalan</a:t>
            </a:r>
            <a:r>
              <a:rPr lang="fi-FI" altLang="fi-FI" sz="3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oppilaat täyttävät hakemuksensa to 7.3. mennessä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fi-FI" altLang="fi-FI" sz="3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fi-FI" altLang="fi-FI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Haussa mukana ammatilliset perustutkinnot, lukiot, nivelvaiheen koulutus TUVA sekä kansanopistojen oppivelvollisten koulutukset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fi-FI" altLang="fi-FI" sz="3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fi-FI" altLang="fi-FI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Pohjakouluvaatimuksena perusopetuksen oppimäärä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fi-FI" altLang="fi-FI" sz="3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fi-FI" altLang="fi-FI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Opiskelijaksi ottamisessa käytetään päättötodistusta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fi-FI" altLang="fi-FI" sz="3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fi-FI" altLang="fi-FI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Hakemuksen voi täyttää kotona huoltajan tai koulussa opon valvonnassa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1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5E248C-522C-5266-7B78-7B2FAAC8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Nuorilta kuultua: Mitä huoltajasi toivovat sinun tekevän peruskoulun jälkeen?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E87881-640E-3EA7-E194-F63989744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808" y="260648"/>
            <a:ext cx="5774506" cy="6120680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”Sitä mitä itsestäni tuntuu parhaalta”</a:t>
            </a:r>
          </a:p>
          <a:p>
            <a:r>
              <a:rPr lang="fi-FI" dirty="0"/>
              <a:t>”Lukio, mutta amis kelpaa myös”</a:t>
            </a:r>
          </a:p>
          <a:p>
            <a:r>
              <a:rPr lang="fi-FI" dirty="0"/>
              <a:t>”Lukioon on mentävä. Ei ole muuta vaihtoehtoa”</a:t>
            </a:r>
          </a:p>
          <a:p>
            <a:r>
              <a:rPr lang="fi-FI" dirty="0"/>
              <a:t>”joku jota haluan ja jolla voi elää ja saada rahaa”</a:t>
            </a:r>
          </a:p>
          <a:p>
            <a:r>
              <a:rPr lang="fi-FI" dirty="0"/>
              <a:t>”Sitä, mikä tuntuu minusta hyvältä ja oikealta”</a:t>
            </a:r>
          </a:p>
          <a:p>
            <a:r>
              <a:rPr lang="fi-FI" dirty="0"/>
              <a:t>”painostavat minua lukioon”</a:t>
            </a:r>
          </a:p>
          <a:p>
            <a:r>
              <a:rPr lang="fi-FI" dirty="0"/>
              <a:t>”Saan itse päättää”</a:t>
            </a:r>
          </a:p>
          <a:p>
            <a:r>
              <a:rPr lang="fi-FI" dirty="0"/>
              <a:t>”Opiskella pitkälle”</a:t>
            </a:r>
          </a:p>
          <a:p>
            <a:r>
              <a:rPr lang="fi-FI" dirty="0"/>
              <a:t>”Ovat ylpeitä mistä vaan ja kannustavat päätöksiäni”</a:t>
            </a:r>
          </a:p>
          <a:p>
            <a:r>
              <a:rPr lang="fi-FI" dirty="0"/>
              <a:t>”Tekemään mitä haluan, mutta kunnollinen koulutus ja palkka”</a:t>
            </a:r>
          </a:p>
          <a:p>
            <a:r>
              <a:rPr lang="fi-FI" dirty="0"/>
              <a:t>”Siivoavan huoneeni ja menevän lukioon”</a:t>
            </a:r>
          </a:p>
          <a:p>
            <a:r>
              <a:rPr lang="fi-FI" dirty="0"/>
              <a:t>”Menevän lukiosta yliopistoon ja ottavan sen jälkeen jonkun järkevän ammatin”</a:t>
            </a:r>
          </a:p>
          <a:p>
            <a:r>
              <a:rPr lang="fi-FI" dirty="0"/>
              <a:t>”Antavat minulle vapauden päättää itse”</a:t>
            </a:r>
          </a:p>
        </p:txBody>
      </p:sp>
    </p:spTree>
    <p:extLst>
      <p:ext uri="{BB962C8B-B14F-4D97-AF65-F5344CB8AC3E}">
        <p14:creationId xmlns:p14="http://schemas.microsoft.com/office/powerpoint/2010/main" val="3246714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696A55C8-89F1-439D-863D-E208C0AC8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Suuri laskuvarjohyppääjien ryhmä taivaalla">
            <a:extLst>
              <a:ext uri="{FF2B5EF4-FFF2-40B4-BE49-F238E27FC236}">
                <a16:creationId xmlns:a16="http://schemas.microsoft.com/office/drawing/2014/main" id="{12625AE2-F333-34CC-52CF-44A5186AD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6" r="19414" b="559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4A1FD7E-EAEC-40B9-B75B-432F9DA7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28936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0080DF4-2AFC-7439-FAE3-D69C9743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36" y="1123837"/>
            <a:ext cx="4838332" cy="1255469"/>
          </a:xfrm>
        </p:spPr>
        <p:txBody>
          <a:bodyPr>
            <a:normAutofit/>
          </a:bodyPr>
          <a:lstStyle/>
          <a:p>
            <a:r>
              <a:rPr lang="fi-FI"/>
              <a:t>Nuoret ja tulevaisuus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A89290-183B-8C70-B655-BC1B0C36C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36" y="2510395"/>
            <a:ext cx="4838331" cy="3274586"/>
          </a:xfrm>
        </p:spPr>
        <p:txBody>
          <a:bodyPr anchor="t"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”Maailman pahuuksissa nuorten katseessa painaa tuskallinen kysymys: selviänkö hengissä?</a:t>
            </a:r>
          </a:p>
          <a:p>
            <a:r>
              <a:rPr lang="fi-FI" dirty="0">
                <a:solidFill>
                  <a:srgbClr val="FFFFFF"/>
                </a:solidFill>
              </a:rPr>
              <a:t>Meidän nuortemme silmissä siintää epäröinti: riitänkö?”, HS: Maaret Kallio</a:t>
            </a:r>
          </a:p>
          <a:p>
            <a:r>
              <a:rPr lang="fi-FI" dirty="0">
                <a:solidFill>
                  <a:srgbClr val="FFFFFF"/>
                </a:solidFill>
              </a:rPr>
              <a:t>Meidän aikuisten tehtävä on pystyä vastaamaan kyllä ja tukea nuoria tulevaisuuden uskossa sekä kannustaa nuoria omissa unelmissaan, joihin polku voi olla erilainen kuin meillä itsellämme ja välillä vähän mutkikaskin.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C88629E-396B-4C99-B284-F30AABDF2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956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0723" descr="Kaksi kyyhkyset lentävä sininen taivas">
            <a:extLst>
              <a:ext uri="{FF2B5EF4-FFF2-40B4-BE49-F238E27FC236}">
                <a16:creationId xmlns:a16="http://schemas.microsoft.com/office/drawing/2014/main" id="{0E7593F2-04C5-F49F-DF33-76827F6ED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3" r="-3" b="-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0728" name="Rectangle 30727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30722" name="Otsikko 1">
            <a:extLst>
              <a:ext uri="{FF2B5EF4-FFF2-40B4-BE49-F238E27FC236}">
                <a16:creationId xmlns:a16="http://schemas.microsoft.com/office/drawing/2014/main" id="{0CF486D5-A32F-1171-9037-C1BBA45C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128346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i-FI" altLang="fi-FI" sz="21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4E93AD-4165-4BE6-9822-88AE6EF38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90" y="2407298"/>
            <a:ext cx="2210611" cy="3498980"/>
          </a:xfrm>
        </p:spPr>
        <p:txBody>
          <a:bodyPr rtlCol="0" anchor="t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sz="1800" dirty="0">
                <a:solidFill>
                  <a:srgbClr val="FFFFFF"/>
                </a:solidFill>
              </a:rPr>
              <a:t>Enkeli osaa lentää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i-FI" sz="1800" dirty="0">
                <a:solidFill>
                  <a:srgbClr val="FFFFFF"/>
                </a:solidFill>
              </a:rPr>
              <a:t>ja lintu ja kuka vaan,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i-FI" sz="1800" dirty="0">
                <a:solidFill>
                  <a:srgbClr val="FFFFFF"/>
                </a:solidFill>
              </a:rPr>
              <a:t>kunhan on siivet sydämessä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i-FI" sz="1800" dirty="0">
                <a:solidFill>
                  <a:srgbClr val="FFFFFF"/>
                </a:solidFill>
              </a:rPr>
              <a:t>ja tuuleen uskaltaa.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fi-FI" sz="1800" dirty="0">
              <a:solidFill>
                <a:srgbClr val="FFFFFF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i-FI" sz="1400" dirty="0">
                <a:solidFill>
                  <a:srgbClr val="FFFFFF"/>
                </a:solidFill>
              </a:rPr>
              <a:t>- Tuula Sandström -</a:t>
            </a:r>
          </a:p>
        </p:txBody>
      </p:sp>
      <p:sp>
        <p:nvSpPr>
          <p:cNvPr id="30730" name="Rectangle 30729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D23EE6-9219-FFC7-850A-4C3A98A5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err="1"/>
              <a:t>Sähköisesta</a:t>
            </a:r>
            <a:r>
              <a:rPr lang="fi-FI" dirty="0"/>
              <a:t> hakemisesta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EE04CC-D6A6-BB64-8F53-AC64B263E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Nuori tekee sähköisen hakemuksensa itse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Hakemukseen ei tule huoltajan allekirjoitusta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Huoltajaa tulee kuulla nuoren hakutoiveista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Puolalan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koulun menettely: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anose="05020102010507070707" pitchFamily="18" charset="2"/>
              <a:buAutoNum type="arabicParenR"/>
              <a:defRPr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Opon tiedotteita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wilmassa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anose="05020102010507070707" pitchFamily="18" charset="2"/>
              <a:buAutoNum type="arabicParenR"/>
              <a:defRPr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koehaku marraskuussa vk:lla 46-47 opon kirjaan s. 214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anose="05020102010507070707" pitchFamily="18" charset="2"/>
              <a:buAutoNum type="arabicParenR"/>
              <a:defRPr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Vanhempainilta 23.11.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anose="05020102010507070707" pitchFamily="18" charset="2"/>
              <a:buAutoNum type="arabicParenR"/>
              <a:defRPr/>
            </a:pPr>
            <a:r>
              <a:rPr lang="fi-FI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Varsinainen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koehaku tammikuussa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→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palautetaan opinto-ohjaajalle huoltajan allekirjoittamana viimeistään </a:t>
            </a:r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1.2.2024!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Sähköisen </a:t>
            </a:r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yhteishaun demo-lomaketta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kannattaa harjoitella koulun lisäksi kotona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9CA1C86-F27B-C493-B623-508AA13BE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1950" y="692150"/>
            <a:ext cx="5126038" cy="288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fi-FI" sz="3200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9C7D609-02E4-950D-BE43-CCF80FD6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1628775"/>
            <a:ext cx="5486400" cy="4473575"/>
          </a:xfrm>
        </p:spPr>
        <p:txBody>
          <a:bodyPr/>
          <a:lstStyle/>
          <a:p>
            <a:pPr marL="182245" indent="-182245" eaLnBrk="1" hangingPunct="1"/>
            <a:r>
              <a:rPr lang="fi-FI" altLang="fi-FI" sz="2000" dirty="0"/>
              <a:t> Yhteishaussa voi hakea enintään seitsemään koulutukseen</a:t>
            </a:r>
            <a:endParaRPr lang="fi-FI" dirty="0"/>
          </a:p>
          <a:p>
            <a:pPr marL="182245" indent="-182245" eaLnBrk="1" hangingPunct="1"/>
            <a:r>
              <a:rPr lang="fi-FI" altLang="fi-FI" sz="2000" b="1" dirty="0">
                <a:sym typeface="Symbol" panose="05050102010706020507" pitchFamily="18" charset="2"/>
              </a:rPr>
              <a:t>Hakutoiveita kannattaa laittaa tarpeeksi</a:t>
            </a:r>
            <a:r>
              <a:rPr lang="fi-FI" altLang="fi-FI" sz="2000" dirty="0">
                <a:sym typeface="Symbol" panose="05050102010706020507" pitchFamily="18" charset="2"/>
              </a:rPr>
              <a:t> monta! </a:t>
            </a:r>
            <a:endParaRPr lang="fi-FI" altLang="fi-FI" sz="2000" dirty="0"/>
          </a:p>
          <a:p>
            <a:pPr marL="182245" indent="-182245" eaLnBrk="1" hangingPunct="1"/>
            <a:r>
              <a:rPr lang="fi-FI" altLang="fi-FI" sz="2000" dirty="0">
                <a:sym typeface="Symbol" panose="05050102010706020507" pitchFamily="18" charset="2"/>
              </a:rPr>
              <a:t>valinta aina ylimpään hakutoiveeseen, johon pisteet/keskiarvo riittävät </a:t>
            </a:r>
            <a:r>
              <a:rPr lang="fi-FI" altLang="fi-FI" sz="2000" dirty="0">
                <a:latin typeface="Arial"/>
                <a:cs typeface="Arial"/>
                <a:sym typeface="Symbol" panose="05050102010706020507" pitchFamily="18" charset="2"/>
              </a:rPr>
              <a:t>→ </a:t>
            </a:r>
            <a:r>
              <a:rPr lang="fi-FI" altLang="fi-FI" sz="2000" dirty="0">
                <a:sym typeface="Symbol" panose="05050102010706020507" pitchFamily="18" charset="2"/>
              </a:rPr>
              <a:t>alimmat hakutoiveet peruuntuvat, eikä hakija voi tulla valituksi niihin vaikka pisteet tai keskiarvo olisivat riittäneet.</a:t>
            </a:r>
            <a:endParaRPr lang="fi-FI" altLang="fi-FI" sz="2000" dirty="0"/>
          </a:p>
          <a:p>
            <a:pPr marL="182245" indent="-182245" eaLnBrk="1" hangingPunct="1"/>
            <a:r>
              <a:rPr lang="fi-FI" altLang="fi-FI" sz="2000" b="1" dirty="0">
                <a:sym typeface="Symbol" panose="05050102010706020507" pitchFamily="18" charset="2"/>
              </a:rPr>
              <a:t>Hakutoivejärjestys on sitova </a:t>
            </a:r>
            <a:r>
              <a:rPr lang="fi-FI" altLang="fi-FI" sz="2000" dirty="0">
                <a:latin typeface="Arial"/>
                <a:cs typeface="Arial"/>
                <a:sym typeface="Symbol" panose="05050102010706020507" pitchFamily="18" charset="2"/>
              </a:rPr>
              <a:t>→ </a:t>
            </a:r>
            <a:r>
              <a:rPr lang="fi-FI" altLang="fi-FI" sz="2000" dirty="0">
                <a:cs typeface="Arial"/>
                <a:sym typeface="Symbol" panose="05050102010706020507" pitchFamily="18" charset="2"/>
              </a:rPr>
              <a:t>hakuajan päätyttyä toiveita tai järjestystä ei voi muuttaa</a:t>
            </a:r>
            <a:endParaRPr lang="fi-FI" altLang="fi-FI" sz="2000" dirty="0">
              <a:cs typeface="Arial"/>
            </a:endParaRPr>
          </a:p>
          <a:p>
            <a:pPr marL="182245" indent="-182245" eaLnBrk="1" hangingPunct="1"/>
            <a:r>
              <a:rPr lang="fi-FI" altLang="fi-FI" sz="2000" dirty="0">
                <a:cs typeface="Arial"/>
                <a:sym typeface="Symbol" panose="05050102010706020507" pitchFamily="18" charset="2"/>
              </a:rPr>
              <a:t>Peruskoulun päättävältä hakijalta ei kysytä hakuvaiheessa arvosanoja. Koulu toimittaa arvosanat </a:t>
            </a:r>
            <a:r>
              <a:rPr lang="fi-FI" altLang="fi-FI" sz="2000" dirty="0" err="1">
                <a:cs typeface="Arial"/>
                <a:sym typeface="Symbol" panose="05050102010706020507" pitchFamily="18" charset="2"/>
              </a:rPr>
              <a:t>OPH:een</a:t>
            </a:r>
            <a:r>
              <a:rPr lang="fi-FI" altLang="fi-FI" sz="2000" dirty="0">
                <a:cs typeface="Arial"/>
                <a:sym typeface="Symbol" panose="05050102010706020507" pitchFamily="18" charset="2"/>
              </a:rPr>
              <a:t> toukokuussa</a:t>
            </a:r>
            <a:r>
              <a:rPr lang="fi-FI" altLang="fi-FI" sz="1800" dirty="0">
                <a:cs typeface="Arial"/>
                <a:sym typeface="Symbol" panose="05050102010706020507" pitchFamily="18" charset="2"/>
              </a:rPr>
              <a:t>.</a:t>
            </a:r>
            <a:endParaRPr lang="fi-FI" altLang="fi-FI" sz="1800" dirty="0">
              <a:cs typeface="Arial"/>
            </a:endParaRPr>
          </a:p>
          <a:p>
            <a:pPr marL="182245" indent="-182245" eaLnBrk="1" hangingPunct="1"/>
            <a:endParaRPr lang="fi-FI" altLang="fi-FI" sz="2000"/>
          </a:p>
          <a:p>
            <a:pPr marL="182245" indent="-182245" eaLnBrk="1" hangingPunct="1">
              <a:buFont typeface="Wingdings" panose="05000000000000000000" pitchFamily="2" charset="2"/>
              <a:buNone/>
            </a:pPr>
            <a:endParaRPr lang="fi-FI" altLang="fi-FI" sz="2000"/>
          </a:p>
          <a:p>
            <a:pPr marL="182245" indent="-182245" eaLnBrk="1" hangingPunct="1"/>
            <a:endParaRPr lang="fi-FI" altLang="fi-FI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16823E-F6EC-FE52-51A0-5A069A947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Hakutoivei-den muuttami-nen</a:t>
            </a:r>
            <a:endParaRPr lang="fi-FI" dirty="0"/>
          </a:p>
        </p:txBody>
      </p:sp>
      <p:sp>
        <p:nvSpPr>
          <p:cNvPr id="11267" name="Sisällön paikkamerkki 2">
            <a:extLst>
              <a:ext uri="{FF2B5EF4-FFF2-40B4-BE49-F238E27FC236}">
                <a16:creationId xmlns:a16="http://schemas.microsoft.com/office/drawing/2014/main" id="{F216B69B-640B-5C73-471A-924643456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Hakutoiveita voi muuttaa vain hakuaikana</a:t>
            </a:r>
          </a:p>
          <a:p>
            <a:pPr eaLnBrk="1" hangingPunct="1"/>
            <a:r>
              <a:rPr lang="fi-FI" altLang="fi-FI" b="1" dirty="0"/>
              <a:t>Muutoksen voi tehdä vain hakija itse </a:t>
            </a:r>
            <a:r>
              <a:rPr lang="fi-FI" altLang="fi-FI" dirty="0"/>
              <a:t>-  ei siis opo eikä huoltaja</a:t>
            </a:r>
          </a:p>
          <a:p>
            <a:pPr eaLnBrk="1" hangingPunct="1"/>
            <a:r>
              <a:rPr lang="fi-FI" altLang="fi-FI" b="1" dirty="0"/>
              <a:t>Hakutoivemuutos tehdään hakijan sähköpostiin tulevan linkin kautta</a:t>
            </a:r>
          </a:p>
          <a:p>
            <a:pPr eaLnBrk="1" hangingPunct="1"/>
            <a:r>
              <a:rPr lang="fi-FI" altLang="fi-FI" dirty="0"/>
              <a:t>Ei kannata käyttää edu.turku.fi –osoitetta, koska ne päättyvät peruskoulun jälkeen – nuorelle siis kannattaa hankkia joku muu sp-osoite</a:t>
            </a:r>
          </a:p>
          <a:p>
            <a:pPr eaLnBrk="1" hangingPunct="1"/>
            <a:r>
              <a:rPr lang="fi-FI" altLang="fi-FI" b="1" dirty="0"/>
              <a:t>Huoltajan sp kannattaa mainita sähköiseen hakulomakkeeseen 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i-FI" altLang="fi-FI" dirty="0">
                <a:cs typeface="Arial" panose="020B0604020202020204" pitchFamily="34" charset="0"/>
              </a:rPr>
              <a:t>näin huoltaja saa vahvistuksen nuoren hakutoiveista ja mahdollisista muutoksista sekä ennakkokirjeen kesällä</a:t>
            </a:r>
            <a:endParaRPr lang="fi-FI" altLang="fi-FI" dirty="0"/>
          </a:p>
          <a:p>
            <a:pPr eaLnBrk="1" hangingPunct="1"/>
            <a:endParaRPr lang="fi-FI" altLang="fi-F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C8E681-B9FC-667A-9686-04EDF727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/>
              <a:t>Oma Opintopolku</a:t>
            </a:r>
            <a:endParaRPr lang="fi-FI" dirty="0"/>
          </a:p>
        </p:txBody>
      </p:sp>
      <p:sp>
        <p:nvSpPr>
          <p:cNvPr id="12291" name="Sisällön paikkamerkki 2">
            <a:extLst>
              <a:ext uri="{FF2B5EF4-FFF2-40B4-BE49-F238E27FC236}">
                <a16:creationId xmlns:a16="http://schemas.microsoft.com/office/drawing/2014/main" id="{8C728D1C-9432-F152-A58C-F8CC4D27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92" y="548680"/>
            <a:ext cx="5688632" cy="3818249"/>
          </a:xfrm>
        </p:spPr>
        <p:txBody>
          <a:bodyPr>
            <a:normAutofit/>
          </a:bodyPr>
          <a:lstStyle/>
          <a:p>
            <a:r>
              <a:rPr lang="fi-FI" altLang="fi-FI" sz="1600" dirty="0"/>
              <a:t>Jos hakijalla eli oppilaalla on mobiilivarmenne, verkkopankkitunnukset tai sähköinen henkilökortti, voi hän kirjautua opintopolku.fi –osoitteessa Oma Opintopolku –palveluun. </a:t>
            </a:r>
          </a:p>
          <a:p>
            <a:r>
              <a:rPr lang="fi-FI" altLang="fi-FI" sz="1600" dirty="0"/>
              <a:t>Oma Opintopolku –palvelussa: </a:t>
            </a:r>
          </a:p>
          <a:p>
            <a:r>
              <a:rPr lang="fi-FI" altLang="fi-FI" sz="1600" b="1" dirty="0"/>
              <a:t>voi muuttaa hakutoiveita hakuaikana </a:t>
            </a:r>
          </a:p>
          <a:p>
            <a:r>
              <a:rPr lang="fi-FI" altLang="fi-FI" sz="1600" b="1" dirty="0"/>
              <a:t>ottaa opiskelupaikan vastaan</a:t>
            </a:r>
            <a:r>
              <a:rPr lang="fi-FI" altLang="fi-FI" sz="1600" dirty="0"/>
              <a:t>.</a:t>
            </a:r>
            <a:endParaRPr lang="fi-FI" altLang="fi-FI" sz="1600" b="1" dirty="0"/>
          </a:p>
          <a:p>
            <a:r>
              <a:rPr lang="fi-FI" altLang="fi-FI" sz="1600" dirty="0"/>
              <a:t>muokata hakutoiveisiin liittyvien kysymysten aiempia vastauksia </a:t>
            </a:r>
          </a:p>
          <a:p>
            <a:r>
              <a:rPr lang="fi-FI" altLang="fi-FI" sz="1600" dirty="0"/>
              <a:t> muokata henkilötietoja myös hakuajan päätyttyä</a:t>
            </a:r>
          </a:p>
          <a:p>
            <a:r>
              <a:rPr lang="fi-FI" altLang="fi-FI" sz="1600" dirty="0"/>
              <a:t>katsella koko hakemusta ja tulostaa sen sekä nähdä valintojen tulokset</a:t>
            </a:r>
          </a:p>
          <a:p>
            <a:pPr marL="0" indent="0">
              <a:buNone/>
            </a:pPr>
            <a:endParaRPr lang="fi-FI" altLang="fi-FI" sz="1300" dirty="0"/>
          </a:p>
        </p:txBody>
      </p:sp>
      <p:pic>
        <p:nvPicPr>
          <p:cNvPr id="4" name="Kuva 3" descr="Kuva, joka sisältää kohteen teksti, Fontti, vihreä, kuvakaappaus&#10;&#10;Kuvaus luotu automaattisesti">
            <a:extLst>
              <a:ext uri="{FF2B5EF4-FFF2-40B4-BE49-F238E27FC236}">
                <a16:creationId xmlns:a16="http://schemas.microsoft.com/office/drawing/2014/main" id="{CA3D363A-1C43-D05B-8F97-BC4D083C0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534349"/>
            <a:ext cx="3185040" cy="19189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>
            <a:extLst>
              <a:ext uri="{FF2B5EF4-FFF2-40B4-BE49-F238E27FC236}">
                <a16:creationId xmlns:a16="http://schemas.microsoft.com/office/drawing/2014/main" id="{F564C26F-C4DB-C00A-1AF9-64473E2C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23950"/>
            <a:ext cx="2211388" cy="460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/>
              <a:t>Nykyään 2. asteen </a:t>
            </a:r>
            <a:r>
              <a:rPr lang="fi-FI" altLang="fi-FI" dirty="0" err="1"/>
              <a:t>amm</a:t>
            </a:r>
            <a:r>
              <a:rPr lang="fi-FI" altLang="fi-FI" dirty="0"/>
              <a:t>. koulutukseen haettaessa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164437-C9EB-1B94-DAA7-0AB842A08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Kevään </a:t>
            </a:r>
            <a:r>
              <a:rPr lang="fi-FI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yhteishaku säilyy edelleen pääväylänä peruskoulun päättäville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vailla ammatillista tutkintoa oleville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Rinnalla on ns. </a:t>
            </a:r>
            <a:r>
              <a:rPr lang="fi-FI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Jatkuva haku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jossa hakevat mm. tutkinnon omaavat, ammatinvaihtajat, keskeyttäneet, lukion suorittaneet jne.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Jatkuvassa haussa voi hakea myös peruskoulun päättöluokkalainen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Jatkuva haku tehdään myös sähköisesti, ohjeistus oppilaitosten nettisivuilla 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Rectangle 14345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4635" y="758953"/>
            <a:ext cx="528936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4C4758-D636-99A9-0740-EE4F2046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731" y="1123837"/>
            <a:ext cx="4838333" cy="12554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 sz="2800"/>
              <a:t>Ammatillisen koulutuksen valinta-</a:t>
            </a:r>
            <a:br>
              <a:rPr lang="fi-FI" sz="2800"/>
            </a:br>
            <a:r>
              <a:rPr lang="fi-FI" sz="2800"/>
              <a:t>perusteet</a:t>
            </a:r>
          </a:p>
        </p:txBody>
      </p:sp>
      <p:sp>
        <p:nvSpPr>
          <p:cNvPr id="14348" name="Rectangle 14347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934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4" name="Kuva 3" descr="Kuva, joka sisältää kohteen clipart, Animoidut lastenohjelmat, animaatio, Animaatio&#10;&#10;Kuvaus luotu automaattisesti">
            <a:extLst>
              <a:ext uri="{FF2B5EF4-FFF2-40B4-BE49-F238E27FC236}">
                <a16:creationId xmlns:a16="http://schemas.microsoft.com/office/drawing/2014/main" id="{B0328D05-4EA5-B037-D98F-1364F6325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8" y="2007421"/>
            <a:ext cx="2833714" cy="2833714"/>
          </a:xfrm>
          <a:prstGeom prst="rect">
            <a:avLst/>
          </a:prstGeom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570F34B9-5A01-2048-8B36-DBDBFEBC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733" y="2379306"/>
            <a:ext cx="4838331" cy="3405675"/>
          </a:xfrm>
        </p:spPr>
        <p:txBody>
          <a:bodyPr anchor="t">
            <a:normAutofit lnSpcReduction="10000"/>
          </a:bodyPr>
          <a:lstStyle/>
          <a:p>
            <a:pPr marL="182245" indent="-182245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 2" panose="05020102010507070707" pitchFamily="18" charset="2"/>
              <a:buNone/>
            </a:pPr>
            <a:r>
              <a:rPr lang="fi-FI" altLang="fi-FI" sz="1600" dirty="0">
                <a:solidFill>
                  <a:srgbClr val="FFFFFF"/>
                </a:solidFill>
              </a:rPr>
              <a:t>HAKIJOILLE ANNETAAN PISTEITÄ:</a:t>
            </a:r>
            <a:endParaRPr lang="fi-FI" sz="1600" dirty="0">
              <a:solidFill>
                <a:srgbClr val="FFFFFF"/>
              </a:solidFill>
            </a:endParaRPr>
          </a:p>
          <a:p>
            <a:pPr marL="182245" indent="-182245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fi-FI" altLang="fi-FI" sz="1800" dirty="0">
                <a:solidFill>
                  <a:srgbClr val="FFFFFF"/>
                </a:solidFill>
              </a:rPr>
              <a:t>perusopetuksen tai </a:t>
            </a:r>
            <a:r>
              <a:rPr lang="fi-FI" altLang="fi-FI" sz="1800" dirty="0" err="1">
                <a:solidFill>
                  <a:srgbClr val="FFFFFF"/>
                </a:solidFill>
              </a:rPr>
              <a:t>TUVAn</a:t>
            </a:r>
            <a:r>
              <a:rPr lang="fi-FI" altLang="fi-FI" sz="1800" dirty="0">
                <a:solidFill>
                  <a:srgbClr val="FFFFFF"/>
                </a:solidFill>
              </a:rPr>
              <a:t> (tms.) suorittaminen hakeutumis- tai edellisenä vuonna 6 p.</a:t>
            </a:r>
          </a:p>
          <a:p>
            <a:pPr marL="182245" indent="-182245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fi-FI" altLang="fi-FI" sz="1800" dirty="0">
                <a:solidFill>
                  <a:srgbClr val="FFFFFF"/>
                </a:solidFill>
              </a:rPr>
              <a:t>yleisestä koulumenestyksestä 0-16 p.</a:t>
            </a:r>
          </a:p>
          <a:p>
            <a:pPr marL="182245" indent="-182245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fi-FI" altLang="fi-FI" sz="1800" dirty="0">
                <a:solidFill>
                  <a:srgbClr val="FFFFFF"/>
                </a:solidFill>
              </a:rPr>
              <a:t>painotettavista arvosanoista (3 parasta arvosanaa </a:t>
            </a:r>
            <a:r>
              <a:rPr lang="fi-FI" altLang="fi-FI" sz="1800" dirty="0">
                <a:solidFill>
                  <a:srgbClr val="FFFFFF"/>
                </a:solidFill>
                <a:sym typeface="Wingdings" panose="05000000000000000000" pitchFamily="2" charset="2"/>
              </a:rPr>
              <a:t> kotitalous, kuvataide, käsityö, liikunta, musiikki) 0-8 p.</a:t>
            </a:r>
            <a:endParaRPr lang="fi-FI" altLang="fi-FI" sz="1800" dirty="0">
              <a:solidFill>
                <a:srgbClr val="FFFFFF"/>
              </a:solidFill>
            </a:endParaRPr>
          </a:p>
          <a:p>
            <a:pPr marL="182245" indent="-182245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fi-FI" altLang="fi-FI" sz="1800" dirty="0">
                <a:solidFill>
                  <a:srgbClr val="FFFFFF"/>
                </a:solidFill>
                <a:sym typeface="Wingdings" panose="05000000000000000000" pitchFamily="2" charset="2"/>
              </a:rPr>
              <a:t>ensimmäisestä hakutoiveesta 2 p.</a:t>
            </a:r>
            <a:endParaRPr lang="fi-FI" altLang="fi-FI" sz="1800" dirty="0">
              <a:solidFill>
                <a:srgbClr val="FFFFFF"/>
              </a:solidFill>
            </a:endParaRPr>
          </a:p>
          <a:p>
            <a:pPr marL="182245" indent="-182245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fi-FI" altLang="fi-FI" sz="1800" dirty="0">
                <a:solidFill>
                  <a:srgbClr val="FFFFFF"/>
                </a:solidFill>
              </a:rPr>
              <a:t>mahdollisesta pääsy- tai soveltuvuuskokeesta 0-10 p.</a:t>
            </a:r>
          </a:p>
          <a:p>
            <a:pPr marL="182245" indent="-182245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fi-FI" altLang="fi-FI" sz="1800" dirty="0">
                <a:solidFill>
                  <a:srgbClr val="FFFFFF"/>
                </a:solidFill>
              </a:rPr>
              <a:t>Joillekin aloille valitaan pelkän pääsykokeen perusteella (esim. musiikkialan pt.)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ehys">
  <a:themeElements>
    <a:clrScheme name="Kehys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Kehys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ehy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3363</TotalTime>
  <Words>2173</Words>
  <Application>Microsoft Office PowerPoint</Application>
  <PresentationFormat>Näytössä katseltava diaesitys (4:3)</PresentationFormat>
  <Paragraphs>230</Paragraphs>
  <Slides>32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8" baseType="lpstr">
      <vt:lpstr>Arial</vt:lpstr>
      <vt:lpstr>Calibri</vt:lpstr>
      <vt:lpstr>Corbel</vt:lpstr>
      <vt:lpstr>Wingdings</vt:lpstr>
      <vt:lpstr>Wingdings 2</vt:lpstr>
      <vt:lpstr>Kehys</vt:lpstr>
      <vt:lpstr>Hakeutuminen   jatko-opintoihin peruskoulun jälkeen </vt:lpstr>
      <vt:lpstr>Laajennettu oppivelvolli-suus </vt:lpstr>
      <vt:lpstr>YHTEISHAKU 2. asteelle: Nettihaku – missä ja milloin?</vt:lpstr>
      <vt:lpstr>Sähköisesta hakemisesta</vt:lpstr>
      <vt:lpstr>PowerPoint-esitys</vt:lpstr>
      <vt:lpstr>Hakutoivei-den muuttami-nen</vt:lpstr>
      <vt:lpstr>Oma Opintopolku</vt:lpstr>
      <vt:lpstr>Nykyään 2. asteen amm. koulutukseen haettaessa</vt:lpstr>
      <vt:lpstr>Ammatillisen koulutuksen valinta- perusteet</vt:lpstr>
      <vt:lpstr>Esimerkkejä  amm. koulutuksen pisteistä</vt:lpstr>
      <vt:lpstr>TERVEYDELLISET SEIKAT</vt:lpstr>
      <vt:lpstr>Harkintaan perustuva valinta</vt:lpstr>
      <vt:lpstr>Kielitaito </vt:lpstr>
      <vt:lpstr>Lukiokoulutus</vt:lpstr>
      <vt:lpstr>Lukion opiskelijaksi ottamisen perusteet</vt:lpstr>
      <vt:lpstr>PowerPoint-esitys</vt:lpstr>
      <vt:lpstr>PowerPoint-esitys</vt:lpstr>
      <vt:lpstr>PowerPoint-esitys</vt:lpstr>
      <vt:lpstr>Lukiomme opinto-ohjaajien terveisiä vanhempainiltaamme</vt:lpstr>
      <vt:lpstr>Millaista on lukiossa opiskelu</vt:lpstr>
      <vt:lpstr>Mitä lukiossa opiskelu vaatii nuorelta?</vt:lpstr>
      <vt:lpstr>Pääsy- ja soveltuvuus-koe </vt:lpstr>
      <vt:lpstr>Puolalan-mäen musiikkilukio</vt:lpstr>
      <vt:lpstr>Tulosten julkaisu ja opiskelupai-kan vastaan-ottaminen</vt:lpstr>
      <vt:lpstr>Mitä jos en pääse opiskelemaan</vt:lpstr>
      <vt:lpstr>TUVA – tutkintoon valmentava koulutus</vt:lpstr>
      <vt:lpstr>INFOA</vt:lpstr>
      <vt:lpstr>Lopuksi tärkeää</vt:lpstr>
      <vt:lpstr>PowerPoint-esitys</vt:lpstr>
      <vt:lpstr>Nuorilta kuultua: Mitä huoltajasi toivovat sinun tekevän peruskoulun jälkeen?</vt:lpstr>
      <vt:lpstr>Nuoret ja tulevaisuus 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YHTEISHAKU</dc:title>
  <dc:creator>Pekka Vihervuori</dc:creator>
  <cp:lastModifiedBy>Satu Vihervuori</cp:lastModifiedBy>
  <cp:revision>278</cp:revision>
  <cp:lastPrinted>2020-11-18T09:31:48Z</cp:lastPrinted>
  <dcterms:created xsi:type="dcterms:W3CDTF">2004-01-16T07:21:20Z</dcterms:created>
  <dcterms:modified xsi:type="dcterms:W3CDTF">2023-11-23T11:04:43Z</dcterms:modified>
</cp:coreProperties>
</file>