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76" r:id="rId5"/>
    <p:sldId id="377" r:id="rId6"/>
    <p:sldId id="372" r:id="rId7"/>
    <p:sldId id="373" r:id="rId8"/>
    <p:sldId id="374" r:id="rId9"/>
    <p:sldId id="375" r:id="rId10"/>
    <p:sldId id="383" r:id="rId11"/>
    <p:sldId id="387" r:id="rId12"/>
    <p:sldId id="388" r:id="rId13"/>
    <p:sldId id="386" r:id="rId14"/>
    <p:sldId id="380" r:id="rId15"/>
    <p:sldId id="381" r:id="rId16"/>
    <p:sldId id="384" r:id="rId17"/>
    <p:sldId id="385" r:id="rId18"/>
    <p:sldId id="382"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75B724-A3D8-D193-DF18-7835E0BF47F1}" name="Koski Kaisa" initials="KK" userId="S::kaisa.koski@turku.fi::4696ab37-5659-4dcf-9e1c-87fe7672ca3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9DE"/>
    <a:srgbClr val="C7D7EB"/>
    <a:srgbClr val="3CA29A"/>
    <a:srgbClr val="F8C2D9"/>
    <a:srgbClr val="FAC6CE"/>
    <a:srgbClr val="EBEAE5"/>
    <a:srgbClr val="BFE6F6"/>
    <a:srgbClr val="E9E8E3"/>
    <a:srgbClr val="CDCBB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357" autoAdjust="0"/>
  </p:normalViewPr>
  <p:slideViewPr>
    <p:cSldViewPr snapToGrid="0" snapToObjects="1">
      <p:cViewPr varScale="1">
        <p:scale>
          <a:sx n="67" d="100"/>
          <a:sy n="67" d="100"/>
        </p:scale>
        <p:origin x="819" y="41"/>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7386"/>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3/24/2025</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78F42-7F9A-4504-974A-04618EA02151}" type="datetimeFigureOut">
              <a:rPr lang="fi-FI" smtClean="0"/>
              <a:t>24.3.2025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F4533-E5B4-4320-8716-C922D11DF12F}" type="slidenum">
              <a:rPr lang="fi-FI" smtClean="0"/>
              <a:t>‹#›</a:t>
            </a:fld>
            <a:endParaRPr lang="fi-FI"/>
          </a:p>
        </p:txBody>
      </p:sp>
    </p:spTree>
    <p:extLst>
      <p:ext uri="{BB962C8B-B14F-4D97-AF65-F5344CB8AC3E}">
        <p14:creationId xmlns:p14="http://schemas.microsoft.com/office/powerpoint/2010/main" val="10996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33836" y="2210856"/>
            <a:ext cx="7733725" cy="1378901"/>
          </a:xfrm>
        </p:spPr>
        <p:txBody>
          <a:bodyPr anchor="t" anchorCtr="0">
            <a:noAutofit/>
          </a:bodyPr>
          <a:lstStyle>
            <a:lvl1pPr>
              <a:lnSpc>
                <a:spcPct val="85000"/>
              </a:lnSpc>
              <a:defRPr sz="56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734510" y="3655142"/>
            <a:ext cx="7733052" cy="438811"/>
          </a:xfrm>
          <a:prstGeom prst="rect">
            <a:avLst/>
          </a:prstGeom>
        </p:spPr>
        <p:txBody>
          <a:bodyPr lIns="0" rIns="0" anchor="t" anchorCtr="0">
            <a:noAutofit/>
          </a:bodyPr>
          <a:lstStyle>
            <a:lvl1pPr marL="0" indent="0" algn="l">
              <a:lnSpc>
                <a:spcPct val="100000"/>
              </a:lnSpc>
              <a:spcAft>
                <a:spcPts val="0"/>
              </a:spcAft>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733836" y="4412974"/>
            <a:ext cx="5661025" cy="25664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87" y="795806"/>
            <a:ext cx="1370090" cy="717808"/>
          </a:xfrm>
          <a:prstGeom prst="rect">
            <a:avLst/>
          </a:prstGeom>
        </p:spPr>
      </p:pic>
    </p:spTree>
    <p:extLst>
      <p:ext uri="{BB962C8B-B14F-4D97-AF65-F5344CB8AC3E}">
        <p14:creationId xmlns:p14="http://schemas.microsoft.com/office/powerpoint/2010/main" val="152420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3079274"/>
            <a:ext cx="8091213" cy="1702131"/>
          </a:xfrm>
        </p:spPr>
        <p:txBody>
          <a:bodyPr anchor="t">
            <a:noAutofit/>
          </a:bodyPr>
          <a:lstStyle>
            <a:lvl1pPr algn="ctr">
              <a:lnSpc>
                <a:spcPct val="90000"/>
              </a:lnSpc>
              <a:defRPr sz="5600">
                <a:solidFill>
                  <a:schemeClr val="bg1"/>
                </a:solidFill>
              </a:defRPr>
            </a:lvl1pPr>
          </a:lstStyle>
          <a:p>
            <a:r>
              <a:rPr lang="fi-FI" noProof="0" dirty="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2732063" y="762789"/>
            <a:ext cx="3679874" cy="2316485"/>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427735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0" y="0"/>
            <a:ext cx="9144001" cy="5143500"/>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7909535" y="4772882"/>
            <a:ext cx="1071829"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8542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6000">
                <a:solidFill>
                  <a:schemeClr val="bg1"/>
                </a:solidFill>
              </a:defRPr>
            </a:lvl1pPr>
          </a:lstStyle>
          <a:p>
            <a:r>
              <a:rPr lang="fi-FI" dirty="0"/>
              <a:t>Muokkaa slogania napsauttamalla</a:t>
            </a:r>
            <a:endParaRPr lang="en-US" dirty="0"/>
          </a:p>
        </p:txBody>
      </p:sp>
    </p:spTree>
    <p:extLst>
      <p:ext uri="{BB962C8B-B14F-4D97-AF65-F5344CB8AC3E}">
        <p14:creationId xmlns:p14="http://schemas.microsoft.com/office/powerpoint/2010/main" val="214185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865921" y="2627869"/>
            <a:ext cx="7412159" cy="972065"/>
          </a:xfrm>
        </p:spPr>
        <p:txBody>
          <a:bodyPr anchor="t" anchorCtr="0"/>
          <a:lstStyle>
            <a:lvl1pPr algn="ctr">
              <a:lnSpc>
                <a:spcPct val="90000"/>
              </a:lnSpc>
              <a:defRPr sz="6600">
                <a:solidFill>
                  <a:schemeClr val="bg1"/>
                </a:solidFill>
              </a:defRPr>
            </a:lvl1pPr>
          </a:lstStyle>
          <a:p>
            <a:r>
              <a:rPr lang="fi-FI" dirty="0"/>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847" y="1100381"/>
            <a:ext cx="906364" cy="1259847"/>
          </a:xfrm>
          <a:prstGeom prst="rect">
            <a:avLst/>
          </a:prstGeom>
        </p:spPr>
      </p:pic>
    </p:spTree>
    <p:extLst>
      <p:ext uri="{BB962C8B-B14F-4D97-AF65-F5344CB8AC3E}">
        <p14:creationId xmlns:p14="http://schemas.microsoft.com/office/powerpoint/2010/main" val="186341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85354" y="1975246"/>
            <a:ext cx="4619307" cy="1761868"/>
          </a:xfrm>
        </p:spPr>
        <p:txBody>
          <a:bodyPr anchor="b" anchorCtr="0">
            <a:noAutofit/>
          </a:bodyPr>
          <a:lstStyle>
            <a:lvl1pPr>
              <a:lnSpc>
                <a:spcPct val="85000"/>
              </a:lnSpc>
              <a:defRPr sz="48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485355" y="3808358"/>
            <a:ext cx="4619307" cy="340243"/>
          </a:xfrm>
          <a:prstGeom prst="rect">
            <a:avLst/>
          </a:prstGeom>
        </p:spPr>
        <p:txBody>
          <a:bodyPr lIns="0" tIns="0" rIns="0" bIns="0" anchor="t" anchorCtr="0">
            <a:noAutofit/>
          </a:bodyPr>
          <a:lstStyle>
            <a:lvl1pPr marL="0" indent="0" algn="l">
              <a:lnSpc>
                <a:spcPct val="100000"/>
              </a:lnSpc>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485355" y="4451058"/>
            <a:ext cx="4619307" cy="23688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5464175" y="0"/>
            <a:ext cx="3679826" cy="5143500"/>
          </a:xfrm>
        </p:spPr>
        <p:txBody>
          <a:bodyPr lIns="180000" tIns="180000" rIns="180000">
            <a:no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lang="fi-FI" sz="1000" b="0" i="0" smtClean="0">
                <a:solidFill>
                  <a:schemeClr val="bg1"/>
                </a:solidFill>
                <a:effectLst/>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706" y="795806"/>
            <a:ext cx="1370090" cy="717808"/>
          </a:xfrm>
          <a:prstGeom prst="rect">
            <a:avLst/>
          </a:prstGeom>
        </p:spPr>
      </p:pic>
    </p:spTree>
    <p:extLst>
      <p:ext uri="{BB962C8B-B14F-4D97-AF65-F5344CB8AC3E}">
        <p14:creationId xmlns:p14="http://schemas.microsoft.com/office/powerpoint/2010/main" val="177180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5600">
                <a:solidFill>
                  <a:schemeClr val="bg1"/>
                </a:solidFill>
              </a:defRPr>
            </a:lvl1pPr>
          </a:lstStyle>
          <a:p>
            <a:r>
              <a:rPr lang="fi-FI" dirty="0"/>
              <a:t>Muokkaa väliotsikkoa napsauttamalla</a:t>
            </a:r>
            <a:endParaRPr lang="en-US" dirty="0"/>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29334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0" y="0"/>
            <a:ext cx="9144001" cy="5143500"/>
          </a:xfrm>
        </p:spPr>
        <p:txBody>
          <a:bodyPr lIns="252000" tIns="252000" rIns="252000" bIns="252000" anchor="b" anchorCtr="0">
            <a:normAutofit/>
          </a:bodyPr>
          <a:lstStyle>
            <a:lvl1pPr marL="0" indent="0" algn="l">
              <a:lnSpc>
                <a:spcPct val="114000"/>
              </a:lnSpc>
              <a:spcAft>
                <a:spcPts val="0"/>
              </a:spcAft>
              <a:buNone/>
              <a:defRPr sz="1100"/>
            </a:lvl1pPr>
          </a:lstStyle>
          <a:p>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2" y="406249"/>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dirty="0"/>
              <a:t>Väliotsikko kuvan päällä</a:t>
            </a:r>
          </a:p>
        </p:txBody>
      </p:sp>
    </p:spTree>
    <p:extLst>
      <p:ext uri="{BB962C8B-B14F-4D97-AF65-F5344CB8AC3E}">
        <p14:creationId xmlns:p14="http://schemas.microsoft.com/office/powerpoint/2010/main" val="382085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8" y="559548"/>
            <a:ext cx="7826318" cy="536498"/>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678317" y="1257817"/>
            <a:ext cx="7826319" cy="3163414"/>
          </a:xfrm>
          <a:prstGeom prst="rect">
            <a:avLst/>
          </a:prstGeom>
        </p:spPr>
        <p:txBody>
          <a:bodyPr vert="horz" lIns="0" tIns="45720" rIns="0" bIns="45720" rtlCol="0">
            <a:noAutofit/>
          </a:bodyPr>
          <a:lstStyle>
            <a:lvl1pPr marL="179388" indent="-179388">
              <a:lnSpc>
                <a:spcPct val="107000"/>
              </a:lnSpc>
              <a:spcAft>
                <a:spcPts val="800"/>
              </a:spcAft>
              <a:buFont typeface="Arial"/>
              <a:buChar char="•"/>
              <a:defRPr sz="1800"/>
            </a:lvl1pPr>
            <a:lvl2pPr marL="540000" indent="-180000">
              <a:lnSpc>
                <a:spcPct val="107000"/>
              </a:lnSpc>
              <a:spcAft>
                <a:spcPts val="800"/>
              </a:spcAft>
              <a:buFont typeface="Lucida Grande"/>
              <a:buChar char="–"/>
              <a:defRPr sz="1500"/>
            </a:lvl2pPr>
            <a:lvl3pPr marL="900000" indent="-180000">
              <a:lnSpc>
                <a:spcPct val="107000"/>
              </a:lnSpc>
              <a:spcAft>
                <a:spcPts val="800"/>
              </a:spcAft>
              <a:buSzPct val="60000"/>
              <a:buFont typeface="Courier New"/>
              <a:buChar char="o"/>
              <a:defRPr sz="1200"/>
            </a:lvl3pPr>
            <a:lvl4pPr marL="1260000" indent="-180000">
              <a:lnSpc>
                <a:spcPct val="107000"/>
              </a:lnSpc>
              <a:spcAft>
                <a:spcPts val="800"/>
              </a:spcAft>
              <a:buSzPct val="100000"/>
              <a:buFont typeface="Lucida Grande"/>
              <a:buChar char="–"/>
              <a:defRPr sz="1200"/>
            </a:lvl4pPr>
            <a:lvl5pPr marL="1620000">
              <a:lnSpc>
                <a:spcPct val="107000"/>
              </a:lnSpc>
              <a:spcAft>
                <a:spcPts val="800"/>
              </a:spcAft>
              <a:defRPr sz="1000"/>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114659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3" y="0"/>
            <a:ext cx="3929827" cy="5143500"/>
          </a:xfrm>
        </p:spPr>
        <p:txBody>
          <a:bodyPr lIns="216000" tIns="216000" rIns="180000">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a:t>
            </a:r>
            <a:br>
              <a:rPr lang="fi-FI" dirty="0"/>
            </a:br>
            <a:r>
              <a:rPr lang="fi-FI" dirty="0"/>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4"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42681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335086"/>
            <a:ext cx="3780000" cy="2088000"/>
          </a:xfrm>
        </p:spPr>
        <p:txBody>
          <a:bodyPr lIns="144000" tIns="0" rIns="144000" anchor="ctr"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2452534"/>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2710948"/>
            <a:ext cx="3780000" cy="2088000"/>
          </a:xfrm>
        </p:spPr>
        <p:txBody>
          <a:bodyPr lIns="144000" tIns="0" rIns="144000" anchor="ctr" anchorCtr="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4828396"/>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28755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05196" y="113288"/>
            <a:ext cx="4359778" cy="4907374"/>
          </a:xfrm>
        </p:spPr>
        <p:txBody>
          <a:bodyPr lIns="144000" tIns="144000" rIns="144000" anchor="t" anchorCtr="1">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00137" y="4727905"/>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4581946" y="113288"/>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7861024" y="2213686"/>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4581947" y="2623062"/>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7868399" y="472790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2541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146412" y="4041508"/>
            <a:ext cx="7645164" cy="1101992"/>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600" b="1">
                <a:solidFill>
                  <a:schemeClr val="bg1"/>
                </a:solidFill>
              </a:defRPr>
            </a:lvl1pPr>
            <a:lvl2pPr>
              <a:lnSpc>
                <a:spcPct val="90000"/>
              </a:lnSpc>
              <a:defRPr sz="1400">
                <a:solidFill>
                  <a:schemeClr val="bg1"/>
                </a:solidFill>
              </a:defRPr>
            </a:lvl2pPr>
            <a:lvl3pPr>
              <a:lnSpc>
                <a:spcPct val="90000"/>
              </a:lnSpc>
              <a:spcAft>
                <a:spcPts val="800"/>
              </a:spcAft>
              <a:defRPr sz="1100">
                <a:solidFill>
                  <a:schemeClr val="bg1"/>
                </a:solidFill>
              </a:defRPr>
            </a:lvl3pPr>
            <a:lvl4pPr>
              <a:lnSpc>
                <a:spcPct val="90000"/>
              </a:lnSpc>
              <a:spcAft>
                <a:spcPts val="800"/>
              </a:spcAft>
              <a:defRPr sz="1200">
                <a:solidFill>
                  <a:schemeClr val="bg1"/>
                </a:solidFill>
              </a:defRPr>
            </a:lvl4pPr>
            <a:lvl5pPr>
              <a:lnSpc>
                <a:spcPct val="90000"/>
              </a:lnSpc>
              <a:defRPr sz="1400">
                <a:solidFill>
                  <a:schemeClr val="bg1"/>
                </a:solidFill>
              </a:defRPr>
            </a:lvl5pPr>
          </a:lstStyle>
          <a:p>
            <a:pPr lvl="0"/>
            <a:r>
              <a:rPr lang="fi-FI" dirty="0"/>
              <a:t>Kuvateksti väritaustalla. </a:t>
            </a:r>
            <a:br>
              <a:rPr lang="fi-FI" dirty="0"/>
            </a:br>
            <a:r>
              <a:rPr lang="fi-FI" dirty="0"/>
              <a:t>Voit rajata kuvan korkeutta jos kuvateksti on pitkä. (Kuvan muotoilu &gt; Rajaa) </a:t>
            </a:r>
            <a:br>
              <a:rPr lang="fi-FI" dirty="0"/>
            </a:br>
            <a:r>
              <a:rPr lang="fi-FI" dirty="0"/>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0" y="0"/>
            <a:ext cx="9144001" cy="4041508"/>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solidFill>
                  <a:schemeClr val="bg1"/>
                </a:solidFill>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01117" y="3722502"/>
            <a:ext cx="106819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124492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0" r:id="rId1"/>
    <p:sldLayoutId id="2147483712" r:id="rId2"/>
    <p:sldLayoutId id="2147483656" r:id="rId3"/>
    <p:sldLayoutId id="2147483706" r:id="rId4"/>
    <p:sldLayoutId id="2147483718" r:id="rId5"/>
    <p:sldLayoutId id="2147483710" r:id="rId6"/>
    <p:sldLayoutId id="2147483720" r:id="rId7"/>
    <p:sldLayoutId id="2147483709" r:id="rId8"/>
    <p:sldLayoutId id="2147483716" r:id="rId9"/>
    <p:sldLayoutId id="2147483691" r:id="rId10"/>
    <p:sldLayoutId id="2147483688" r:id="rId11"/>
    <p:sldLayoutId id="2147483721" r:id="rId12"/>
    <p:sldLayoutId id="2147483715" r:id="rId13"/>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urku.fi/paivahoito-ja-koulutus/perusopetus/oppimisen-ja-koulunkaynnin-tuki/koulupoissaoloihin-puuttuminen-ja"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E9DE"/>
        </a:solidFill>
        <a:effectLst/>
      </p:bgPr>
    </p:bg>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78006631-F12B-C687-2AAB-F9121C0CBF9F}"/>
              </a:ext>
            </a:extLst>
          </p:cNvPr>
          <p:cNvSpPr/>
          <p:nvPr/>
        </p:nvSpPr>
        <p:spPr>
          <a:xfrm>
            <a:off x="354726" y="723900"/>
            <a:ext cx="1855071" cy="895350"/>
          </a:xfrm>
          <a:prstGeom prst="rect">
            <a:avLst/>
          </a:prstGeom>
          <a:solidFill>
            <a:srgbClr val="BF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F505142-59C8-23B7-EB18-FB232C11BA28}"/>
              </a:ext>
            </a:extLst>
          </p:cNvPr>
          <p:cNvSpPr>
            <a:spLocks noGrp="1"/>
          </p:cNvSpPr>
          <p:nvPr>
            <p:ph type="ctrTitle"/>
          </p:nvPr>
        </p:nvSpPr>
        <p:spPr>
          <a:xfrm>
            <a:off x="485355" y="1844217"/>
            <a:ext cx="4004144" cy="2178050"/>
          </a:xfrm>
        </p:spPr>
        <p:txBody>
          <a:bodyPr/>
          <a:lstStyle/>
          <a:p>
            <a:r>
              <a:rPr lang="fi-FI" sz="2000" dirty="0">
                <a:solidFill>
                  <a:schemeClr val="tx1"/>
                </a:solidFill>
              </a:rPr>
              <a:t>Koulupoissaoloihin puuttuminen Turun peruskouluissa, </a:t>
            </a:r>
            <a:br>
              <a:rPr lang="fi-FI" sz="2000" dirty="0">
                <a:solidFill>
                  <a:schemeClr val="tx1"/>
                </a:solidFill>
              </a:rPr>
            </a:br>
            <a:r>
              <a:rPr lang="fi-FI" sz="2000" dirty="0">
                <a:solidFill>
                  <a:schemeClr val="tx1"/>
                </a:solidFill>
              </a:rPr>
              <a:t>lukuvuosi 2024–2025</a:t>
            </a:r>
            <a:br>
              <a:rPr lang="fi-FI" sz="2000" dirty="0">
                <a:solidFill>
                  <a:schemeClr val="tx1"/>
                </a:solidFill>
              </a:rPr>
            </a:br>
            <a:br>
              <a:rPr lang="fi-FI" sz="2000" dirty="0">
                <a:solidFill>
                  <a:schemeClr val="tx1"/>
                </a:solidFill>
              </a:rPr>
            </a:br>
            <a:r>
              <a:rPr lang="fi-FI" sz="2000" dirty="0">
                <a:solidFill>
                  <a:schemeClr val="accent5"/>
                </a:solidFill>
              </a:rPr>
              <a:t>Ohjeistus rehtoreille, opettajille </a:t>
            </a:r>
            <a:br>
              <a:rPr lang="fi-FI" sz="2000" dirty="0">
                <a:solidFill>
                  <a:schemeClr val="accent5"/>
                </a:solidFill>
              </a:rPr>
            </a:br>
            <a:r>
              <a:rPr lang="fi-FI" sz="2000" dirty="0">
                <a:solidFill>
                  <a:schemeClr val="accent5"/>
                </a:solidFill>
              </a:rPr>
              <a:t>ja koulun henkilöstölle</a:t>
            </a:r>
          </a:p>
        </p:txBody>
      </p:sp>
      <p:sp>
        <p:nvSpPr>
          <p:cNvPr id="4" name="Tekstin paikkamerkki 3">
            <a:extLst>
              <a:ext uri="{FF2B5EF4-FFF2-40B4-BE49-F238E27FC236}">
                <a16:creationId xmlns:a16="http://schemas.microsoft.com/office/drawing/2014/main" id="{A9B4D4B5-0967-CC24-FF97-079FEC08C681}"/>
              </a:ext>
            </a:extLst>
          </p:cNvPr>
          <p:cNvSpPr>
            <a:spLocks noGrp="1"/>
          </p:cNvSpPr>
          <p:nvPr>
            <p:ph type="body" sz="quarter" idx="10"/>
          </p:nvPr>
        </p:nvSpPr>
        <p:spPr>
          <a:xfrm>
            <a:off x="485355" y="4282617"/>
            <a:ext cx="4619307" cy="446138"/>
          </a:xfrm>
        </p:spPr>
        <p:txBody>
          <a:bodyPr/>
          <a:lstStyle/>
          <a:p>
            <a:r>
              <a:rPr lang="fi-FI" sz="1400" b="0" dirty="0">
                <a:solidFill>
                  <a:schemeClr val="tx1"/>
                </a:solidFill>
              </a:rPr>
              <a:t>Turun suomenkielinen perusopetus</a:t>
            </a:r>
          </a:p>
          <a:p>
            <a:endParaRPr lang="fi-FI" dirty="0"/>
          </a:p>
        </p:txBody>
      </p:sp>
      <p:pic>
        <p:nvPicPr>
          <p:cNvPr id="8" name="Kuvan paikkamerkki 7" descr="Kuva, joka sisältää kohteen vaate, henkilö, Ihmisen kasvot, Oppiminen&#10;&#10;Kuvaus luotu automaattisesti">
            <a:extLst>
              <a:ext uri="{FF2B5EF4-FFF2-40B4-BE49-F238E27FC236}">
                <a16:creationId xmlns:a16="http://schemas.microsoft.com/office/drawing/2014/main" id="{782383D5-23AA-6630-A178-5A3FF34B49AD}"/>
              </a:ext>
            </a:extLst>
          </p:cNvPr>
          <p:cNvPicPr>
            <a:picLocks noGrp="1" noChangeAspect="1"/>
          </p:cNvPicPr>
          <p:nvPr>
            <p:ph type="pic" sz="quarter" idx="15"/>
          </p:nvPr>
        </p:nvPicPr>
        <p:blipFill rotWithShape="1">
          <a:blip r:embed="rId2"/>
          <a:srcRect l="13909" r="26441"/>
          <a:stretch/>
        </p:blipFill>
        <p:spPr>
          <a:xfrm>
            <a:off x="5053263" y="0"/>
            <a:ext cx="4090737" cy="5143500"/>
          </a:xfrm>
        </p:spPr>
      </p:pic>
      <p:cxnSp>
        <p:nvCxnSpPr>
          <p:cNvPr id="13" name="Suora yhdysviiva 12">
            <a:extLst>
              <a:ext uri="{FF2B5EF4-FFF2-40B4-BE49-F238E27FC236}">
                <a16:creationId xmlns:a16="http://schemas.microsoft.com/office/drawing/2014/main" id="{ABB4E62C-39EE-AE0F-26A3-66DDC5AC4165}"/>
              </a:ext>
            </a:extLst>
          </p:cNvPr>
          <p:cNvCxnSpPr>
            <a:cxnSpLocks/>
          </p:cNvCxnSpPr>
          <p:nvPr/>
        </p:nvCxnSpPr>
        <p:spPr>
          <a:xfrm>
            <a:off x="4922633" y="20625"/>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uora yhdysviiva 13">
            <a:extLst>
              <a:ext uri="{FF2B5EF4-FFF2-40B4-BE49-F238E27FC236}">
                <a16:creationId xmlns:a16="http://schemas.microsoft.com/office/drawing/2014/main" id="{AC2B8C28-4DEE-0CB6-E120-93D1642542C7}"/>
              </a:ext>
            </a:extLst>
          </p:cNvPr>
          <p:cNvCxnSpPr>
            <a:cxnSpLocks/>
          </p:cNvCxnSpPr>
          <p:nvPr/>
        </p:nvCxnSpPr>
        <p:spPr>
          <a:xfrm>
            <a:off x="5053262" y="-130629"/>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pic>
        <p:nvPicPr>
          <p:cNvPr id="16" name="Kuva 15" descr="Kuva, joka sisältää kohteen musta, pimeys&#10;&#10;Kuvaus luotu automaattisesti">
            <a:extLst>
              <a:ext uri="{FF2B5EF4-FFF2-40B4-BE49-F238E27FC236}">
                <a16:creationId xmlns:a16="http://schemas.microsoft.com/office/drawing/2014/main" id="{0DAF684B-916D-A110-34AE-1A1477ED5D09}"/>
              </a:ext>
            </a:extLst>
          </p:cNvPr>
          <p:cNvPicPr>
            <a:picLocks noChangeAspect="1"/>
          </p:cNvPicPr>
          <p:nvPr/>
        </p:nvPicPr>
        <p:blipFill>
          <a:blip r:embed="rId3"/>
          <a:stretch>
            <a:fillRect/>
          </a:stretch>
        </p:blipFill>
        <p:spPr>
          <a:xfrm>
            <a:off x="432207" y="631200"/>
            <a:ext cx="1488069" cy="1048849"/>
          </a:xfrm>
          <a:prstGeom prst="rect">
            <a:avLst/>
          </a:prstGeom>
        </p:spPr>
      </p:pic>
    </p:spTree>
    <p:extLst>
      <p:ext uri="{BB962C8B-B14F-4D97-AF65-F5344CB8AC3E}">
        <p14:creationId xmlns:p14="http://schemas.microsoft.com/office/powerpoint/2010/main" val="147355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BE8E5A07-048A-7B47-E7CE-29F0E7626CC2}"/>
              </a:ext>
            </a:extLst>
          </p:cNvPr>
          <p:cNvSpPr txBox="1"/>
          <p:nvPr/>
        </p:nvSpPr>
        <p:spPr>
          <a:xfrm>
            <a:off x="8558317" y="4612489"/>
            <a:ext cx="470000" cy="400110"/>
          </a:xfrm>
          <a:prstGeom prst="rect">
            <a:avLst/>
          </a:prstGeom>
          <a:noFill/>
        </p:spPr>
        <p:txBody>
          <a:bodyPr wrap="none" rtlCol="0">
            <a:spAutoFit/>
          </a:bodyPr>
          <a:lstStyle/>
          <a:p>
            <a:r>
              <a:rPr lang="fi-FI" sz="2000" b="1" dirty="0">
                <a:solidFill>
                  <a:schemeClr val="accent5"/>
                </a:solidFill>
              </a:rPr>
              <a:t>10</a:t>
            </a:r>
          </a:p>
        </p:txBody>
      </p:sp>
      <p:sp>
        <p:nvSpPr>
          <p:cNvPr id="5" name="Suorakulmio 4">
            <a:extLst>
              <a:ext uri="{FF2B5EF4-FFF2-40B4-BE49-F238E27FC236}">
                <a16:creationId xmlns:a16="http://schemas.microsoft.com/office/drawing/2014/main" id="{0B074239-39A2-E7A3-C933-D1EE1BE8216E}"/>
              </a:ext>
            </a:extLst>
          </p:cNvPr>
          <p:cNvSpPr/>
          <p:nvPr/>
        </p:nvSpPr>
        <p:spPr>
          <a:xfrm>
            <a:off x="875575" y="1507205"/>
            <a:ext cx="3673565" cy="3141404"/>
          </a:xfrm>
          <a:prstGeom prst="rect">
            <a:avLst/>
          </a:prstGeom>
          <a:solidFill>
            <a:srgbClr val="CFE9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BF271D03-5DE6-9C41-1EC2-E52D66283433}"/>
              </a:ext>
            </a:extLst>
          </p:cNvPr>
          <p:cNvSpPr/>
          <p:nvPr/>
        </p:nvSpPr>
        <p:spPr>
          <a:xfrm>
            <a:off x="875575" y="601572"/>
            <a:ext cx="7567385" cy="707342"/>
          </a:xfrm>
          <a:prstGeom prst="rect">
            <a:avLst/>
          </a:prstGeom>
          <a:solidFill>
            <a:srgbClr val="FAC6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Ellipsi 3">
            <a:extLst>
              <a:ext uri="{FF2B5EF4-FFF2-40B4-BE49-F238E27FC236}">
                <a16:creationId xmlns:a16="http://schemas.microsoft.com/office/drawing/2014/main" id="{E63F0680-C452-A509-2358-F0F7166EE366}"/>
              </a:ext>
            </a:extLst>
          </p:cNvPr>
          <p:cNvSpPr/>
          <p:nvPr/>
        </p:nvSpPr>
        <p:spPr>
          <a:xfrm>
            <a:off x="198506" y="204146"/>
            <a:ext cx="1466947" cy="14669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Oppilaalla vähintään 50 tuntia poissaoloja </a:t>
            </a:r>
          </a:p>
        </p:txBody>
      </p:sp>
      <p:sp>
        <p:nvSpPr>
          <p:cNvPr id="12" name="Tekstiruutu 11">
            <a:extLst>
              <a:ext uri="{FF2B5EF4-FFF2-40B4-BE49-F238E27FC236}">
                <a16:creationId xmlns:a16="http://schemas.microsoft.com/office/drawing/2014/main" id="{53110F30-5CA5-9433-C2F0-475B10630F43}"/>
              </a:ext>
            </a:extLst>
          </p:cNvPr>
          <p:cNvSpPr txBox="1"/>
          <p:nvPr/>
        </p:nvSpPr>
        <p:spPr>
          <a:xfrm>
            <a:off x="1821180" y="824627"/>
            <a:ext cx="6454140" cy="553998"/>
          </a:xfrm>
          <a:prstGeom prst="rect">
            <a:avLst/>
          </a:prstGeom>
          <a:noFill/>
        </p:spPr>
        <p:txBody>
          <a:bodyPr wrap="square" rtlCol="0">
            <a:spAutoFit/>
          </a:bodyPr>
          <a:lstStyle/>
          <a:p>
            <a:r>
              <a:rPr lang="fi-FI" sz="1200" b="1" dirty="0">
                <a:solidFill>
                  <a:srgbClr val="333333"/>
                </a:solidFill>
                <a:latin typeface="+mj-lt"/>
              </a:rPr>
              <a:t>Tavoite on katkaista poissaolokierre. Tilanteen mukainen arvio ja toimenpiteet.</a:t>
            </a:r>
            <a:endParaRPr lang="fi-FI" sz="1200" b="1" dirty="0">
              <a:solidFill>
                <a:schemeClr val="tx1"/>
              </a:solidFill>
              <a:highlight>
                <a:srgbClr val="C7D7EB"/>
              </a:highlight>
            </a:endParaRPr>
          </a:p>
          <a:p>
            <a:endParaRPr lang="fi-FI" dirty="0"/>
          </a:p>
        </p:txBody>
      </p:sp>
      <p:sp>
        <p:nvSpPr>
          <p:cNvPr id="15" name="Tekstiruutu 14">
            <a:extLst>
              <a:ext uri="{FF2B5EF4-FFF2-40B4-BE49-F238E27FC236}">
                <a16:creationId xmlns:a16="http://schemas.microsoft.com/office/drawing/2014/main" id="{E39F8E33-74DC-DE67-7310-E64038E759ED}"/>
              </a:ext>
            </a:extLst>
          </p:cNvPr>
          <p:cNvSpPr txBox="1"/>
          <p:nvPr/>
        </p:nvSpPr>
        <p:spPr>
          <a:xfrm>
            <a:off x="1158240" y="1756878"/>
            <a:ext cx="3124200" cy="2585323"/>
          </a:xfrm>
          <a:prstGeom prst="rect">
            <a:avLst/>
          </a:prstGeom>
          <a:noFill/>
        </p:spPr>
        <p:txBody>
          <a:bodyPr wrap="square" rtlCol="0">
            <a:spAutoFit/>
          </a:bodyPr>
          <a:lstStyle/>
          <a:p>
            <a:pPr marL="0" indent="0" fontAlgn="base">
              <a:buFont typeface="Arial"/>
              <a:buNone/>
            </a:pPr>
            <a:r>
              <a:rPr lang="fi-FI" sz="1200" b="1" dirty="0">
                <a:solidFill>
                  <a:srgbClr val="333333"/>
                </a:solidFill>
                <a:latin typeface="+mj-lt"/>
              </a:rPr>
              <a:t>Tee tilannearvio:</a:t>
            </a:r>
          </a:p>
          <a:p>
            <a:pPr marL="0" indent="0" fontAlgn="base">
              <a:buFont typeface="Arial"/>
              <a:buNone/>
            </a:pPr>
            <a:endParaRPr lang="fi-FI" sz="1200" b="1" dirty="0">
              <a:solidFill>
                <a:srgbClr val="333333"/>
              </a:solidFill>
              <a:latin typeface="+mj-lt"/>
            </a:endParaRPr>
          </a:p>
          <a:p>
            <a:pPr marL="285750" indent="-285750" fontAlgn="base">
              <a:buFont typeface="Arial" panose="020B0604020202020204" pitchFamily="34" charset="0"/>
              <a:buChar char="•"/>
            </a:pPr>
            <a:r>
              <a:rPr lang="fi-FI" sz="1200" dirty="0">
                <a:solidFill>
                  <a:srgbClr val="333333"/>
                </a:solidFill>
                <a:latin typeface="+mj-lt"/>
              </a:rPr>
              <a:t>Mistä oppilaan poissaolot johtuvat?</a:t>
            </a:r>
          </a:p>
          <a:p>
            <a:pPr marL="285750" indent="-285750" fontAlgn="base">
              <a:buFont typeface="Arial" panose="020B0604020202020204" pitchFamily="34" charset="0"/>
              <a:buChar char="•"/>
            </a:pPr>
            <a:r>
              <a:rPr lang="fi-FI" sz="1200" dirty="0">
                <a:solidFill>
                  <a:srgbClr val="333333"/>
                </a:solidFill>
                <a:latin typeface="+mj-lt"/>
              </a:rPr>
              <a:t>Onko oppilaan oppimisessa tapahtunut muutosta huonompaan suuntaan edellisen tilannearvion jälkeen? </a:t>
            </a:r>
          </a:p>
          <a:p>
            <a:pPr marL="285750" indent="-285750" fontAlgn="base">
              <a:buFont typeface="Arial" panose="020B0604020202020204" pitchFamily="34" charset="0"/>
              <a:buChar char="•"/>
            </a:pPr>
            <a:r>
              <a:rPr lang="fi-FI" sz="1200" dirty="0">
                <a:solidFill>
                  <a:srgbClr val="333333"/>
                </a:solidFill>
                <a:latin typeface="+mj-lt"/>
              </a:rPr>
              <a:t>Onko oppilaan sosiaalisissa suhteissa tapahtunut muutos huonompaan suuntaan edellisen tilannearvion jälkeen? </a:t>
            </a:r>
          </a:p>
          <a:p>
            <a:pPr marL="285750" indent="-285750" fontAlgn="base">
              <a:buFont typeface="Arial" panose="020B0604020202020204" pitchFamily="34" charset="0"/>
              <a:buChar char="•"/>
            </a:pPr>
            <a:r>
              <a:rPr lang="fi-FI" sz="1200" dirty="0">
                <a:solidFill>
                  <a:srgbClr val="333333"/>
                </a:solidFill>
                <a:latin typeface="+mj-lt"/>
              </a:rPr>
              <a:t>Onko muuten huolta oppilaan tilanteesta? </a:t>
            </a:r>
          </a:p>
          <a:p>
            <a:endParaRPr lang="fi-FI" dirty="0"/>
          </a:p>
        </p:txBody>
      </p:sp>
      <p:sp>
        <p:nvSpPr>
          <p:cNvPr id="16" name="Suorakulmio 15">
            <a:extLst>
              <a:ext uri="{FF2B5EF4-FFF2-40B4-BE49-F238E27FC236}">
                <a16:creationId xmlns:a16="http://schemas.microsoft.com/office/drawing/2014/main" id="{4EDC2B07-A7FE-153C-75D1-CB0AA97BF1E4}"/>
              </a:ext>
            </a:extLst>
          </p:cNvPr>
          <p:cNvSpPr/>
          <p:nvPr/>
        </p:nvSpPr>
        <p:spPr>
          <a:xfrm>
            <a:off x="4769395" y="1507205"/>
            <a:ext cx="3673565" cy="3141404"/>
          </a:xfrm>
          <a:prstGeom prst="rect">
            <a:avLst/>
          </a:prstGeom>
          <a:solidFill>
            <a:srgbClr val="EBEA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14AD574B-C3AB-5438-AB65-5FACB0CDCBAE}"/>
              </a:ext>
            </a:extLst>
          </p:cNvPr>
          <p:cNvSpPr txBox="1"/>
          <p:nvPr/>
        </p:nvSpPr>
        <p:spPr>
          <a:xfrm>
            <a:off x="5044440" y="1756877"/>
            <a:ext cx="3135538" cy="2769989"/>
          </a:xfrm>
          <a:prstGeom prst="rect">
            <a:avLst/>
          </a:prstGeom>
          <a:noFill/>
        </p:spPr>
        <p:txBody>
          <a:bodyPr wrap="square" rtlCol="0">
            <a:spAutoFit/>
          </a:bodyPr>
          <a:lstStyle/>
          <a:p>
            <a:pPr marL="0" indent="0" fontAlgn="base">
              <a:buFont typeface="Arial"/>
              <a:buNone/>
            </a:pPr>
            <a:r>
              <a:rPr lang="fi-FI" sz="1200" b="1" dirty="0">
                <a:solidFill>
                  <a:srgbClr val="333333"/>
                </a:solidFill>
                <a:latin typeface="+mj-lt"/>
              </a:rPr>
              <a:t>Vaihtoehtoesimerkkejä toimenpiteiksi:</a:t>
            </a:r>
          </a:p>
          <a:p>
            <a:pPr marL="0" indent="0" fontAlgn="base">
              <a:buFont typeface="Arial"/>
              <a:buNone/>
            </a:pPr>
            <a:endParaRPr lang="fi-FI" sz="1200" b="1" dirty="0">
              <a:solidFill>
                <a:srgbClr val="333333"/>
              </a:solidFill>
              <a:latin typeface="+mj-lt"/>
            </a:endParaRPr>
          </a:p>
          <a:p>
            <a:pPr marL="171450" indent="-171450">
              <a:buFont typeface="Arial" panose="020B0604020202020204" pitchFamily="34" charset="0"/>
              <a:buChar char="•"/>
            </a:pPr>
            <a:r>
              <a:rPr lang="fi-FI" sz="1200" dirty="0"/>
              <a:t>Yhteydenotto huoltajaan.</a:t>
            </a:r>
          </a:p>
          <a:p>
            <a:pPr marL="171450" indent="-171450">
              <a:buFont typeface="Arial" panose="020B0604020202020204" pitchFamily="34" charset="0"/>
              <a:buChar char="•"/>
            </a:pPr>
            <a:r>
              <a:rPr lang="fi-FI" sz="1200" dirty="0"/>
              <a:t>Keskustelu oppilaan kanssa.</a:t>
            </a:r>
          </a:p>
          <a:p>
            <a:pPr marL="171450" indent="-171450">
              <a:buFont typeface="Arial" panose="020B0604020202020204" pitchFamily="34" charset="0"/>
              <a:buChar char="•"/>
            </a:pPr>
            <a:r>
              <a:rPr lang="fi-FI" sz="1200" dirty="0"/>
              <a:t>Keskustelu muiden oppilasta opettavien/ohjaavien henkilöiden kanssa.</a:t>
            </a:r>
          </a:p>
          <a:p>
            <a:pPr marL="171450" indent="-171450">
              <a:buFont typeface="Arial" panose="020B0604020202020204" pitchFamily="34" charset="0"/>
              <a:buChar char="•"/>
            </a:pPr>
            <a:r>
              <a:rPr lang="fi-FI" sz="1200" dirty="0"/>
              <a:t>Keskustelu opiskeluhuoltohenkilöstön kanssa. </a:t>
            </a:r>
          </a:p>
          <a:p>
            <a:pPr marL="171450" indent="-171450">
              <a:buFont typeface="Arial" panose="020B0604020202020204" pitchFamily="34" charset="0"/>
              <a:buChar char="•"/>
            </a:pPr>
            <a:r>
              <a:rPr lang="fi-FI" sz="1200" dirty="0"/>
              <a:t>Tilannearvion ja tarpeen mukaan MAR-poissaolopalaveri </a:t>
            </a:r>
            <a:r>
              <a:rPr lang="fi-FI" sz="1200" dirty="0">
                <a:sym typeface="Wingdings" panose="05000000000000000000" pitchFamily="2" charset="2"/>
              </a:rPr>
              <a:t></a:t>
            </a:r>
            <a:r>
              <a:rPr lang="fi-FI" sz="1200" dirty="0"/>
              <a:t> Kirjaa MAR-muistio.</a:t>
            </a:r>
          </a:p>
          <a:p>
            <a:pPr marL="171450" indent="-171450">
              <a:buFont typeface="Arial" panose="020B0604020202020204" pitchFamily="34" charset="0"/>
              <a:buChar char="•"/>
            </a:pPr>
            <a:r>
              <a:rPr lang="fi-FI" sz="1200" dirty="0"/>
              <a:t>Opettajan tekemän tilannearvion mukaan sovitaan yhdessä oppilaan ja huoltajan kanssa toimenpiteistä ja seurannasta. </a:t>
            </a:r>
          </a:p>
          <a:p>
            <a:endParaRPr lang="fi-FI" dirty="0"/>
          </a:p>
        </p:txBody>
      </p:sp>
      <p:sp>
        <p:nvSpPr>
          <p:cNvPr id="18" name="Tekstiruutu 17">
            <a:extLst>
              <a:ext uri="{FF2B5EF4-FFF2-40B4-BE49-F238E27FC236}">
                <a16:creationId xmlns:a16="http://schemas.microsoft.com/office/drawing/2014/main" id="{D274793A-3C56-E306-3189-3FEBEB31BF98}"/>
              </a:ext>
            </a:extLst>
          </p:cNvPr>
          <p:cNvSpPr txBox="1"/>
          <p:nvPr/>
        </p:nvSpPr>
        <p:spPr>
          <a:xfrm>
            <a:off x="722768" y="4745869"/>
            <a:ext cx="1252082" cy="215444"/>
          </a:xfrm>
          <a:prstGeom prst="rect">
            <a:avLst/>
          </a:prstGeom>
          <a:noFill/>
        </p:spPr>
        <p:txBody>
          <a:bodyPr wrap="square">
            <a:spAutoFit/>
          </a:bodyPr>
          <a:lstStyle/>
          <a:p>
            <a:r>
              <a:rPr lang="fi-FI" sz="800" b="1" dirty="0"/>
              <a:t>Lukuvuosi 2024–2025 </a:t>
            </a:r>
          </a:p>
        </p:txBody>
      </p:sp>
    </p:spTree>
    <p:extLst>
      <p:ext uri="{BB962C8B-B14F-4D97-AF65-F5344CB8AC3E}">
        <p14:creationId xmlns:p14="http://schemas.microsoft.com/office/powerpoint/2010/main" val="40858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B074239-39A2-E7A3-C933-D1EE1BE8216E}"/>
              </a:ext>
            </a:extLst>
          </p:cNvPr>
          <p:cNvSpPr/>
          <p:nvPr/>
        </p:nvSpPr>
        <p:spPr>
          <a:xfrm>
            <a:off x="875575" y="1499584"/>
            <a:ext cx="2370545" cy="3293396"/>
          </a:xfrm>
          <a:prstGeom prst="rect">
            <a:avLst/>
          </a:prstGeom>
          <a:solidFill>
            <a:srgbClr val="CFE9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BF271D03-5DE6-9C41-1EC2-E52D66283433}"/>
              </a:ext>
            </a:extLst>
          </p:cNvPr>
          <p:cNvSpPr/>
          <p:nvPr/>
        </p:nvSpPr>
        <p:spPr>
          <a:xfrm>
            <a:off x="875575" y="593952"/>
            <a:ext cx="7567385" cy="707342"/>
          </a:xfrm>
          <a:prstGeom prst="rect">
            <a:avLst/>
          </a:prstGeom>
          <a:solidFill>
            <a:srgbClr val="FAC6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Ellipsi 3">
            <a:extLst>
              <a:ext uri="{FF2B5EF4-FFF2-40B4-BE49-F238E27FC236}">
                <a16:creationId xmlns:a16="http://schemas.microsoft.com/office/drawing/2014/main" id="{E63F0680-C452-A509-2358-F0F7166EE366}"/>
              </a:ext>
            </a:extLst>
          </p:cNvPr>
          <p:cNvSpPr/>
          <p:nvPr/>
        </p:nvSpPr>
        <p:spPr>
          <a:xfrm>
            <a:off x="202316" y="204146"/>
            <a:ext cx="1466947" cy="14669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Oppilaalla vähintään 100 tuntia poissaoloja </a:t>
            </a:r>
          </a:p>
        </p:txBody>
      </p:sp>
      <p:sp>
        <p:nvSpPr>
          <p:cNvPr id="12" name="Tekstiruutu 11">
            <a:extLst>
              <a:ext uri="{FF2B5EF4-FFF2-40B4-BE49-F238E27FC236}">
                <a16:creationId xmlns:a16="http://schemas.microsoft.com/office/drawing/2014/main" id="{53110F30-5CA5-9433-C2F0-475B10630F43}"/>
              </a:ext>
            </a:extLst>
          </p:cNvPr>
          <p:cNvSpPr txBox="1"/>
          <p:nvPr/>
        </p:nvSpPr>
        <p:spPr>
          <a:xfrm>
            <a:off x="1821180" y="723662"/>
            <a:ext cx="6454140" cy="707886"/>
          </a:xfrm>
          <a:prstGeom prst="rect">
            <a:avLst/>
          </a:prstGeom>
          <a:noFill/>
        </p:spPr>
        <p:txBody>
          <a:bodyPr wrap="square" rtlCol="0">
            <a:spAutoFit/>
          </a:bodyPr>
          <a:lstStyle/>
          <a:p>
            <a:r>
              <a:rPr lang="fi-FI" sz="1100" b="1" dirty="0">
                <a:solidFill>
                  <a:srgbClr val="333333"/>
                </a:solidFill>
                <a:latin typeface="+mj-lt"/>
              </a:rPr>
              <a:t>Tavoite on katkaista luvattomien poissaolojen kierre. Tilanteen mukainen arvio ja toimenpiteet. Kun poissaolot ovat luvattomia, on opettajan kutsuttava MAR-palaveri.</a:t>
            </a:r>
          </a:p>
          <a:p>
            <a:endParaRPr lang="fi-FI" dirty="0"/>
          </a:p>
        </p:txBody>
      </p:sp>
      <p:sp>
        <p:nvSpPr>
          <p:cNvPr id="15" name="Tekstiruutu 14">
            <a:extLst>
              <a:ext uri="{FF2B5EF4-FFF2-40B4-BE49-F238E27FC236}">
                <a16:creationId xmlns:a16="http://schemas.microsoft.com/office/drawing/2014/main" id="{E39F8E33-74DC-DE67-7310-E64038E759ED}"/>
              </a:ext>
            </a:extLst>
          </p:cNvPr>
          <p:cNvSpPr txBox="1"/>
          <p:nvPr/>
        </p:nvSpPr>
        <p:spPr>
          <a:xfrm>
            <a:off x="1066800" y="1686333"/>
            <a:ext cx="2042160" cy="3216265"/>
          </a:xfrm>
          <a:prstGeom prst="rect">
            <a:avLst/>
          </a:prstGeom>
          <a:noFill/>
        </p:spPr>
        <p:txBody>
          <a:bodyPr wrap="square" rtlCol="0">
            <a:spAutoFit/>
          </a:bodyPr>
          <a:lstStyle/>
          <a:p>
            <a:pPr marL="0" indent="0" fontAlgn="base">
              <a:buFont typeface="Arial"/>
              <a:buNone/>
            </a:pPr>
            <a:r>
              <a:rPr lang="fi-FI" sz="1100" b="1" dirty="0">
                <a:solidFill>
                  <a:srgbClr val="333333"/>
                </a:solidFill>
                <a:latin typeface="+mj-lt"/>
              </a:rPr>
              <a:t>Tee tilannearvio:</a:t>
            </a:r>
          </a:p>
          <a:p>
            <a:pPr marL="0" indent="0" fontAlgn="base">
              <a:buFont typeface="Arial"/>
              <a:buNone/>
            </a:pPr>
            <a:endParaRPr lang="fi-FI" sz="1100" b="1" dirty="0">
              <a:solidFill>
                <a:srgbClr val="333333"/>
              </a:solidFill>
              <a:latin typeface="+mj-lt"/>
            </a:endParaRPr>
          </a:p>
          <a:p>
            <a:pPr marL="171450" indent="-171450" fontAlgn="base">
              <a:buFont typeface="Arial" panose="020B0604020202020204" pitchFamily="34" charset="0"/>
              <a:buChar char="•"/>
            </a:pPr>
            <a:r>
              <a:rPr lang="fi-FI" sz="1100" dirty="0">
                <a:solidFill>
                  <a:srgbClr val="333333"/>
                </a:solidFill>
                <a:latin typeface="+mj-lt"/>
              </a:rPr>
              <a:t>Mistä oppilaan poissaolot johtuvat?</a:t>
            </a:r>
          </a:p>
          <a:p>
            <a:pPr marL="171450" indent="-171450" fontAlgn="base">
              <a:buFont typeface="Arial" panose="020B0604020202020204" pitchFamily="34" charset="0"/>
              <a:buChar char="•"/>
            </a:pPr>
            <a:r>
              <a:rPr lang="fi-FI" sz="1100" dirty="0">
                <a:solidFill>
                  <a:srgbClr val="333333"/>
                </a:solidFill>
                <a:latin typeface="+mj-lt"/>
              </a:rPr>
              <a:t>Onko oppilaan oppimisessa tapahtunut muutosta huonompaan suuntaan edellisen tilannearvion jälkeen?</a:t>
            </a:r>
          </a:p>
          <a:p>
            <a:pPr marL="171450" indent="-171450" fontAlgn="base">
              <a:buFont typeface="Arial" panose="020B0604020202020204" pitchFamily="34" charset="0"/>
              <a:buChar char="•"/>
            </a:pPr>
            <a:r>
              <a:rPr lang="fi-FI" sz="1100" dirty="0">
                <a:solidFill>
                  <a:srgbClr val="333333"/>
                </a:solidFill>
                <a:latin typeface="+mj-lt"/>
              </a:rPr>
              <a:t>Onko oppilaan sosiaalisissa suhteissa tapahtunut muutos huonompaan suuntaan edellisen tilannearvion jälkeen? </a:t>
            </a:r>
          </a:p>
          <a:p>
            <a:pPr marL="171450" indent="-171450" fontAlgn="base">
              <a:buFont typeface="Arial" panose="020B0604020202020204" pitchFamily="34" charset="0"/>
              <a:buChar char="•"/>
            </a:pPr>
            <a:r>
              <a:rPr lang="fi-FI" sz="1100" dirty="0">
                <a:solidFill>
                  <a:srgbClr val="333333"/>
                </a:solidFill>
                <a:latin typeface="+mj-lt"/>
              </a:rPr>
              <a:t>Onko muuten huolta oppilaan tilanteesta? </a:t>
            </a:r>
          </a:p>
          <a:p>
            <a:endParaRPr lang="fi-FI" sz="1600" dirty="0"/>
          </a:p>
        </p:txBody>
      </p:sp>
      <p:sp>
        <p:nvSpPr>
          <p:cNvPr id="16" name="Suorakulmio 15">
            <a:extLst>
              <a:ext uri="{FF2B5EF4-FFF2-40B4-BE49-F238E27FC236}">
                <a16:creationId xmlns:a16="http://schemas.microsoft.com/office/drawing/2014/main" id="{4EDC2B07-A7FE-153C-75D1-CB0AA97BF1E4}"/>
              </a:ext>
            </a:extLst>
          </p:cNvPr>
          <p:cNvSpPr/>
          <p:nvPr/>
        </p:nvSpPr>
        <p:spPr>
          <a:xfrm>
            <a:off x="3459481" y="1499584"/>
            <a:ext cx="3048000" cy="3293396"/>
          </a:xfrm>
          <a:prstGeom prst="rect">
            <a:avLst/>
          </a:prstGeom>
          <a:solidFill>
            <a:srgbClr val="EBEA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14AD574B-C3AB-5438-AB65-5FACB0CDCBAE}"/>
              </a:ext>
            </a:extLst>
          </p:cNvPr>
          <p:cNvSpPr txBox="1"/>
          <p:nvPr/>
        </p:nvSpPr>
        <p:spPr>
          <a:xfrm>
            <a:off x="3657600" y="1686333"/>
            <a:ext cx="2690585" cy="2970044"/>
          </a:xfrm>
          <a:prstGeom prst="rect">
            <a:avLst/>
          </a:prstGeom>
          <a:noFill/>
        </p:spPr>
        <p:txBody>
          <a:bodyPr wrap="square" rtlCol="0">
            <a:spAutoFit/>
          </a:bodyPr>
          <a:lstStyle/>
          <a:p>
            <a:pPr marL="0" indent="0" fontAlgn="base">
              <a:buFont typeface="Arial"/>
              <a:buNone/>
            </a:pPr>
            <a:r>
              <a:rPr lang="fi-FI" sz="1100" b="1" dirty="0">
                <a:solidFill>
                  <a:srgbClr val="333333"/>
                </a:solidFill>
                <a:latin typeface="+mj-lt"/>
              </a:rPr>
              <a:t>Vaihtoehtoesimerkkejä toimenpiteiksi:</a:t>
            </a:r>
          </a:p>
          <a:p>
            <a:pPr marL="0" indent="0" fontAlgn="base">
              <a:buFont typeface="Arial"/>
              <a:buNone/>
            </a:pPr>
            <a:endParaRPr lang="fi-FI" sz="1100" b="1" dirty="0">
              <a:solidFill>
                <a:srgbClr val="333333"/>
              </a:solidFill>
              <a:latin typeface="+mj-lt"/>
            </a:endParaRPr>
          </a:p>
          <a:p>
            <a:pPr marL="171450" indent="-171450">
              <a:buFont typeface="Arial" panose="020B0604020202020204" pitchFamily="34" charset="0"/>
              <a:buChar char="•"/>
            </a:pPr>
            <a:r>
              <a:rPr lang="fi-FI" sz="1100" dirty="0"/>
              <a:t>Yhteydenotto huoltajaan.</a:t>
            </a:r>
          </a:p>
          <a:p>
            <a:pPr marL="171450" indent="-171450">
              <a:buFont typeface="Arial" panose="020B0604020202020204" pitchFamily="34" charset="0"/>
              <a:buChar char="•"/>
            </a:pPr>
            <a:r>
              <a:rPr lang="fi-FI" sz="1100" dirty="0"/>
              <a:t>Keskustelu oppilaan kanssa.</a:t>
            </a:r>
          </a:p>
          <a:p>
            <a:pPr marL="171450" indent="-171450">
              <a:buFont typeface="Arial" panose="020B0604020202020204" pitchFamily="34" charset="0"/>
              <a:buChar char="•"/>
            </a:pPr>
            <a:r>
              <a:rPr lang="fi-FI" sz="1100" dirty="0"/>
              <a:t>Keskustelu muiden oppilasta opettavien/ohjaavien henkilöiden kanssa.</a:t>
            </a:r>
          </a:p>
          <a:p>
            <a:pPr marL="171450" indent="-171450">
              <a:buFont typeface="Arial" panose="020B0604020202020204" pitchFamily="34" charset="0"/>
              <a:buChar char="•"/>
            </a:pPr>
            <a:r>
              <a:rPr lang="fi-FI" sz="1100" dirty="0"/>
              <a:t>Keskustelu opiskeluhuoltohenkilöstön kanssa. </a:t>
            </a:r>
          </a:p>
          <a:p>
            <a:pPr marL="171450" indent="-171450">
              <a:buFont typeface="Arial" panose="020B0604020202020204" pitchFamily="34" charset="0"/>
              <a:buChar char="•"/>
            </a:pPr>
            <a:r>
              <a:rPr lang="fi-FI" sz="1100" dirty="0"/>
              <a:t>Opettajan tilannearvion perusteella MAR-poissaolopalaveri </a:t>
            </a:r>
            <a:r>
              <a:rPr lang="fi-FI" sz="1100" dirty="0">
                <a:sym typeface="Wingdings" panose="05000000000000000000" pitchFamily="2" charset="2"/>
              </a:rPr>
              <a:t></a:t>
            </a:r>
            <a:r>
              <a:rPr lang="fi-FI" sz="1100" dirty="0"/>
              <a:t> Kirjaa monialaisesta tapaamisesta opiskelijakohtainen muistio.</a:t>
            </a:r>
          </a:p>
          <a:p>
            <a:pPr marL="171450" indent="-171450">
              <a:buFont typeface="Arial" panose="020B0604020202020204" pitchFamily="34" charset="0"/>
              <a:buChar char="•"/>
            </a:pPr>
            <a:r>
              <a:rPr lang="fi-FI" sz="1100" dirty="0"/>
              <a:t>Jos luvattomia poissaoloja on yli 100, on opettajan kutsuttava MAR-palaveri koolle.</a:t>
            </a:r>
          </a:p>
        </p:txBody>
      </p:sp>
      <p:sp>
        <p:nvSpPr>
          <p:cNvPr id="2" name="Suorakulmio 1">
            <a:extLst>
              <a:ext uri="{FF2B5EF4-FFF2-40B4-BE49-F238E27FC236}">
                <a16:creationId xmlns:a16="http://schemas.microsoft.com/office/drawing/2014/main" id="{B5B0B60F-7F0D-10EB-FCDB-5D61E6AD6308}"/>
              </a:ext>
            </a:extLst>
          </p:cNvPr>
          <p:cNvSpPr/>
          <p:nvPr/>
        </p:nvSpPr>
        <p:spPr>
          <a:xfrm>
            <a:off x="6758940" y="1499585"/>
            <a:ext cx="1684019" cy="2523775"/>
          </a:xfrm>
          <a:prstGeom prst="rect">
            <a:avLst/>
          </a:prstGeom>
          <a:noFill/>
          <a:ln w="28575">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128E9E01-80FC-AA03-78CB-C831FD6A8849}"/>
              </a:ext>
            </a:extLst>
          </p:cNvPr>
          <p:cNvSpPr txBox="1"/>
          <p:nvPr/>
        </p:nvSpPr>
        <p:spPr>
          <a:xfrm>
            <a:off x="6941820" y="1703886"/>
            <a:ext cx="1310642" cy="2123658"/>
          </a:xfrm>
          <a:prstGeom prst="rect">
            <a:avLst/>
          </a:prstGeom>
          <a:noFill/>
        </p:spPr>
        <p:txBody>
          <a:bodyPr wrap="square" rtlCol="0">
            <a:spAutoFit/>
          </a:bodyPr>
          <a:lstStyle/>
          <a:p>
            <a:pPr marL="0" indent="0" fontAlgn="base">
              <a:buFont typeface="Arial"/>
              <a:buNone/>
            </a:pPr>
            <a:r>
              <a:rPr lang="fi-FI" sz="1100" b="1" dirty="0">
                <a:solidFill>
                  <a:srgbClr val="333333"/>
                </a:solidFill>
                <a:latin typeface="+mj-lt"/>
              </a:rPr>
              <a:t>Rehtorin tehtävä:</a:t>
            </a:r>
          </a:p>
          <a:p>
            <a:pPr marL="0" indent="0" fontAlgn="base">
              <a:buFont typeface="Arial"/>
              <a:buNone/>
            </a:pPr>
            <a:endParaRPr lang="fi-FI" sz="1100" b="1" dirty="0">
              <a:solidFill>
                <a:srgbClr val="333333"/>
              </a:solidFill>
              <a:latin typeface="+mj-lt"/>
            </a:endParaRPr>
          </a:p>
          <a:p>
            <a:pPr fontAlgn="base"/>
            <a:r>
              <a:rPr lang="fi-FI" sz="1100" dirty="0">
                <a:solidFill>
                  <a:srgbClr val="333333"/>
                </a:solidFill>
                <a:latin typeface="+mj-lt"/>
              </a:rPr>
              <a:t>Rehtorin tehtävä on antaa tukea opettajalle ja huolehtia, että oppilas saa koulunkäyntiinsä moniammatillisen opiskeluhuolto-henkilöstön tuen.</a:t>
            </a:r>
          </a:p>
        </p:txBody>
      </p:sp>
      <p:sp>
        <p:nvSpPr>
          <p:cNvPr id="6" name="Tekstiruutu 5">
            <a:extLst>
              <a:ext uri="{FF2B5EF4-FFF2-40B4-BE49-F238E27FC236}">
                <a16:creationId xmlns:a16="http://schemas.microsoft.com/office/drawing/2014/main" id="{52720359-6035-4248-0B92-1CAD657F2A58}"/>
              </a:ext>
            </a:extLst>
          </p:cNvPr>
          <p:cNvSpPr txBox="1"/>
          <p:nvPr/>
        </p:nvSpPr>
        <p:spPr>
          <a:xfrm>
            <a:off x="722768" y="4745869"/>
            <a:ext cx="1252082" cy="215444"/>
          </a:xfrm>
          <a:prstGeom prst="rect">
            <a:avLst/>
          </a:prstGeom>
          <a:noFill/>
        </p:spPr>
        <p:txBody>
          <a:bodyPr wrap="square">
            <a:spAutoFit/>
          </a:bodyPr>
          <a:lstStyle/>
          <a:p>
            <a:r>
              <a:rPr lang="fi-FI" sz="800" b="1" dirty="0"/>
              <a:t>Lukuvuosi 2024–2025 </a:t>
            </a:r>
          </a:p>
        </p:txBody>
      </p:sp>
      <p:sp>
        <p:nvSpPr>
          <p:cNvPr id="9" name="Tekstiruutu 8">
            <a:extLst>
              <a:ext uri="{FF2B5EF4-FFF2-40B4-BE49-F238E27FC236}">
                <a16:creationId xmlns:a16="http://schemas.microsoft.com/office/drawing/2014/main" id="{2F0EC728-DBE7-33CF-6EE9-898FB3EF016E}"/>
              </a:ext>
            </a:extLst>
          </p:cNvPr>
          <p:cNvSpPr txBox="1"/>
          <p:nvPr/>
        </p:nvSpPr>
        <p:spPr>
          <a:xfrm>
            <a:off x="8558317" y="4612489"/>
            <a:ext cx="455830" cy="400110"/>
          </a:xfrm>
          <a:prstGeom prst="rect">
            <a:avLst/>
          </a:prstGeom>
          <a:noFill/>
        </p:spPr>
        <p:txBody>
          <a:bodyPr wrap="none" rtlCol="0">
            <a:spAutoFit/>
          </a:bodyPr>
          <a:lstStyle/>
          <a:p>
            <a:r>
              <a:rPr lang="fi-FI" sz="2000" b="1" dirty="0">
                <a:solidFill>
                  <a:schemeClr val="accent5"/>
                </a:solidFill>
              </a:rPr>
              <a:t>11</a:t>
            </a:r>
          </a:p>
        </p:txBody>
      </p:sp>
    </p:spTree>
    <p:extLst>
      <p:ext uri="{BB962C8B-B14F-4D97-AF65-F5344CB8AC3E}">
        <p14:creationId xmlns:p14="http://schemas.microsoft.com/office/powerpoint/2010/main" val="143116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B074239-39A2-E7A3-C933-D1EE1BE8216E}"/>
              </a:ext>
            </a:extLst>
          </p:cNvPr>
          <p:cNvSpPr/>
          <p:nvPr/>
        </p:nvSpPr>
        <p:spPr>
          <a:xfrm>
            <a:off x="875575" y="1499584"/>
            <a:ext cx="2591524" cy="3125756"/>
          </a:xfrm>
          <a:prstGeom prst="rect">
            <a:avLst/>
          </a:prstGeom>
          <a:solidFill>
            <a:srgbClr val="CFE9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BF271D03-5DE6-9C41-1EC2-E52D66283433}"/>
              </a:ext>
            </a:extLst>
          </p:cNvPr>
          <p:cNvSpPr/>
          <p:nvPr/>
        </p:nvSpPr>
        <p:spPr>
          <a:xfrm>
            <a:off x="875575" y="593952"/>
            <a:ext cx="7567385" cy="707342"/>
          </a:xfrm>
          <a:prstGeom prst="rect">
            <a:avLst/>
          </a:prstGeom>
          <a:solidFill>
            <a:srgbClr val="FAC6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Ellipsi 3">
            <a:extLst>
              <a:ext uri="{FF2B5EF4-FFF2-40B4-BE49-F238E27FC236}">
                <a16:creationId xmlns:a16="http://schemas.microsoft.com/office/drawing/2014/main" id="{E63F0680-C452-A509-2358-F0F7166EE366}"/>
              </a:ext>
            </a:extLst>
          </p:cNvPr>
          <p:cNvSpPr/>
          <p:nvPr/>
        </p:nvSpPr>
        <p:spPr>
          <a:xfrm>
            <a:off x="202316" y="204146"/>
            <a:ext cx="1466947" cy="146694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Oppilaalla vähintään 150 tuntia poissaoloja </a:t>
            </a:r>
          </a:p>
        </p:txBody>
      </p:sp>
      <p:sp>
        <p:nvSpPr>
          <p:cNvPr id="12" name="Tekstiruutu 11">
            <a:extLst>
              <a:ext uri="{FF2B5EF4-FFF2-40B4-BE49-F238E27FC236}">
                <a16:creationId xmlns:a16="http://schemas.microsoft.com/office/drawing/2014/main" id="{53110F30-5CA5-9433-C2F0-475B10630F43}"/>
              </a:ext>
            </a:extLst>
          </p:cNvPr>
          <p:cNvSpPr txBox="1"/>
          <p:nvPr/>
        </p:nvSpPr>
        <p:spPr>
          <a:xfrm>
            <a:off x="1821180" y="815102"/>
            <a:ext cx="6454140" cy="538609"/>
          </a:xfrm>
          <a:prstGeom prst="rect">
            <a:avLst/>
          </a:prstGeom>
          <a:noFill/>
        </p:spPr>
        <p:txBody>
          <a:bodyPr wrap="square" rtlCol="0">
            <a:spAutoFit/>
          </a:bodyPr>
          <a:lstStyle/>
          <a:p>
            <a:r>
              <a:rPr lang="fi-FI" sz="1100" b="1" dirty="0">
                <a:solidFill>
                  <a:srgbClr val="333333"/>
                </a:solidFill>
                <a:latin typeface="+mj-lt"/>
              </a:rPr>
              <a:t>Poissaolokierre on katkaistava. Opettaja tekee lastensuojeluilmoituksen</a:t>
            </a:r>
            <a:r>
              <a:rPr lang="fi-FI" sz="1100" dirty="0">
                <a:solidFill>
                  <a:srgbClr val="333333"/>
                </a:solidFill>
                <a:latin typeface="+mj-lt"/>
              </a:rPr>
              <a:t>.</a:t>
            </a:r>
          </a:p>
          <a:p>
            <a:endParaRPr lang="fi-FI" dirty="0"/>
          </a:p>
        </p:txBody>
      </p:sp>
      <p:sp>
        <p:nvSpPr>
          <p:cNvPr id="15" name="Tekstiruutu 14">
            <a:extLst>
              <a:ext uri="{FF2B5EF4-FFF2-40B4-BE49-F238E27FC236}">
                <a16:creationId xmlns:a16="http://schemas.microsoft.com/office/drawing/2014/main" id="{E39F8E33-74DC-DE67-7310-E64038E759ED}"/>
              </a:ext>
            </a:extLst>
          </p:cNvPr>
          <p:cNvSpPr txBox="1"/>
          <p:nvPr/>
        </p:nvSpPr>
        <p:spPr>
          <a:xfrm>
            <a:off x="1066800" y="1686333"/>
            <a:ext cx="2240280" cy="3046988"/>
          </a:xfrm>
          <a:prstGeom prst="rect">
            <a:avLst/>
          </a:prstGeom>
          <a:noFill/>
        </p:spPr>
        <p:txBody>
          <a:bodyPr wrap="square" rtlCol="0">
            <a:spAutoFit/>
          </a:bodyPr>
          <a:lstStyle/>
          <a:p>
            <a:pPr marL="0" indent="0" fontAlgn="base">
              <a:buFont typeface="Arial"/>
              <a:buNone/>
            </a:pPr>
            <a:r>
              <a:rPr lang="fi-FI" sz="1100" b="1" dirty="0">
                <a:solidFill>
                  <a:srgbClr val="333333"/>
                </a:solidFill>
                <a:latin typeface="+mj-lt"/>
              </a:rPr>
              <a:t>Tee tilannearvio:</a:t>
            </a:r>
          </a:p>
          <a:p>
            <a:pPr marL="0" indent="0" fontAlgn="base">
              <a:buFont typeface="Arial"/>
              <a:buNone/>
            </a:pPr>
            <a:endParaRPr lang="fi-FI" sz="1100" b="1" dirty="0">
              <a:solidFill>
                <a:srgbClr val="333333"/>
              </a:solidFill>
              <a:latin typeface="+mj-lt"/>
            </a:endParaRPr>
          </a:p>
          <a:p>
            <a:pPr marL="171450" indent="-171450" fontAlgn="base">
              <a:buFont typeface="Arial" panose="020B0604020202020204" pitchFamily="34" charset="0"/>
              <a:buChar char="•"/>
            </a:pPr>
            <a:r>
              <a:rPr lang="fi-FI" sz="1100" dirty="0">
                <a:solidFill>
                  <a:srgbClr val="333333"/>
                </a:solidFill>
                <a:latin typeface="+mj-lt"/>
              </a:rPr>
              <a:t>Mistä oppilaan poissaolot johtuvat?</a:t>
            </a:r>
          </a:p>
          <a:p>
            <a:pPr marL="171450" indent="-171450" fontAlgn="base">
              <a:buFont typeface="Arial" panose="020B0604020202020204" pitchFamily="34" charset="0"/>
              <a:buChar char="•"/>
            </a:pPr>
            <a:r>
              <a:rPr lang="fi-FI" sz="1100" dirty="0">
                <a:solidFill>
                  <a:srgbClr val="333333"/>
                </a:solidFill>
                <a:latin typeface="+mj-lt"/>
              </a:rPr>
              <a:t>Onko oppilaan oppimisessa tapahtunut muutosta huonompaan suuntaan edellisen tilannearvion jälkeen?</a:t>
            </a:r>
          </a:p>
          <a:p>
            <a:pPr marL="171450" indent="-171450" fontAlgn="base">
              <a:buFont typeface="Arial" panose="020B0604020202020204" pitchFamily="34" charset="0"/>
              <a:buChar char="•"/>
            </a:pPr>
            <a:r>
              <a:rPr lang="fi-FI" sz="1100" dirty="0">
                <a:solidFill>
                  <a:srgbClr val="333333"/>
                </a:solidFill>
                <a:latin typeface="+mj-lt"/>
              </a:rPr>
              <a:t>Onko oppilaan sosiaalisissa suhteissa tapahtunut muutos huonompaan suuntaan edellisen tilannearvion jälkeen? </a:t>
            </a:r>
          </a:p>
          <a:p>
            <a:pPr marL="171450" indent="-171450" fontAlgn="base">
              <a:buFont typeface="Arial" panose="020B0604020202020204" pitchFamily="34" charset="0"/>
              <a:buChar char="•"/>
            </a:pPr>
            <a:r>
              <a:rPr lang="fi-FI" sz="1100" dirty="0">
                <a:solidFill>
                  <a:srgbClr val="333333"/>
                </a:solidFill>
                <a:latin typeface="+mj-lt"/>
              </a:rPr>
              <a:t>Onko muuten huolta oppilaan tilanteesta? </a:t>
            </a:r>
          </a:p>
          <a:p>
            <a:endParaRPr lang="fi-FI" sz="1600" dirty="0"/>
          </a:p>
        </p:txBody>
      </p:sp>
      <p:sp>
        <p:nvSpPr>
          <p:cNvPr id="16" name="Suorakulmio 15">
            <a:extLst>
              <a:ext uri="{FF2B5EF4-FFF2-40B4-BE49-F238E27FC236}">
                <a16:creationId xmlns:a16="http://schemas.microsoft.com/office/drawing/2014/main" id="{4EDC2B07-A7FE-153C-75D1-CB0AA97BF1E4}"/>
              </a:ext>
            </a:extLst>
          </p:cNvPr>
          <p:cNvSpPr/>
          <p:nvPr/>
        </p:nvSpPr>
        <p:spPr>
          <a:xfrm>
            <a:off x="3703319" y="1499584"/>
            <a:ext cx="2788921" cy="3125756"/>
          </a:xfrm>
          <a:prstGeom prst="rect">
            <a:avLst/>
          </a:prstGeom>
          <a:solidFill>
            <a:srgbClr val="EBEA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14AD574B-C3AB-5438-AB65-5FACB0CDCBAE}"/>
              </a:ext>
            </a:extLst>
          </p:cNvPr>
          <p:cNvSpPr txBox="1"/>
          <p:nvPr/>
        </p:nvSpPr>
        <p:spPr>
          <a:xfrm>
            <a:off x="3909060" y="1686333"/>
            <a:ext cx="2423885" cy="2800767"/>
          </a:xfrm>
          <a:prstGeom prst="rect">
            <a:avLst/>
          </a:prstGeom>
          <a:noFill/>
        </p:spPr>
        <p:txBody>
          <a:bodyPr wrap="square" rtlCol="0">
            <a:spAutoFit/>
          </a:bodyPr>
          <a:lstStyle/>
          <a:p>
            <a:pPr marL="0" indent="0" fontAlgn="base">
              <a:buFont typeface="Arial"/>
              <a:buNone/>
            </a:pPr>
            <a:r>
              <a:rPr lang="fi-FI" sz="1100" b="1" dirty="0">
                <a:solidFill>
                  <a:srgbClr val="333333"/>
                </a:solidFill>
                <a:latin typeface="+mj-lt"/>
              </a:rPr>
              <a:t>Vaihtoehtoesimerkkejä toimenpiteiksi:</a:t>
            </a:r>
          </a:p>
          <a:p>
            <a:pPr marL="0" indent="0" fontAlgn="base">
              <a:buFont typeface="Arial"/>
              <a:buNone/>
            </a:pPr>
            <a:endParaRPr lang="fi-FI" sz="1100" b="1" dirty="0">
              <a:solidFill>
                <a:srgbClr val="333333"/>
              </a:solidFill>
              <a:latin typeface="+mj-lt"/>
            </a:endParaRPr>
          </a:p>
          <a:p>
            <a:pPr marL="171450" indent="-171450">
              <a:buFont typeface="Arial" panose="020B0604020202020204" pitchFamily="34" charset="0"/>
              <a:buChar char="•"/>
            </a:pPr>
            <a:r>
              <a:rPr lang="fi-FI" sz="1100" dirty="0"/>
              <a:t>Yhteydenotto huoltajaan.</a:t>
            </a:r>
          </a:p>
          <a:p>
            <a:pPr marL="171450" indent="-171450">
              <a:buFont typeface="Arial" panose="020B0604020202020204" pitchFamily="34" charset="0"/>
              <a:buChar char="•"/>
            </a:pPr>
            <a:r>
              <a:rPr lang="fi-FI" sz="1100" dirty="0"/>
              <a:t>Keskustelu oppilaan kanssa.</a:t>
            </a:r>
          </a:p>
          <a:p>
            <a:pPr marL="171450" indent="-171450">
              <a:buFont typeface="Arial" panose="020B0604020202020204" pitchFamily="34" charset="0"/>
              <a:buChar char="•"/>
            </a:pPr>
            <a:r>
              <a:rPr lang="fi-FI" sz="1100" dirty="0"/>
              <a:t>MAR-palaveri, jossa oppilaan tilanne arvioidaan opettajan, oppilaan, huoltajan ja monialaisen asiantuntijaryhmän kanssa.</a:t>
            </a:r>
          </a:p>
          <a:p>
            <a:pPr marL="171450" indent="-171450">
              <a:buFont typeface="Arial" panose="020B0604020202020204" pitchFamily="34" charset="0"/>
              <a:buChar char="•"/>
            </a:pPr>
            <a:r>
              <a:rPr lang="fi-FI" sz="1100" dirty="0"/>
              <a:t>Tehdään lastensuojeluilmoitus, jos poissaolojen syyt ovat huolta herättäviä.</a:t>
            </a:r>
          </a:p>
          <a:p>
            <a:pPr marL="171450" indent="-171450">
              <a:buFont typeface="Arial" panose="020B0604020202020204" pitchFamily="34" charset="0"/>
              <a:buChar char="•"/>
            </a:pPr>
            <a:r>
              <a:rPr lang="fi-FI" sz="1100" dirty="0"/>
              <a:t>Konsultoidaan perhe- ja sosiaalipalveluita palvelutarpeen arvioimiseksi.</a:t>
            </a:r>
          </a:p>
        </p:txBody>
      </p:sp>
      <p:sp>
        <p:nvSpPr>
          <p:cNvPr id="2" name="Suorakulmio 1">
            <a:extLst>
              <a:ext uri="{FF2B5EF4-FFF2-40B4-BE49-F238E27FC236}">
                <a16:creationId xmlns:a16="http://schemas.microsoft.com/office/drawing/2014/main" id="{B5B0B60F-7F0D-10EB-FCDB-5D61E6AD6308}"/>
              </a:ext>
            </a:extLst>
          </p:cNvPr>
          <p:cNvSpPr/>
          <p:nvPr/>
        </p:nvSpPr>
        <p:spPr>
          <a:xfrm>
            <a:off x="6758940" y="1499585"/>
            <a:ext cx="1684019" cy="2523775"/>
          </a:xfrm>
          <a:prstGeom prst="rect">
            <a:avLst/>
          </a:prstGeom>
          <a:noFill/>
          <a:ln w="28575">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128E9E01-80FC-AA03-78CB-C831FD6A8849}"/>
              </a:ext>
            </a:extLst>
          </p:cNvPr>
          <p:cNvSpPr txBox="1"/>
          <p:nvPr/>
        </p:nvSpPr>
        <p:spPr>
          <a:xfrm>
            <a:off x="6941820" y="1703886"/>
            <a:ext cx="1310642" cy="2123658"/>
          </a:xfrm>
          <a:prstGeom prst="rect">
            <a:avLst/>
          </a:prstGeom>
          <a:noFill/>
        </p:spPr>
        <p:txBody>
          <a:bodyPr wrap="square" rtlCol="0">
            <a:spAutoFit/>
          </a:bodyPr>
          <a:lstStyle/>
          <a:p>
            <a:pPr marL="0" indent="0" fontAlgn="base">
              <a:buFont typeface="Arial"/>
              <a:buNone/>
            </a:pPr>
            <a:r>
              <a:rPr lang="fi-FI" sz="1100" b="1" dirty="0">
                <a:solidFill>
                  <a:srgbClr val="333333"/>
                </a:solidFill>
                <a:latin typeface="+mj-lt"/>
              </a:rPr>
              <a:t>Rehtorin tehtävä:</a:t>
            </a:r>
          </a:p>
          <a:p>
            <a:pPr marL="0" indent="0" fontAlgn="base">
              <a:buFont typeface="Arial"/>
              <a:buNone/>
            </a:pPr>
            <a:endParaRPr lang="fi-FI" sz="1100" b="1" dirty="0">
              <a:solidFill>
                <a:srgbClr val="333333"/>
              </a:solidFill>
              <a:latin typeface="+mj-lt"/>
            </a:endParaRPr>
          </a:p>
          <a:p>
            <a:pPr fontAlgn="base"/>
            <a:r>
              <a:rPr lang="fi-FI" sz="1100" dirty="0">
                <a:solidFill>
                  <a:srgbClr val="333333"/>
                </a:solidFill>
                <a:latin typeface="+mj-lt"/>
              </a:rPr>
              <a:t>Rehtorin tehtävä on antaa tukea opettajalle ja huolehtia, että oppilas saa koulunkäyntiinsä moniammatillisen opiskeluhuolto-henkilöstön tuen.</a:t>
            </a:r>
          </a:p>
        </p:txBody>
      </p:sp>
      <p:sp>
        <p:nvSpPr>
          <p:cNvPr id="9" name="Tekstiruutu 8">
            <a:extLst>
              <a:ext uri="{FF2B5EF4-FFF2-40B4-BE49-F238E27FC236}">
                <a16:creationId xmlns:a16="http://schemas.microsoft.com/office/drawing/2014/main" id="{F164410D-5B16-B628-5789-8C0D2EF4CBBB}"/>
              </a:ext>
            </a:extLst>
          </p:cNvPr>
          <p:cNvSpPr txBox="1"/>
          <p:nvPr/>
        </p:nvSpPr>
        <p:spPr>
          <a:xfrm>
            <a:off x="722768" y="4745869"/>
            <a:ext cx="1252082" cy="215444"/>
          </a:xfrm>
          <a:prstGeom prst="rect">
            <a:avLst/>
          </a:prstGeom>
          <a:noFill/>
        </p:spPr>
        <p:txBody>
          <a:bodyPr wrap="square">
            <a:spAutoFit/>
          </a:bodyPr>
          <a:lstStyle/>
          <a:p>
            <a:r>
              <a:rPr lang="fi-FI" sz="800" b="1" dirty="0"/>
              <a:t>Lukuvuosi 2024–2025</a:t>
            </a:r>
          </a:p>
        </p:txBody>
      </p:sp>
      <p:sp>
        <p:nvSpPr>
          <p:cNvPr id="11" name="Tekstiruutu 10">
            <a:extLst>
              <a:ext uri="{FF2B5EF4-FFF2-40B4-BE49-F238E27FC236}">
                <a16:creationId xmlns:a16="http://schemas.microsoft.com/office/drawing/2014/main" id="{08FA3F08-4A77-AFE0-21FB-C5E7EB150C81}"/>
              </a:ext>
            </a:extLst>
          </p:cNvPr>
          <p:cNvSpPr txBox="1"/>
          <p:nvPr/>
        </p:nvSpPr>
        <p:spPr>
          <a:xfrm>
            <a:off x="8558317" y="4612489"/>
            <a:ext cx="470000" cy="400110"/>
          </a:xfrm>
          <a:prstGeom prst="rect">
            <a:avLst/>
          </a:prstGeom>
          <a:noFill/>
        </p:spPr>
        <p:txBody>
          <a:bodyPr wrap="none" rtlCol="0">
            <a:spAutoFit/>
          </a:bodyPr>
          <a:lstStyle/>
          <a:p>
            <a:r>
              <a:rPr lang="fi-FI" sz="2000" b="1" dirty="0">
                <a:solidFill>
                  <a:schemeClr val="accent5"/>
                </a:solidFill>
              </a:rPr>
              <a:t>12</a:t>
            </a:r>
          </a:p>
        </p:txBody>
      </p:sp>
    </p:spTree>
    <p:extLst>
      <p:ext uri="{BB962C8B-B14F-4D97-AF65-F5344CB8AC3E}">
        <p14:creationId xmlns:p14="http://schemas.microsoft.com/office/powerpoint/2010/main" val="165001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a:xfrm>
            <a:off x="678318" y="273086"/>
            <a:ext cx="7826318" cy="822960"/>
          </a:xfrm>
        </p:spPr>
        <p:txBody>
          <a:bodyPr/>
          <a:lstStyle/>
          <a:p>
            <a:r>
              <a:rPr lang="fi-FI" sz="2400" dirty="0">
                <a:solidFill>
                  <a:schemeClr val="tx1"/>
                </a:solidFill>
              </a:rPr>
              <a:t>Poissaolomerkinnät Wilmassa, lukuvuosi 2024–2025</a:t>
            </a:r>
          </a:p>
        </p:txBody>
      </p:sp>
      <p:graphicFrame>
        <p:nvGraphicFramePr>
          <p:cNvPr id="7" name="Taulukko 4">
            <a:extLst>
              <a:ext uri="{FF2B5EF4-FFF2-40B4-BE49-F238E27FC236}">
                <a16:creationId xmlns:a16="http://schemas.microsoft.com/office/drawing/2014/main" id="{0A58328A-C778-6291-884D-880E50F3BB55}"/>
              </a:ext>
            </a:extLst>
          </p:cNvPr>
          <p:cNvGraphicFramePr>
            <a:graphicFrameLocks/>
          </p:cNvGraphicFramePr>
          <p:nvPr>
            <p:extLst>
              <p:ext uri="{D42A27DB-BD31-4B8C-83A1-F6EECF244321}">
                <p14:modId xmlns:p14="http://schemas.microsoft.com/office/powerpoint/2010/main" val="427709189"/>
              </p:ext>
            </p:extLst>
          </p:nvPr>
        </p:nvGraphicFramePr>
        <p:xfrm>
          <a:off x="639364" y="1013170"/>
          <a:ext cx="7826318" cy="2468880"/>
        </p:xfrm>
        <a:graphic>
          <a:graphicData uri="http://schemas.openxmlformats.org/drawingml/2006/table">
            <a:tbl>
              <a:tblPr firstRow="1" bandRow="1">
                <a:tableStyleId>{5C22544A-7EE6-4342-B048-85BDC9FD1C3A}</a:tableStyleId>
              </a:tblPr>
              <a:tblGrid>
                <a:gridCol w="2057624">
                  <a:extLst>
                    <a:ext uri="{9D8B030D-6E8A-4147-A177-3AD203B41FA5}">
                      <a16:colId xmlns:a16="http://schemas.microsoft.com/office/drawing/2014/main" val="1285256924"/>
                    </a:ext>
                  </a:extLst>
                </a:gridCol>
                <a:gridCol w="5768694">
                  <a:extLst>
                    <a:ext uri="{9D8B030D-6E8A-4147-A177-3AD203B41FA5}">
                      <a16:colId xmlns:a16="http://schemas.microsoft.com/office/drawing/2014/main" val="1849129219"/>
                    </a:ext>
                  </a:extLst>
                </a:gridCol>
              </a:tblGrid>
              <a:tr h="130289">
                <a:tc gridSpan="2">
                  <a:txBody>
                    <a:bodyPr/>
                    <a:lstStyle/>
                    <a:p>
                      <a:r>
                        <a:rPr lang="fi-FI" sz="900" dirty="0">
                          <a:latin typeface="Arial" panose="020B0604020202020204" pitchFamily="34" charset="0"/>
                          <a:cs typeface="Arial" panose="020B0604020202020204" pitchFamily="34" charset="0"/>
                        </a:rPr>
                        <a:t>MERKINNÄT, JOTKA KERRYTTÄVÄT POISSAOLOTUNTEJA</a:t>
                      </a:r>
                    </a:p>
                  </a:txBody>
                  <a:tcPr>
                    <a:solidFill>
                      <a:schemeClr val="accent4"/>
                    </a:solidFill>
                  </a:tcPr>
                </a:tc>
                <a:tc hMerge="1">
                  <a:txBody>
                    <a:bodyPr/>
                    <a:lstStyle/>
                    <a:p>
                      <a:endParaRPr lang="fi-FI" dirty="0"/>
                    </a:p>
                  </a:txBody>
                  <a:tcPr>
                    <a:solidFill>
                      <a:srgbClr val="E4032E"/>
                    </a:solidFill>
                  </a:tcPr>
                </a:tc>
                <a:extLst>
                  <a:ext uri="{0D108BD9-81ED-4DB2-BD59-A6C34878D82A}">
                    <a16:rowId xmlns:a16="http://schemas.microsoft.com/office/drawing/2014/main" val="1121937737"/>
                  </a:ext>
                </a:extLst>
              </a:tr>
              <a:tr h="564586">
                <a:tc>
                  <a:txBody>
                    <a:bodyPr/>
                    <a:lstStyle/>
                    <a:p>
                      <a:r>
                        <a:rPr lang="fi-FI" sz="900" b="1" dirty="0">
                          <a:latin typeface="Arial" panose="020B0604020202020204" pitchFamily="34" charset="0"/>
                          <a:cs typeface="Arial" panose="020B0604020202020204" pitchFamily="34" charset="0"/>
                        </a:rPr>
                        <a:t>TERVEYDELLISIIN SYIHIN LIITTYVÄ POISSAOLO: sairaus/vastaava hyväksytyksi selvitetty poissaolo</a:t>
                      </a:r>
                    </a:p>
                  </a:txBody>
                  <a:tcPr>
                    <a:solidFill>
                      <a:srgbClr val="FDE3E7"/>
                    </a:solidFill>
                  </a:tcPr>
                </a:tc>
                <a:tc>
                  <a:txBody>
                    <a:bodyPr/>
                    <a:lstStyle/>
                    <a:p>
                      <a:r>
                        <a:rPr lang="fi-FI" sz="900" dirty="0">
                          <a:latin typeface="Arial" panose="020B0604020202020204" pitchFamily="34" charset="0"/>
                          <a:cs typeface="Arial" panose="020B0604020202020204" pitchFamily="34" charset="0"/>
                        </a:rPr>
                        <a:t>Oppilas on fyysisesti poissa koulusta (Sairaana, fyysiseen ja/tai psyykkiseen terveydenhoitoon liittyvä tapahtuman/vastaanottokäynti esim. Hammaslääkäri, terapia tai leikkaus). Kirjauksen voi tehdä huoltaja tai opettaja huoltajan ilmoituksen perusteella.</a:t>
                      </a:r>
                    </a:p>
                  </a:txBody>
                  <a:tcPr>
                    <a:solidFill>
                      <a:srgbClr val="FDE3E7"/>
                    </a:solidFill>
                  </a:tcPr>
                </a:tc>
                <a:extLst>
                  <a:ext uri="{0D108BD9-81ED-4DB2-BD59-A6C34878D82A}">
                    <a16:rowId xmlns:a16="http://schemas.microsoft.com/office/drawing/2014/main" val="234407838"/>
                  </a:ext>
                </a:extLst>
              </a:tr>
              <a:tr h="304008">
                <a:tc>
                  <a:txBody>
                    <a:bodyPr/>
                    <a:lstStyle/>
                    <a:p>
                      <a:r>
                        <a:rPr lang="fi-FI" sz="900" b="1" dirty="0">
                          <a:latin typeface="Arial" panose="020B0604020202020204" pitchFamily="34" charset="0"/>
                          <a:cs typeface="Arial" panose="020B0604020202020204" pitchFamily="34" charset="0"/>
                        </a:rPr>
                        <a:t>ENNALTA ANOTTU VAPAA</a:t>
                      </a:r>
                    </a:p>
                  </a:txBody>
                  <a:tcPr>
                    <a:solidFill>
                      <a:srgbClr val="FAF9F8"/>
                    </a:solidFill>
                  </a:tcPr>
                </a:tc>
                <a:tc>
                  <a:txBody>
                    <a:bodyPr/>
                    <a:lstStyle/>
                    <a:p>
                      <a:r>
                        <a:rPr lang="fi-FI" sz="900" dirty="0">
                          <a:latin typeface="Arial" panose="020B0604020202020204" pitchFamily="34" charset="0"/>
                          <a:cs typeface="Arial" panose="020B0604020202020204" pitchFamily="34" charset="0"/>
                        </a:rPr>
                        <a:t>Huoltajan ennalta anoma vapaa, myös yksittäiset oppitunnit ja koulupäivät (lomamatka, harrastukseen liittyvä poissaolo, etävanhemmalla). Opettaja kirjaa poissaolon huoltajan ilmoittaman tiedon/anomuksen perusteella.</a:t>
                      </a:r>
                    </a:p>
                  </a:txBody>
                  <a:tcPr>
                    <a:solidFill>
                      <a:srgbClr val="FAF9F8"/>
                    </a:solidFill>
                  </a:tcPr>
                </a:tc>
                <a:extLst>
                  <a:ext uri="{0D108BD9-81ED-4DB2-BD59-A6C34878D82A}">
                    <a16:rowId xmlns:a16="http://schemas.microsoft.com/office/drawing/2014/main" val="3789592322"/>
                  </a:ext>
                </a:extLst>
              </a:tr>
              <a:tr h="304008">
                <a:tc>
                  <a:txBody>
                    <a:bodyPr/>
                    <a:lstStyle/>
                    <a:p>
                      <a:r>
                        <a:rPr lang="fi-FI" sz="900" b="1" dirty="0">
                          <a:latin typeface="Arial" panose="020B0604020202020204" pitchFamily="34" charset="0"/>
                          <a:cs typeface="Arial" panose="020B0604020202020204" pitchFamily="34" charset="0"/>
                        </a:rPr>
                        <a:t>MUU SELVITETTY POISSAOLO</a:t>
                      </a:r>
                    </a:p>
                  </a:txBody>
                  <a:tcPr>
                    <a:solidFill>
                      <a:srgbClr val="FDE3E7"/>
                    </a:solidFill>
                  </a:tcPr>
                </a:tc>
                <a:tc>
                  <a:txBody>
                    <a:bodyPr/>
                    <a:lstStyle/>
                    <a:p>
                      <a:r>
                        <a:rPr lang="fi-FI" sz="900" dirty="0">
                          <a:latin typeface="Arial" panose="020B0604020202020204" pitchFamily="34" charset="0"/>
                          <a:cs typeface="Arial" panose="020B0604020202020204" pitchFamily="34" charset="0"/>
                        </a:rPr>
                        <a:t>Käytetään vain niissä tapauksissa, kun poissaolo ei kuulu mihinkään muuhun kategoriaan (esim. POL36§, omaehtoinen karanteeni, odottamaton perhetilanne). Huoltajan tai opettajan kirjaus.</a:t>
                      </a:r>
                    </a:p>
                  </a:txBody>
                  <a:tcPr>
                    <a:solidFill>
                      <a:srgbClr val="FDE3E7"/>
                    </a:solidFill>
                  </a:tcPr>
                </a:tc>
                <a:extLst>
                  <a:ext uri="{0D108BD9-81ED-4DB2-BD59-A6C34878D82A}">
                    <a16:rowId xmlns:a16="http://schemas.microsoft.com/office/drawing/2014/main" val="3523534297"/>
                  </a:ext>
                </a:extLst>
              </a:tr>
              <a:tr h="304008">
                <a:tc>
                  <a:txBody>
                    <a:bodyPr/>
                    <a:lstStyle/>
                    <a:p>
                      <a:r>
                        <a:rPr lang="fi-FI" sz="900" b="1" dirty="0">
                          <a:latin typeface="Arial" panose="020B0604020202020204" pitchFamily="34" charset="0"/>
                          <a:cs typeface="Arial" panose="020B0604020202020204" pitchFamily="34" charset="0"/>
                        </a:rPr>
                        <a:t>LUVATON POISSAOLO, SELVITETTY</a:t>
                      </a:r>
                    </a:p>
                  </a:txBody>
                  <a:tcPr>
                    <a:solidFill>
                      <a:srgbClr val="FAF9F8"/>
                    </a:solidFill>
                  </a:tcPr>
                </a:tc>
                <a:tc>
                  <a:txBody>
                    <a:bodyPr/>
                    <a:lstStyle/>
                    <a:p>
                      <a:r>
                        <a:rPr lang="fi-FI" sz="900" dirty="0">
                          <a:latin typeface="Arial" panose="020B0604020202020204" pitchFamily="34" charset="0"/>
                          <a:cs typeface="Arial" panose="020B0604020202020204" pitchFamily="34" charset="0"/>
                        </a:rPr>
                        <a:t>Huoltajan tai opettajan selvittämä luvattomaksi luokiteltu poissaolo</a:t>
                      </a:r>
                    </a:p>
                    <a:p>
                      <a:r>
                        <a:rPr lang="fi-FI" sz="900" dirty="0">
                          <a:latin typeface="Arial" panose="020B0604020202020204" pitchFamily="34" charset="0"/>
                          <a:cs typeface="Arial" panose="020B0604020202020204" pitchFamily="34" charset="0"/>
                        </a:rPr>
                        <a:t>(pinnaus, yli oppitunnin kestävä myöhästyminen, sairastuminen, josta ei ilmoiteta opettajalle tai matka, jota ei ole anottu etukäteen).</a:t>
                      </a:r>
                    </a:p>
                  </a:txBody>
                  <a:tcPr>
                    <a:solidFill>
                      <a:srgbClr val="FAF9F8"/>
                    </a:solidFill>
                  </a:tcPr>
                </a:tc>
                <a:extLst>
                  <a:ext uri="{0D108BD9-81ED-4DB2-BD59-A6C34878D82A}">
                    <a16:rowId xmlns:a16="http://schemas.microsoft.com/office/drawing/2014/main" val="3684677618"/>
                  </a:ext>
                </a:extLst>
              </a:tr>
              <a:tr h="304008">
                <a:tc>
                  <a:txBody>
                    <a:bodyPr/>
                    <a:lstStyle/>
                    <a:p>
                      <a:r>
                        <a:rPr lang="fi-FI" sz="900" b="1" dirty="0">
                          <a:latin typeface="Arial" panose="020B0604020202020204" pitchFamily="34" charset="0"/>
                          <a:cs typeface="Arial" panose="020B0604020202020204" pitchFamily="34" charset="0"/>
                        </a:rPr>
                        <a:t>SELVITTÄMÄTÖN POISSAOLO</a:t>
                      </a:r>
                    </a:p>
                  </a:txBody>
                  <a:tcPr>
                    <a:solidFill>
                      <a:srgbClr val="FDE3E7"/>
                    </a:solidFill>
                  </a:tcPr>
                </a:tc>
                <a:tc>
                  <a:txBody>
                    <a:bodyPr/>
                    <a:lstStyle/>
                    <a:p>
                      <a:r>
                        <a:rPr lang="fi-FI" sz="900" dirty="0">
                          <a:latin typeface="Arial" panose="020B0604020202020204" pitchFamily="34" charset="0"/>
                          <a:cs typeface="Arial" panose="020B0604020202020204" pitchFamily="34" charset="0"/>
                        </a:rPr>
                        <a:t>Koululla ei ole tietoa, miksi lapsi on poissa.</a:t>
                      </a:r>
                    </a:p>
                    <a:p>
                      <a:r>
                        <a:rPr lang="fi-FI" sz="900" dirty="0">
                          <a:latin typeface="Arial" panose="020B0604020202020204" pitchFamily="34" charset="0"/>
                          <a:cs typeface="Arial" panose="020B0604020202020204" pitchFamily="34" charset="0"/>
                        </a:rPr>
                        <a:t>Poissaolo voidaan opettajan tai huoltajan toimesta selvittää ja muuttaa toisen kategorian merkinnäksi.</a:t>
                      </a:r>
                    </a:p>
                  </a:txBody>
                  <a:tcPr>
                    <a:solidFill>
                      <a:srgbClr val="FDE3E7"/>
                    </a:solidFill>
                  </a:tcPr>
                </a:tc>
                <a:extLst>
                  <a:ext uri="{0D108BD9-81ED-4DB2-BD59-A6C34878D82A}">
                    <a16:rowId xmlns:a16="http://schemas.microsoft.com/office/drawing/2014/main" val="3099018887"/>
                  </a:ext>
                </a:extLst>
              </a:tr>
            </a:tbl>
          </a:graphicData>
        </a:graphic>
      </p:graphicFrame>
      <p:graphicFrame>
        <p:nvGraphicFramePr>
          <p:cNvPr id="8" name="Taulukko 7">
            <a:extLst>
              <a:ext uri="{FF2B5EF4-FFF2-40B4-BE49-F238E27FC236}">
                <a16:creationId xmlns:a16="http://schemas.microsoft.com/office/drawing/2014/main" id="{25D47FD3-9097-36CA-B837-57D686AB1482}"/>
              </a:ext>
            </a:extLst>
          </p:cNvPr>
          <p:cNvGraphicFramePr>
            <a:graphicFrameLocks/>
          </p:cNvGraphicFramePr>
          <p:nvPr>
            <p:extLst>
              <p:ext uri="{D42A27DB-BD31-4B8C-83A1-F6EECF244321}">
                <p14:modId xmlns:p14="http://schemas.microsoft.com/office/powerpoint/2010/main" val="2845700961"/>
              </p:ext>
            </p:extLst>
          </p:nvPr>
        </p:nvGraphicFramePr>
        <p:xfrm>
          <a:off x="639364" y="3557326"/>
          <a:ext cx="7826318" cy="822960"/>
        </p:xfrm>
        <a:graphic>
          <a:graphicData uri="http://schemas.openxmlformats.org/drawingml/2006/table">
            <a:tbl>
              <a:tblPr firstRow="1" bandRow="1">
                <a:tableStyleId>{5C22544A-7EE6-4342-B048-85BDC9FD1C3A}</a:tableStyleId>
              </a:tblPr>
              <a:tblGrid>
                <a:gridCol w="2043110">
                  <a:extLst>
                    <a:ext uri="{9D8B030D-6E8A-4147-A177-3AD203B41FA5}">
                      <a16:colId xmlns:a16="http://schemas.microsoft.com/office/drawing/2014/main" val="1285256924"/>
                    </a:ext>
                  </a:extLst>
                </a:gridCol>
                <a:gridCol w="5783208">
                  <a:extLst>
                    <a:ext uri="{9D8B030D-6E8A-4147-A177-3AD203B41FA5}">
                      <a16:colId xmlns:a16="http://schemas.microsoft.com/office/drawing/2014/main" val="1849129219"/>
                    </a:ext>
                  </a:extLst>
                </a:gridCol>
              </a:tblGrid>
              <a:tr h="130289">
                <a:tc gridSpan="2">
                  <a:txBody>
                    <a:bodyPr/>
                    <a:lstStyle/>
                    <a:p>
                      <a:r>
                        <a:rPr lang="fi-FI" sz="900" dirty="0">
                          <a:latin typeface="Arial" panose="020B0604020202020204" pitchFamily="34" charset="0"/>
                          <a:cs typeface="Arial" panose="020B0604020202020204" pitchFamily="34" charset="0"/>
                        </a:rPr>
                        <a:t>MERKINNÄT, JOTKA EIVÄT KERRYTÄ POISSAOLOTUNTEJA</a:t>
                      </a:r>
                    </a:p>
                  </a:txBody>
                  <a:tcPr>
                    <a:solidFill>
                      <a:srgbClr val="3CA29A"/>
                    </a:solidFill>
                  </a:tcPr>
                </a:tc>
                <a:tc hMerge="1">
                  <a:txBody>
                    <a:bodyPr/>
                    <a:lstStyle/>
                    <a:p>
                      <a:endParaRPr lang="fi-FI" dirty="0"/>
                    </a:p>
                  </a:txBody>
                  <a:tcPr>
                    <a:solidFill>
                      <a:srgbClr val="E4032E"/>
                    </a:solidFill>
                  </a:tcPr>
                </a:tc>
                <a:extLst>
                  <a:ext uri="{0D108BD9-81ED-4DB2-BD59-A6C34878D82A}">
                    <a16:rowId xmlns:a16="http://schemas.microsoft.com/office/drawing/2014/main" val="1121937737"/>
                  </a:ext>
                </a:extLst>
              </a:tr>
              <a:tr h="130289">
                <a:tc>
                  <a:txBody>
                    <a:bodyPr/>
                    <a:lstStyle/>
                    <a:p>
                      <a:r>
                        <a:rPr lang="fi-FI" sz="900" b="1" dirty="0">
                          <a:latin typeface="Arial" panose="020B0604020202020204" pitchFamily="34" charset="0"/>
                          <a:cs typeface="Arial" panose="020B0604020202020204" pitchFamily="34" charset="0"/>
                        </a:rPr>
                        <a:t>MYÖHÄSTYMINEN</a:t>
                      </a:r>
                    </a:p>
                  </a:txBody>
                  <a:tcPr>
                    <a:solidFill>
                      <a:srgbClr val="DDF3ED"/>
                    </a:solidFill>
                  </a:tcPr>
                </a:tc>
                <a:tc>
                  <a:txBody>
                    <a:bodyPr/>
                    <a:lstStyle/>
                    <a:p>
                      <a:r>
                        <a:rPr lang="fi-FI" sz="900" dirty="0">
                          <a:latin typeface="Arial" panose="020B0604020202020204" pitchFamily="34" charset="0"/>
                          <a:cs typeface="Arial" panose="020B0604020202020204" pitchFamily="34" charset="0"/>
                        </a:rPr>
                        <a:t>Oppilas tulee myöhässä kouluun, mutta ei ole pois kokonaista oppituntia.</a:t>
                      </a:r>
                    </a:p>
                  </a:txBody>
                  <a:tcPr>
                    <a:solidFill>
                      <a:srgbClr val="DDF3ED"/>
                    </a:solidFill>
                  </a:tcPr>
                </a:tc>
                <a:extLst>
                  <a:ext uri="{0D108BD9-81ED-4DB2-BD59-A6C34878D82A}">
                    <a16:rowId xmlns:a16="http://schemas.microsoft.com/office/drawing/2014/main" val="2344078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900" b="1" dirty="0">
                          <a:latin typeface="Arial" panose="020B0604020202020204" pitchFamily="34" charset="0"/>
                          <a:cs typeface="Arial" panose="020B0604020202020204" pitchFamily="34" charset="0"/>
                        </a:rPr>
                        <a:t>OPISKELU MUUALLA</a:t>
                      </a:r>
                    </a:p>
                  </a:txBody>
                  <a:tcPr>
                    <a:solidFill>
                      <a:srgbClr val="F5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900" dirty="0">
                          <a:latin typeface="Arial" panose="020B0604020202020204" pitchFamily="34" charset="0"/>
                          <a:cs typeface="Arial" panose="020B0604020202020204" pitchFamily="34" charset="0"/>
                        </a:rPr>
                        <a:t>Oppilas on fyysisesti poissa koulusta esim. sairaalakoulussa tai opiskelee lyhennettyä koulupäivää* (ne tunnit, jolloin oppilas ei ole koulussa).</a:t>
                      </a:r>
                    </a:p>
                  </a:txBody>
                  <a:tcPr>
                    <a:solidFill>
                      <a:srgbClr val="F5F4F1"/>
                    </a:solidFill>
                  </a:tcPr>
                </a:tc>
                <a:extLst>
                  <a:ext uri="{0D108BD9-81ED-4DB2-BD59-A6C34878D82A}">
                    <a16:rowId xmlns:a16="http://schemas.microsoft.com/office/drawing/2014/main" val="1067686072"/>
                  </a:ext>
                </a:extLst>
              </a:tr>
            </a:tbl>
          </a:graphicData>
        </a:graphic>
      </p:graphicFrame>
      <p:sp>
        <p:nvSpPr>
          <p:cNvPr id="9" name="Tekstiruutu 8">
            <a:extLst>
              <a:ext uri="{FF2B5EF4-FFF2-40B4-BE49-F238E27FC236}">
                <a16:creationId xmlns:a16="http://schemas.microsoft.com/office/drawing/2014/main" id="{7CB3E60F-C709-C14D-ECA6-3CCEFF68BAAD}"/>
              </a:ext>
            </a:extLst>
          </p:cNvPr>
          <p:cNvSpPr txBox="1"/>
          <p:nvPr/>
        </p:nvSpPr>
        <p:spPr>
          <a:xfrm>
            <a:off x="730388" y="4432080"/>
            <a:ext cx="7932334" cy="338554"/>
          </a:xfrm>
          <a:prstGeom prst="rect">
            <a:avLst/>
          </a:prstGeom>
          <a:noFill/>
        </p:spPr>
        <p:txBody>
          <a:bodyPr wrap="square" rtlCol="0">
            <a:spAutoFit/>
          </a:bodyPr>
          <a:lstStyle/>
          <a:p>
            <a:r>
              <a:rPr lang="fi-FI" sz="800" dirty="0"/>
              <a:t>*Sovitusti ja tilapäisesti lyhennetty koulupäivä/-viikko (POL18§):Jos lyhennettyä koulupäivää opiskeleva oppilas on pois koulusta, merkitään Wilmaan poissaolo niiltä tunneilta, kun oppilaan pitäisi olla läsnä. Lyhennetyn koulupäivän ulkopuolelle jäävät tunnit merkitään Wilmaan opiskelu muualla -merkinnällä.</a:t>
            </a:r>
          </a:p>
        </p:txBody>
      </p:sp>
      <p:sp>
        <p:nvSpPr>
          <p:cNvPr id="11" name="Tekstiruutu 10">
            <a:extLst>
              <a:ext uri="{FF2B5EF4-FFF2-40B4-BE49-F238E27FC236}">
                <a16:creationId xmlns:a16="http://schemas.microsoft.com/office/drawing/2014/main" id="{A84DC251-B210-4166-5B2F-5A7BA2CA7BEB}"/>
              </a:ext>
            </a:extLst>
          </p:cNvPr>
          <p:cNvSpPr txBox="1"/>
          <p:nvPr/>
        </p:nvSpPr>
        <p:spPr>
          <a:xfrm>
            <a:off x="8558317" y="4612489"/>
            <a:ext cx="470000" cy="400110"/>
          </a:xfrm>
          <a:prstGeom prst="rect">
            <a:avLst/>
          </a:prstGeom>
          <a:noFill/>
        </p:spPr>
        <p:txBody>
          <a:bodyPr wrap="none" rtlCol="0">
            <a:spAutoFit/>
          </a:bodyPr>
          <a:lstStyle/>
          <a:p>
            <a:r>
              <a:rPr lang="fi-FI" sz="2000" b="1" dirty="0">
                <a:solidFill>
                  <a:schemeClr val="accent5"/>
                </a:solidFill>
              </a:rPr>
              <a:t>13</a:t>
            </a:r>
          </a:p>
        </p:txBody>
      </p:sp>
    </p:spTree>
    <p:extLst>
      <p:ext uri="{BB962C8B-B14F-4D97-AF65-F5344CB8AC3E}">
        <p14:creationId xmlns:p14="http://schemas.microsoft.com/office/powerpoint/2010/main" val="3533582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E9DE"/>
        </a:solidFill>
        <a:effectLst/>
      </p:bgPr>
    </p:bg>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D2CDC288-C0EB-8596-BF37-0296855F4605}"/>
              </a:ext>
            </a:extLst>
          </p:cNvPr>
          <p:cNvSpPr/>
          <p:nvPr/>
        </p:nvSpPr>
        <p:spPr>
          <a:xfrm>
            <a:off x="698943" y="1215099"/>
            <a:ext cx="7956917" cy="3530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a:xfrm>
            <a:off x="678318" y="373380"/>
            <a:ext cx="7826318" cy="722666"/>
          </a:xfrm>
        </p:spPr>
        <p:txBody>
          <a:bodyPr/>
          <a:lstStyle/>
          <a:p>
            <a:r>
              <a:rPr lang="fi-FI" sz="2400" dirty="0">
                <a:solidFill>
                  <a:schemeClr val="tx1"/>
                </a:solidFill>
              </a:rPr>
              <a:t>Rehtorin Wilma-viesti huoltajille</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840690" y="1282566"/>
            <a:ext cx="7727396" cy="3224890"/>
          </a:xfrm>
        </p:spPr>
        <p:txBody>
          <a:bodyPr/>
          <a:lstStyle/>
          <a:p>
            <a:pPr marL="0" indent="0">
              <a:lnSpc>
                <a:spcPct val="100000"/>
              </a:lnSpc>
              <a:buNone/>
            </a:pPr>
            <a:r>
              <a:rPr lang="fi-FI" sz="900" b="1" dirty="0"/>
              <a:t>Turun koulupoissaolomalli – ennaltaehkäisevä ja varhainen puuttuminen keskiössä</a:t>
            </a:r>
          </a:p>
          <a:p>
            <a:pPr marL="0" indent="0">
              <a:lnSpc>
                <a:spcPct val="100000"/>
              </a:lnSpc>
              <a:buNone/>
            </a:pPr>
            <a:r>
              <a:rPr lang="fi-FI" sz="900" dirty="0"/>
              <a:t>Hyvä huoltaja,</a:t>
            </a:r>
          </a:p>
          <a:p>
            <a:pPr marL="0" indent="0">
              <a:lnSpc>
                <a:spcPct val="100000"/>
              </a:lnSpc>
              <a:buNone/>
            </a:pPr>
            <a:r>
              <a:rPr lang="fi-FI" sz="900" dirty="0"/>
              <a:t>Turun perusopetus käyttää koulupoissaolomallia lukuvuonna 2024-2025. </a:t>
            </a:r>
          </a:p>
          <a:p>
            <a:pPr marL="0" indent="0">
              <a:lnSpc>
                <a:spcPct val="100000"/>
              </a:lnSpc>
              <a:buNone/>
            </a:pPr>
            <a:r>
              <a:rPr lang="fi-FI" sz="900" dirty="0"/>
              <a:t>Poissaolokoosteen tuntirajat perustuvat tutkittuun tietoon, opetus- ja kulttuuriministeriön ohjaukseen ja alueelliseen sekä paikalliseen kehittämistyöhön. Huoltajat saavat automaattisesti oppilaan poissaolokoosteen Wilmaan 50, 100 ja 150 poissaolotunnin täytyttyä. Huoltajalla on velvollisuus ilmoittaa oppilaan poissaolosta ja poissaolon syystä mahdollisimman nopeasti luokanopettajalle /-ohjaajalle.</a:t>
            </a:r>
          </a:p>
          <a:p>
            <a:pPr marL="0" indent="0">
              <a:lnSpc>
                <a:spcPct val="100000"/>
              </a:lnSpc>
              <a:buNone/>
            </a:pPr>
            <a:r>
              <a:rPr lang="fi-FI" sz="900" dirty="0"/>
              <a:t>Oppivelvollisuus on tärkeä osa lapsen ja nuoren elämää ja huoltajilla on merkittävä rooli koulunkäynnin tukemisessa. Ongelmalliset poissaolot halutaan havaita varhain, sillä runsas koulupoissaolojen määrä heikentää oppimista, koulu- ja luokkayhteisöön kiinnittymistä ja lisää syrjäytymisen riskiä.</a:t>
            </a:r>
          </a:p>
          <a:p>
            <a:pPr marL="0" indent="0">
              <a:lnSpc>
                <a:spcPct val="100000"/>
              </a:lnSpc>
              <a:buNone/>
            </a:pPr>
            <a:r>
              <a:rPr lang="fi-FI" sz="900" dirty="0"/>
              <a:t>Koulupoissaolomallin tavoitteena on poissaolojen ennaltaehkäisy ja varhainen puuttuminen sekä luvattomiin poissaoloihin  puuttuminen. Poissaolojen seuranta on osa oppilaiden kouluhyvinvoinnin seurantaa. Jokainen koulupäivä on tärkeä oppilaan osallisuuden ja myönteisen kouluun kiinnittymisen näkökulmasta. </a:t>
            </a:r>
          </a:p>
          <a:p>
            <a:pPr marL="0" indent="0">
              <a:lnSpc>
                <a:spcPct val="100000"/>
              </a:lnSpc>
              <a:buNone/>
            </a:pPr>
            <a:r>
              <a:rPr lang="fi-FI" sz="900" dirty="0"/>
              <a:t>Kaikki poissaolomerkinnät kerryttävät poissaolotunteja, myös ennalta-anotut poissaolot. Varhainen poissaoloihin puuttuminen auttaa ennaltaehkäisemään pitkittyneitä poissaoloja. Myös luvalliset sairaus- ja lomapoissaolot voivat aiheuttaa oppilaalla haasteita opinnoissa etenemisessä. Poissaoloihin ja niiden syihin on hyvä kiinnittää huomiota, jotta oppilas saa tarvitsemaansa tukea.</a:t>
            </a:r>
          </a:p>
          <a:p>
            <a:pPr marL="0" indent="0">
              <a:lnSpc>
                <a:spcPct val="100000"/>
              </a:lnSpc>
              <a:buNone/>
            </a:pPr>
            <a:r>
              <a:rPr lang="fi-FI" sz="900" dirty="0"/>
              <a:t>Jokaisen oppilaan tilanne huomioidaan yksilöllisesti poissaolorajojen ylittyessä ja käydään läpi poissaolojen syitä. Samalla selvitetään poissaolojen vaikutus opiskeluun ja mahdollisen lisätuen tarve. Opettajan tekemän tilannearvion mukaan sovitaan yhdessä oppilaan ja huoltajan kanssa toimenpiteistä ja seurannasta. Oppilaan koulunkäyntiä ja oppimista tuetaan tarpeen mukaan yhteistyössä opiskeluhuoltohenkilöstön kanssa.</a:t>
            </a:r>
          </a:p>
          <a:p>
            <a:pPr marL="0" indent="0">
              <a:lnSpc>
                <a:spcPct val="100000"/>
              </a:lnSpc>
              <a:buNone/>
            </a:pPr>
            <a:r>
              <a:rPr lang="fi-FI" sz="900" dirty="0"/>
              <a:t>Lisätietoa: </a:t>
            </a:r>
            <a:r>
              <a:rPr lang="fi-FI" sz="900" dirty="0">
                <a:hlinkClick r:id="rId2"/>
              </a:rPr>
              <a:t>https://www.turku.fi/paivahoito-ja-koulutus/perusopetus/oppimisen-ja-koulunkaynnin-tuki/koulupoissaoloihin-puuttuminen-ja</a:t>
            </a:r>
            <a:endParaRPr lang="fi-FI" sz="900" dirty="0"/>
          </a:p>
        </p:txBody>
      </p:sp>
      <p:pic>
        <p:nvPicPr>
          <p:cNvPr id="11" name="Kuva 10" descr="Kuva, joka sisältää kohteen musta, pimeys&#10;&#10;Kuvaus luotu automaattisesti">
            <a:extLst>
              <a:ext uri="{FF2B5EF4-FFF2-40B4-BE49-F238E27FC236}">
                <a16:creationId xmlns:a16="http://schemas.microsoft.com/office/drawing/2014/main" id="{2BB7CBC1-C0FE-3BE0-7387-0C8C34DFF411}"/>
              </a:ext>
            </a:extLst>
          </p:cNvPr>
          <p:cNvPicPr>
            <a:picLocks noChangeAspect="1"/>
          </p:cNvPicPr>
          <p:nvPr/>
        </p:nvPicPr>
        <p:blipFill>
          <a:blip r:embed="rId3"/>
          <a:stretch>
            <a:fillRect/>
          </a:stretch>
        </p:blipFill>
        <p:spPr>
          <a:xfrm>
            <a:off x="5494297" y="329529"/>
            <a:ext cx="643671" cy="643671"/>
          </a:xfrm>
          <a:prstGeom prst="rect">
            <a:avLst/>
          </a:prstGeom>
        </p:spPr>
      </p:pic>
      <p:sp>
        <p:nvSpPr>
          <p:cNvPr id="13" name="Tekstiruutu 12">
            <a:extLst>
              <a:ext uri="{FF2B5EF4-FFF2-40B4-BE49-F238E27FC236}">
                <a16:creationId xmlns:a16="http://schemas.microsoft.com/office/drawing/2014/main" id="{E5B3F80F-CFBF-054E-151F-15C6B2C2BD48}"/>
              </a:ext>
            </a:extLst>
          </p:cNvPr>
          <p:cNvSpPr txBox="1"/>
          <p:nvPr/>
        </p:nvSpPr>
        <p:spPr>
          <a:xfrm>
            <a:off x="8558317" y="4612489"/>
            <a:ext cx="470000" cy="400110"/>
          </a:xfrm>
          <a:prstGeom prst="rect">
            <a:avLst/>
          </a:prstGeom>
          <a:noFill/>
        </p:spPr>
        <p:txBody>
          <a:bodyPr wrap="none" rtlCol="0">
            <a:spAutoFit/>
          </a:bodyPr>
          <a:lstStyle/>
          <a:p>
            <a:r>
              <a:rPr lang="fi-FI" sz="2000" b="1" dirty="0">
                <a:solidFill>
                  <a:schemeClr val="accent5"/>
                </a:solidFill>
              </a:rPr>
              <a:t>14</a:t>
            </a:r>
          </a:p>
        </p:txBody>
      </p:sp>
    </p:spTree>
    <p:extLst>
      <p:ext uri="{BB962C8B-B14F-4D97-AF65-F5344CB8AC3E}">
        <p14:creationId xmlns:p14="http://schemas.microsoft.com/office/powerpoint/2010/main" val="414878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2800" dirty="0">
                <a:solidFill>
                  <a:schemeClr val="tx1"/>
                </a:solidFill>
              </a:rPr>
              <a:t>Yhteenveto</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678317" y="1238251"/>
            <a:ext cx="7151233" cy="3182980"/>
          </a:xfrm>
        </p:spPr>
        <p:txBody>
          <a:bodyPr/>
          <a:lstStyle/>
          <a:p>
            <a:r>
              <a:rPr lang="fi-FI" sz="1200" dirty="0"/>
              <a:t>Poissaolot pitää havaita varhain.</a:t>
            </a:r>
          </a:p>
          <a:p>
            <a:r>
              <a:rPr lang="fi-FI" sz="1200" dirty="0"/>
              <a:t>Poissaolorajat perustuvat tutkittuun tietoon, opetus- ja kulttuuriministeriön ohjaukseen, alueelliseen ja paikalliseen kehittämistyöhön.</a:t>
            </a:r>
          </a:p>
          <a:p>
            <a:r>
              <a:rPr lang="fi-FI" sz="1200" dirty="0"/>
              <a:t>Oppilaan koulunkäyntiä ja oppimista tuetaan tarpeen mukaan yhteistyössä opiskeluhuoltohenkilöstön kanssa. Opettajan tilannearvion ja tarpeen mukaan kutsutaan koolle monialainen asiantuntijaryhmä MAR </a:t>
            </a:r>
            <a:r>
              <a:rPr lang="fi-FI" sz="1200" dirty="0">
                <a:sym typeface="Wingdings" panose="05000000000000000000" pitchFamily="2" charset="2"/>
              </a:rPr>
              <a:t></a:t>
            </a:r>
            <a:r>
              <a:rPr lang="fi-FI" sz="1200" dirty="0"/>
              <a:t> Wilmaan muistio tapaamisesta </a:t>
            </a:r>
            <a:r>
              <a:rPr lang="fi-FI" sz="1200" dirty="0">
                <a:sym typeface="Wingdings" panose="05000000000000000000" pitchFamily="2" charset="2"/>
              </a:rPr>
              <a:t></a:t>
            </a:r>
            <a:r>
              <a:rPr lang="fi-FI" sz="1200" dirty="0"/>
              <a:t> Sovitut vastuut ja seuranta. </a:t>
            </a:r>
          </a:p>
          <a:p>
            <a:r>
              <a:rPr lang="fi-FI" sz="1200" dirty="0"/>
              <a:t>Poissaoloihin kertyy kaikki, myös ennalta-anotut poissaolot </a:t>
            </a:r>
            <a:r>
              <a:rPr lang="fi-FI" sz="1200" dirty="0">
                <a:sym typeface="Wingdings" panose="05000000000000000000" pitchFamily="2" charset="2"/>
              </a:rPr>
              <a:t></a:t>
            </a:r>
            <a:r>
              <a:rPr lang="fi-FI" sz="1200" dirty="0"/>
              <a:t> Siksi opettajan, huoltajan ja oppilaan tilannearvion mukainen toiminta on kaikissa poissaolorajavaiheissa tärkeää.</a:t>
            </a:r>
          </a:p>
          <a:p>
            <a:r>
              <a:rPr lang="fi-FI" sz="1200" dirty="0"/>
              <a:t>Jokaisen oppilaan tilannetta tarkastellaan yksilöllisesti. </a:t>
            </a:r>
          </a:p>
          <a:p>
            <a:r>
              <a:rPr lang="fi-FI" sz="1200" dirty="0"/>
              <a:t>Poissaolokooste on seurannan apuväline ja automatisoitu työväline opettajille. </a:t>
            </a:r>
          </a:p>
          <a:p>
            <a:r>
              <a:rPr lang="fi-FI" sz="1200" dirty="0"/>
              <a:t>Myöhästyminen merkitään myöhästymisenä ja siten se ei kerrytä poissaoloja. Poissaoloja kerryttää poissaolomerkinnät: Terveydellisiin syihin liittyvä poissaolo, Ennalta anottu vapaa, Muu selvitetty poissaolo, Luvaton poissaolo, selvitetty, Selvittämätön poissaolo.</a:t>
            </a:r>
          </a:p>
        </p:txBody>
      </p:sp>
      <p:sp>
        <p:nvSpPr>
          <p:cNvPr id="5" name="Tekstiruutu 4">
            <a:extLst>
              <a:ext uri="{FF2B5EF4-FFF2-40B4-BE49-F238E27FC236}">
                <a16:creationId xmlns:a16="http://schemas.microsoft.com/office/drawing/2014/main" id="{16CA7281-9061-C7AE-D583-CF28D0173193}"/>
              </a:ext>
            </a:extLst>
          </p:cNvPr>
          <p:cNvSpPr txBox="1"/>
          <p:nvPr/>
        </p:nvSpPr>
        <p:spPr>
          <a:xfrm>
            <a:off x="722768" y="4745869"/>
            <a:ext cx="1252082" cy="215444"/>
          </a:xfrm>
          <a:prstGeom prst="rect">
            <a:avLst/>
          </a:prstGeom>
          <a:noFill/>
        </p:spPr>
        <p:txBody>
          <a:bodyPr wrap="square">
            <a:spAutoFit/>
          </a:bodyPr>
          <a:lstStyle/>
          <a:p>
            <a:r>
              <a:rPr lang="fi-FI" sz="800" b="1" dirty="0"/>
              <a:t>Lukuvuosi 2024–2025 </a:t>
            </a:r>
          </a:p>
        </p:txBody>
      </p:sp>
      <p:cxnSp>
        <p:nvCxnSpPr>
          <p:cNvPr id="4" name="Suora yhdysviiva 3">
            <a:extLst>
              <a:ext uri="{FF2B5EF4-FFF2-40B4-BE49-F238E27FC236}">
                <a16:creationId xmlns:a16="http://schemas.microsoft.com/office/drawing/2014/main" id="{83C15C16-EC0E-3D5E-F43E-C766590F945E}"/>
              </a:ext>
            </a:extLst>
          </p:cNvPr>
          <p:cNvCxnSpPr>
            <a:cxnSpLocks/>
          </p:cNvCxnSpPr>
          <p:nvPr/>
        </p:nvCxnSpPr>
        <p:spPr>
          <a:xfrm>
            <a:off x="8318973" y="13750"/>
            <a:ext cx="0" cy="5143500"/>
          </a:xfrm>
          <a:prstGeom prst="line">
            <a:avLst/>
          </a:prstGeom>
          <a:ln w="76200">
            <a:solidFill>
              <a:srgbClr val="BFE9D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6AD4777C-5268-EFF2-3207-9B22FD0E7FFB}"/>
              </a:ext>
            </a:extLst>
          </p:cNvPr>
          <p:cNvCxnSpPr>
            <a:cxnSpLocks/>
          </p:cNvCxnSpPr>
          <p:nvPr/>
        </p:nvCxnSpPr>
        <p:spPr>
          <a:xfrm>
            <a:off x="8449602" y="-137504"/>
            <a:ext cx="0" cy="5466634"/>
          </a:xfrm>
          <a:prstGeom prst="line">
            <a:avLst/>
          </a:prstGeom>
          <a:ln w="76200">
            <a:solidFill>
              <a:srgbClr val="BFE9DE"/>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Tekstiruutu 7">
            <a:extLst>
              <a:ext uri="{FF2B5EF4-FFF2-40B4-BE49-F238E27FC236}">
                <a16:creationId xmlns:a16="http://schemas.microsoft.com/office/drawing/2014/main" id="{AC2AE419-4610-F017-36D0-1608A9833A7A}"/>
              </a:ext>
            </a:extLst>
          </p:cNvPr>
          <p:cNvSpPr txBox="1"/>
          <p:nvPr/>
        </p:nvSpPr>
        <p:spPr>
          <a:xfrm>
            <a:off x="8558317" y="4612489"/>
            <a:ext cx="470000" cy="400110"/>
          </a:xfrm>
          <a:prstGeom prst="rect">
            <a:avLst/>
          </a:prstGeom>
          <a:noFill/>
        </p:spPr>
        <p:txBody>
          <a:bodyPr wrap="none" rtlCol="0">
            <a:spAutoFit/>
          </a:bodyPr>
          <a:lstStyle/>
          <a:p>
            <a:r>
              <a:rPr lang="fi-FI" sz="2000" b="1" dirty="0">
                <a:solidFill>
                  <a:schemeClr val="accent5"/>
                </a:solidFill>
              </a:rPr>
              <a:t>15</a:t>
            </a:r>
          </a:p>
        </p:txBody>
      </p:sp>
    </p:spTree>
    <p:extLst>
      <p:ext uri="{BB962C8B-B14F-4D97-AF65-F5344CB8AC3E}">
        <p14:creationId xmlns:p14="http://schemas.microsoft.com/office/powerpoint/2010/main" val="171695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E9D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67CBC8-36D5-600D-E365-011993EE3692}"/>
              </a:ext>
            </a:extLst>
          </p:cNvPr>
          <p:cNvSpPr>
            <a:spLocks noGrp="1"/>
          </p:cNvSpPr>
          <p:nvPr>
            <p:ph type="title"/>
          </p:nvPr>
        </p:nvSpPr>
        <p:spPr/>
        <p:txBody>
          <a:bodyPr/>
          <a:lstStyle/>
          <a:p>
            <a:r>
              <a:rPr lang="fi-FI" dirty="0">
                <a:solidFill>
                  <a:schemeClr val="tx1"/>
                </a:solidFill>
              </a:rPr>
              <a:t>Sisältö</a:t>
            </a:r>
          </a:p>
        </p:txBody>
      </p:sp>
      <p:sp>
        <p:nvSpPr>
          <p:cNvPr id="3" name="Tekstin paikkamerkki 2">
            <a:extLst>
              <a:ext uri="{FF2B5EF4-FFF2-40B4-BE49-F238E27FC236}">
                <a16:creationId xmlns:a16="http://schemas.microsoft.com/office/drawing/2014/main" id="{D0445DB1-EB85-80CA-5FD0-D4888D180518}"/>
              </a:ext>
            </a:extLst>
          </p:cNvPr>
          <p:cNvSpPr>
            <a:spLocks noGrp="1"/>
          </p:cNvSpPr>
          <p:nvPr>
            <p:ph type="body" idx="1"/>
          </p:nvPr>
        </p:nvSpPr>
        <p:spPr>
          <a:xfrm>
            <a:off x="1966304" y="1677546"/>
            <a:ext cx="6538332" cy="2743684"/>
          </a:xfrm>
        </p:spPr>
        <p:txBody>
          <a:bodyPr/>
          <a:lstStyle/>
          <a:p>
            <a:pPr marL="0" indent="0">
              <a:buNone/>
            </a:pPr>
            <a:r>
              <a:rPr lang="fi-FI" dirty="0"/>
              <a:t>Perusopetuslaki </a:t>
            </a:r>
          </a:p>
          <a:p>
            <a:pPr marL="0" indent="0">
              <a:buNone/>
            </a:pPr>
            <a:r>
              <a:rPr lang="fi-FI" dirty="0"/>
              <a:t>Turun koulupoissaolomalli</a:t>
            </a:r>
          </a:p>
          <a:p>
            <a:pPr marL="0" indent="0">
              <a:buNone/>
            </a:pPr>
            <a:r>
              <a:rPr lang="fi-FI" dirty="0"/>
              <a:t>Poissaolokooste opettajalle, huoltajalle ja rehtorille</a:t>
            </a:r>
          </a:p>
          <a:p>
            <a:pPr marL="0" indent="0">
              <a:buNone/>
            </a:pPr>
            <a:r>
              <a:rPr lang="fi-FI" dirty="0"/>
              <a:t>Wilma poissaolokoosteen opettajan ohje</a:t>
            </a:r>
          </a:p>
          <a:p>
            <a:pPr marL="0" indent="0">
              <a:buNone/>
            </a:pPr>
            <a:r>
              <a:rPr lang="fi-FI" dirty="0"/>
              <a:t>Poissaolomerkinnät Wilmassa</a:t>
            </a:r>
          </a:p>
          <a:p>
            <a:pPr marL="0" indent="0">
              <a:buNone/>
            </a:pPr>
            <a:r>
              <a:rPr lang="fi-FI" dirty="0"/>
              <a:t>Rehtorin Wilma-viesti huoltajille</a:t>
            </a:r>
          </a:p>
          <a:p>
            <a:pPr marL="0" indent="0">
              <a:buNone/>
            </a:pPr>
            <a:r>
              <a:rPr lang="fi-FI" dirty="0"/>
              <a:t>Yhteenveto</a:t>
            </a:r>
          </a:p>
        </p:txBody>
      </p:sp>
      <p:sp>
        <p:nvSpPr>
          <p:cNvPr id="4" name="Tekstin paikkamerkki 2">
            <a:extLst>
              <a:ext uri="{FF2B5EF4-FFF2-40B4-BE49-F238E27FC236}">
                <a16:creationId xmlns:a16="http://schemas.microsoft.com/office/drawing/2014/main" id="{C41CC28D-1CEA-D432-D5D1-4AEFC9C916D1}"/>
              </a:ext>
            </a:extLst>
          </p:cNvPr>
          <p:cNvSpPr txBox="1">
            <a:spLocks/>
          </p:cNvSpPr>
          <p:nvPr/>
        </p:nvSpPr>
        <p:spPr>
          <a:xfrm>
            <a:off x="319982" y="1400589"/>
            <a:ext cx="1237535" cy="3019838"/>
          </a:xfrm>
          <a:prstGeom prst="rect">
            <a:avLst/>
          </a:prstGeom>
        </p:spPr>
        <p:txBody>
          <a:bodyPr vert="horz" lIns="0" tIns="45720" rIns="0" bIns="45720" rtlCol="0">
            <a:noAutofit/>
          </a:bodyPr>
          <a:lstStyle>
            <a:lvl1pPr marL="179388" indent="-179388" algn="l" defTabSz="457200" rtl="0" eaLnBrk="1" latinLnBrk="0" hangingPunct="1">
              <a:lnSpc>
                <a:spcPct val="107000"/>
              </a:lnSpc>
              <a:spcBef>
                <a:spcPts val="0"/>
              </a:spcBef>
              <a:spcAft>
                <a:spcPts val="800"/>
              </a:spcAft>
              <a:buFont typeface="Arial"/>
              <a:buChar char="•"/>
              <a:defRPr sz="1800" kern="1200">
                <a:solidFill>
                  <a:schemeClr val="tx1"/>
                </a:solidFill>
                <a:latin typeface="Arial"/>
                <a:ea typeface="+mn-ea"/>
                <a:cs typeface="Arial"/>
              </a:defRPr>
            </a:lvl1pPr>
            <a:lvl2pPr marL="540000" indent="-180000" algn="l" defTabSz="457200" rtl="0" eaLnBrk="1" latinLnBrk="0" hangingPunct="1">
              <a:lnSpc>
                <a:spcPct val="107000"/>
              </a:lnSpc>
              <a:spcBef>
                <a:spcPts val="0"/>
              </a:spcBef>
              <a:spcAft>
                <a:spcPts val="800"/>
              </a:spcAft>
              <a:buFont typeface="Lucida Grande"/>
              <a:buChar char="–"/>
              <a:defRPr sz="1500" kern="1200">
                <a:solidFill>
                  <a:schemeClr val="tx1"/>
                </a:solidFill>
                <a:latin typeface="Arial"/>
                <a:ea typeface="+mn-ea"/>
                <a:cs typeface="Arial"/>
              </a:defRPr>
            </a:lvl2pPr>
            <a:lvl3pPr marL="900000" indent="-180000" algn="l" defTabSz="457200" rtl="0" eaLnBrk="1" latinLnBrk="0" hangingPunct="1">
              <a:lnSpc>
                <a:spcPct val="107000"/>
              </a:lnSpc>
              <a:spcBef>
                <a:spcPts val="0"/>
              </a:spcBef>
              <a:spcAft>
                <a:spcPts val="800"/>
              </a:spcAft>
              <a:buSzPct val="60000"/>
              <a:buFont typeface="Courier New"/>
              <a:buChar char="o"/>
              <a:defRPr sz="1200" kern="1200">
                <a:solidFill>
                  <a:schemeClr val="tx1"/>
                </a:solidFill>
                <a:latin typeface="Arial"/>
                <a:ea typeface="+mn-ea"/>
                <a:cs typeface="Arial"/>
              </a:defRPr>
            </a:lvl3pPr>
            <a:lvl4pPr marL="1260000" indent="-180000" algn="l" defTabSz="457200" rtl="0" eaLnBrk="1" latinLnBrk="0" hangingPunct="1">
              <a:lnSpc>
                <a:spcPct val="107000"/>
              </a:lnSpc>
              <a:spcBef>
                <a:spcPts val="0"/>
              </a:spcBef>
              <a:spcAft>
                <a:spcPts val="800"/>
              </a:spcAft>
              <a:buSzPct val="100000"/>
              <a:buFont typeface="Lucida Grande"/>
              <a:buChar char="–"/>
              <a:defRPr sz="1200" kern="1200">
                <a:solidFill>
                  <a:schemeClr val="tx1"/>
                </a:solidFill>
                <a:latin typeface="Arial"/>
                <a:ea typeface="+mn-ea"/>
                <a:cs typeface="Arial"/>
              </a:defRPr>
            </a:lvl4pPr>
            <a:lvl5pPr marL="1620000" indent="-180000" algn="l" defTabSz="457200" rtl="0" eaLnBrk="1" latinLnBrk="0" hangingPunct="1">
              <a:lnSpc>
                <a:spcPct val="107000"/>
              </a:lnSpc>
              <a:spcBef>
                <a:spcPts val="0"/>
              </a:spcBef>
              <a:spcAft>
                <a:spcPts val="800"/>
              </a:spcAft>
              <a:buFont typeface="Arial"/>
              <a:buChar char="–"/>
              <a:defRPr sz="1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fi-FI" sz="1200" b="1" dirty="0"/>
              <a:t>Dianumerot</a:t>
            </a:r>
          </a:p>
          <a:p>
            <a:pPr marL="0" indent="0" algn="r">
              <a:buNone/>
            </a:pPr>
            <a:r>
              <a:rPr lang="fi-FI" b="1" dirty="0"/>
              <a:t>3</a:t>
            </a:r>
          </a:p>
          <a:p>
            <a:pPr marL="0" indent="0" algn="r">
              <a:buNone/>
            </a:pPr>
            <a:r>
              <a:rPr lang="fi-FI" b="1" dirty="0"/>
              <a:t>4–5</a:t>
            </a:r>
          </a:p>
          <a:p>
            <a:pPr marL="0" indent="0" algn="r">
              <a:buNone/>
            </a:pPr>
            <a:r>
              <a:rPr lang="fi-FI" b="1" dirty="0"/>
              <a:t>6</a:t>
            </a:r>
          </a:p>
          <a:p>
            <a:pPr marL="0" indent="0" algn="r">
              <a:buNone/>
            </a:pPr>
            <a:r>
              <a:rPr lang="fi-FI" b="1" dirty="0"/>
              <a:t>7–12</a:t>
            </a:r>
          </a:p>
          <a:p>
            <a:pPr marL="0" indent="0" algn="r">
              <a:buNone/>
            </a:pPr>
            <a:r>
              <a:rPr lang="fi-FI" b="1" dirty="0"/>
              <a:t>13</a:t>
            </a:r>
          </a:p>
          <a:p>
            <a:pPr marL="0" indent="0" algn="r">
              <a:buNone/>
            </a:pPr>
            <a:r>
              <a:rPr lang="fi-FI" b="1" dirty="0"/>
              <a:t>14</a:t>
            </a:r>
          </a:p>
          <a:p>
            <a:pPr marL="0" indent="0" algn="r">
              <a:buNone/>
            </a:pPr>
            <a:r>
              <a:rPr lang="fi-FI" b="1" dirty="0"/>
              <a:t>15</a:t>
            </a:r>
          </a:p>
          <a:p>
            <a:pPr marL="0" indent="0">
              <a:buNone/>
            </a:pPr>
            <a:endParaRPr lang="fi-FI" dirty="0"/>
          </a:p>
        </p:txBody>
      </p:sp>
      <p:cxnSp>
        <p:nvCxnSpPr>
          <p:cNvPr id="5" name="Suora yhdysviiva 4">
            <a:extLst>
              <a:ext uri="{FF2B5EF4-FFF2-40B4-BE49-F238E27FC236}">
                <a16:creationId xmlns:a16="http://schemas.microsoft.com/office/drawing/2014/main" id="{7C3C7C52-1E84-B09D-549B-AFD54E546425}"/>
              </a:ext>
            </a:extLst>
          </p:cNvPr>
          <p:cNvCxnSpPr>
            <a:cxnSpLocks/>
          </p:cNvCxnSpPr>
          <p:nvPr/>
        </p:nvCxnSpPr>
        <p:spPr>
          <a:xfrm>
            <a:off x="8318973" y="13750"/>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93F3DDDB-E63F-EAE7-BFE8-4B504E9E4FEF}"/>
              </a:ext>
            </a:extLst>
          </p:cNvPr>
          <p:cNvCxnSpPr>
            <a:cxnSpLocks/>
          </p:cNvCxnSpPr>
          <p:nvPr/>
        </p:nvCxnSpPr>
        <p:spPr>
          <a:xfrm>
            <a:off x="8449602" y="-137504"/>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68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C6CE"/>
        </a:solidFill>
        <a:effectLst/>
      </p:bgPr>
    </p:bg>
    <p:spTree>
      <p:nvGrpSpPr>
        <p:cNvPr id="1" name=""/>
        <p:cNvGrpSpPr/>
        <p:nvPr/>
      </p:nvGrpSpPr>
      <p:grpSpPr>
        <a:xfrm>
          <a:off x="0" y="0"/>
          <a:ext cx="0" cy="0"/>
          <a:chOff x="0" y="0"/>
          <a:chExt cx="0" cy="0"/>
        </a:xfrm>
      </p:grpSpPr>
      <p:cxnSp>
        <p:nvCxnSpPr>
          <p:cNvPr id="4" name="Suora yhdysviiva 3">
            <a:extLst>
              <a:ext uri="{FF2B5EF4-FFF2-40B4-BE49-F238E27FC236}">
                <a16:creationId xmlns:a16="http://schemas.microsoft.com/office/drawing/2014/main" id="{760B10BD-EDB8-12C0-DC8D-28D4F4C6D7E1}"/>
              </a:ext>
            </a:extLst>
          </p:cNvPr>
          <p:cNvCxnSpPr>
            <a:cxnSpLocks/>
          </p:cNvCxnSpPr>
          <p:nvPr/>
        </p:nvCxnSpPr>
        <p:spPr>
          <a:xfrm>
            <a:off x="8318973" y="13750"/>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9AC17D9D-FCF8-7E2A-E02E-509CD2BEF70B}"/>
              </a:ext>
            </a:extLst>
          </p:cNvPr>
          <p:cNvCxnSpPr>
            <a:cxnSpLocks/>
          </p:cNvCxnSpPr>
          <p:nvPr/>
        </p:nvCxnSpPr>
        <p:spPr>
          <a:xfrm>
            <a:off x="8449602" y="-137504"/>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3200" dirty="0">
                <a:solidFill>
                  <a:schemeClr val="tx1"/>
                </a:solidFill>
              </a:rPr>
              <a:t>Laki velvoittaa 1.8.2023 alkaen</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678318" y="1377949"/>
            <a:ext cx="7372528" cy="3043281"/>
          </a:xfrm>
        </p:spPr>
        <p:txBody>
          <a:bodyPr/>
          <a:lstStyle/>
          <a:p>
            <a:r>
              <a:rPr lang="fi-FI" sz="1600" b="1" dirty="0"/>
              <a:t>Koulutuksen järjestäjä: </a:t>
            </a:r>
            <a:r>
              <a:rPr lang="fi-FI" sz="1600" dirty="0"/>
              <a:t>Ennaltaehkäistä perusopetukseen osallistuvan oppilaan poissaoloja sekä seurata ja puuttua niihin suunnitelmallisesti. Opetuksen järjestäjän tulee ilmoittaa luvattomista poissaoloista oppilaan huoltajalle.(Perusopetuslain 26 §:n 2 momentin mukaan (947/2022)). </a:t>
            </a:r>
          </a:p>
          <a:p>
            <a:r>
              <a:rPr lang="fi-FI" sz="1600" b="1" dirty="0"/>
              <a:t>Koulu: </a:t>
            </a:r>
            <a:r>
              <a:rPr lang="fi-FI" sz="1600" dirty="0"/>
              <a:t>Luo turvallisen ja viihtyisän kouluympäristön, joka edesauttaa oppilaan kouluun kiinnittymistä.</a:t>
            </a:r>
          </a:p>
          <a:p>
            <a:r>
              <a:rPr lang="fi-FI" sz="1600" b="1" dirty="0"/>
              <a:t>Opettaja: </a:t>
            </a:r>
            <a:r>
              <a:rPr lang="fi-FI" sz="1600" dirty="0"/>
              <a:t>Poissaolojen merkintä ja seuranta Wilmassa. </a:t>
            </a:r>
          </a:p>
          <a:p>
            <a:r>
              <a:rPr lang="fi-FI" sz="1600" b="1" dirty="0"/>
              <a:t>Huoltaja: </a:t>
            </a:r>
            <a:r>
              <a:rPr lang="fi-FI" sz="1600" dirty="0"/>
              <a:t>Velvollisuus ilmoittaa oppilaan poissaolosta mahdollisimman nopeasti. </a:t>
            </a:r>
          </a:p>
        </p:txBody>
      </p:sp>
      <p:sp>
        <p:nvSpPr>
          <p:cNvPr id="5" name="Tekstiruutu 4">
            <a:extLst>
              <a:ext uri="{FF2B5EF4-FFF2-40B4-BE49-F238E27FC236}">
                <a16:creationId xmlns:a16="http://schemas.microsoft.com/office/drawing/2014/main" id="{8E63C83B-2C7E-0768-9781-9DFDA3CE6C71}"/>
              </a:ext>
            </a:extLst>
          </p:cNvPr>
          <p:cNvSpPr txBox="1"/>
          <p:nvPr/>
        </p:nvSpPr>
        <p:spPr>
          <a:xfrm>
            <a:off x="722768" y="4745869"/>
            <a:ext cx="1252082" cy="215444"/>
          </a:xfrm>
          <a:prstGeom prst="rect">
            <a:avLst/>
          </a:prstGeom>
          <a:noFill/>
        </p:spPr>
        <p:txBody>
          <a:bodyPr wrap="square">
            <a:spAutoFit/>
          </a:bodyPr>
          <a:lstStyle/>
          <a:p>
            <a:r>
              <a:rPr lang="fi-FI" sz="800" b="1" dirty="0"/>
              <a:t>Lukuvuosi 2024–2025 </a:t>
            </a:r>
          </a:p>
        </p:txBody>
      </p:sp>
      <p:sp>
        <p:nvSpPr>
          <p:cNvPr id="8" name="Tekstiruutu 7">
            <a:extLst>
              <a:ext uri="{FF2B5EF4-FFF2-40B4-BE49-F238E27FC236}">
                <a16:creationId xmlns:a16="http://schemas.microsoft.com/office/drawing/2014/main" id="{F6C02733-14FA-7199-EEC7-3AF3C3876D13}"/>
              </a:ext>
            </a:extLst>
          </p:cNvPr>
          <p:cNvSpPr txBox="1"/>
          <p:nvPr/>
        </p:nvSpPr>
        <p:spPr>
          <a:xfrm>
            <a:off x="8658225" y="4619625"/>
            <a:ext cx="327334" cy="400110"/>
          </a:xfrm>
          <a:prstGeom prst="rect">
            <a:avLst/>
          </a:prstGeom>
          <a:noFill/>
        </p:spPr>
        <p:txBody>
          <a:bodyPr wrap="none" rtlCol="0">
            <a:spAutoFit/>
          </a:bodyPr>
          <a:lstStyle/>
          <a:p>
            <a:r>
              <a:rPr lang="fi-FI" sz="2000" b="1" dirty="0"/>
              <a:t>3</a:t>
            </a:r>
          </a:p>
        </p:txBody>
      </p:sp>
    </p:spTree>
    <p:extLst>
      <p:ext uri="{BB962C8B-B14F-4D97-AF65-F5344CB8AC3E}">
        <p14:creationId xmlns:p14="http://schemas.microsoft.com/office/powerpoint/2010/main" val="185415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a:xfrm>
            <a:off x="678318" y="298457"/>
            <a:ext cx="7826318" cy="536498"/>
          </a:xfrm>
        </p:spPr>
        <p:txBody>
          <a:bodyPr/>
          <a:lstStyle/>
          <a:p>
            <a:r>
              <a:rPr lang="fi-FI" sz="3200" dirty="0">
                <a:solidFill>
                  <a:schemeClr val="tx1"/>
                </a:solidFill>
              </a:rPr>
              <a:t>Turun koulupoissaolomalli</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678318" y="1050109"/>
            <a:ext cx="7324402" cy="3043281"/>
          </a:xfrm>
        </p:spPr>
        <p:txBody>
          <a:bodyPr/>
          <a:lstStyle/>
          <a:p>
            <a:r>
              <a:rPr lang="fi-FI" sz="1200" dirty="0"/>
              <a:t>Turun koulupoissaolomallissa on poissaolojen ennaltaehkäisevä ja varhainen puuttuminen keskiössä.</a:t>
            </a:r>
            <a:endParaRPr lang="fi-FI" dirty="0">
              <a:latin typeface="Arial" panose="020B0604020202020204" pitchFamily="34" charset="0"/>
              <a:cs typeface="Calibri" panose="020F0502020204030204" pitchFamily="34" charset="0"/>
            </a:endParaRPr>
          </a:p>
          <a:p>
            <a:r>
              <a:rPr lang="fi-FI" sz="1200" dirty="0">
                <a:effectLst/>
                <a:latin typeface="Arial" panose="020B0604020202020204" pitchFamily="34" charset="0"/>
                <a:ea typeface="Calibri" panose="020F0502020204030204" pitchFamily="34" charset="0"/>
                <a:cs typeface="Calibri" panose="020F0502020204030204" pitchFamily="34" charset="0"/>
              </a:rPr>
              <a:t>Turussa ja sen ympäristökunnissa on käytössä poissaoloseurannan apuvälineenä automaattinen poissaolokooste Wilmassa, joka antaa reaaliaikaista tietoa oppilaan poissaolotunneista.</a:t>
            </a:r>
          </a:p>
          <a:p>
            <a:r>
              <a:rPr lang="fi-FI" sz="1200" dirty="0"/>
              <a:t> Opettajat ja huoltajat saavat automaattisesti oppilaan poissaolokoosteen Wilmaan 50, 100 ja 150 poissaolotunnin täytyttyä. Rehtorit saavat poissaolokoosteen 100 ja 150 tunnin täyttyessä.</a:t>
            </a:r>
          </a:p>
          <a:p>
            <a:r>
              <a:rPr lang="fi-FI" sz="1200" dirty="0"/>
              <a:t>Poissaolorajat perustuvat tutkittuun tietoon, opetus- ja kulttuuriministeriön ohjaukseen ja alueelliseen sekä paikalliseen kehittämistyöhön. </a:t>
            </a:r>
          </a:p>
          <a:p>
            <a:r>
              <a:rPr lang="fi-FI" sz="1200" dirty="0">
                <a:effectLst/>
                <a:latin typeface="Arial" panose="020B0604020202020204" pitchFamily="34" charset="0"/>
                <a:ea typeface="Calibri" panose="020F0502020204030204" pitchFamily="34" charset="0"/>
                <a:cs typeface="Calibri" panose="020F0502020204030204" pitchFamily="34" charset="0"/>
              </a:rPr>
              <a:t>Opettaja seuraa oppilaan poissaoloja, tuntimerkintöjä ja oppimisen edistymistä osana hyvinvoinnin seurantaa. Huolta herättäviin ja luvattomiin poissaoloihin puututaan viipymättä. Myös selvittämättömistä poissaoloista on huolehdittava yhteistyössä kodin ja koulun välillä</a:t>
            </a:r>
            <a:endParaRPr lang="fi-FI" sz="1200" dirty="0"/>
          </a:p>
          <a:p>
            <a:r>
              <a:rPr lang="fi-FI" sz="1200" dirty="0"/>
              <a:t>Jokaisen oppilaan tilanne huomioidaan yksilöllisesti poissaolorajojen ylittyessä ja käydään läpi poissaolojen syitä. Samalla selvitetään poissaolojen vaikutus opiskeluun ja mahdollisen lisätuen tarve. Opettajan tekemän tilannearvion mukaan sovitaan yhdessä oppilaan ja huoltajan kanssa toimenpiteistä ja seurannasta. Oppilaan koulunkäyntiä ja oppimista tuetaan tarpeen mukaan yhteistyössä opiskeluhuoltohenkilöstön kanssa. MAR-palaveri (moniammatillinen asiantuntijaryhmä) järjestetään opettajan tilannearvion mukaisesti ja tarpeen vaatiessa.</a:t>
            </a:r>
          </a:p>
        </p:txBody>
      </p:sp>
      <p:sp>
        <p:nvSpPr>
          <p:cNvPr id="5" name="Tekstiruutu 4">
            <a:extLst>
              <a:ext uri="{FF2B5EF4-FFF2-40B4-BE49-F238E27FC236}">
                <a16:creationId xmlns:a16="http://schemas.microsoft.com/office/drawing/2014/main" id="{16CA7281-9061-C7AE-D583-CF28D0173193}"/>
              </a:ext>
            </a:extLst>
          </p:cNvPr>
          <p:cNvSpPr txBox="1"/>
          <p:nvPr/>
        </p:nvSpPr>
        <p:spPr>
          <a:xfrm>
            <a:off x="722768" y="4745869"/>
            <a:ext cx="1252082" cy="215444"/>
          </a:xfrm>
          <a:prstGeom prst="rect">
            <a:avLst/>
          </a:prstGeom>
          <a:noFill/>
        </p:spPr>
        <p:txBody>
          <a:bodyPr wrap="square">
            <a:spAutoFit/>
          </a:bodyPr>
          <a:lstStyle/>
          <a:p>
            <a:r>
              <a:rPr lang="fi-FI" sz="800" b="1" dirty="0"/>
              <a:t>Lukuvuosi 2024–2025</a:t>
            </a:r>
          </a:p>
        </p:txBody>
      </p:sp>
      <p:cxnSp>
        <p:nvCxnSpPr>
          <p:cNvPr id="4" name="Suora yhdysviiva 3">
            <a:extLst>
              <a:ext uri="{FF2B5EF4-FFF2-40B4-BE49-F238E27FC236}">
                <a16:creationId xmlns:a16="http://schemas.microsoft.com/office/drawing/2014/main" id="{BEAC54CF-DE7A-53E4-06F8-1F878FA0EC48}"/>
              </a:ext>
            </a:extLst>
          </p:cNvPr>
          <p:cNvCxnSpPr>
            <a:cxnSpLocks/>
          </p:cNvCxnSpPr>
          <p:nvPr/>
        </p:nvCxnSpPr>
        <p:spPr>
          <a:xfrm>
            <a:off x="8318973" y="13750"/>
            <a:ext cx="0" cy="5143500"/>
          </a:xfrm>
          <a:prstGeom prst="line">
            <a:avLst/>
          </a:prstGeom>
          <a:ln w="76200">
            <a:solidFill>
              <a:srgbClr val="BFE9D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EB034270-B31C-412E-0313-B909FE474ED2}"/>
              </a:ext>
            </a:extLst>
          </p:cNvPr>
          <p:cNvCxnSpPr>
            <a:cxnSpLocks/>
          </p:cNvCxnSpPr>
          <p:nvPr/>
        </p:nvCxnSpPr>
        <p:spPr>
          <a:xfrm>
            <a:off x="8449602" y="-137504"/>
            <a:ext cx="0" cy="5466634"/>
          </a:xfrm>
          <a:prstGeom prst="line">
            <a:avLst/>
          </a:prstGeom>
          <a:ln w="76200">
            <a:solidFill>
              <a:srgbClr val="BFE9DE"/>
            </a:solidFill>
            <a:prstDash val="sysDash"/>
          </a:ln>
          <a:effectLst/>
        </p:spPr>
        <p:style>
          <a:lnRef idx="2">
            <a:schemeClr val="accent1"/>
          </a:lnRef>
          <a:fillRef idx="0">
            <a:schemeClr val="accent1"/>
          </a:fillRef>
          <a:effectRef idx="1">
            <a:schemeClr val="accent1"/>
          </a:effectRef>
          <a:fontRef idx="minor">
            <a:schemeClr val="tx1"/>
          </a:fontRef>
        </p:style>
      </p:cxnSp>
      <p:sp>
        <p:nvSpPr>
          <p:cNvPr id="7" name="Tekstiruutu 6">
            <a:extLst>
              <a:ext uri="{FF2B5EF4-FFF2-40B4-BE49-F238E27FC236}">
                <a16:creationId xmlns:a16="http://schemas.microsoft.com/office/drawing/2014/main" id="{D86A712D-0C48-3E50-20D9-12EBE76CCD9A}"/>
              </a:ext>
            </a:extLst>
          </p:cNvPr>
          <p:cNvSpPr txBox="1"/>
          <p:nvPr/>
        </p:nvSpPr>
        <p:spPr>
          <a:xfrm>
            <a:off x="8658225" y="4619625"/>
            <a:ext cx="327334" cy="400110"/>
          </a:xfrm>
          <a:prstGeom prst="rect">
            <a:avLst/>
          </a:prstGeom>
          <a:noFill/>
        </p:spPr>
        <p:txBody>
          <a:bodyPr wrap="none" rtlCol="0">
            <a:spAutoFit/>
          </a:bodyPr>
          <a:lstStyle/>
          <a:p>
            <a:r>
              <a:rPr lang="fi-FI" sz="2000" b="1" dirty="0">
                <a:solidFill>
                  <a:schemeClr val="accent5"/>
                </a:solidFill>
              </a:rPr>
              <a:t>4</a:t>
            </a:r>
          </a:p>
        </p:txBody>
      </p:sp>
    </p:spTree>
    <p:extLst>
      <p:ext uri="{BB962C8B-B14F-4D97-AF65-F5344CB8AC3E}">
        <p14:creationId xmlns:p14="http://schemas.microsoft.com/office/powerpoint/2010/main" val="323802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3200" dirty="0">
                <a:solidFill>
                  <a:schemeClr val="tx1"/>
                </a:solidFill>
              </a:rPr>
              <a:t>Turun koulupoissaolomalli</a:t>
            </a:r>
          </a:p>
        </p:txBody>
      </p:sp>
      <p:sp>
        <p:nvSpPr>
          <p:cNvPr id="5" name="Tekstiruutu 4">
            <a:extLst>
              <a:ext uri="{FF2B5EF4-FFF2-40B4-BE49-F238E27FC236}">
                <a16:creationId xmlns:a16="http://schemas.microsoft.com/office/drawing/2014/main" id="{16CA7281-9061-C7AE-D583-CF28D0173193}"/>
              </a:ext>
            </a:extLst>
          </p:cNvPr>
          <p:cNvSpPr txBox="1"/>
          <p:nvPr/>
        </p:nvSpPr>
        <p:spPr>
          <a:xfrm>
            <a:off x="722768" y="4745869"/>
            <a:ext cx="1252082" cy="215444"/>
          </a:xfrm>
          <a:prstGeom prst="rect">
            <a:avLst/>
          </a:prstGeom>
          <a:noFill/>
        </p:spPr>
        <p:txBody>
          <a:bodyPr wrap="square">
            <a:spAutoFit/>
          </a:bodyPr>
          <a:lstStyle/>
          <a:p>
            <a:r>
              <a:rPr lang="fi-FI" sz="800" b="1" dirty="0"/>
              <a:t>Lukuvuosi 2024–2025 </a:t>
            </a:r>
          </a:p>
        </p:txBody>
      </p:sp>
      <p:sp>
        <p:nvSpPr>
          <p:cNvPr id="7" name="Ellipsi 6">
            <a:extLst>
              <a:ext uri="{FF2B5EF4-FFF2-40B4-BE49-F238E27FC236}">
                <a16:creationId xmlns:a16="http://schemas.microsoft.com/office/drawing/2014/main" id="{0D407209-9733-259B-8CE6-BD92AA647410}"/>
              </a:ext>
            </a:extLst>
          </p:cNvPr>
          <p:cNvSpPr/>
          <p:nvPr/>
        </p:nvSpPr>
        <p:spPr>
          <a:xfrm>
            <a:off x="2196112" y="1575041"/>
            <a:ext cx="1176746" cy="1176746"/>
          </a:xfrm>
          <a:prstGeom prst="ellipse">
            <a:avLst/>
          </a:prstGeom>
          <a:solidFill>
            <a:srgbClr val="009B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8" name="Ellipsi 7">
            <a:extLst>
              <a:ext uri="{FF2B5EF4-FFF2-40B4-BE49-F238E27FC236}">
                <a16:creationId xmlns:a16="http://schemas.microsoft.com/office/drawing/2014/main" id="{375E790D-EC0A-4D49-B328-4BB9DA4864AA}"/>
              </a:ext>
            </a:extLst>
          </p:cNvPr>
          <p:cNvSpPr/>
          <p:nvPr/>
        </p:nvSpPr>
        <p:spPr>
          <a:xfrm>
            <a:off x="3369557" y="1575041"/>
            <a:ext cx="1176746" cy="1176746"/>
          </a:xfrm>
          <a:prstGeom prst="ellipse">
            <a:avLst/>
          </a:prstGeom>
          <a:solidFill>
            <a:srgbClr val="3CA2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50 h</a:t>
            </a:r>
          </a:p>
        </p:txBody>
      </p:sp>
      <p:sp>
        <p:nvSpPr>
          <p:cNvPr id="10" name="Ellipsi 9">
            <a:extLst>
              <a:ext uri="{FF2B5EF4-FFF2-40B4-BE49-F238E27FC236}">
                <a16:creationId xmlns:a16="http://schemas.microsoft.com/office/drawing/2014/main" id="{732683B2-6FA2-B8F2-834B-889E900C760B}"/>
              </a:ext>
            </a:extLst>
          </p:cNvPr>
          <p:cNvSpPr/>
          <p:nvPr/>
        </p:nvSpPr>
        <p:spPr>
          <a:xfrm>
            <a:off x="4564147" y="1610046"/>
            <a:ext cx="1176746" cy="1176746"/>
          </a:xfrm>
          <a:prstGeom prst="ellipse">
            <a:avLst/>
          </a:prstGeom>
          <a:solidFill>
            <a:srgbClr val="CE4B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100 h</a:t>
            </a:r>
          </a:p>
        </p:txBody>
      </p:sp>
      <p:sp>
        <p:nvSpPr>
          <p:cNvPr id="11" name="Ellipsi 10">
            <a:extLst>
              <a:ext uri="{FF2B5EF4-FFF2-40B4-BE49-F238E27FC236}">
                <a16:creationId xmlns:a16="http://schemas.microsoft.com/office/drawing/2014/main" id="{43CF9901-EA49-29E3-D277-C6A386DF2DC6}"/>
              </a:ext>
            </a:extLst>
          </p:cNvPr>
          <p:cNvSpPr/>
          <p:nvPr/>
        </p:nvSpPr>
        <p:spPr>
          <a:xfrm>
            <a:off x="5758737" y="1575041"/>
            <a:ext cx="1176746" cy="1176746"/>
          </a:xfrm>
          <a:prstGeom prst="ellipse">
            <a:avLst/>
          </a:prstGeom>
          <a:solidFill>
            <a:srgbClr val="E500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150 h</a:t>
            </a:r>
          </a:p>
        </p:txBody>
      </p:sp>
      <p:sp>
        <p:nvSpPr>
          <p:cNvPr id="12" name="Ellipsi 11">
            <a:extLst>
              <a:ext uri="{FF2B5EF4-FFF2-40B4-BE49-F238E27FC236}">
                <a16:creationId xmlns:a16="http://schemas.microsoft.com/office/drawing/2014/main" id="{640483AE-CF54-0A06-8F4C-A03807FAB107}"/>
              </a:ext>
            </a:extLst>
          </p:cNvPr>
          <p:cNvSpPr/>
          <p:nvPr/>
        </p:nvSpPr>
        <p:spPr>
          <a:xfrm>
            <a:off x="1010849" y="1572381"/>
            <a:ext cx="1176746" cy="117674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900" b="1" dirty="0">
                <a:solidFill>
                  <a:schemeClr val="bg1"/>
                </a:solidFill>
              </a:rPr>
              <a:t>Ennalta-ehkäisevä toiminta</a:t>
            </a:r>
          </a:p>
        </p:txBody>
      </p:sp>
      <p:sp>
        <p:nvSpPr>
          <p:cNvPr id="13" name="Tekstiruutu 12">
            <a:extLst>
              <a:ext uri="{FF2B5EF4-FFF2-40B4-BE49-F238E27FC236}">
                <a16:creationId xmlns:a16="http://schemas.microsoft.com/office/drawing/2014/main" id="{22073F21-1A03-83F2-7836-1DFF63ABF9F3}"/>
              </a:ext>
            </a:extLst>
          </p:cNvPr>
          <p:cNvSpPr txBox="1"/>
          <p:nvPr/>
        </p:nvSpPr>
        <p:spPr>
          <a:xfrm>
            <a:off x="2135658" y="1963808"/>
            <a:ext cx="1303680" cy="369332"/>
          </a:xfrm>
          <a:prstGeom prst="rect">
            <a:avLst/>
          </a:prstGeom>
          <a:noFill/>
          <a:ln w="19050">
            <a:noFill/>
          </a:ln>
        </p:spPr>
        <p:txBody>
          <a:bodyPr wrap="square" rtlCol="0">
            <a:spAutoFit/>
          </a:bodyPr>
          <a:lstStyle/>
          <a:p>
            <a:pPr algn="ctr"/>
            <a:r>
              <a:rPr lang="fi-FI" sz="900" b="1" dirty="0">
                <a:solidFill>
                  <a:schemeClr val="bg1"/>
                </a:solidFill>
              </a:rPr>
              <a:t>Varhainen puuttuminen</a:t>
            </a:r>
          </a:p>
        </p:txBody>
      </p:sp>
      <p:sp>
        <p:nvSpPr>
          <p:cNvPr id="14" name="Nuoli: Oikea 13">
            <a:extLst>
              <a:ext uri="{FF2B5EF4-FFF2-40B4-BE49-F238E27FC236}">
                <a16:creationId xmlns:a16="http://schemas.microsoft.com/office/drawing/2014/main" id="{6D5013E1-EDE5-8BF0-D868-13BDD21F5172}"/>
              </a:ext>
            </a:extLst>
          </p:cNvPr>
          <p:cNvSpPr/>
          <p:nvPr/>
        </p:nvSpPr>
        <p:spPr>
          <a:xfrm>
            <a:off x="2078718" y="2056701"/>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Nuoli: Oikea 14">
            <a:extLst>
              <a:ext uri="{FF2B5EF4-FFF2-40B4-BE49-F238E27FC236}">
                <a16:creationId xmlns:a16="http://schemas.microsoft.com/office/drawing/2014/main" id="{D509C7DA-0398-F93D-981D-DA5DE532A955}"/>
              </a:ext>
            </a:extLst>
          </p:cNvPr>
          <p:cNvSpPr/>
          <p:nvPr/>
        </p:nvSpPr>
        <p:spPr>
          <a:xfrm>
            <a:off x="3263735" y="2040127"/>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Nuoli: Oikea 15">
            <a:extLst>
              <a:ext uri="{FF2B5EF4-FFF2-40B4-BE49-F238E27FC236}">
                <a16:creationId xmlns:a16="http://schemas.microsoft.com/office/drawing/2014/main" id="{64ACF5CA-A14E-F240-C9CC-A564C9B5B685}"/>
              </a:ext>
            </a:extLst>
          </p:cNvPr>
          <p:cNvSpPr/>
          <p:nvPr/>
        </p:nvSpPr>
        <p:spPr>
          <a:xfrm>
            <a:off x="4439718" y="2052407"/>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Nuoli: Oikea 17">
            <a:extLst>
              <a:ext uri="{FF2B5EF4-FFF2-40B4-BE49-F238E27FC236}">
                <a16:creationId xmlns:a16="http://schemas.microsoft.com/office/drawing/2014/main" id="{04D46987-D3E7-3C22-4749-4E2975BA11C8}"/>
              </a:ext>
            </a:extLst>
          </p:cNvPr>
          <p:cNvSpPr/>
          <p:nvPr/>
        </p:nvSpPr>
        <p:spPr>
          <a:xfrm>
            <a:off x="5652152" y="2058337"/>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01E1396-2A3C-AE9E-4DFE-587F84827B3E}"/>
              </a:ext>
            </a:extLst>
          </p:cNvPr>
          <p:cNvSpPr/>
          <p:nvPr/>
        </p:nvSpPr>
        <p:spPr>
          <a:xfrm>
            <a:off x="973668" y="3089691"/>
            <a:ext cx="7150100" cy="1353279"/>
          </a:xfrm>
          <a:prstGeom prst="rect">
            <a:avLst/>
          </a:prstGeom>
          <a:solidFill>
            <a:srgbClr val="E9E8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Tekstiruutu 19">
            <a:extLst>
              <a:ext uri="{FF2B5EF4-FFF2-40B4-BE49-F238E27FC236}">
                <a16:creationId xmlns:a16="http://schemas.microsoft.com/office/drawing/2014/main" id="{11BC13A6-78B9-F371-5E15-6269178DA5D6}"/>
              </a:ext>
            </a:extLst>
          </p:cNvPr>
          <p:cNvSpPr txBox="1"/>
          <p:nvPr/>
        </p:nvSpPr>
        <p:spPr>
          <a:xfrm>
            <a:off x="1151448" y="3258477"/>
            <a:ext cx="6781800" cy="1015663"/>
          </a:xfrm>
          <a:prstGeom prst="rect">
            <a:avLst/>
          </a:prstGeom>
          <a:noFill/>
        </p:spPr>
        <p:txBody>
          <a:bodyPr wrap="square" rtlCol="0">
            <a:spAutoFit/>
          </a:bodyPr>
          <a:lstStyle/>
          <a:p>
            <a:pPr marL="171450" indent="-171450">
              <a:buFont typeface="Arial" panose="020B0604020202020204" pitchFamily="34" charset="0"/>
              <a:buChar char="•"/>
            </a:pPr>
            <a:r>
              <a:rPr lang="fi-FI" sz="1000" dirty="0"/>
              <a:t>Jokaisen oppilaan tilanne huomioidaan yksilöllisesti poissaolorajojen ylittyessä ja käydään läpi poissaolojen syitä. Samalla selvitetään poissaolojen vaikutus opiskeluun ja mahdollisen lisätuen tarve. </a:t>
            </a:r>
          </a:p>
          <a:p>
            <a:pPr marL="171450" indent="-171450">
              <a:buFont typeface="Arial" panose="020B0604020202020204" pitchFamily="34" charset="0"/>
              <a:buChar char="•"/>
            </a:pPr>
            <a:r>
              <a:rPr lang="fi-FI" sz="1000" dirty="0"/>
              <a:t>Opettajan tekemän tilannearvion mukaan sovitaan yhdessä oppilaan ja huoltajan kanssa toimenpiteistä ja seurannasta. </a:t>
            </a:r>
          </a:p>
          <a:p>
            <a:pPr marL="171450" indent="-171450">
              <a:buFont typeface="Arial" panose="020B0604020202020204" pitchFamily="34" charset="0"/>
              <a:buChar char="•"/>
            </a:pPr>
            <a:r>
              <a:rPr lang="fi-FI" sz="1000" dirty="0"/>
              <a:t>Oppilaan koulunkäyntiä ja oppimista tuetaan tarpeen mukaan yhteistyössä opiskeluhuoltohenkilöstön kanssa.</a:t>
            </a:r>
          </a:p>
          <a:p>
            <a:pPr marL="171450" indent="-171450">
              <a:buFont typeface="Arial" panose="020B0604020202020204" pitchFamily="34" charset="0"/>
              <a:buChar char="•"/>
            </a:pPr>
            <a:r>
              <a:rPr lang="fi-FI" sz="1000" dirty="0"/>
              <a:t>MAR-palaveri järjestetään opettajan tilannearvion mukaisesti ja tarpeen vaatiessa. </a:t>
            </a:r>
          </a:p>
        </p:txBody>
      </p:sp>
      <p:sp>
        <p:nvSpPr>
          <p:cNvPr id="6" name="Tekstiruutu 5">
            <a:extLst>
              <a:ext uri="{FF2B5EF4-FFF2-40B4-BE49-F238E27FC236}">
                <a16:creationId xmlns:a16="http://schemas.microsoft.com/office/drawing/2014/main" id="{AD3AB582-4FA5-F126-830F-5CCFD83EF1D2}"/>
              </a:ext>
            </a:extLst>
          </p:cNvPr>
          <p:cNvSpPr txBox="1"/>
          <p:nvPr/>
        </p:nvSpPr>
        <p:spPr>
          <a:xfrm>
            <a:off x="8658225" y="4619625"/>
            <a:ext cx="327334" cy="400110"/>
          </a:xfrm>
          <a:prstGeom prst="rect">
            <a:avLst/>
          </a:prstGeom>
          <a:noFill/>
        </p:spPr>
        <p:txBody>
          <a:bodyPr wrap="none" rtlCol="0">
            <a:spAutoFit/>
          </a:bodyPr>
          <a:lstStyle/>
          <a:p>
            <a:r>
              <a:rPr lang="fi-FI" sz="2000" b="1" dirty="0">
                <a:solidFill>
                  <a:schemeClr val="accent5"/>
                </a:solidFill>
              </a:rPr>
              <a:t>5</a:t>
            </a:r>
          </a:p>
        </p:txBody>
      </p:sp>
    </p:spTree>
    <p:extLst>
      <p:ext uri="{BB962C8B-B14F-4D97-AF65-F5344CB8AC3E}">
        <p14:creationId xmlns:p14="http://schemas.microsoft.com/office/powerpoint/2010/main" val="204527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C6CE"/>
        </a:solidFill>
        <a:effectLst/>
      </p:bgPr>
    </p:bg>
    <p:spTree>
      <p:nvGrpSpPr>
        <p:cNvPr id="1" name=""/>
        <p:cNvGrpSpPr/>
        <p:nvPr/>
      </p:nvGrpSpPr>
      <p:grpSpPr>
        <a:xfrm>
          <a:off x="0" y="0"/>
          <a:ext cx="0" cy="0"/>
          <a:chOff x="0" y="0"/>
          <a:chExt cx="0" cy="0"/>
        </a:xfrm>
      </p:grpSpPr>
      <p:cxnSp>
        <p:nvCxnSpPr>
          <p:cNvPr id="6" name="Suora yhdysviiva 5">
            <a:extLst>
              <a:ext uri="{FF2B5EF4-FFF2-40B4-BE49-F238E27FC236}">
                <a16:creationId xmlns:a16="http://schemas.microsoft.com/office/drawing/2014/main" id="{0FB0EFCD-20CF-95AA-B6BF-0029C5C639AE}"/>
              </a:ext>
            </a:extLst>
          </p:cNvPr>
          <p:cNvCxnSpPr>
            <a:cxnSpLocks/>
          </p:cNvCxnSpPr>
          <p:nvPr/>
        </p:nvCxnSpPr>
        <p:spPr>
          <a:xfrm>
            <a:off x="8318973" y="13750"/>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Suora yhdysviiva 6">
            <a:extLst>
              <a:ext uri="{FF2B5EF4-FFF2-40B4-BE49-F238E27FC236}">
                <a16:creationId xmlns:a16="http://schemas.microsoft.com/office/drawing/2014/main" id="{7906B06B-0610-38F6-1C8D-ACDA26C4D3ED}"/>
              </a:ext>
            </a:extLst>
          </p:cNvPr>
          <p:cNvCxnSpPr>
            <a:cxnSpLocks/>
          </p:cNvCxnSpPr>
          <p:nvPr/>
        </p:nvCxnSpPr>
        <p:spPr>
          <a:xfrm>
            <a:off x="8449602" y="-137504"/>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2800" dirty="0">
                <a:solidFill>
                  <a:schemeClr val="tx1"/>
                </a:solidFill>
              </a:rPr>
              <a:t>Poissaolokooste opettajalle, huoltajalle ja rehtorille</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678317" y="1377949"/>
            <a:ext cx="7448123" cy="3043281"/>
          </a:xfrm>
        </p:spPr>
        <p:txBody>
          <a:bodyPr/>
          <a:lstStyle/>
          <a:p>
            <a:pPr>
              <a:lnSpc>
                <a:spcPct val="100000"/>
              </a:lnSpc>
            </a:pPr>
            <a:r>
              <a:rPr lang="fi-FI" sz="1000" dirty="0"/>
              <a:t>Poissaolokooste muodostuu Wilmaan automaattisesti, kun oppilaalle on kertynyt poissaolotunteja vähintään 50, 100 ja 150.</a:t>
            </a:r>
          </a:p>
          <a:p>
            <a:pPr lvl="1">
              <a:lnSpc>
                <a:spcPct val="100000"/>
              </a:lnSpc>
            </a:pPr>
            <a:r>
              <a:rPr lang="fi-FI" sz="900" dirty="0"/>
              <a:t>Huoltaja saa poissaolokoosteen 50, 100 ja 150 tunnin ylittyessä.</a:t>
            </a:r>
          </a:p>
          <a:p>
            <a:pPr lvl="1">
              <a:lnSpc>
                <a:spcPct val="100000"/>
              </a:lnSpc>
            </a:pPr>
            <a:r>
              <a:rPr lang="fi-FI" sz="900" dirty="0"/>
              <a:t>Luokanopettaja/-ohjaaja saa poissaolokoosteen 50, 100 ja 150 tunnin ylittyessä.</a:t>
            </a:r>
          </a:p>
          <a:p>
            <a:pPr lvl="1">
              <a:lnSpc>
                <a:spcPct val="100000"/>
              </a:lnSpc>
            </a:pPr>
            <a:r>
              <a:rPr lang="fi-FI" sz="900" dirty="0"/>
              <a:t>Rehtori saa poissaolokoosteen 100 ja 150 tunnista.</a:t>
            </a:r>
          </a:p>
          <a:p>
            <a:pPr>
              <a:lnSpc>
                <a:spcPct val="100000"/>
              </a:lnSpc>
            </a:pPr>
            <a:r>
              <a:rPr lang="fi-FI" sz="1000" dirty="0"/>
              <a:t>Poissaolokooste muodostuu kerran viikossa tiistaisin opettajan, huoltajan ja rehtorin nähtäväksi em. tuntirajojen mukaisesti.</a:t>
            </a:r>
          </a:p>
          <a:p>
            <a:pPr>
              <a:lnSpc>
                <a:spcPct val="100000"/>
              </a:lnSpc>
            </a:pPr>
            <a:r>
              <a:rPr lang="fi-FI" sz="1000" dirty="0"/>
              <a:t>Poissaolokooste laskee automaattisesti kaikki poissaolot, myös ennalta anotut lomat ja huoltajan selvittämät poissaolot. </a:t>
            </a:r>
            <a:r>
              <a:rPr lang="fi-FI" sz="1000" dirty="0" err="1"/>
              <a:t>Huom</a:t>
            </a:r>
            <a:r>
              <a:rPr lang="fi-FI" sz="1000" dirty="0"/>
              <a:t>! Myöhästyminen merkitään Wilmaan myöhästymisenä ja siten se ei kerrytä poissaoloja. Poissaoloja kerryttävät poissaolomerkinnät: Terveydellisiin syihin liittyvä poissaolo, Ennalta anottu vapaa, Muu selvitetty poissaolo, Luvaton poissaolo, selvitetty, Selvittämätön poissaolo.</a:t>
            </a:r>
          </a:p>
          <a:p>
            <a:pPr>
              <a:lnSpc>
                <a:spcPct val="100000"/>
              </a:lnSpc>
            </a:pPr>
            <a:r>
              <a:rPr lang="fi-FI" sz="1000" dirty="0"/>
              <a:t>Oikeus kuitata poissaolokoosteet on luokkaa opettavalla opettajalla tai luokanohjaajalla. Luokanopettajan/-ohjaajan on kuitattava poissaolokooste ohjeiden mukaan. Kuittaaminen katkaisee Wilman automaattisen saman poissaolokoosteen luomisen ja lähettämisen. Rehtori voi tarvittaessa antaa poissaolokoosteen kuittausoikeuksia muille oppilasta opettaville opettajille. </a:t>
            </a:r>
          </a:p>
          <a:p>
            <a:pPr>
              <a:lnSpc>
                <a:spcPct val="100000"/>
              </a:lnSpc>
            </a:pPr>
            <a:r>
              <a:rPr lang="fi-FI" sz="1000" dirty="0"/>
              <a:t>Rehtori huolehtii opettajan poissaolon aikana oppilaiden poissaolojen kirjaamiskäytänteistä, sijaisen Wilma-tunnuksista ja poissaoloihin puuttumisen malliin perehdyttämisestä.</a:t>
            </a:r>
          </a:p>
          <a:p>
            <a:pPr>
              <a:lnSpc>
                <a:spcPct val="100000"/>
              </a:lnSpc>
            </a:pPr>
            <a:r>
              <a:rPr lang="fi-FI" sz="1000" dirty="0"/>
              <a:t>Rehtorin tehtävä on antaa tukea opettajalle. Rehtorin tehtävä on huolehtia, että oppilas saa koulunkäyntiinsä moniammatillisen opiskeluhuoltohenkilöstön tuen.</a:t>
            </a:r>
          </a:p>
        </p:txBody>
      </p:sp>
      <p:sp>
        <p:nvSpPr>
          <p:cNvPr id="5" name="Tekstiruutu 4">
            <a:extLst>
              <a:ext uri="{FF2B5EF4-FFF2-40B4-BE49-F238E27FC236}">
                <a16:creationId xmlns:a16="http://schemas.microsoft.com/office/drawing/2014/main" id="{16CA7281-9061-C7AE-D583-CF28D0173193}"/>
              </a:ext>
            </a:extLst>
          </p:cNvPr>
          <p:cNvSpPr txBox="1"/>
          <p:nvPr/>
        </p:nvSpPr>
        <p:spPr>
          <a:xfrm>
            <a:off x="722768" y="4745869"/>
            <a:ext cx="1252082" cy="215444"/>
          </a:xfrm>
          <a:prstGeom prst="rect">
            <a:avLst/>
          </a:prstGeom>
          <a:noFill/>
        </p:spPr>
        <p:txBody>
          <a:bodyPr wrap="square">
            <a:spAutoFit/>
          </a:bodyPr>
          <a:lstStyle/>
          <a:p>
            <a:r>
              <a:rPr lang="fi-FI" sz="800" b="1" dirty="0"/>
              <a:t>Lukuvuosi 2024–2025</a:t>
            </a:r>
          </a:p>
        </p:txBody>
      </p:sp>
      <p:sp>
        <p:nvSpPr>
          <p:cNvPr id="8" name="Tekstiruutu 7">
            <a:extLst>
              <a:ext uri="{FF2B5EF4-FFF2-40B4-BE49-F238E27FC236}">
                <a16:creationId xmlns:a16="http://schemas.microsoft.com/office/drawing/2014/main" id="{A5EBE27C-5AD6-5815-3E7A-02DAA72F8248}"/>
              </a:ext>
            </a:extLst>
          </p:cNvPr>
          <p:cNvSpPr txBox="1"/>
          <p:nvPr/>
        </p:nvSpPr>
        <p:spPr>
          <a:xfrm>
            <a:off x="8658225" y="4619625"/>
            <a:ext cx="327334" cy="400110"/>
          </a:xfrm>
          <a:prstGeom prst="rect">
            <a:avLst/>
          </a:prstGeom>
          <a:noFill/>
        </p:spPr>
        <p:txBody>
          <a:bodyPr wrap="none" rtlCol="0">
            <a:spAutoFit/>
          </a:bodyPr>
          <a:lstStyle/>
          <a:p>
            <a:r>
              <a:rPr lang="fi-FI" sz="2000" b="1" dirty="0"/>
              <a:t>6</a:t>
            </a:r>
          </a:p>
        </p:txBody>
      </p:sp>
    </p:spTree>
    <p:extLst>
      <p:ext uri="{BB962C8B-B14F-4D97-AF65-F5344CB8AC3E}">
        <p14:creationId xmlns:p14="http://schemas.microsoft.com/office/powerpoint/2010/main" val="300903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uora yhdysviiva 5">
            <a:extLst>
              <a:ext uri="{FF2B5EF4-FFF2-40B4-BE49-F238E27FC236}">
                <a16:creationId xmlns:a16="http://schemas.microsoft.com/office/drawing/2014/main" id="{C802B4D3-7071-8365-A89A-935E45943D51}"/>
              </a:ext>
            </a:extLst>
          </p:cNvPr>
          <p:cNvCxnSpPr>
            <a:cxnSpLocks/>
          </p:cNvCxnSpPr>
          <p:nvPr/>
        </p:nvCxnSpPr>
        <p:spPr>
          <a:xfrm>
            <a:off x="8318973" y="13750"/>
            <a:ext cx="0" cy="5143500"/>
          </a:xfrm>
          <a:prstGeom prst="line">
            <a:avLst/>
          </a:prstGeom>
          <a:ln w="76200">
            <a:solidFill>
              <a:srgbClr val="BFE9D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Suora yhdysviiva 6">
            <a:extLst>
              <a:ext uri="{FF2B5EF4-FFF2-40B4-BE49-F238E27FC236}">
                <a16:creationId xmlns:a16="http://schemas.microsoft.com/office/drawing/2014/main" id="{06F554AF-BC90-1670-82C4-89E7E3227EA2}"/>
              </a:ext>
            </a:extLst>
          </p:cNvPr>
          <p:cNvCxnSpPr>
            <a:cxnSpLocks/>
          </p:cNvCxnSpPr>
          <p:nvPr/>
        </p:nvCxnSpPr>
        <p:spPr>
          <a:xfrm>
            <a:off x="8449602" y="-137504"/>
            <a:ext cx="0" cy="5466634"/>
          </a:xfrm>
          <a:prstGeom prst="line">
            <a:avLst/>
          </a:prstGeom>
          <a:ln w="76200">
            <a:solidFill>
              <a:srgbClr val="BFE9DE"/>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2800" dirty="0">
                <a:solidFill>
                  <a:schemeClr val="tx1"/>
                </a:solidFill>
              </a:rPr>
              <a:t>Wilman poissaolokoosteen opettajan ohje</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678317" y="1295401"/>
            <a:ext cx="6925641" cy="3125830"/>
          </a:xfrm>
        </p:spPr>
        <p:txBody>
          <a:bodyPr/>
          <a:lstStyle/>
          <a:p>
            <a:r>
              <a:rPr lang="fi-FI" sz="1050" dirty="0"/>
              <a:t>Poissaolokooste tulee tiistaisin Wilma-viestinä (lähettäjä: </a:t>
            </a:r>
            <a:r>
              <a:rPr lang="fi-FI" sz="1050" dirty="0" err="1"/>
              <a:t>Wilmoittaja</a:t>
            </a:r>
            <a:r>
              <a:rPr lang="fi-FI" sz="1050" dirty="0"/>
              <a:t>)</a:t>
            </a:r>
          </a:p>
          <a:p>
            <a:r>
              <a:rPr lang="fi-FI" sz="1050" dirty="0"/>
              <a:t>Poissaolokooste opettajalle </a:t>
            </a:r>
            <a:r>
              <a:rPr lang="fi-FI" sz="1050" dirty="0">
                <a:sym typeface="Wingdings" panose="05000000000000000000" pitchFamily="2" charset="2"/>
              </a:rPr>
              <a:t> viestissä on suora linkki  linkki klikataan auki  valitaan oikea tuntimäärä 50/100/150  poissaolokoosteen kuittaaminen:</a:t>
            </a:r>
          </a:p>
          <a:p>
            <a:pPr marL="0" indent="0">
              <a:buNone/>
            </a:pPr>
            <a:r>
              <a:rPr lang="fi-FI" sz="1050" dirty="0">
                <a:sym typeface="Wingdings" panose="05000000000000000000" pitchFamily="2" charset="2"/>
              </a:rPr>
              <a:t>	1. Merkitään avautuvaan valikkoon päivämäärä, jolloin viesti luetaan</a:t>
            </a:r>
          </a:p>
          <a:p>
            <a:pPr marL="0" indent="0">
              <a:buNone/>
            </a:pPr>
            <a:r>
              <a:rPr lang="fi-FI" sz="1050" dirty="0">
                <a:sym typeface="Wingdings" panose="05000000000000000000" pitchFamily="2" charset="2"/>
              </a:rPr>
              <a:t>	2. Kirjoitetaan avautuvaan valikkoon opettajan tilannearvion mukaan, mitä tehdään, esim. soitto huoltajalle, 	</a:t>
            </a:r>
            <a:br>
              <a:rPr lang="fi-FI" sz="1050" dirty="0">
                <a:sym typeface="Wingdings" panose="05000000000000000000" pitchFamily="2" charset="2"/>
              </a:rPr>
            </a:br>
            <a:r>
              <a:rPr lang="fi-FI" sz="1050" dirty="0">
                <a:sym typeface="Wingdings" panose="05000000000000000000" pitchFamily="2" charset="2"/>
              </a:rPr>
              <a:t>	keskustelu oppilaan kanssa, MAR-palaverin sopiminen </a:t>
            </a:r>
          </a:p>
          <a:p>
            <a:r>
              <a:rPr lang="fi-FI" sz="1050" dirty="0">
                <a:sym typeface="Wingdings" panose="05000000000000000000" pitchFamily="2" charset="2"/>
              </a:rPr>
              <a:t>Jos poissaolokoostetta ei kuitata, Wilma lähettää saman koosteen uudelleen opettajalle, huoltajalle ja rehtorille aina tiistaisin. Opettajan kuittaus katkaisee poissaolokoosteen uudelleen saapumisen Wilma-viestinä.</a:t>
            </a:r>
          </a:p>
          <a:p>
            <a:r>
              <a:rPr lang="fi-FI" sz="1050" dirty="0">
                <a:sym typeface="Wingdings" panose="05000000000000000000" pitchFamily="2" charset="2"/>
              </a:rPr>
              <a:t>Myös huoltajalle tulee Wilma-viesti, jossa pyydetään </a:t>
            </a:r>
            <a:br>
              <a:rPr lang="fi-FI" sz="1050" dirty="0">
                <a:sym typeface="Wingdings" panose="05000000000000000000" pitchFamily="2" charset="2"/>
              </a:rPr>
            </a:br>
            <a:r>
              <a:rPr lang="fi-FI" sz="1050" dirty="0">
                <a:sym typeface="Wingdings" panose="05000000000000000000" pitchFamily="2" charset="2"/>
              </a:rPr>
              <a:t>kirjoittamaan Wilma-viesti opettajalle poissaolojen syystä. </a:t>
            </a:r>
            <a:br>
              <a:rPr lang="fi-FI" sz="1050" dirty="0">
                <a:sym typeface="Wingdings" panose="05000000000000000000" pitchFamily="2" charset="2"/>
              </a:rPr>
            </a:br>
            <a:r>
              <a:rPr lang="fi-FI" sz="1050" dirty="0">
                <a:sym typeface="Wingdings" panose="05000000000000000000" pitchFamily="2" charset="2"/>
              </a:rPr>
              <a:t>Huoltajaa pyydetään myös kertomaan mahdollisista </a:t>
            </a:r>
            <a:br>
              <a:rPr lang="fi-FI" sz="1050" dirty="0">
                <a:sym typeface="Wingdings" panose="05000000000000000000" pitchFamily="2" charset="2"/>
              </a:rPr>
            </a:br>
            <a:r>
              <a:rPr lang="fi-FI" sz="1050" dirty="0">
                <a:sym typeface="Wingdings" panose="05000000000000000000" pitchFamily="2" charset="2"/>
              </a:rPr>
              <a:t>kotona havaituista koulunkäynnin haasteista ja vaikeuksista</a:t>
            </a:r>
          </a:p>
          <a:p>
            <a:r>
              <a:rPr lang="fi-FI" sz="1050" dirty="0">
                <a:sym typeface="Wingdings" panose="05000000000000000000" pitchFamily="2" charset="2"/>
              </a:rPr>
              <a:t>Poissaoloihin kertyy kaikki, myös ennalta-anotut poissaolot. </a:t>
            </a:r>
            <a:br>
              <a:rPr lang="fi-FI" sz="1050" dirty="0">
                <a:sym typeface="Wingdings" panose="05000000000000000000" pitchFamily="2" charset="2"/>
              </a:rPr>
            </a:br>
            <a:r>
              <a:rPr lang="fi-FI" sz="1050" dirty="0">
                <a:sym typeface="Wingdings" panose="05000000000000000000" pitchFamily="2" charset="2"/>
              </a:rPr>
              <a:t>Siksi opettajan, huoltajan ja oppilaan tilannearvion mukainen </a:t>
            </a:r>
            <a:br>
              <a:rPr lang="fi-FI" sz="1050" dirty="0">
                <a:sym typeface="Wingdings" panose="05000000000000000000" pitchFamily="2" charset="2"/>
              </a:rPr>
            </a:br>
            <a:r>
              <a:rPr lang="fi-FI" sz="1050" dirty="0">
                <a:sym typeface="Wingdings" panose="05000000000000000000" pitchFamily="2" charset="2"/>
              </a:rPr>
              <a:t>toiminta kaikissa poissaolorajavaiheissa.	</a:t>
            </a:r>
            <a:endParaRPr lang="fi-FI" sz="1050" dirty="0"/>
          </a:p>
        </p:txBody>
      </p:sp>
      <p:sp>
        <p:nvSpPr>
          <p:cNvPr id="5" name="Tekstiruutu 4">
            <a:extLst>
              <a:ext uri="{FF2B5EF4-FFF2-40B4-BE49-F238E27FC236}">
                <a16:creationId xmlns:a16="http://schemas.microsoft.com/office/drawing/2014/main" id="{16CA7281-9061-C7AE-D583-CF28D0173193}"/>
              </a:ext>
            </a:extLst>
          </p:cNvPr>
          <p:cNvSpPr txBox="1"/>
          <p:nvPr/>
        </p:nvSpPr>
        <p:spPr>
          <a:xfrm>
            <a:off x="722768" y="4745869"/>
            <a:ext cx="1252082" cy="215444"/>
          </a:xfrm>
          <a:prstGeom prst="rect">
            <a:avLst/>
          </a:prstGeom>
          <a:noFill/>
        </p:spPr>
        <p:txBody>
          <a:bodyPr wrap="square">
            <a:spAutoFit/>
          </a:bodyPr>
          <a:lstStyle/>
          <a:p>
            <a:r>
              <a:rPr lang="fi-FI" sz="800" b="1" dirty="0"/>
              <a:t>Lukuvuosi 2024–2025 </a:t>
            </a:r>
          </a:p>
        </p:txBody>
      </p:sp>
      <p:pic>
        <p:nvPicPr>
          <p:cNvPr id="4" name="Kuva 3">
            <a:extLst>
              <a:ext uri="{FF2B5EF4-FFF2-40B4-BE49-F238E27FC236}">
                <a16:creationId xmlns:a16="http://schemas.microsoft.com/office/drawing/2014/main" id="{D4D183B8-C6CC-C04F-C63D-54518D31BF40}"/>
              </a:ext>
            </a:extLst>
          </p:cNvPr>
          <p:cNvPicPr>
            <a:picLocks noChangeAspect="1"/>
          </p:cNvPicPr>
          <p:nvPr/>
        </p:nvPicPr>
        <p:blipFill>
          <a:blip r:embed="rId2"/>
          <a:stretch>
            <a:fillRect/>
          </a:stretch>
        </p:blipFill>
        <p:spPr>
          <a:xfrm>
            <a:off x="4729504" y="3409242"/>
            <a:ext cx="3897844" cy="1414614"/>
          </a:xfrm>
          <a:prstGeom prst="rect">
            <a:avLst/>
          </a:prstGeom>
        </p:spPr>
      </p:pic>
      <p:sp>
        <p:nvSpPr>
          <p:cNvPr id="8" name="Tekstiruutu 7">
            <a:extLst>
              <a:ext uri="{FF2B5EF4-FFF2-40B4-BE49-F238E27FC236}">
                <a16:creationId xmlns:a16="http://schemas.microsoft.com/office/drawing/2014/main" id="{EDDD64CD-78C3-0DFD-75A6-A8E829D749A6}"/>
              </a:ext>
            </a:extLst>
          </p:cNvPr>
          <p:cNvSpPr txBox="1"/>
          <p:nvPr/>
        </p:nvSpPr>
        <p:spPr>
          <a:xfrm>
            <a:off x="8658225" y="4619625"/>
            <a:ext cx="327334" cy="400110"/>
          </a:xfrm>
          <a:prstGeom prst="rect">
            <a:avLst/>
          </a:prstGeom>
          <a:noFill/>
        </p:spPr>
        <p:txBody>
          <a:bodyPr wrap="none" rtlCol="0">
            <a:spAutoFit/>
          </a:bodyPr>
          <a:lstStyle/>
          <a:p>
            <a:r>
              <a:rPr lang="fi-FI" sz="2000" b="1" dirty="0">
                <a:solidFill>
                  <a:schemeClr val="accent5"/>
                </a:solidFill>
              </a:rPr>
              <a:t>7</a:t>
            </a:r>
          </a:p>
        </p:txBody>
      </p:sp>
    </p:spTree>
    <p:extLst>
      <p:ext uri="{BB962C8B-B14F-4D97-AF65-F5344CB8AC3E}">
        <p14:creationId xmlns:p14="http://schemas.microsoft.com/office/powerpoint/2010/main" val="329201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i 3">
            <a:extLst>
              <a:ext uri="{FF2B5EF4-FFF2-40B4-BE49-F238E27FC236}">
                <a16:creationId xmlns:a16="http://schemas.microsoft.com/office/drawing/2014/main" id="{E63F0680-C452-A509-2358-F0F7166EE366}"/>
              </a:ext>
            </a:extLst>
          </p:cNvPr>
          <p:cNvSpPr/>
          <p:nvPr/>
        </p:nvSpPr>
        <p:spPr>
          <a:xfrm>
            <a:off x="645935" y="1560651"/>
            <a:ext cx="2005422" cy="2005422"/>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b="1" dirty="0"/>
              <a:t>Luvattomat poissaolot</a:t>
            </a:r>
            <a:endParaRPr lang="fi-FI" sz="1600" b="1" dirty="0"/>
          </a:p>
        </p:txBody>
      </p:sp>
      <p:sp>
        <p:nvSpPr>
          <p:cNvPr id="18" name="Tekstiruutu 17">
            <a:extLst>
              <a:ext uri="{FF2B5EF4-FFF2-40B4-BE49-F238E27FC236}">
                <a16:creationId xmlns:a16="http://schemas.microsoft.com/office/drawing/2014/main" id="{D274793A-3C56-E306-3189-3FEBEB31BF98}"/>
              </a:ext>
            </a:extLst>
          </p:cNvPr>
          <p:cNvSpPr txBox="1"/>
          <p:nvPr/>
        </p:nvSpPr>
        <p:spPr>
          <a:xfrm>
            <a:off x="722768" y="4745869"/>
            <a:ext cx="1252082" cy="215444"/>
          </a:xfrm>
          <a:prstGeom prst="rect">
            <a:avLst/>
          </a:prstGeom>
          <a:noFill/>
        </p:spPr>
        <p:txBody>
          <a:bodyPr wrap="square">
            <a:spAutoFit/>
          </a:bodyPr>
          <a:lstStyle/>
          <a:p>
            <a:r>
              <a:rPr lang="fi-FI" sz="800" b="1" dirty="0"/>
              <a:t>Lukuvuosi 2024–2025 </a:t>
            </a:r>
          </a:p>
        </p:txBody>
      </p:sp>
      <p:sp>
        <p:nvSpPr>
          <p:cNvPr id="2" name="Tekstiruutu 1">
            <a:extLst>
              <a:ext uri="{FF2B5EF4-FFF2-40B4-BE49-F238E27FC236}">
                <a16:creationId xmlns:a16="http://schemas.microsoft.com/office/drawing/2014/main" id="{4D5B9D1B-D4D9-8230-AE03-BE359A88A5FB}"/>
              </a:ext>
            </a:extLst>
          </p:cNvPr>
          <p:cNvSpPr txBox="1"/>
          <p:nvPr/>
        </p:nvSpPr>
        <p:spPr>
          <a:xfrm>
            <a:off x="8658225" y="4619625"/>
            <a:ext cx="327334" cy="400110"/>
          </a:xfrm>
          <a:prstGeom prst="rect">
            <a:avLst/>
          </a:prstGeom>
          <a:noFill/>
        </p:spPr>
        <p:txBody>
          <a:bodyPr wrap="none" rtlCol="0">
            <a:spAutoFit/>
          </a:bodyPr>
          <a:lstStyle/>
          <a:p>
            <a:r>
              <a:rPr lang="fi-FI" sz="2000" b="1" dirty="0">
                <a:solidFill>
                  <a:schemeClr val="accent5"/>
                </a:solidFill>
              </a:rPr>
              <a:t>8</a:t>
            </a:r>
          </a:p>
        </p:txBody>
      </p:sp>
      <p:sp>
        <p:nvSpPr>
          <p:cNvPr id="6" name="Ellipsi 5">
            <a:extLst>
              <a:ext uri="{FF2B5EF4-FFF2-40B4-BE49-F238E27FC236}">
                <a16:creationId xmlns:a16="http://schemas.microsoft.com/office/drawing/2014/main" id="{F8EE2129-4A93-1D4C-3067-C067417AF0B6}"/>
              </a:ext>
            </a:extLst>
          </p:cNvPr>
          <p:cNvSpPr/>
          <p:nvPr/>
        </p:nvSpPr>
        <p:spPr>
          <a:xfrm>
            <a:off x="645935" y="1553221"/>
            <a:ext cx="2005422" cy="20054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a:t>Ennalta-ehkäisevä toiminta ja varhainen puuttuminen painopisteenä</a:t>
            </a:r>
            <a:endParaRPr lang="fi-FI" sz="1200" b="1" dirty="0"/>
          </a:p>
        </p:txBody>
      </p:sp>
      <p:sp>
        <p:nvSpPr>
          <p:cNvPr id="7" name="Suorakulmio 6">
            <a:extLst>
              <a:ext uri="{FF2B5EF4-FFF2-40B4-BE49-F238E27FC236}">
                <a16:creationId xmlns:a16="http://schemas.microsoft.com/office/drawing/2014/main" id="{89F215D9-D661-5B60-9FFC-F266DF39A7CA}"/>
              </a:ext>
            </a:extLst>
          </p:cNvPr>
          <p:cNvSpPr/>
          <p:nvPr/>
        </p:nvSpPr>
        <p:spPr>
          <a:xfrm>
            <a:off x="3300090" y="673768"/>
            <a:ext cx="4977636" cy="2162234"/>
          </a:xfrm>
          <a:prstGeom prst="rect">
            <a:avLst/>
          </a:prstGeom>
          <a:solidFill>
            <a:srgbClr val="C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C80E44AC-C239-7A2F-C535-B1F25A93F3AF}"/>
              </a:ext>
            </a:extLst>
          </p:cNvPr>
          <p:cNvSpPr txBox="1"/>
          <p:nvPr/>
        </p:nvSpPr>
        <p:spPr>
          <a:xfrm>
            <a:off x="3543300" y="1050303"/>
            <a:ext cx="4472939" cy="1846659"/>
          </a:xfrm>
          <a:prstGeom prst="rect">
            <a:avLst/>
          </a:prstGeom>
          <a:noFill/>
        </p:spPr>
        <p:txBody>
          <a:bodyPr wrap="square" rtlCol="0">
            <a:spAutoFit/>
          </a:bodyPr>
          <a:lstStyle/>
          <a:p>
            <a:pPr marL="171450" indent="-171450" fontAlgn="base">
              <a:buFont typeface="Arial" panose="020B0604020202020204" pitchFamily="34" charset="0"/>
              <a:buChar char="•"/>
            </a:pPr>
            <a:r>
              <a:rPr lang="fi-FI" sz="1200" b="1" dirty="0">
                <a:solidFill>
                  <a:srgbClr val="333333"/>
                </a:solidFill>
                <a:latin typeface="+mj-lt"/>
              </a:rPr>
              <a:t>Opettaja </a:t>
            </a:r>
            <a:r>
              <a:rPr lang="fi-FI" sz="1200" dirty="0">
                <a:solidFill>
                  <a:srgbClr val="333333"/>
                </a:solidFill>
                <a:latin typeface="+mj-lt"/>
              </a:rPr>
              <a:t>seuraa oppilaan kokonaistilannetta mm. seuraavasti: Oppilaan kaikki Wilma-merkinnät erityisesti myöhästymiset, yleiset ja kohdennetut oppimisen ja koulunkäynnin tukitoimet, suoritukset ja niiden kehityssuunta.</a:t>
            </a:r>
          </a:p>
          <a:p>
            <a:pPr marL="171450" indent="-171450" fontAlgn="base">
              <a:buFont typeface="Arial" panose="020B0604020202020204" pitchFamily="34" charset="0"/>
              <a:buChar char="•"/>
            </a:pPr>
            <a:r>
              <a:rPr lang="fi-FI" sz="1200" b="1" dirty="0">
                <a:solidFill>
                  <a:srgbClr val="333333"/>
                </a:solidFill>
                <a:latin typeface="+mj-lt"/>
              </a:rPr>
              <a:t>Huoltaja </a:t>
            </a:r>
            <a:r>
              <a:rPr lang="fi-FI" sz="1200" dirty="0">
                <a:solidFill>
                  <a:srgbClr val="333333"/>
                </a:solidFill>
                <a:latin typeface="+mj-lt"/>
              </a:rPr>
              <a:t>seuraa oppilaan poissaoloja, tuntimerkintöjä ja oppimisen edistymistä. Huoltaja on velvollinen selvittämään poissaolojen syyt ja olemaan yhteydessä luokanopettajaan/-ohjaajaan. </a:t>
            </a:r>
          </a:p>
          <a:p>
            <a:endParaRPr lang="fi-FI" dirty="0"/>
          </a:p>
        </p:txBody>
      </p:sp>
      <p:sp>
        <p:nvSpPr>
          <p:cNvPr id="9" name="Suorakulmio 8">
            <a:extLst>
              <a:ext uri="{FF2B5EF4-FFF2-40B4-BE49-F238E27FC236}">
                <a16:creationId xmlns:a16="http://schemas.microsoft.com/office/drawing/2014/main" id="{79DE01BC-2450-FC86-BB33-B25301F13BA5}"/>
              </a:ext>
            </a:extLst>
          </p:cNvPr>
          <p:cNvSpPr/>
          <p:nvPr/>
        </p:nvSpPr>
        <p:spPr>
          <a:xfrm>
            <a:off x="3299460" y="3061041"/>
            <a:ext cx="4977636" cy="1406853"/>
          </a:xfrm>
          <a:prstGeom prst="rect">
            <a:avLst/>
          </a:prstGeom>
          <a:solidFill>
            <a:srgbClr val="EBEA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63DC71FA-DB59-4B40-33E9-53B2F9147F1F}"/>
              </a:ext>
            </a:extLst>
          </p:cNvPr>
          <p:cNvSpPr txBox="1"/>
          <p:nvPr/>
        </p:nvSpPr>
        <p:spPr>
          <a:xfrm>
            <a:off x="3543300" y="3278972"/>
            <a:ext cx="4560477" cy="1292662"/>
          </a:xfrm>
          <a:prstGeom prst="rect">
            <a:avLst/>
          </a:prstGeom>
          <a:noFill/>
        </p:spPr>
        <p:txBody>
          <a:bodyPr wrap="square" rtlCol="0">
            <a:spAutoFit/>
          </a:bodyPr>
          <a:lstStyle/>
          <a:p>
            <a:pPr marL="171450" indent="-171450" fontAlgn="base">
              <a:buFont typeface="Arial" panose="020B0604020202020204" pitchFamily="34" charset="0"/>
              <a:buChar char="•"/>
            </a:pPr>
            <a:r>
              <a:rPr lang="fi-FI" sz="1200" dirty="0">
                <a:solidFill>
                  <a:srgbClr val="333333"/>
                </a:solidFill>
                <a:latin typeface="+mj-lt"/>
              </a:rPr>
              <a:t>Sujuva ja aktiivinen yhteistyö kodin ja koulun välillä.</a:t>
            </a:r>
          </a:p>
          <a:p>
            <a:pPr marL="171450" indent="-171450" fontAlgn="base">
              <a:buFont typeface="Arial" panose="020B0604020202020204" pitchFamily="34" charset="0"/>
              <a:buChar char="•"/>
            </a:pPr>
            <a:r>
              <a:rPr lang="fi-FI" sz="1200" dirty="0">
                <a:solidFill>
                  <a:srgbClr val="333333"/>
                </a:solidFill>
                <a:latin typeface="+mj-lt"/>
              </a:rPr>
              <a:t>Heti, kun huoli oppilaan poissaoloista herää kotona tai koulussa, opettaja keskustelee oppilaan ja huoltajan kanssa poissaolojen syistä. </a:t>
            </a:r>
          </a:p>
          <a:p>
            <a:pPr marL="171450" indent="-171450" fontAlgn="base">
              <a:buFont typeface="Arial" panose="020B0604020202020204" pitchFamily="34" charset="0"/>
              <a:buChar char="•"/>
            </a:pPr>
            <a:r>
              <a:rPr lang="fi-FI" sz="1200" dirty="0">
                <a:solidFill>
                  <a:srgbClr val="333333"/>
                </a:solidFill>
                <a:latin typeface="+mj-lt"/>
              </a:rPr>
              <a:t>Tilannearvion ja tarpeen mukainen toiminta kaikissa vaiheissa.</a:t>
            </a:r>
          </a:p>
          <a:p>
            <a:endParaRPr lang="fi-FI" dirty="0"/>
          </a:p>
        </p:txBody>
      </p:sp>
    </p:spTree>
    <p:extLst>
      <p:ext uri="{BB962C8B-B14F-4D97-AF65-F5344CB8AC3E}">
        <p14:creationId xmlns:p14="http://schemas.microsoft.com/office/powerpoint/2010/main" val="12540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B074239-39A2-E7A3-C933-D1EE1BE8216E}"/>
              </a:ext>
            </a:extLst>
          </p:cNvPr>
          <p:cNvSpPr/>
          <p:nvPr/>
        </p:nvSpPr>
        <p:spPr>
          <a:xfrm>
            <a:off x="3300090" y="673768"/>
            <a:ext cx="4977636" cy="3764329"/>
          </a:xfrm>
          <a:prstGeom prst="rect">
            <a:avLst/>
          </a:prstGeom>
          <a:solidFill>
            <a:srgbClr val="BFE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Ellipsi 3">
            <a:extLst>
              <a:ext uri="{FF2B5EF4-FFF2-40B4-BE49-F238E27FC236}">
                <a16:creationId xmlns:a16="http://schemas.microsoft.com/office/drawing/2014/main" id="{E63F0680-C452-A509-2358-F0F7166EE366}"/>
              </a:ext>
            </a:extLst>
          </p:cNvPr>
          <p:cNvSpPr/>
          <p:nvPr/>
        </p:nvSpPr>
        <p:spPr>
          <a:xfrm>
            <a:off x="645935" y="1560651"/>
            <a:ext cx="2005422" cy="2005422"/>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b="1" dirty="0"/>
              <a:t>Luvattomat poissaolot</a:t>
            </a:r>
            <a:endParaRPr lang="fi-FI" sz="1600" b="1" dirty="0"/>
          </a:p>
        </p:txBody>
      </p:sp>
      <p:sp>
        <p:nvSpPr>
          <p:cNvPr id="15" name="Tekstiruutu 14">
            <a:extLst>
              <a:ext uri="{FF2B5EF4-FFF2-40B4-BE49-F238E27FC236}">
                <a16:creationId xmlns:a16="http://schemas.microsoft.com/office/drawing/2014/main" id="{E39F8E33-74DC-DE67-7310-E64038E759ED}"/>
              </a:ext>
            </a:extLst>
          </p:cNvPr>
          <p:cNvSpPr txBox="1"/>
          <p:nvPr/>
        </p:nvSpPr>
        <p:spPr>
          <a:xfrm>
            <a:off x="3712715" y="1020506"/>
            <a:ext cx="4173126" cy="3370153"/>
          </a:xfrm>
          <a:prstGeom prst="rect">
            <a:avLst/>
          </a:prstGeom>
          <a:noFill/>
        </p:spPr>
        <p:txBody>
          <a:bodyPr wrap="square" rtlCol="0">
            <a:spAutoFit/>
          </a:bodyPr>
          <a:lstStyle/>
          <a:p>
            <a:pPr marL="0" indent="0" fontAlgn="base">
              <a:buFont typeface="Arial"/>
              <a:buNone/>
            </a:pPr>
            <a:r>
              <a:rPr lang="fi-FI" sz="1300" b="1" dirty="0">
                <a:solidFill>
                  <a:srgbClr val="333333"/>
                </a:solidFill>
                <a:latin typeface="+mj-lt"/>
              </a:rPr>
              <a:t>Luvattomien poissaolojen kohdalla</a:t>
            </a:r>
          </a:p>
          <a:p>
            <a:pPr fontAlgn="base"/>
            <a:endParaRPr lang="fi-FI" sz="1300" dirty="0">
              <a:solidFill>
                <a:srgbClr val="333333"/>
              </a:solidFill>
              <a:latin typeface="+mj-lt"/>
            </a:endParaRPr>
          </a:p>
          <a:p>
            <a:pPr marL="171450" indent="-171450" fontAlgn="base">
              <a:buFont typeface="Arial" panose="020B0604020202020204" pitchFamily="34" charset="0"/>
              <a:buChar char="•"/>
            </a:pPr>
            <a:r>
              <a:rPr lang="fi-FI" sz="1300" dirty="0">
                <a:solidFill>
                  <a:srgbClr val="333333"/>
                </a:solidFill>
                <a:latin typeface="+mj-lt"/>
              </a:rPr>
              <a:t>Keskustele oppilaan kanssa viipymättä.</a:t>
            </a:r>
          </a:p>
          <a:p>
            <a:pPr marL="171450" indent="-171450" fontAlgn="base">
              <a:buFont typeface="Arial" panose="020B0604020202020204" pitchFamily="34" charset="0"/>
              <a:buChar char="•"/>
            </a:pPr>
            <a:r>
              <a:rPr lang="fi-FI" sz="1300" dirty="0">
                <a:solidFill>
                  <a:srgbClr val="333333"/>
                </a:solidFill>
                <a:latin typeface="+mj-lt"/>
              </a:rPr>
              <a:t>Keskustele tilanteesta huoltajan/muun laillisen edustajan kanssa ja sovi toimenpiteistä ja seurannasta.</a:t>
            </a:r>
          </a:p>
          <a:p>
            <a:pPr marL="171450" indent="-171450" fontAlgn="base">
              <a:buFont typeface="Arial" panose="020B0604020202020204" pitchFamily="34" charset="0"/>
              <a:buChar char="•"/>
            </a:pPr>
            <a:r>
              <a:rPr lang="fi-FI" sz="1300" dirty="0"/>
              <a:t>Jokaisen oppilaan tilanne huomioidaan yksilöllisesti poissaolorajojen ylittyessä </a:t>
            </a:r>
            <a:r>
              <a:rPr lang="fi-FI" sz="1300" dirty="0">
                <a:sym typeface="Wingdings" panose="05000000000000000000" pitchFamily="2" charset="2"/>
              </a:rPr>
              <a:t> </a:t>
            </a:r>
            <a:r>
              <a:rPr lang="fi-FI" sz="1300" dirty="0"/>
              <a:t>Selvitetään poissaolojen vaikutus opiskeluun ja mahdollisen lisätuen tarve. </a:t>
            </a:r>
          </a:p>
          <a:p>
            <a:pPr marL="171450" indent="-171450" fontAlgn="base">
              <a:buFont typeface="Arial" panose="020B0604020202020204" pitchFamily="34" charset="0"/>
              <a:buChar char="•"/>
            </a:pPr>
            <a:r>
              <a:rPr lang="fi-FI" sz="1300" dirty="0">
                <a:solidFill>
                  <a:srgbClr val="333333"/>
                </a:solidFill>
                <a:latin typeface="+mj-lt"/>
              </a:rPr>
              <a:t>Luvattomat poissaolot on katkaistava.</a:t>
            </a:r>
          </a:p>
          <a:p>
            <a:pPr marL="171450" indent="-171450" fontAlgn="base">
              <a:buFont typeface="Arial" panose="020B0604020202020204" pitchFamily="34" charset="0"/>
              <a:buChar char="•"/>
            </a:pPr>
            <a:r>
              <a:rPr lang="fi-FI" sz="1300" dirty="0"/>
              <a:t>Luvattomat poissaolot halutaan havaita varhain, sillä runsas koulupoissaolojen määrä heikentää oppimista, koulu- ja luokkayhteisöön kiinnittymistä ja lisää syrjäytymisen riskiä.</a:t>
            </a:r>
            <a:endParaRPr lang="fi-FI" sz="1300" dirty="0">
              <a:solidFill>
                <a:srgbClr val="333333"/>
              </a:solidFill>
              <a:latin typeface="+mj-lt"/>
            </a:endParaRPr>
          </a:p>
          <a:p>
            <a:endParaRPr lang="fi-FI" dirty="0"/>
          </a:p>
        </p:txBody>
      </p:sp>
      <p:sp>
        <p:nvSpPr>
          <p:cNvPr id="18" name="Tekstiruutu 17">
            <a:extLst>
              <a:ext uri="{FF2B5EF4-FFF2-40B4-BE49-F238E27FC236}">
                <a16:creationId xmlns:a16="http://schemas.microsoft.com/office/drawing/2014/main" id="{D274793A-3C56-E306-3189-3FEBEB31BF98}"/>
              </a:ext>
            </a:extLst>
          </p:cNvPr>
          <p:cNvSpPr txBox="1"/>
          <p:nvPr/>
        </p:nvSpPr>
        <p:spPr>
          <a:xfrm>
            <a:off x="722768" y="4745869"/>
            <a:ext cx="1252082" cy="215444"/>
          </a:xfrm>
          <a:prstGeom prst="rect">
            <a:avLst/>
          </a:prstGeom>
          <a:noFill/>
        </p:spPr>
        <p:txBody>
          <a:bodyPr wrap="square">
            <a:spAutoFit/>
          </a:bodyPr>
          <a:lstStyle/>
          <a:p>
            <a:r>
              <a:rPr lang="fi-FI" sz="800" b="1" dirty="0"/>
              <a:t>Lukuvuosi 2024–2025 </a:t>
            </a:r>
          </a:p>
        </p:txBody>
      </p:sp>
      <p:sp>
        <p:nvSpPr>
          <p:cNvPr id="2" name="Tekstiruutu 1">
            <a:extLst>
              <a:ext uri="{FF2B5EF4-FFF2-40B4-BE49-F238E27FC236}">
                <a16:creationId xmlns:a16="http://schemas.microsoft.com/office/drawing/2014/main" id="{4D5B9D1B-D4D9-8230-AE03-BE359A88A5FB}"/>
              </a:ext>
            </a:extLst>
          </p:cNvPr>
          <p:cNvSpPr txBox="1"/>
          <p:nvPr/>
        </p:nvSpPr>
        <p:spPr>
          <a:xfrm>
            <a:off x="8658225" y="4619625"/>
            <a:ext cx="327334" cy="400110"/>
          </a:xfrm>
          <a:prstGeom prst="rect">
            <a:avLst/>
          </a:prstGeom>
          <a:noFill/>
        </p:spPr>
        <p:txBody>
          <a:bodyPr wrap="none" rtlCol="0">
            <a:spAutoFit/>
          </a:bodyPr>
          <a:lstStyle/>
          <a:p>
            <a:r>
              <a:rPr lang="fi-FI" sz="2000" b="1" dirty="0">
                <a:solidFill>
                  <a:schemeClr val="accent5"/>
                </a:solidFill>
              </a:rPr>
              <a:t>9</a:t>
            </a:r>
          </a:p>
        </p:txBody>
      </p:sp>
    </p:spTree>
    <p:extLst>
      <p:ext uri="{BB962C8B-B14F-4D97-AF65-F5344CB8AC3E}">
        <p14:creationId xmlns:p14="http://schemas.microsoft.com/office/powerpoint/2010/main" val="3651710318"/>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ku_ppt-pohja_FI-SV.pptx" id="{5F8261E3-646C-448C-A2FC-B6D52AC2A3EC}" vid="{3C37CEE2-20EA-45B3-A9A6-16683BC8CD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30D7CBCE120A4EBB992A666055911B" ma:contentTypeVersion="7" ma:contentTypeDescription="Create a new document." ma:contentTypeScope="" ma:versionID="01cb4736ee39686000067dea844d6752">
  <xsd:schema xmlns:xsd="http://www.w3.org/2001/XMLSchema" xmlns:xs="http://www.w3.org/2001/XMLSchema" xmlns:p="http://schemas.microsoft.com/office/2006/metadata/properties" xmlns:ns3="01034885-00ec-427c-816c-c23505ebc5d4" xmlns:ns4="326fea61-058b-4ad8-b515-6b501b686be2" targetNamespace="http://schemas.microsoft.com/office/2006/metadata/properties" ma:root="true" ma:fieldsID="a4c6200779ac0ecd0ba57a7251b5f417" ns3:_="" ns4:_="">
    <xsd:import namespace="01034885-00ec-427c-816c-c23505ebc5d4"/>
    <xsd:import namespace="326fea61-058b-4ad8-b515-6b501b686b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34885-00ec-427c-816c-c23505ebc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6fea61-058b-4ad8-b515-6b501b686b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BEEA7-9FE3-4AF7-9243-C46B5DE08EC3}">
  <ds:schemaRefs>
    <ds:schemaRef ds:uri="http://schemas.microsoft.com/sharepoint/v3/contenttype/forms"/>
  </ds:schemaRefs>
</ds:datastoreItem>
</file>

<file path=customXml/itemProps2.xml><?xml version="1.0" encoding="utf-8"?>
<ds:datastoreItem xmlns:ds="http://schemas.openxmlformats.org/officeDocument/2006/customXml" ds:itemID="{76930E45-4219-4191-B47D-7A46637DD451}">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01034885-00ec-427c-816c-c23505ebc5d4"/>
    <ds:schemaRef ds:uri="326fea61-058b-4ad8-b515-6b501b686be2"/>
    <ds:schemaRef ds:uri="http://purl.org/dc/dcmitype/"/>
    <ds:schemaRef ds:uri="http://purl.org/dc/terms/"/>
  </ds:schemaRefs>
</ds:datastoreItem>
</file>

<file path=customXml/itemProps3.xml><?xml version="1.0" encoding="utf-8"?>
<ds:datastoreItem xmlns:ds="http://schemas.openxmlformats.org/officeDocument/2006/customXml" ds:itemID="{A5C00BA5-9EB4-470F-8A4B-7F22C2FCB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034885-00ec-427c-816c-c23505ebc5d4"/>
    <ds:schemaRef ds:uri="326fea61-058b-4ad8-b515-6b501b686b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Tku_ppt-pohja_FI-SV</Template>
  <TotalTime>14365</TotalTime>
  <Words>1878</Words>
  <Application>Microsoft Office PowerPoint</Application>
  <PresentationFormat>Näytössä katseltava esitys (16:9)</PresentationFormat>
  <Paragraphs>188</Paragraphs>
  <Slides>15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Arial</vt:lpstr>
      <vt:lpstr>Calibri</vt:lpstr>
      <vt:lpstr>Courier New</vt:lpstr>
      <vt:lpstr>Lucida Grande</vt:lpstr>
      <vt:lpstr>Wingdings</vt:lpstr>
      <vt:lpstr>Turun kaupunki perustyyli</vt:lpstr>
      <vt:lpstr>Koulupoissaoloihin puuttuminen Turun peruskouluissa,  lukuvuosi 2024–2025  Ohjeistus rehtoreille, opettajille  ja koulun henkilöstölle</vt:lpstr>
      <vt:lpstr>Sisältö</vt:lpstr>
      <vt:lpstr>Laki velvoittaa 1.8.2023 alkaen</vt:lpstr>
      <vt:lpstr>Turun koulupoissaolomalli</vt:lpstr>
      <vt:lpstr>Turun koulupoissaolomalli</vt:lpstr>
      <vt:lpstr>Poissaolokooste opettajalle, huoltajalle ja rehtorille</vt:lpstr>
      <vt:lpstr>Wilman poissaolokoosteen opettajan ohje</vt:lpstr>
      <vt:lpstr>PowerPoint-esitys</vt:lpstr>
      <vt:lpstr>PowerPoint-esitys</vt:lpstr>
      <vt:lpstr>PowerPoint-esitys</vt:lpstr>
      <vt:lpstr>PowerPoint-esitys</vt:lpstr>
      <vt:lpstr>PowerPoint-esitys</vt:lpstr>
      <vt:lpstr>Poissaolomerkinnät Wilmassa, lukuvuosi 2024–2025</vt:lpstr>
      <vt:lpstr>Rehtorin Wilma-viesti huoltajille</vt:lpstr>
      <vt:lpstr>Yhteenveto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Poissaolomalli opettajille</dc:title>
  <dc:creator>Kaisa Koski</dc:creator>
  <cp:lastModifiedBy>Gestranius Paula</cp:lastModifiedBy>
  <cp:revision>99</cp:revision>
  <cp:lastPrinted>2015-03-30T13:04:50Z</cp:lastPrinted>
  <dcterms:created xsi:type="dcterms:W3CDTF">2022-07-19T11:13:13Z</dcterms:created>
  <dcterms:modified xsi:type="dcterms:W3CDTF">2025-03-24T12:43:14Z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0x0101005D30D7CBCE120A4EBB992A666055911B</vt:lpwstr>
  </property>
</Properties>
</file>