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62" r:id="rId6"/>
    <p:sldId id="263" r:id="rId7"/>
    <p:sldId id="264" r:id="rId8"/>
    <p:sldId id="257" r:id="rId9"/>
    <p:sldId id="258" r:id="rId10"/>
    <p:sldId id="259" r:id="rId11"/>
    <p:sldId id="260" r:id="rId12"/>
    <p:sldId id="261" r:id="rId1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979" autoAdjust="0"/>
  </p:normalViewPr>
  <p:slideViewPr>
    <p:cSldViewPr snapToGrid="0">
      <p:cViewPr varScale="1">
        <p:scale>
          <a:sx n="65" d="100"/>
          <a:sy n="65" d="100"/>
        </p:scale>
        <p:origin x="72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9A2A501-568E-4CA9-BE97-FB0A28FC2EF1}" type="doc">
      <dgm:prSet loTypeId="urn:microsoft.com/office/officeart/2005/8/layout/pyramid2" loCatId="pyramid" qsTypeId="urn:microsoft.com/office/officeart/2005/8/quickstyle/simple1" qsCatId="simple" csTypeId="urn:microsoft.com/office/officeart/2005/8/colors/accent2_2" csCatId="accent2" phldr="1"/>
      <dgm:spPr/>
    </dgm:pt>
    <dgm:pt modelId="{45B91321-9C7D-4B87-AD0E-7955DB6C679F}">
      <dgm:prSet phldrT="[Teksti]" custT="1"/>
      <dgm:spPr/>
      <dgm:t>
        <a:bodyPr/>
        <a:lstStyle/>
        <a:p>
          <a:r>
            <a:rPr lang="sv-FI" sz="2800" b="0" dirty="0" smtClean="0"/>
            <a:t>Särskilt stöd</a:t>
          </a:r>
          <a:endParaRPr lang="fi-FI" sz="2800" dirty="0"/>
        </a:p>
      </dgm:t>
    </dgm:pt>
    <dgm:pt modelId="{C345A3B4-9F3E-43FF-974D-EB0E43D94F1B}" type="parTrans" cxnId="{41311F03-CFE0-454D-BFB1-2C89E2A5EB09}">
      <dgm:prSet/>
      <dgm:spPr/>
      <dgm:t>
        <a:bodyPr/>
        <a:lstStyle/>
        <a:p>
          <a:endParaRPr lang="fi-FI"/>
        </a:p>
      </dgm:t>
    </dgm:pt>
    <dgm:pt modelId="{42D273DF-6ABD-46B2-BFED-885B7576133E}" type="sibTrans" cxnId="{41311F03-CFE0-454D-BFB1-2C89E2A5EB09}">
      <dgm:prSet/>
      <dgm:spPr/>
      <dgm:t>
        <a:bodyPr/>
        <a:lstStyle/>
        <a:p>
          <a:endParaRPr lang="fi-FI"/>
        </a:p>
      </dgm:t>
    </dgm:pt>
    <dgm:pt modelId="{0A782BD7-55A7-48A9-AF63-662A6C68CDE1}">
      <dgm:prSet phldrT="[Teksti]" custT="1"/>
      <dgm:spPr/>
      <dgm:t>
        <a:bodyPr/>
        <a:lstStyle/>
        <a:p>
          <a:r>
            <a:rPr lang="sv-FI" sz="2800" b="0" dirty="0" smtClean="0"/>
            <a:t>Intensifierat stöd</a:t>
          </a:r>
          <a:endParaRPr lang="fi-FI" sz="2800" b="0" dirty="0"/>
        </a:p>
      </dgm:t>
    </dgm:pt>
    <dgm:pt modelId="{C6AFC9EE-D376-476F-AB61-62D7B002594E}" type="parTrans" cxnId="{2BEAF5F4-3B77-41F3-A4CC-AA3B423721C9}">
      <dgm:prSet/>
      <dgm:spPr/>
      <dgm:t>
        <a:bodyPr/>
        <a:lstStyle/>
        <a:p>
          <a:endParaRPr lang="fi-FI"/>
        </a:p>
      </dgm:t>
    </dgm:pt>
    <dgm:pt modelId="{161DA2A5-D5CB-49FD-BE31-1F8DBADEC969}" type="sibTrans" cxnId="{2BEAF5F4-3B77-41F3-A4CC-AA3B423721C9}">
      <dgm:prSet/>
      <dgm:spPr/>
      <dgm:t>
        <a:bodyPr/>
        <a:lstStyle/>
        <a:p>
          <a:endParaRPr lang="fi-FI"/>
        </a:p>
      </dgm:t>
    </dgm:pt>
    <dgm:pt modelId="{60614B2E-3C33-4866-824C-7F5E7F202758}">
      <dgm:prSet phldrT="[Teksti]" custT="1"/>
      <dgm:spPr/>
      <dgm:t>
        <a:bodyPr/>
        <a:lstStyle/>
        <a:p>
          <a:r>
            <a:rPr lang="sv-FI" sz="2800" b="0" dirty="0" smtClean="0"/>
            <a:t>Allmänt </a:t>
          </a:r>
          <a:r>
            <a:rPr lang="sv-FI" sz="2800" b="0" dirty="0" smtClean="0"/>
            <a:t>stöd</a:t>
          </a:r>
          <a:endParaRPr lang="fi-FI" sz="2800" b="0" dirty="0"/>
        </a:p>
      </dgm:t>
    </dgm:pt>
    <dgm:pt modelId="{A8C4539A-A612-48B0-900C-292C78883B3C}" type="parTrans" cxnId="{B202478D-75FD-46D8-B876-065765CCCBA6}">
      <dgm:prSet/>
      <dgm:spPr/>
      <dgm:t>
        <a:bodyPr/>
        <a:lstStyle/>
        <a:p>
          <a:endParaRPr lang="fi-FI"/>
        </a:p>
      </dgm:t>
    </dgm:pt>
    <dgm:pt modelId="{85124313-EAC2-4471-AF00-F10039E37759}" type="sibTrans" cxnId="{B202478D-75FD-46D8-B876-065765CCCBA6}">
      <dgm:prSet/>
      <dgm:spPr/>
      <dgm:t>
        <a:bodyPr/>
        <a:lstStyle/>
        <a:p>
          <a:endParaRPr lang="fi-FI"/>
        </a:p>
      </dgm:t>
    </dgm:pt>
    <dgm:pt modelId="{8AE4A5AB-84FF-45FD-9780-1C316F36168A}" type="pres">
      <dgm:prSet presAssocID="{69A2A501-568E-4CA9-BE97-FB0A28FC2EF1}" presName="compositeShape" presStyleCnt="0">
        <dgm:presLayoutVars>
          <dgm:dir/>
          <dgm:resizeHandles/>
        </dgm:presLayoutVars>
      </dgm:prSet>
      <dgm:spPr/>
    </dgm:pt>
    <dgm:pt modelId="{97EC32D3-58BF-4FC3-8916-53496662B18D}" type="pres">
      <dgm:prSet presAssocID="{69A2A501-568E-4CA9-BE97-FB0A28FC2EF1}" presName="pyramid" presStyleLbl="node1" presStyleIdx="0" presStyleCnt="1"/>
      <dgm:spPr/>
      <dgm:extLst>
        <a:ext uri="{E40237B7-FDA0-4F09-8148-C483321AD2D9}">
          <dgm14:cNvPr xmlns:dgm14="http://schemas.microsoft.com/office/drawing/2010/diagram" id="0" name="" descr="Kolmio, johon on kirjattu kolmiportaisen tuen eri tasot. Alimpana lukee yleinen tuki, keskellä tehostettu tuki ja ylimpänä erityinen tuki." title="Kaaviokuva kolmiportaisesta tuesta"/>
        </a:ext>
      </dgm:extLst>
    </dgm:pt>
    <dgm:pt modelId="{62882EA3-4F01-4E1D-8198-F2BBAE3A8B78}" type="pres">
      <dgm:prSet presAssocID="{69A2A501-568E-4CA9-BE97-FB0A28FC2EF1}" presName="theList" presStyleCnt="0"/>
      <dgm:spPr/>
    </dgm:pt>
    <dgm:pt modelId="{FCE4729E-5B96-4EF5-8C55-F5C10C6D0C69}" type="pres">
      <dgm:prSet presAssocID="{45B91321-9C7D-4B87-AD0E-7955DB6C679F}" presName="aNode" presStyleLbl="fgAcc1" presStyleIdx="0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36A97AE1-6926-412F-BEBB-FB7EAAC671AE}" type="pres">
      <dgm:prSet presAssocID="{45B91321-9C7D-4B87-AD0E-7955DB6C679F}" presName="aSpace" presStyleCnt="0"/>
      <dgm:spPr/>
    </dgm:pt>
    <dgm:pt modelId="{5191303F-36AE-40C6-8CA7-095E77731566}" type="pres">
      <dgm:prSet presAssocID="{0A782BD7-55A7-48A9-AF63-662A6C68CDE1}" presName="aNode" presStyleLbl="fgAcc1" presStyleIdx="1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7703E215-AF5D-462D-9458-1F7D461E6D2B}" type="pres">
      <dgm:prSet presAssocID="{0A782BD7-55A7-48A9-AF63-662A6C68CDE1}" presName="aSpace" presStyleCnt="0"/>
      <dgm:spPr/>
    </dgm:pt>
    <dgm:pt modelId="{F4E1651E-E054-4559-8644-DAA9C53CDA67}" type="pres">
      <dgm:prSet presAssocID="{60614B2E-3C33-4866-824C-7F5E7F202758}" presName="aNode" presStyleLbl="fgAcc1" presStyleIdx="2" presStyleCnt="3">
        <dgm:presLayoutVars>
          <dgm:bulletEnabled val="1"/>
        </dgm:presLayoutVars>
      </dgm:prSet>
      <dgm:spPr/>
      <dgm:t>
        <a:bodyPr/>
        <a:lstStyle/>
        <a:p>
          <a:endParaRPr lang="fi-FI"/>
        </a:p>
      </dgm:t>
    </dgm:pt>
    <dgm:pt modelId="{A2D8ED36-F187-426A-8277-1DB072989E5E}" type="pres">
      <dgm:prSet presAssocID="{60614B2E-3C33-4866-824C-7F5E7F202758}" presName="aSpace" presStyleCnt="0"/>
      <dgm:spPr/>
    </dgm:pt>
  </dgm:ptLst>
  <dgm:cxnLst>
    <dgm:cxn modelId="{B202478D-75FD-46D8-B876-065765CCCBA6}" srcId="{69A2A501-568E-4CA9-BE97-FB0A28FC2EF1}" destId="{60614B2E-3C33-4866-824C-7F5E7F202758}" srcOrd="2" destOrd="0" parTransId="{A8C4539A-A612-48B0-900C-292C78883B3C}" sibTransId="{85124313-EAC2-4471-AF00-F10039E37759}"/>
    <dgm:cxn modelId="{2BEAF5F4-3B77-41F3-A4CC-AA3B423721C9}" srcId="{69A2A501-568E-4CA9-BE97-FB0A28FC2EF1}" destId="{0A782BD7-55A7-48A9-AF63-662A6C68CDE1}" srcOrd="1" destOrd="0" parTransId="{C6AFC9EE-D376-476F-AB61-62D7B002594E}" sibTransId="{161DA2A5-D5CB-49FD-BE31-1F8DBADEC969}"/>
    <dgm:cxn modelId="{41311F03-CFE0-454D-BFB1-2C89E2A5EB09}" srcId="{69A2A501-568E-4CA9-BE97-FB0A28FC2EF1}" destId="{45B91321-9C7D-4B87-AD0E-7955DB6C679F}" srcOrd="0" destOrd="0" parTransId="{C345A3B4-9F3E-43FF-974D-EB0E43D94F1B}" sibTransId="{42D273DF-6ABD-46B2-BFED-885B7576133E}"/>
    <dgm:cxn modelId="{BBEE555A-30AF-4CFB-8980-2CDA37072F85}" type="presOf" srcId="{69A2A501-568E-4CA9-BE97-FB0A28FC2EF1}" destId="{8AE4A5AB-84FF-45FD-9780-1C316F36168A}" srcOrd="0" destOrd="0" presId="urn:microsoft.com/office/officeart/2005/8/layout/pyramid2"/>
    <dgm:cxn modelId="{F4A95134-0DD6-4690-9E4D-0DE30D6E57E3}" type="presOf" srcId="{45B91321-9C7D-4B87-AD0E-7955DB6C679F}" destId="{FCE4729E-5B96-4EF5-8C55-F5C10C6D0C69}" srcOrd="0" destOrd="0" presId="urn:microsoft.com/office/officeart/2005/8/layout/pyramid2"/>
    <dgm:cxn modelId="{F6CE4F04-465F-492E-9CE6-B9986E10CCA9}" type="presOf" srcId="{60614B2E-3C33-4866-824C-7F5E7F202758}" destId="{F4E1651E-E054-4559-8644-DAA9C53CDA67}" srcOrd="0" destOrd="0" presId="urn:microsoft.com/office/officeart/2005/8/layout/pyramid2"/>
    <dgm:cxn modelId="{C3B31C7C-0A7C-4C12-9F71-3AF000981ABF}" type="presOf" srcId="{0A782BD7-55A7-48A9-AF63-662A6C68CDE1}" destId="{5191303F-36AE-40C6-8CA7-095E77731566}" srcOrd="0" destOrd="0" presId="urn:microsoft.com/office/officeart/2005/8/layout/pyramid2"/>
    <dgm:cxn modelId="{6A9489DB-896E-451A-8D3A-D87DE1AD96DB}" type="presParOf" srcId="{8AE4A5AB-84FF-45FD-9780-1C316F36168A}" destId="{97EC32D3-58BF-4FC3-8916-53496662B18D}" srcOrd="0" destOrd="0" presId="urn:microsoft.com/office/officeart/2005/8/layout/pyramid2"/>
    <dgm:cxn modelId="{903D671C-4C51-4216-AD3D-90A5C77CFFFA}" type="presParOf" srcId="{8AE4A5AB-84FF-45FD-9780-1C316F36168A}" destId="{62882EA3-4F01-4E1D-8198-F2BBAE3A8B78}" srcOrd="1" destOrd="0" presId="urn:microsoft.com/office/officeart/2005/8/layout/pyramid2"/>
    <dgm:cxn modelId="{B1BDAD63-A107-4E6F-8EA2-80F2E3CCD01D}" type="presParOf" srcId="{62882EA3-4F01-4E1D-8198-F2BBAE3A8B78}" destId="{FCE4729E-5B96-4EF5-8C55-F5C10C6D0C69}" srcOrd="0" destOrd="0" presId="urn:microsoft.com/office/officeart/2005/8/layout/pyramid2"/>
    <dgm:cxn modelId="{3AF6E699-73FD-4618-AEAA-AFDF0CD90C42}" type="presParOf" srcId="{62882EA3-4F01-4E1D-8198-F2BBAE3A8B78}" destId="{36A97AE1-6926-412F-BEBB-FB7EAAC671AE}" srcOrd="1" destOrd="0" presId="urn:microsoft.com/office/officeart/2005/8/layout/pyramid2"/>
    <dgm:cxn modelId="{30C74224-DD90-4B88-80E3-AA0BF7273CB5}" type="presParOf" srcId="{62882EA3-4F01-4E1D-8198-F2BBAE3A8B78}" destId="{5191303F-36AE-40C6-8CA7-095E77731566}" srcOrd="2" destOrd="0" presId="urn:microsoft.com/office/officeart/2005/8/layout/pyramid2"/>
    <dgm:cxn modelId="{79A546A9-807A-4E81-8CFD-6C70B5D2E802}" type="presParOf" srcId="{62882EA3-4F01-4E1D-8198-F2BBAE3A8B78}" destId="{7703E215-AF5D-462D-9458-1F7D461E6D2B}" srcOrd="3" destOrd="0" presId="urn:microsoft.com/office/officeart/2005/8/layout/pyramid2"/>
    <dgm:cxn modelId="{2B38A0B5-38E3-4A88-A837-44135A106172}" type="presParOf" srcId="{62882EA3-4F01-4E1D-8198-F2BBAE3A8B78}" destId="{F4E1651E-E054-4559-8644-DAA9C53CDA67}" srcOrd="4" destOrd="0" presId="urn:microsoft.com/office/officeart/2005/8/layout/pyramid2"/>
    <dgm:cxn modelId="{475D85E5-DFD5-40CC-8A75-ECD9AD7ECAF9}" type="presParOf" srcId="{62882EA3-4F01-4E1D-8198-F2BBAE3A8B78}" destId="{A2D8ED36-F187-426A-8277-1DB072989E5E}" srcOrd="5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EC32D3-58BF-4FC3-8916-53496662B18D}">
      <dsp:nvSpPr>
        <dsp:cNvPr id="0" name=""/>
        <dsp:cNvSpPr/>
      </dsp:nvSpPr>
      <dsp:spPr>
        <a:xfrm>
          <a:off x="0" y="0"/>
          <a:ext cx="3800965" cy="4486275"/>
        </a:xfrm>
        <a:prstGeom prst="triangl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4729E-5B96-4EF5-8C55-F5C10C6D0C69}">
      <dsp:nvSpPr>
        <dsp:cNvPr id="0" name=""/>
        <dsp:cNvSpPr/>
      </dsp:nvSpPr>
      <dsp:spPr>
        <a:xfrm>
          <a:off x="1900482" y="451037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b="0" kern="1200" dirty="0" smtClean="0"/>
            <a:t>Särskilt stöd</a:t>
          </a:r>
          <a:endParaRPr lang="fi-FI" sz="2800" kern="1200" dirty="0"/>
        </a:p>
      </dsp:txBody>
      <dsp:txXfrm>
        <a:off x="1952324" y="502879"/>
        <a:ext cx="2366943" cy="958301"/>
      </dsp:txXfrm>
    </dsp:sp>
    <dsp:sp modelId="{5191303F-36AE-40C6-8CA7-095E77731566}">
      <dsp:nvSpPr>
        <dsp:cNvPr id="0" name=""/>
        <dsp:cNvSpPr/>
      </dsp:nvSpPr>
      <dsp:spPr>
        <a:xfrm>
          <a:off x="1900482" y="1645770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b="0" kern="1200" dirty="0" smtClean="0"/>
            <a:t>Intensifierat stöd</a:t>
          </a:r>
          <a:endParaRPr lang="fi-FI" sz="2800" b="0" kern="1200" dirty="0"/>
        </a:p>
      </dsp:txBody>
      <dsp:txXfrm>
        <a:off x="1952324" y="1697612"/>
        <a:ext cx="2366943" cy="958301"/>
      </dsp:txXfrm>
    </dsp:sp>
    <dsp:sp modelId="{F4E1651E-E054-4559-8644-DAA9C53CDA67}">
      <dsp:nvSpPr>
        <dsp:cNvPr id="0" name=""/>
        <dsp:cNvSpPr/>
      </dsp:nvSpPr>
      <dsp:spPr>
        <a:xfrm>
          <a:off x="1900482" y="2840504"/>
          <a:ext cx="2470627" cy="1061985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v-FI" sz="2800" b="0" kern="1200" dirty="0" smtClean="0"/>
            <a:t>Allmänt </a:t>
          </a:r>
          <a:r>
            <a:rPr lang="sv-FI" sz="2800" b="0" kern="1200" dirty="0" smtClean="0"/>
            <a:t>stöd</a:t>
          </a:r>
          <a:endParaRPr lang="fi-FI" sz="2800" b="0" kern="1200" dirty="0"/>
        </a:p>
      </dsp:txBody>
      <dsp:txXfrm>
        <a:off x="1952324" y="2892346"/>
        <a:ext cx="2366943" cy="9583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13408E-EC64-4DB2-A7DB-EAB08A020299}" type="datetimeFigureOut">
              <a:rPr lang="fi-FI" smtClean="0"/>
              <a:t>17.1.2022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08E75-5D2E-42C9-A3E4-B029F65269C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7097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DF8865-272C-44D9-8C14-3339570D6A87}" type="datetime1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814200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40666-D378-4BA6-A2D1-3D69F0B71565}" type="datetime1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63980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BAD38A-58ED-4AF7-8BAE-8FA0F7986E7A}" type="datetime1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13130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4A2EB-3AC2-4CB4-B217-3DBC447AC9FC}" type="datetime1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438443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D36B5C-FA87-481A-AC2B-209F946864AB}" type="datetime1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97201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7FB569-B689-4E70-A21B-13B9099B529B}" type="datetime1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5656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BB02C9-2A37-469F-A515-FAFB60CE1ECB}" type="datetime1">
              <a:rPr lang="fi-FI" smtClean="0"/>
              <a:t>17.1.2022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95679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84C56-0635-4EC6-8FD7-E160566E10F7}" type="datetime1">
              <a:rPr lang="fi-FI" smtClean="0"/>
              <a:t>17.1.2022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8103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D97D20-D56A-4995-9FB1-DC0C93964FCE}" type="datetime1">
              <a:rPr lang="fi-FI" smtClean="0"/>
              <a:t>17.1.2022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370095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4C954-8A2F-40DA-8752-90BD10BE6BE6}" type="datetime1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13786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6FF45F-1EAB-40BB-B24B-C70D57CBE6A3}" type="datetime1">
              <a:rPr lang="fi-FI" smtClean="0"/>
              <a:t>17.1.2022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80476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D8CF-077F-409C-9D23-850A8A663FD8}" type="datetime1">
              <a:rPr lang="fi-FI" smtClean="0"/>
              <a:t>17.1.2022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435110-11E9-4919-8402-5F455912433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09921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oph.fi/sv/utbildning-och-examina/grundlaggande-utbildning/stod-larande-och-skolgan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487055" y="2609418"/>
            <a:ext cx="9144000" cy="1352982"/>
          </a:xfrm>
        </p:spPr>
        <p:txBody>
          <a:bodyPr anchor="ctr">
            <a:normAutofit fontScale="90000"/>
          </a:bodyPr>
          <a:lstStyle/>
          <a:p>
            <a:r>
              <a:rPr lang="sv-FI" dirty="0"/>
              <a:t>Stöd för lärande och skolgång</a:t>
            </a:r>
            <a:endParaRPr lang="fi-FI" sz="5400" dirty="0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01608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Alla elever har rätt till stöd för lärandet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44098"/>
            <a:ext cx="10515600" cy="4351338"/>
          </a:xfrm>
        </p:spPr>
        <p:txBody>
          <a:bodyPr anchor="t">
            <a:normAutofit/>
          </a:bodyPr>
          <a:lstStyle/>
          <a:p>
            <a:pPr lvl="0"/>
            <a:r>
              <a:rPr lang="sv-FI" dirty="0"/>
              <a:t>Många elever behöver stöd för sitt lärande</a:t>
            </a:r>
            <a:endParaRPr lang="fi-FI" dirty="0"/>
          </a:p>
          <a:p>
            <a:pPr lvl="0"/>
            <a:r>
              <a:rPr lang="sv-FI" dirty="0"/>
              <a:t>Stödbehovet kan vara tillfälligt eller mer långvarigt</a:t>
            </a:r>
            <a:endParaRPr lang="fi-FI" dirty="0"/>
          </a:p>
          <a:p>
            <a:pPr lvl="0"/>
            <a:r>
              <a:rPr lang="sv-FI" dirty="0"/>
              <a:t>Eleven har rätt att få tillräckligt stöd för lärandet och skolgången genast när behovet visar sig</a:t>
            </a:r>
            <a:endParaRPr lang="fi-FI" dirty="0"/>
          </a:p>
          <a:p>
            <a:pPr lvl="0"/>
            <a:r>
              <a:rPr lang="sv-FI" dirty="0"/>
              <a:t>Skolan ger eleven stöd i enlighet med hur mycket och hurdant stöd eleven behöver</a:t>
            </a:r>
            <a:endParaRPr lang="fi-FI" dirty="0"/>
          </a:p>
          <a:p>
            <a:pPr lvl="0"/>
            <a:r>
              <a:rPr lang="sv-FI" dirty="0"/>
              <a:t>I den lokala läroplanen beskrivs hur stödet ordnas i praktiken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8950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Stödet hindrar problemen från att växa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 anchor="t">
            <a:noAutofit/>
          </a:bodyPr>
          <a:lstStyle/>
          <a:p>
            <a:pPr lvl="0"/>
            <a:r>
              <a:rPr lang="sv-FI" dirty="0"/>
              <a:t>Det stöd som eleven får måste vara flexibelt och långsiktigt planerat</a:t>
            </a:r>
            <a:endParaRPr lang="fi-FI" dirty="0"/>
          </a:p>
          <a:p>
            <a:pPr lvl="0"/>
            <a:r>
              <a:rPr lang="sv-FI" dirty="0"/>
              <a:t>Stödet ges så länge det behövs och i nödvändig form</a:t>
            </a:r>
            <a:endParaRPr lang="fi-FI" dirty="0"/>
          </a:p>
          <a:p>
            <a:pPr lvl="0"/>
            <a:r>
              <a:rPr lang="sv-FI" dirty="0"/>
              <a:t>Vårdnadshavarna, lärarna och andra yrkespersoner i skolan samarbetar för att upptäcka och utvärdera stödbehov samt i planeringen och genomförandet av stödet</a:t>
            </a:r>
            <a:endParaRPr lang="fi-FI" dirty="0"/>
          </a:p>
          <a:p>
            <a:pPr lvl="0"/>
            <a:r>
              <a:rPr lang="sv-FI" dirty="0"/>
              <a:t>Stödets uppgift är att hindra problemen från att växa</a:t>
            </a:r>
            <a:endParaRPr lang="fi-FI" dirty="0"/>
          </a:p>
          <a:p>
            <a:pPr lvl="0"/>
            <a:r>
              <a:rPr lang="sv-FI" dirty="0"/>
              <a:t>Det är viktigt att varje elev får upplevelser av att lyckas och att fungera som en del av en grupp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3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608389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Former av stöd för lärande och skolgång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FI" dirty="0"/>
              <a:t>Undervisningsarrangemang och pedagogiska metoder </a:t>
            </a:r>
            <a:endParaRPr lang="fi-FI" dirty="0"/>
          </a:p>
          <a:p>
            <a:pPr lvl="0"/>
            <a:r>
              <a:rPr lang="sv-FI" dirty="0"/>
              <a:t>Lösningar som anknyter till lärmiljön </a:t>
            </a:r>
            <a:endParaRPr lang="fi-FI" dirty="0"/>
          </a:p>
          <a:p>
            <a:pPr lvl="0"/>
            <a:r>
              <a:rPr lang="sv-FI" dirty="0"/>
              <a:t>Stödundervisning</a:t>
            </a:r>
            <a:endParaRPr lang="fi-FI" dirty="0"/>
          </a:p>
          <a:p>
            <a:pPr lvl="0"/>
            <a:r>
              <a:rPr lang="sv-FI" dirty="0"/>
              <a:t>Specialundervisning eller specialundervisning på deltid</a:t>
            </a:r>
            <a:endParaRPr lang="fi-FI" dirty="0"/>
          </a:p>
          <a:p>
            <a:pPr lvl="0"/>
            <a:r>
              <a:rPr lang="sv-FI" dirty="0"/>
              <a:t>Differentierad eller individualiserad undervisning</a:t>
            </a:r>
            <a:endParaRPr lang="fi-FI" dirty="0"/>
          </a:p>
          <a:p>
            <a:pPr lvl="0"/>
            <a:r>
              <a:rPr lang="sv-FI" dirty="0"/>
              <a:t>Hjälpmedel</a:t>
            </a:r>
            <a:endParaRPr lang="fi-FI" dirty="0"/>
          </a:p>
          <a:p>
            <a:pPr lvl="0"/>
            <a:r>
              <a:rPr lang="sv-FI" dirty="0"/>
              <a:t>Assistanstjänster</a:t>
            </a:r>
            <a:endParaRPr lang="fi-FI" dirty="0"/>
          </a:p>
          <a:p>
            <a:pPr lvl="0"/>
            <a:r>
              <a:rPr lang="sv-FI" dirty="0" smtClean="0"/>
              <a:t>Tolkningstjänster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2398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Olika elever behöver olika typer av stöd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6597073" cy="4351338"/>
          </a:xfrm>
        </p:spPr>
        <p:txBody>
          <a:bodyPr>
            <a:normAutofit/>
          </a:bodyPr>
          <a:lstStyle/>
          <a:p>
            <a:pPr lvl="0"/>
            <a:r>
              <a:rPr lang="sv-FI" dirty="0"/>
              <a:t>Varje elev har styrkor och utmaningar i sin skolgång</a:t>
            </a:r>
            <a:endParaRPr lang="fi-FI" dirty="0"/>
          </a:p>
          <a:p>
            <a:pPr lvl="0"/>
            <a:r>
              <a:rPr lang="sv-FI" dirty="0"/>
              <a:t>Olika elever behöver olika typer av stöd</a:t>
            </a:r>
            <a:endParaRPr lang="fi-FI" dirty="0"/>
          </a:p>
          <a:p>
            <a:pPr lvl="0"/>
            <a:r>
              <a:rPr lang="sv-FI" dirty="0"/>
              <a:t>Stödbehovet utvärderas individuellt</a:t>
            </a:r>
            <a:endParaRPr lang="fi-FI" dirty="0"/>
          </a:p>
          <a:p>
            <a:pPr lvl="0"/>
            <a:r>
              <a:rPr lang="sv-FI" dirty="0"/>
              <a:t>De tre nivåerna av stöd för lärandet och skolgången är allmänt stöd, intensifierat stöd och särskilt stöd</a:t>
            </a:r>
            <a:endParaRPr lang="fi-FI" dirty="0"/>
          </a:p>
          <a:p>
            <a:pPr lvl="0"/>
            <a:r>
              <a:rPr lang="sv-FI" dirty="0"/>
              <a:t>Eleven kan endast få stöd på en av nivåerna vid en viss tidpunkt</a:t>
            </a:r>
            <a:endParaRPr lang="fi-FI" dirty="0"/>
          </a:p>
        </p:txBody>
      </p:sp>
      <p:graphicFrame>
        <p:nvGraphicFramePr>
          <p:cNvPr id="4" name="Kaaviokuva 3" descr="Kolmio, johon on kirjattu kolmiportaisen tuen eri tasot. Alimpana lukee yleinen tuki, keskellä tehostettu tuki ja ylimpänä erityinen tuki." title="Kaaviokuva kolmiportaisesta tuesta"/>
          <p:cNvGraphicFramePr/>
          <p:nvPr>
            <p:extLst>
              <p:ext uri="{D42A27DB-BD31-4B8C-83A1-F6EECF244321}">
                <p14:modId xmlns:p14="http://schemas.microsoft.com/office/powerpoint/2010/main" val="1853300495"/>
              </p:ext>
            </p:extLst>
          </p:nvPr>
        </p:nvGraphicFramePr>
        <p:xfrm>
          <a:off x="6982691" y="1690688"/>
          <a:ext cx="4371110" cy="4486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5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79568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Allmänt</a:t>
            </a:r>
            <a:r>
              <a:rPr lang="fi-FI" dirty="0" smtClean="0"/>
              <a:t> </a:t>
            </a:r>
            <a:r>
              <a:rPr lang="fi-FI" dirty="0" err="1" smtClean="0"/>
              <a:t>stöd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/>
              <a:t>Allmänt stöd är avsett för alla elever</a:t>
            </a:r>
            <a:endParaRPr lang="fi-FI" dirty="0"/>
          </a:p>
          <a:p>
            <a:r>
              <a:rPr lang="sv-FI" dirty="0"/>
              <a:t>Med allmänt stöd avses i allmänhet enskilda eller kortvariga stödåtgärder</a:t>
            </a:r>
            <a:endParaRPr lang="fi-FI" dirty="0"/>
          </a:p>
          <a:p>
            <a:r>
              <a:rPr lang="sv-FI" dirty="0"/>
              <a:t>Allmänt stöd innebär att läraren hjälper eleven med olika utmaningar i lärandet exempelvis med hjälp av individuella pedagogiska lösningar</a:t>
            </a:r>
            <a:endParaRPr lang="fi-FI" dirty="0"/>
          </a:p>
          <a:p>
            <a:r>
              <a:rPr lang="sv-FI" dirty="0"/>
              <a:t>Allmänt stöd kan också inkludera olika handledningsåtgärder</a:t>
            </a:r>
            <a:endParaRPr lang="fi-FI" dirty="0"/>
          </a:p>
          <a:p>
            <a:r>
              <a:rPr lang="sv-FI" dirty="0"/>
              <a:t>Allmänt stöd ges utan särskilda utredningar eller beslut genast när ett stödbehov visar sig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59304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Intensifierat stöd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/>
              <a:t>Om allmänt stöd inte räcker övergår man till intensifierat stöd​</a:t>
            </a:r>
            <a:endParaRPr lang="fi-FI" dirty="0"/>
          </a:p>
          <a:p>
            <a:r>
              <a:rPr lang="sv-FI" dirty="0"/>
              <a:t>Intensifierat stöd innebär att eleven får mer kontinuerligt, intensivt och individuellt stöd för skolgången </a:t>
            </a:r>
            <a:endParaRPr lang="fi-FI" dirty="0"/>
          </a:p>
          <a:p>
            <a:r>
              <a:rPr lang="sv-FI" dirty="0"/>
              <a:t>Inledande och ordnande av intensifierat stöd baserar sig på en pedagogisk utvärdering, som läraren gör i samarbete med yrkespersoner inom elevvården </a:t>
            </a:r>
            <a:endParaRPr lang="fi-FI" dirty="0"/>
          </a:p>
          <a:p>
            <a:r>
              <a:rPr lang="sv-FI" dirty="0"/>
              <a:t>Inom intensifierat stöd gör man upp en egen läroplan för eleven, enligt vilken stödet ges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3496039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Särskilt stöd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/>
              <a:t>När stödbehovet är mer omfattande övergår man till särskilt stöd</a:t>
            </a:r>
            <a:endParaRPr lang="fi-FI" dirty="0"/>
          </a:p>
          <a:p>
            <a:r>
              <a:rPr lang="sv-FI" dirty="0"/>
              <a:t>En elev som behöver särskilt stöd får ett beslut om särskilt stöd utifrån en pedagogisk utredning</a:t>
            </a:r>
            <a:endParaRPr lang="fi-FI" dirty="0"/>
          </a:p>
          <a:p>
            <a:r>
              <a:rPr lang="sv-FI" dirty="0"/>
              <a:t>Man utarbetar en individuell plan för hur undervisningen ska ordnas (IP) för eleven, och stödet ges i enlighet med planen.</a:t>
            </a:r>
            <a:endParaRPr lang="fi-FI" dirty="0"/>
          </a:p>
          <a:p>
            <a:r>
              <a:rPr lang="sv-FI" dirty="0"/>
              <a:t>Inom särskilt stöd kan eleven exempelvis arbeta i en liten grupp eller enligt en individualiserad lärokurs.</a:t>
            </a:r>
            <a:endParaRPr lang="fi-FI" dirty="0"/>
          </a:p>
          <a:p>
            <a:r>
              <a:rPr lang="sv-FI" dirty="0"/>
              <a:t>Specialundervisningen och annat stöd som eleven får utgör en enhetlig helhet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130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FI" dirty="0"/>
              <a:t>Stödbehovet utvärderas kontinuerligt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FI" dirty="0"/>
              <a:t>Varje elevs stödbehov utvärderas alltid i samarbete med vårdnadshavarna och eleven själv</a:t>
            </a:r>
            <a:endParaRPr lang="fi-FI" dirty="0"/>
          </a:p>
          <a:p>
            <a:r>
              <a:rPr lang="sv-FI" dirty="0"/>
              <a:t>Vid behov kan man öka eller minska stödet</a:t>
            </a:r>
            <a:endParaRPr lang="fi-FI" dirty="0"/>
          </a:p>
          <a:p>
            <a:r>
              <a:rPr lang="sv-FI" dirty="0"/>
              <a:t>Målet är att så många elever som möjligt ska studera med allmänt och intensifierat stöd</a:t>
            </a:r>
            <a:endParaRPr lang="fi-FI" dirty="0"/>
          </a:p>
          <a:p>
            <a:r>
              <a:rPr lang="sv-FI" dirty="0"/>
              <a:t>Mer information om stöd för lärande och skolgång finns i den lokala läroplanen och på </a:t>
            </a:r>
            <a:r>
              <a:rPr lang="sv-FI" u="sng" dirty="0">
                <a:hlinkClick r:id="rId2"/>
              </a:rPr>
              <a:t>oph.fi</a:t>
            </a:r>
            <a:endParaRPr lang="fi-FI" dirty="0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5110-11E9-4919-8402-5F4559124336}" type="slidenum">
              <a:rPr lang="fi-FI" smtClean="0"/>
              <a:t>9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37978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595A45257258E54592B4B23189CAE676" ma:contentTypeVersion="13" ma:contentTypeDescription="Luo uusi asiakirja." ma:contentTypeScope="" ma:versionID="1088bc3b5ed2bf8eda8f11b45908ed54">
  <xsd:schema xmlns:xsd="http://www.w3.org/2001/XMLSchema" xmlns:xs="http://www.w3.org/2001/XMLSchema" xmlns:p="http://schemas.microsoft.com/office/2006/metadata/properties" xmlns:ns2="4b5fd0cd-a615-46ae-ab86-79584c8b7ad4" xmlns:ns3="935813b6-f010-4ff2-957c-a1c197d4d046" targetNamespace="http://schemas.microsoft.com/office/2006/metadata/properties" ma:root="true" ma:fieldsID="2b823e91085d32d0e4efdb9a5d7c7a4b" ns2:_="" ns3:_="">
    <xsd:import namespace="4b5fd0cd-a615-46ae-ab86-79584c8b7ad4"/>
    <xsd:import namespace="935813b6-f010-4ff2-957c-a1c197d4d04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5fd0cd-a615-46ae-ab86-79584c8b7ad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813b6-f010-4ff2-957c-a1c197d4d04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A5BF00FE-6FAC-4540-BEE1-ECBCF4F4A165}">
  <ds:schemaRefs>
    <ds:schemaRef ds:uri="http://purl.org/dc/elements/1.1/"/>
    <ds:schemaRef ds:uri="http://schemas.microsoft.com/office/infopath/2007/PartnerControls"/>
    <ds:schemaRef ds:uri="97f84877-d6bb-4f1a-a983-aeaed88d2e64"/>
    <ds:schemaRef ds:uri="http://schemas.microsoft.com/office/2006/metadata/properties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87be2e07-c37e-4689-98ad-1bc3625a5c38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5B7615-D7AD-40B3-9E65-935F8FAE727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727348C-6A6A-4EDE-89A4-5C36D31A9247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</TotalTime>
  <Words>507</Words>
  <Application>Microsoft Office PowerPoint</Application>
  <PresentationFormat>Laajakuva</PresentationFormat>
  <Paragraphs>62</Paragraphs>
  <Slides>9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Office-teema</vt:lpstr>
      <vt:lpstr>Stöd för lärande och skolgång</vt:lpstr>
      <vt:lpstr>Alla elever har rätt till stöd för lärandet</vt:lpstr>
      <vt:lpstr>Stödet hindrar problemen från att växa</vt:lpstr>
      <vt:lpstr>Former av stöd för lärande och skolgång</vt:lpstr>
      <vt:lpstr>Olika elever behöver olika typer av stöd</vt:lpstr>
      <vt:lpstr>Allmänt stöd</vt:lpstr>
      <vt:lpstr>Intensifierat stöd</vt:lpstr>
      <vt:lpstr>Särskilt stöd</vt:lpstr>
      <vt:lpstr>Stödbehovet utvärderas kontinuerligt</vt:lpstr>
    </vt:vector>
  </TitlesOfParts>
  <Company>City of Helsinki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Stöd för lärande och skolgång</dc:title>
  <dc:creator>Takala Sara</dc:creator>
  <cp:lastModifiedBy>Takala Sara</cp:lastModifiedBy>
  <cp:revision>67</cp:revision>
  <dcterms:created xsi:type="dcterms:W3CDTF">2021-11-26T13:34:44Z</dcterms:created>
  <dcterms:modified xsi:type="dcterms:W3CDTF">2022-01-17T14:13:54Z</dcterms:modified>
  <cp:contentStatus>Valmis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0x010100595A45257258E54592B4B23189CAE676</vt:lpwstr>
  </property>
  <property fmtid="{D5CDD505-2E9C-101B-9397-08002B2CF9AE}" pid="3" name="_MarkAsFinal">
    <vt:bool>true</vt:bool>
  </property>
</Properties>
</file>