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63" r:id="rId7"/>
    <p:sldId id="264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052" autoAdjust="0"/>
  </p:normalViewPr>
  <p:slideViewPr>
    <p:cSldViewPr snapToGrid="0">
      <p:cViewPr varScale="1">
        <p:scale>
          <a:sx n="45" d="100"/>
          <a:sy n="45" d="100"/>
        </p:scale>
        <p:origin x="14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2A501-568E-4CA9-BE97-FB0A28FC2EF1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</dgm:pt>
    <dgm:pt modelId="{45B91321-9C7D-4B87-AD0E-7955DB6C679F}">
      <dgm:prSet phldrT="[Teksti]" custT="1"/>
      <dgm:spPr/>
      <dgm:t>
        <a:bodyPr/>
        <a:lstStyle/>
        <a:p>
          <a:r>
            <a:rPr lang="ru-RU" sz="2800" b="0" dirty="0" smtClean="0"/>
            <a:t>Коррекционная поддержка</a:t>
          </a:r>
          <a:endParaRPr lang="fi-FI" sz="2800" b="0" dirty="0"/>
        </a:p>
      </dgm:t>
    </dgm:pt>
    <dgm:pt modelId="{C345A3B4-9F3E-43FF-974D-EB0E43D94F1B}" type="parTrans" cxnId="{41311F03-CFE0-454D-BFB1-2C89E2A5EB09}">
      <dgm:prSet/>
      <dgm:spPr/>
      <dgm:t>
        <a:bodyPr/>
        <a:lstStyle/>
        <a:p>
          <a:endParaRPr lang="fi-FI"/>
        </a:p>
      </dgm:t>
    </dgm:pt>
    <dgm:pt modelId="{42D273DF-6ABD-46B2-BFED-885B7576133E}" type="sibTrans" cxnId="{41311F03-CFE0-454D-BFB1-2C89E2A5EB09}">
      <dgm:prSet/>
      <dgm:spPr/>
      <dgm:t>
        <a:bodyPr/>
        <a:lstStyle/>
        <a:p>
          <a:endParaRPr lang="fi-FI"/>
        </a:p>
      </dgm:t>
    </dgm:pt>
    <dgm:pt modelId="{0A782BD7-55A7-48A9-AF63-662A6C68CDE1}">
      <dgm:prSet phldrT="[Teksti]" custT="1"/>
      <dgm:spPr/>
      <dgm:t>
        <a:bodyPr/>
        <a:lstStyle/>
        <a:p>
          <a:r>
            <a:rPr lang="ru-RU" sz="2800" b="0" dirty="0" smtClean="0"/>
            <a:t>Усиленная поддержка</a:t>
          </a:r>
          <a:endParaRPr lang="fi-FI" sz="2800" b="0" dirty="0"/>
        </a:p>
      </dgm:t>
    </dgm:pt>
    <dgm:pt modelId="{C6AFC9EE-D376-476F-AB61-62D7B002594E}" type="parTrans" cxnId="{2BEAF5F4-3B77-41F3-A4CC-AA3B423721C9}">
      <dgm:prSet/>
      <dgm:spPr/>
      <dgm:t>
        <a:bodyPr/>
        <a:lstStyle/>
        <a:p>
          <a:endParaRPr lang="fi-FI"/>
        </a:p>
      </dgm:t>
    </dgm:pt>
    <dgm:pt modelId="{161DA2A5-D5CB-49FD-BE31-1F8DBADEC969}" type="sibTrans" cxnId="{2BEAF5F4-3B77-41F3-A4CC-AA3B423721C9}">
      <dgm:prSet/>
      <dgm:spPr/>
      <dgm:t>
        <a:bodyPr/>
        <a:lstStyle/>
        <a:p>
          <a:endParaRPr lang="fi-FI"/>
        </a:p>
      </dgm:t>
    </dgm:pt>
    <dgm:pt modelId="{60614B2E-3C33-4866-824C-7F5E7F202758}">
      <dgm:prSet phldrT="[Teksti]" custT="1"/>
      <dgm:spPr/>
      <dgm:t>
        <a:bodyPr/>
        <a:lstStyle/>
        <a:p>
          <a:r>
            <a:rPr lang="ru-RU" sz="2800" b="0" dirty="0" smtClean="0"/>
            <a:t>Общая поддержка</a:t>
          </a:r>
          <a:endParaRPr lang="fi-FI" sz="2800" b="0" dirty="0"/>
        </a:p>
      </dgm:t>
    </dgm:pt>
    <dgm:pt modelId="{A8C4539A-A612-48B0-900C-292C78883B3C}" type="parTrans" cxnId="{B202478D-75FD-46D8-B876-065765CCCBA6}">
      <dgm:prSet/>
      <dgm:spPr/>
      <dgm:t>
        <a:bodyPr/>
        <a:lstStyle/>
        <a:p>
          <a:endParaRPr lang="fi-FI"/>
        </a:p>
      </dgm:t>
    </dgm:pt>
    <dgm:pt modelId="{85124313-EAC2-4471-AF00-F10039E37759}" type="sibTrans" cxnId="{B202478D-75FD-46D8-B876-065765CCCBA6}">
      <dgm:prSet/>
      <dgm:spPr/>
      <dgm:t>
        <a:bodyPr/>
        <a:lstStyle/>
        <a:p>
          <a:endParaRPr lang="fi-FI"/>
        </a:p>
      </dgm:t>
    </dgm:pt>
    <dgm:pt modelId="{8AE4A5AB-84FF-45FD-9780-1C316F36168A}" type="pres">
      <dgm:prSet presAssocID="{69A2A501-568E-4CA9-BE97-FB0A28FC2EF1}" presName="compositeShape" presStyleCnt="0">
        <dgm:presLayoutVars>
          <dgm:dir/>
          <dgm:resizeHandles/>
        </dgm:presLayoutVars>
      </dgm:prSet>
      <dgm:spPr/>
    </dgm:pt>
    <dgm:pt modelId="{97EC32D3-58BF-4FC3-8916-53496662B18D}" type="pres">
      <dgm:prSet presAssocID="{69A2A501-568E-4CA9-BE97-FB0A28FC2EF1}" presName="pyramid" presStyleLbl="node1" presStyleIdx="0" presStyleCnt="1"/>
      <dgm:spPr/>
      <dgm:extLst>
        <a:ext uri="{E40237B7-FDA0-4F09-8148-C483321AD2D9}">
          <dgm14:cNvPr xmlns:dgm14="http://schemas.microsoft.com/office/drawing/2010/diagram" id="0" name="" descr="Kolmio, johon on kirjattu kolmiportaisen tuen eri tasot. Alimpana lukee yleinen tuki, keskellä tehostettu tuki ja ylimpänä erityinen tuki." title="Kaaviokuva kolmiportaisesta tuesta"/>
        </a:ext>
      </dgm:extLst>
    </dgm:pt>
    <dgm:pt modelId="{62882EA3-4F01-4E1D-8198-F2BBAE3A8B78}" type="pres">
      <dgm:prSet presAssocID="{69A2A501-568E-4CA9-BE97-FB0A28FC2EF1}" presName="theList" presStyleCnt="0"/>
      <dgm:spPr/>
    </dgm:pt>
    <dgm:pt modelId="{FCE4729E-5B96-4EF5-8C55-F5C10C6D0C69}" type="pres">
      <dgm:prSet presAssocID="{45B91321-9C7D-4B87-AD0E-7955DB6C679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A97AE1-6926-412F-BEBB-FB7EAAC671AE}" type="pres">
      <dgm:prSet presAssocID="{45B91321-9C7D-4B87-AD0E-7955DB6C679F}" presName="aSpace" presStyleCnt="0"/>
      <dgm:spPr/>
    </dgm:pt>
    <dgm:pt modelId="{5191303F-36AE-40C6-8CA7-095E77731566}" type="pres">
      <dgm:prSet presAssocID="{0A782BD7-55A7-48A9-AF63-662A6C68CDE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703E215-AF5D-462D-9458-1F7D461E6D2B}" type="pres">
      <dgm:prSet presAssocID="{0A782BD7-55A7-48A9-AF63-662A6C68CDE1}" presName="aSpace" presStyleCnt="0"/>
      <dgm:spPr/>
    </dgm:pt>
    <dgm:pt modelId="{F4E1651E-E054-4559-8644-DAA9C53CDA67}" type="pres">
      <dgm:prSet presAssocID="{60614B2E-3C33-4866-824C-7F5E7F20275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D8ED36-F187-426A-8277-1DB072989E5E}" type="pres">
      <dgm:prSet presAssocID="{60614B2E-3C33-4866-824C-7F5E7F202758}" presName="aSpace" presStyleCnt="0"/>
      <dgm:spPr/>
    </dgm:pt>
  </dgm:ptLst>
  <dgm:cxnLst>
    <dgm:cxn modelId="{B202478D-75FD-46D8-B876-065765CCCBA6}" srcId="{69A2A501-568E-4CA9-BE97-FB0A28FC2EF1}" destId="{60614B2E-3C33-4866-824C-7F5E7F202758}" srcOrd="2" destOrd="0" parTransId="{A8C4539A-A612-48B0-900C-292C78883B3C}" sibTransId="{85124313-EAC2-4471-AF00-F10039E37759}"/>
    <dgm:cxn modelId="{2BEAF5F4-3B77-41F3-A4CC-AA3B423721C9}" srcId="{69A2A501-568E-4CA9-BE97-FB0A28FC2EF1}" destId="{0A782BD7-55A7-48A9-AF63-662A6C68CDE1}" srcOrd="1" destOrd="0" parTransId="{C6AFC9EE-D376-476F-AB61-62D7B002594E}" sibTransId="{161DA2A5-D5CB-49FD-BE31-1F8DBADEC969}"/>
    <dgm:cxn modelId="{41311F03-CFE0-454D-BFB1-2C89E2A5EB09}" srcId="{69A2A501-568E-4CA9-BE97-FB0A28FC2EF1}" destId="{45B91321-9C7D-4B87-AD0E-7955DB6C679F}" srcOrd="0" destOrd="0" parTransId="{C345A3B4-9F3E-43FF-974D-EB0E43D94F1B}" sibTransId="{42D273DF-6ABD-46B2-BFED-885B7576133E}"/>
    <dgm:cxn modelId="{BBEE555A-30AF-4CFB-8980-2CDA37072F85}" type="presOf" srcId="{69A2A501-568E-4CA9-BE97-FB0A28FC2EF1}" destId="{8AE4A5AB-84FF-45FD-9780-1C316F36168A}" srcOrd="0" destOrd="0" presId="urn:microsoft.com/office/officeart/2005/8/layout/pyramid2"/>
    <dgm:cxn modelId="{F4A95134-0DD6-4690-9E4D-0DE30D6E57E3}" type="presOf" srcId="{45B91321-9C7D-4B87-AD0E-7955DB6C679F}" destId="{FCE4729E-5B96-4EF5-8C55-F5C10C6D0C69}" srcOrd="0" destOrd="0" presId="urn:microsoft.com/office/officeart/2005/8/layout/pyramid2"/>
    <dgm:cxn modelId="{F6CE4F04-465F-492E-9CE6-B9986E10CCA9}" type="presOf" srcId="{60614B2E-3C33-4866-824C-7F5E7F202758}" destId="{F4E1651E-E054-4559-8644-DAA9C53CDA67}" srcOrd="0" destOrd="0" presId="urn:microsoft.com/office/officeart/2005/8/layout/pyramid2"/>
    <dgm:cxn modelId="{C3B31C7C-0A7C-4C12-9F71-3AF000981ABF}" type="presOf" srcId="{0A782BD7-55A7-48A9-AF63-662A6C68CDE1}" destId="{5191303F-36AE-40C6-8CA7-095E77731566}" srcOrd="0" destOrd="0" presId="urn:microsoft.com/office/officeart/2005/8/layout/pyramid2"/>
    <dgm:cxn modelId="{6A9489DB-896E-451A-8D3A-D87DE1AD96DB}" type="presParOf" srcId="{8AE4A5AB-84FF-45FD-9780-1C316F36168A}" destId="{97EC32D3-58BF-4FC3-8916-53496662B18D}" srcOrd="0" destOrd="0" presId="urn:microsoft.com/office/officeart/2005/8/layout/pyramid2"/>
    <dgm:cxn modelId="{903D671C-4C51-4216-AD3D-90A5C77CFFFA}" type="presParOf" srcId="{8AE4A5AB-84FF-45FD-9780-1C316F36168A}" destId="{62882EA3-4F01-4E1D-8198-F2BBAE3A8B78}" srcOrd="1" destOrd="0" presId="urn:microsoft.com/office/officeart/2005/8/layout/pyramid2"/>
    <dgm:cxn modelId="{B1BDAD63-A107-4E6F-8EA2-80F2E3CCD01D}" type="presParOf" srcId="{62882EA3-4F01-4E1D-8198-F2BBAE3A8B78}" destId="{FCE4729E-5B96-4EF5-8C55-F5C10C6D0C69}" srcOrd="0" destOrd="0" presId="urn:microsoft.com/office/officeart/2005/8/layout/pyramid2"/>
    <dgm:cxn modelId="{3AF6E699-73FD-4618-AEAA-AFDF0CD90C42}" type="presParOf" srcId="{62882EA3-4F01-4E1D-8198-F2BBAE3A8B78}" destId="{36A97AE1-6926-412F-BEBB-FB7EAAC671AE}" srcOrd="1" destOrd="0" presId="urn:microsoft.com/office/officeart/2005/8/layout/pyramid2"/>
    <dgm:cxn modelId="{30C74224-DD90-4B88-80E3-AA0BF7273CB5}" type="presParOf" srcId="{62882EA3-4F01-4E1D-8198-F2BBAE3A8B78}" destId="{5191303F-36AE-40C6-8CA7-095E77731566}" srcOrd="2" destOrd="0" presId="urn:microsoft.com/office/officeart/2005/8/layout/pyramid2"/>
    <dgm:cxn modelId="{79A546A9-807A-4E81-8CFD-6C70B5D2E802}" type="presParOf" srcId="{62882EA3-4F01-4E1D-8198-F2BBAE3A8B78}" destId="{7703E215-AF5D-462D-9458-1F7D461E6D2B}" srcOrd="3" destOrd="0" presId="urn:microsoft.com/office/officeart/2005/8/layout/pyramid2"/>
    <dgm:cxn modelId="{2B38A0B5-38E3-4A88-A837-44135A106172}" type="presParOf" srcId="{62882EA3-4F01-4E1D-8198-F2BBAE3A8B78}" destId="{F4E1651E-E054-4559-8644-DAA9C53CDA67}" srcOrd="4" destOrd="0" presId="urn:microsoft.com/office/officeart/2005/8/layout/pyramid2"/>
    <dgm:cxn modelId="{475D85E5-DFD5-40CC-8A75-ECD9AD7ECAF9}" type="presParOf" srcId="{62882EA3-4F01-4E1D-8198-F2BBAE3A8B78}" destId="{A2D8ED36-F187-426A-8277-1DB072989E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C32D3-58BF-4FC3-8916-53496662B18D}">
      <dsp:nvSpPr>
        <dsp:cNvPr id="0" name=""/>
        <dsp:cNvSpPr/>
      </dsp:nvSpPr>
      <dsp:spPr>
        <a:xfrm>
          <a:off x="0" y="0"/>
          <a:ext cx="3800965" cy="448627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4729E-5B96-4EF5-8C55-F5C10C6D0C69}">
      <dsp:nvSpPr>
        <dsp:cNvPr id="0" name=""/>
        <dsp:cNvSpPr/>
      </dsp:nvSpPr>
      <dsp:spPr>
        <a:xfrm>
          <a:off x="1900482" y="451037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Коррекционная поддержка</a:t>
          </a:r>
          <a:endParaRPr lang="fi-FI" sz="2800" b="0" kern="1200" dirty="0"/>
        </a:p>
      </dsp:txBody>
      <dsp:txXfrm>
        <a:off x="1952324" y="502879"/>
        <a:ext cx="2366943" cy="958301"/>
      </dsp:txXfrm>
    </dsp:sp>
    <dsp:sp modelId="{5191303F-36AE-40C6-8CA7-095E77731566}">
      <dsp:nvSpPr>
        <dsp:cNvPr id="0" name=""/>
        <dsp:cNvSpPr/>
      </dsp:nvSpPr>
      <dsp:spPr>
        <a:xfrm>
          <a:off x="1900482" y="1645770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Усиленная поддержка</a:t>
          </a:r>
          <a:endParaRPr lang="fi-FI" sz="2800" b="0" kern="1200" dirty="0"/>
        </a:p>
      </dsp:txBody>
      <dsp:txXfrm>
        <a:off x="1952324" y="1697612"/>
        <a:ext cx="2366943" cy="958301"/>
      </dsp:txXfrm>
    </dsp:sp>
    <dsp:sp modelId="{F4E1651E-E054-4559-8644-DAA9C53CDA67}">
      <dsp:nvSpPr>
        <dsp:cNvPr id="0" name=""/>
        <dsp:cNvSpPr/>
      </dsp:nvSpPr>
      <dsp:spPr>
        <a:xfrm>
          <a:off x="1900482" y="2840504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Общая поддержка</a:t>
          </a:r>
          <a:endParaRPr lang="fi-FI" sz="2800" b="0" kern="1200" dirty="0"/>
        </a:p>
      </dsp:txBody>
      <dsp:txXfrm>
        <a:off x="1952324" y="2892346"/>
        <a:ext cx="2366943" cy="95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408E-EC64-4DB2-A7DB-EAB08A02029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08E75-5D2E-42C9-A3E4-B029F65269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0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perusopetus/oppimisen-ja-koulunkaynnin-tuki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Oppimisen ja koulunkäynnin</a:t>
            </a:r>
            <a:r>
              <a:rPr lang="fi-FI" baseline="0" dirty="0" smtClean="0"/>
              <a:t> tuki (venäjäksi)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694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Kaikilla oppilailla on oikeus oppimisen tukeen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Moni oppilas tarvitsee oppimiseensa tukea</a:t>
            </a:r>
            <a:endParaRPr lang="fi-FI" dirty="0" smtClean="0">
              <a:sym typeface="Wingdings" panose="05000000000000000000" pitchFamily="2" charset="2"/>
            </a:endParaRP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tarve voi olla väliaikaista tai kestää pidempään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Oppilaalla on oikeus saada riittävää oppimisen ja koulunkäynnin tukea heti, kun tuen tarve ilmenee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Koulu antaa oppilaalle tukea sen mukaan, kuinka paljon ja millaista tukea hän tarvitsee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Paikallisessa opetussuunnitelmassa kerrotaan tuen järjestämisestä käytännössä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65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Tuki ehkäisee ongelmien kasvamista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Oppilaan saaman tuen täytyy olla joustavaa ja pitkäjänteisesti suunniteltua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Tukea annetaan niin kauan ja siinä muodossa kuin se on tarpeellista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Huoltajat, opettajat ja muut koulun ammattilaiset tekevät yhteistyötä tuen tarpeen havaitsemisessa ja arvioimisessa sekä tuen suunnittelussa ja toteuttamisessa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tehtävä on ehkäistä ongelmien kasvamista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On tärkeää, että jokainen oppilas saa kokemuksia onnistumisesta ja ryhmän jäsenenä toimimisesta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030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Oppimisen ja koulunkäynnin tuen muotoja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Opetusjärjestelyt</a:t>
            </a:r>
            <a:r>
              <a:rPr lang="fi-FI" sz="1200" dirty="0" smtClean="0"/>
              <a:t> ja pedagogiset keinot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Oppimisympäristöön</a:t>
            </a:r>
            <a:r>
              <a:rPr lang="fi-FI" sz="1200" dirty="0" smtClean="0"/>
              <a:t> </a:t>
            </a:r>
            <a:r>
              <a:rPr lang="fi-FI" sz="1200" dirty="0" err="1" smtClean="0"/>
              <a:t>liittyvät</a:t>
            </a:r>
            <a:r>
              <a:rPr lang="fi-FI" sz="1200" dirty="0" smtClean="0"/>
              <a:t> ratkaisut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Tukiopetus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Erityisopetus tai osa-aikainen erityisopetus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Opetuksen eriyttäminen tai yksilöllistäminen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Apuvälineet</a:t>
            </a:r>
            <a:endParaRPr lang="fi-FI" sz="1200" dirty="0" smtClean="0"/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Avustajapalvelut 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Tulkitsemispalvelut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193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Erilaiset oppijat tarvitsevat erilaista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Jokaisella oppilaalla on koulunkäynnissä omat vahvuutensa ja haasteensa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Erilaiset oppijat tarvitsevat erilaista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tarvetta arvioidaan yksilöllisesti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Oppimisen ja koulunkäynnin tuen kolme tasoa ovat yleinen tuki, tehostettu tuki ja erityinen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Oppilas voi saada kerrallaan vain yhden tasoista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dirty="0" smtClean="0"/>
              <a:t>Kolmiossa alhaalta ylös: yleinen tuki, tehostettu tuki, erityinen</a:t>
            </a:r>
            <a:r>
              <a:rPr lang="fi-FI" baseline="0" dirty="0" smtClean="0"/>
              <a:t> tuki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615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Yleinen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Yleinen tuki kuuluu kaikille oppilaille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Yleinen tuki tarkoittaa yleensä yksittäisiä tai lyhytkestoisia tukitoimia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Yleisessä tuessa opettaja auttaa oppilasta erilaisissa oppimisen haasteissa tekemällä esimerkiksi yksilöllisiä pedagogisia ratkaisuja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Yleiseen tukeen voi kuulua myös erilaisia ohjaustoimia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Yleistä tukea annetaan ilman erillisiä tutkimuksia tai päätöksiä heti, kun tuen tarve ilmenee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49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Tehostettu</a:t>
            </a:r>
            <a:r>
              <a:rPr lang="fi-FI" baseline="0" dirty="0" smtClean="0"/>
              <a:t> tuki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Jos yleinen tuki ei riitä, siirrytään tehostettuun tukeen​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Tehostetussa tuessa oppilas saa koulunkäyntiin jatkuvampaa, voimakkaampaa ja yksilöllisempää tukea 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Tehostetun tuen aloittaminen ja järjestäminen perustuu pedagogiseen arvioon, jonka opettaja tekee yhdessä oppilashuollon ammattilaisen kanssa 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Tehostetussa tuessa oppilaalle tehdään oma oppimissuunnitelma, jonka mukaan tukea annetaan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355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Erityinen</a:t>
            </a:r>
            <a:r>
              <a:rPr lang="fi-FI" baseline="0" dirty="0" smtClean="0"/>
              <a:t>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Kun tuen tarve on laajempaa, siirrytään erityisen tuen piiriin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Erityistä tukea tarvitsevalle oppilaalle annetaan pedagogisen selvityksen perusteella erityisen tuen päätös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Oppilaalle laaditaan HOJKS, eli henkilökohtainen opetuksen järjestämistä koskeva suunnitelma, jonka mukaan tukea annetaan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Erityisessä tuessa oppilas voi opiskella esimerkiksi pienryhmässä tai hänelle yksilöllistetyn oppimäärän mukaisesti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Erityisopetus ja muu oppilaan saama tuki muodostavat yhtenäisen kokonaisuuden</a:t>
            </a:r>
          </a:p>
          <a:p>
            <a:endParaRPr lang="fi-FI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6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Tuen tarvetta arvioidaan jatkuvasti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Jokaisen oppilaan tuen tarvetta arvioidaan aina yhdessä huoltajien ja oppilaan itsensä kanssa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Tukea voidaan tarvittaessa lisätä tai vähentää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Tavoitteena on, että mahdollisimman moni oppilas opiskelee yleisen ja tehostetun tuen piirissä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Lisätietoja oppimisen ja koulunkäynnin tuesta saat paikallisista opetussuunnitelmista tai osoitteesta </a:t>
            </a:r>
            <a:r>
              <a:rPr lang="fi-FI" dirty="0" smtClean="0">
                <a:hlinkClick r:id="rId3"/>
              </a:rPr>
              <a:t>oph.fi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92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8865-272C-44D9-8C14-3339570D6A87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4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0666-D378-4BA6-A2D1-3D69F0B71565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98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D38A-58ED-4AF7-8BAE-8FA0F7986E7A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A2EB-3AC2-4CB4-B217-3DBC447AC9FC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8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B5C-FA87-481A-AC2B-209F946864AB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720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B569-B689-4E70-A21B-13B9099B529B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5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02C9-2A37-469F-A515-FAFB60CE1ECB}" type="datetime1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6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C56-0635-4EC6-8FD7-E160566E10F7}" type="datetime1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10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7D20-D56A-4995-9FB1-DC0C93964FCE}" type="datetime1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00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C954-8A2F-40DA-8752-90BD10BE6BE6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7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F45F-1EAB-40BB-B24B-C70D57CBE6A3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47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D8CF-077F-409C-9D23-850A8A663FD8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perusopetus/oppimisen-ja-koulunkaynnin-tuk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055" y="2609418"/>
            <a:ext cx="9144000" cy="1352982"/>
          </a:xfrm>
        </p:spPr>
        <p:txBody>
          <a:bodyPr anchor="ctr">
            <a:normAutofit fontScale="90000"/>
          </a:bodyPr>
          <a:lstStyle/>
          <a:p>
            <a:r>
              <a:rPr lang="ru-RU" sz="5400" dirty="0"/>
              <a:t>Поддержка учебного </a:t>
            </a:r>
            <a:r>
              <a:rPr lang="ru-RU" sz="5400" dirty="0" smtClean="0"/>
              <a:t>процесса</a:t>
            </a:r>
            <a:r>
              <a:rPr lang="fi-FI" sz="5400" dirty="0" smtClean="0"/>
              <a:t/>
            </a:r>
            <a:br>
              <a:rPr lang="fi-FI" sz="5400" dirty="0" smtClean="0"/>
            </a:br>
            <a:r>
              <a:rPr lang="ru-RU" sz="5400" dirty="0" smtClean="0"/>
              <a:t>и </a:t>
            </a:r>
            <a:r>
              <a:rPr lang="ru-RU" sz="5400" dirty="0"/>
              <a:t>успеваемости</a:t>
            </a:r>
            <a:endParaRPr lang="fi-FI" sz="54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/>
              <a:t>Каждый учащийся имеет право на поддержку в учебе</a:t>
            </a:r>
            <a:endParaRPr lang="fi-FI" sz="35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t">
            <a:normAutofit lnSpcReduction="10000"/>
          </a:bodyPr>
          <a:lstStyle/>
          <a:p>
            <a:pPr lvl="0"/>
            <a:r>
              <a:rPr lang="ru-RU" dirty="0"/>
              <a:t>Многим учащимся требуется поддержка в учебе</a:t>
            </a:r>
            <a:endParaRPr lang="fi-FI" dirty="0"/>
          </a:p>
          <a:p>
            <a:pPr lvl="0"/>
            <a:r>
              <a:rPr lang="ru-RU" dirty="0"/>
              <a:t>Потребность в поддержке может быть временной или занимать более продолжительное время</a:t>
            </a:r>
            <a:endParaRPr lang="fi-FI" dirty="0"/>
          </a:p>
          <a:p>
            <a:pPr lvl="0"/>
            <a:r>
              <a:rPr lang="ru-RU" dirty="0"/>
              <a:t>Учащийся вправе получить достаточную поддержку в учебе или в посещении школы сразу, или когда проявится потребность в такой поддержке</a:t>
            </a:r>
            <a:endParaRPr lang="fi-FI" dirty="0"/>
          </a:p>
          <a:p>
            <a:pPr lvl="0"/>
            <a:r>
              <a:rPr lang="ru-RU" dirty="0"/>
              <a:t>Школа предоставляет учащемуся поддержку в соответствии с тем, в каком объеме и какая именно поддержка ему нужна</a:t>
            </a:r>
            <a:endParaRPr lang="fi-FI" dirty="0"/>
          </a:p>
          <a:p>
            <a:pPr lvl="0"/>
            <a:r>
              <a:rPr lang="ru-RU" dirty="0"/>
              <a:t>В местном учебном плане содержится информация о практической организации поддержки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9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/>
              <a:t>Поддержка предотвращает разрастание проблем</a:t>
            </a:r>
            <a:endParaRPr lang="fi-FI" sz="3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 lvl="0"/>
            <a:r>
              <a:rPr lang="ru-RU" dirty="0"/>
              <a:t>Поддержка, предоставленная учащемуся, должна быть гибкой и планироваться с учетом перспективы</a:t>
            </a:r>
            <a:endParaRPr lang="fi-FI" dirty="0"/>
          </a:p>
          <a:p>
            <a:pPr lvl="0"/>
            <a:r>
              <a:rPr lang="ru-RU" dirty="0"/>
              <a:t>Поддержка предоставляется на такой срок и в такой форме, в которые она требуется</a:t>
            </a:r>
            <a:endParaRPr lang="fi-FI" dirty="0"/>
          </a:p>
          <a:p>
            <a:pPr lvl="0"/>
            <a:r>
              <a:rPr lang="ru-RU" dirty="0"/>
              <a:t>Родители/законные представители и специалисты в школе взаимодействуют друг с другом при выявлении и оценке необходимости в поддержке, а также при ее планировании и осуществлении</a:t>
            </a:r>
            <a:endParaRPr lang="fi-FI" dirty="0"/>
          </a:p>
          <a:p>
            <a:pPr lvl="0"/>
            <a:r>
              <a:rPr lang="ru-RU" dirty="0"/>
              <a:t>Цель поддержки – предотвратить разрастание проблем</a:t>
            </a:r>
            <a:endParaRPr lang="fi-FI" dirty="0"/>
          </a:p>
          <a:p>
            <a:pPr lvl="0"/>
            <a:r>
              <a:rPr lang="ru-RU" dirty="0"/>
              <a:t>Важно, чтобы каждый учащийся мог добиваться успеха и усвоил навыки работы в группе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3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Формы поддержки учебного процесса и успеваемости в школе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045109"/>
            <a:ext cx="10515600" cy="413185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Организация учебного процесса и педагогические методы </a:t>
            </a:r>
            <a:endParaRPr lang="fi-FI" dirty="0"/>
          </a:p>
          <a:p>
            <a:pPr lvl="0"/>
            <a:r>
              <a:rPr lang="ru-RU" dirty="0"/>
              <a:t>Решения, относящиеся к учебной среде </a:t>
            </a:r>
            <a:endParaRPr lang="fi-FI" dirty="0"/>
          </a:p>
          <a:p>
            <a:pPr lvl="0"/>
            <a:r>
              <a:rPr lang="ru-RU" dirty="0"/>
              <a:t>Вспомогательное обучение</a:t>
            </a:r>
            <a:endParaRPr lang="fi-FI" dirty="0"/>
          </a:p>
          <a:p>
            <a:pPr lvl="0"/>
            <a:r>
              <a:rPr lang="ru-RU" dirty="0"/>
              <a:t>Коррекционное обучение или частичное коррекционное обучение</a:t>
            </a:r>
            <a:endParaRPr lang="fi-FI" dirty="0"/>
          </a:p>
          <a:p>
            <a:pPr lvl="0"/>
            <a:r>
              <a:rPr lang="ru-RU" dirty="0"/>
              <a:t>Группировка по способностям или индивидуализация обучения</a:t>
            </a:r>
            <a:endParaRPr lang="fi-FI" dirty="0"/>
          </a:p>
          <a:p>
            <a:pPr lvl="0"/>
            <a:r>
              <a:rPr lang="ru-RU" dirty="0"/>
              <a:t>Вспомогательные средства</a:t>
            </a:r>
            <a:endParaRPr lang="fi-FI" dirty="0"/>
          </a:p>
          <a:p>
            <a:pPr lvl="0"/>
            <a:r>
              <a:rPr lang="ru-RU" dirty="0"/>
              <a:t>Услуги ассистента</a:t>
            </a:r>
            <a:endParaRPr lang="fi-FI" dirty="0"/>
          </a:p>
          <a:p>
            <a:pPr lvl="0"/>
            <a:r>
              <a:rPr lang="ru-RU" dirty="0"/>
              <a:t>Услуги </a:t>
            </a:r>
            <a:r>
              <a:rPr lang="ru-RU" dirty="0" smtClean="0"/>
              <a:t>переводчика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39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Разным ученикам требуется разная поддержка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6597073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У каждого учащегося есть свои сильные стороны и свои проблемы при учебе в школе</a:t>
            </a:r>
            <a:endParaRPr lang="fi-FI" dirty="0"/>
          </a:p>
          <a:p>
            <a:pPr lvl="0"/>
            <a:r>
              <a:rPr lang="ru-RU" dirty="0"/>
              <a:t>Разным ученикам требуется разная поддержка</a:t>
            </a:r>
            <a:endParaRPr lang="fi-FI" dirty="0"/>
          </a:p>
          <a:p>
            <a:pPr lvl="0"/>
            <a:r>
              <a:rPr lang="ru-RU" dirty="0"/>
              <a:t>Потребность в поддержке оценивается индивидуально</a:t>
            </a:r>
            <a:endParaRPr lang="fi-FI" dirty="0"/>
          </a:p>
          <a:p>
            <a:pPr lvl="0"/>
            <a:r>
              <a:rPr lang="ru-RU" dirty="0"/>
              <a:t>Три уровня поддержки обучения и успеваемости в школе – общая поддержка, усиленная поддержка и коррекционная поддержка</a:t>
            </a:r>
            <a:endParaRPr lang="fi-FI" dirty="0"/>
          </a:p>
          <a:p>
            <a:pPr lvl="0"/>
            <a:r>
              <a:rPr lang="ru-RU" dirty="0"/>
              <a:t>Учащийся может одновременно получать только одну из этих форм поддержки</a:t>
            </a:r>
            <a:endParaRPr lang="fi-FI" dirty="0"/>
          </a:p>
        </p:txBody>
      </p:sp>
      <p:graphicFrame>
        <p:nvGraphicFramePr>
          <p:cNvPr id="4" name="Kaaviokuva 3" descr="Kolmio, johon on kirjattu kolmiportaisen tuen eri tasot. Alimpana lukee yleinen tuki, keskellä tehostettu tuki ja ylimpänä erityinen tuki." title="Kaaviokuva kolmiportaisesta tuesta"/>
          <p:cNvGraphicFramePr/>
          <p:nvPr>
            <p:extLst>
              <p:ext uri="{D42A27DB-BD31-4B8C-83A1-F6EECF244321}">
                <p14:modId xmlns:p14="http://schemas.microsoft.com/office/powerpoint/2010/main" val="4063131394"/>
              </p:ext>
            </p:extLst>
          </p:nvPr>
        </p:nvGraphicFramePr>
        <p:xfrm>
          <a:off x="6982691" y="1690688"/>
          <a:ext cx="437111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5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поддержка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Общую поддержку могут получать все учащиеся</a:t>
            </a:r>
            <a:endParaRPr lang="fi-FI" dirty="0"/>
          </a:p>
          <a:p>
            <a:pPr lvl="0"/>
            <a:r>
              <a:rPr lang="ru-RU" dirty="0"/>
              <a:t>Общая поддержка обычно подразумевает отдельные или краткосрочные меры поддержки</a:t>
            </a:r>
            <a:endParaRPr lang="fi-FI" dirty="0"/>
          </a:p>
          <a:p>
            <a:pPr lvl="0"/>
            <a:r>
              <a:rPr lang="ru-RU" dirty="0"/>
              <a:t>При предоставлении общей поддержки учитель помогает учащемуся справиться с различными проблемами в учебе, например, посредством применения индивидуальных педагогических решений</a:t>
            </a:r>
            <a:endParaRPr lang="fi-FI" dirty="0"/>
          </a:p>
          <a:p>
            <a:pPr lvl="0"/>
            <a:r>
              <a:rPr lang="ru-RU" dirty="0"/>
              <a:t>К общей поддержке могут относиться и различные меры сопроводительного характера</a:t>
            </a:r>
            <a:endParaRPr lang="fi-FI" dirty="0"/>
          </a:p>
          <a:p>
            <a:pPr lvl="0"/>
            <a:r>
              <a:rPr lang="ru-RU" dirty="0"/>
              <a:t>Поддержка на общем уровне предоставляется без специального анализа ситуации или принятия специальных решений, сразу, как только в ней выявляется потребность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93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Усиленная поддержка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Если поддержки на общем уровне недостаточно, переходят к усиленной поддержке​</a:t>
            </a:r>
            <a:endParaRPr lang="fi-FI" dirty="0"/>
          </a:p>
          <a:p>
            <a:pPr lvl="0"/>
            <a:r>
              <a:rPr lang="ru-RU" dirty="0"/>
              <a:t>В рамках усиленной поддержки учащийся получает более постоянную, интенсивную и ориентированную на индивидуальные потребности учащегося поддержку. </a:t>
            </a:r>
            <a:endParaRPr lang="fi-FI" dirty="0"/>
          </a:p>
          <a:p>
            <a:pPr lvl="0"/>
            <a:r>
              <a:rPr lang="ru-RU" dirty="0"/>
              <a:t>К усиленной поддержке и ее организации переходят на основании педагогической оценки, которую учитель проводит совместно со специалистом по психолого-педагогическому сопровождению учащихся. </a:t>
            </a:r>
            <a:endParaRPr lang="fi-FI" dirty="0"/>
          </a:p>
          <a:p>
            <a:pPr lvl="0"/>
            <a:r>
              <a:rPr lang="ru-RU" dirty="0"/>
              <a:t>В рамках усиленной поддержки для учащегося составляется индивидуальный учебный план, в соответствии с которым предоставляется поддержка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960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Коррекционная поддержка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Если потребность в поддержке более серьезная, переходят к коррекционной поддержке</a:t>
            </a:r>
            <a:endParaRPr lang="fi-FI" dirty="0"/>
          </a:p>
          <a:p>
            <a:pPr lvl="0"/>
            <a:r>
              <a:rPr lang="ru-RU" dirty="0"/>
              <a:t>В отношении учащегося, нуждающегося в коррекционной поддержке, выносится решение о предоставлении ему коррекционной поддержки на основании педагогического анализа</a:t>
            </a:r>
            <a:endParaRPr lang="fi-FI" dirty="0"/>
          </a:p>
          <a:p>
            <a:pPr lvl="0"/>
            <a:r>
              <a:rPr lang="ru-RU" dirty="0"/>
              <a:t>Для учащегося составляется план организации индивидуального обучения (HOJKS), в соответствии с которым и предоставляется поддержка</a:t>
            </a:r>
            <a:endParaRPr lang="fi-FI" dirty="0"/>
          </a:p>
          <a:p>
            <a:pPr lvl="0"/>
            <a:r>
              <a:rPr lang="ru-RU" dirty="0"/>
              <a:t>В рамках коррекционной поддержки учащийся, например, может обучаться в малой группе или по программе с индивидуальным подбором объема учебного материала</a:t>
            </a:r>
            <a:endParaRPr lang="fi-FI" dirty="0"/>
          </a:p>
          <a:p>
            <a:pPr lvl="0"/>
            <a:r>
              <a:rPr lang="ru-RU" dirty="0"/>
              <a:t>Коррекционное обучение и иная поддержка, которая предоставлена учащемуся, образуют единый комплекс мер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/>
              <a:t>Потребность в поддержке оценивается постоянно</a:t>
            </a:r>
            <a:endParaRPr lang="fi-FI" sz="3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Для каждого учащегося потребность в поддержке всегда оценивается совместно с его родителями/законными представителями и самим учащимся</a:t>
            </a:r>
            <a:endParaRPr lang="fi-FI" dirty="0"/>
          </a:p>
          <a:p>
            <a:pPr lvl="0"/>
            <a:r>
              <a:rPr lang="ru-RU" dirty="0"/>
              <a:t>Поддержку можно при необходимости усиливать или ослаблять</a:t>
            </a:r>
            <a:endParaRPr lang="fi-FI" dirty="0"/>
          </a:p>
          <a:p>
            <a:pPr lvl="0"/>
            <a:r>
              <a:rPr lang="ru-RU" dirty="0"/>
              <a:t>Цель заключается в том, чтобы как можно больше учащихся получали общую или усиленную поддержку</a:t>
            </a:r>
            <a:endParaRPr lang="fi-FI" dirty="0"/>
          </a:p>
          <a:p>
            <a:pPr lvl="0"/>
            <a:r>
              <a:rPr lang="ru-RU" dirty="0"/>
              <a:t>Дополнительную информацию об обучении и успеваемости вы можете найти в местных учебных планах или по адресу </a:t>
            </a:r>
            <a:r>
              <a:rPr lang="ru-RU" u="sng" dirty="0">
                <a:hlinkClick r:id="rId3"/>
              </a:rPr>
              <a:t>oph.fi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9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5A45257258E54592B4B23189CAE676" ma:contentTypeVersion="13" ma:contentTypeDescription="Luo uusi asiakirja." ma:contentTypeScope="" ma:versionID="1088bc3b5ed2bf8eda8f11b45908ed54">
  <xsd:schema xmlns:xsd="http://www.w3.org/2001/XMLSchema" xmlns:xs="http://www.w3.org/2001/XMLSchema" xmlns:p="http://schemas.microsoft.com/office/2006/metadata/properties" xmlns:ns2="4b5fd0cd-a615-46ae-ab86-79584c8b7ad4" xmlns:ns3="935813b6-f010-4ff2-957c-a1c197d4d046" targetNamespace="http://schemas.microsoft.com/office/2006/metadata/properties" ma:root="true" ma:fieldsID="2b823e91085d32d0e4efdb9a5d7c7a4b" ns2:_="" ns3:_="">
    <xsd:import namespace="4b5fd0cd-a615-46ae-ab86-79584c8b7ad4"/>
    <xsd:import namespace="935813b6-f010-4ff2-957c-a1c197d4d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fd0cd-a615-46ae-ab86-79584c8b7a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3b6-f010-4ff2-957c-a1c197d4d0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5B7615-D7AD-40B3-9E65-935F8FAE72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A7C106-8736-452F-9004-20E4915F401E}"/>
</file>

<file path=customXml/itemProps3.xml><?xml version="1.0" encoding="utf-8"?>
<ds:datastoreItem xmlns:ds="http://schemas.openxmlformats.org/officeDocument/2006/customXml" ds:itemID="{A5BF00FE-6FAC-4540-BEE1-ECBCF4F4A16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f84877-d6bb-4f1a-a983-aeaed88d2e64"/>
    <ds:schemaRef ds:uri="87be2e07-c37e-4689-98ad-1bc3625a5c3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988</Words>
  <Application>Microsoft Office PowerPoint</Application>
  <PresentationFormat>Laajakuva</PresentationFormat>
  <Paragraphs>123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Office-teema</vt:lpstr>
      <vt:lpstr>Поддержка учебного процесса и успеваемости</vt:lpstr>
      <vt:lpstr>Каждый учащийся имеет право на поддержку в учебе</vt:lpstr>
      <vt:lpstr>Поддержка предотвращает разрастание проблем</vt:lpstr>
      <vt:lpstr>Формы поддержки учебного процесса и успеваемости в школе</vt:lpstr>
      <vt:lpstr>Разным ученикам требуется разная поддержка</vt:lpstr>
      <vt:lpstr>Общая поддержка</vt:lpstr>
      <vt:lpstr>Усиленная поддержка</vt:lpstr>
      <vt:lpstr>Коррекционная поддержка</vt:lpstr>
      <vt:lpstr>Потребность в поддержке оценивается постоянно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Поддержка учебного процесса</dc:title>
  <dc:creator>Takala Sara</dc:creator>
  <cp:lastModifiedBy>Takala Sara</cp:lastModifiedBy>
  <cp:revision>71</cp:revision>
  <dcterms:created xsi:type="dcterms:W3CDTF">2021-11-26T13:34:44Z</dcterms:created>
  <dcterms:modified xsi:type="dcterms:W3CDTF">2022-01-18T14:20:40Z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0x010100595A45257258E54592B4B23189CAE676</vt:lpwstr>
  </property>
  <property fmtid="{D5CDD505-2E9C-101B-9397-08002B2CF9AE}" pid="3" name="_MarkAsFinal">
    <vt:bool>true</vt:bool>
  </property>
</Properties>
</file>