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4AA0-8853-4E1D-9DE8-07D76D79C0A1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0956-A1D6-4E8B-BAAF-0769340E88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05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4AA0-8853-4E1D-9DE8-07D76D79C0A1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0956-A1D6-4E8B-BAAF-0769340E88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7786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4AA0-8853-4E1D-9DE8-07D76D79C0A1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0956-A1D6-4E8B-BAAF-0769340E88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4837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1BBA-D4E6-4405-B1DE-33086E473383}" type="datetime1">
              <a:rPr lang="fi-FI" smtClean="0"/>
              <a:t>17.12.2021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3247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6AC5-0C4B-4B51-9F53-AC3C1C5DCD6A}" type="datetime1">
              <a:rPr lang="fi-FI" smtClean="0"/>
              <a:t>17.12.2021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4812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5E49-CA55-40BA-9BF5-37D77429BDDF}" type="datetime1">
              <a:rPr lang="fi-FI" smtClean="0"/>
              <a:t>17.12.2021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1471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2305-52B0-42D7-853A-FD50AB66561D}" type="datetime1">
              <a:rPr lang="fi-FI" smtClean="0"/>
              <a:t>17.12.2021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6257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4D31-A5AE-483F-AE1E-FF56618EE37B}" type="datetime1">
              <a:rPr lang="fi-FI" smtClean="0"/>
              <a:t>17.12.2021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7169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26EE-49B6-4C27-8C95-096E970815C8}" type="datetime1">
              <a:rPr lang="fi-FI" smtClean="0"/>
              <a:t>17.12.2021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2246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42FB-9C38-42F7-89ED-BFCB9EEEAE7B}" type="datetime1">
              <a:rPr lang="fi-FI" smtClean="0"/>
              <a:t>17.12.2021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6774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8592-0B01-4993-88D6-4ED47A910FF6}" type="datetime1">
              <a:rPr lang="fi-FI" smtClean="0"/>
              <a:t>17.12.2021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327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4AA0-8853-4E1D-9DE8-07D76D79C0A1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0956-A1D6-4E8B-BAAF-0769340E88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6823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AD33-A5F1-4B37-8320-0495840E3017}" type="datetime1">
              <a:rPr lang="fi-FI" smtClean="0"/>
              <a:t>17.12.2021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9255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93F2-4816-4FBF-A27A-8CBD3E5EAEF0}" type="datetime1">
              <a:rPr lang="fi-FI" smtClean="0"/>
              <a:t>17.12.2021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6748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B199-BF25-46F7-BC68-376281A643B6}" type="datetime1">
              <a:rPr lang="fi-FI" smtClean="0"/>
              <a:t>17.12.2021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871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4AA0-8853-4E1D-9DE8-07D76D79C0A1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0956-A1D6-4E8B-BAAF-0769340E88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316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4AA0-8853-4E1D-9DE8-07D76D79C0A1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0956-A1D6-4E8B-BAAF-0769340E88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009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4AA0-8853-4E1D-9DE8-07D76D79C0A1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0956-A1D6-4E8B-BAAF-0769340E88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437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4AA0-8853-4E1D-9DE8-07D76D79C0A1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0956-A1D6-4E8B-BAAF-0769340E88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974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4AA0-8853-4E1D-9DE8-07D76D79C0A1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0956-A1D6-4E8B-BAAF-0769340E88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888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4AA0-8853-4E1D-9DE8-07D76D79C0A1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0956-A1D6-4E8B-BAAF-0769340E88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6268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4AA0-8853-4E1D-9DE8-07D76D79C0A1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0956-A1D6-4E8B-BAAF-0769340E88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632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B4AA0-8853-4E1D-9DE8-07D76D79C0A1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B0956-A1D6-4E8B-BAAF-0769340E88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897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D7734-D36A-4F45-8BD2-09749440CD8D}" type="datetime1">
              <a:rPr lang="fi-FI" smtClean="0"/>
              <a:t>17.12.2021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728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>
            <a:off x="224828" y="360363"/>
            <a:ext cx="11742340" cy="1051877"/>
          </a:xfrm>
        </p:spPr>
        <p:txBody>
          <a:bodyPr anchor="t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Четыре интересных факта о финском среднем образовании</a:t>
            </a:r>
            <a:endParaRPr lang="fi-FI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uvituskuva 1" title="иллюстрация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" t="22566" r="1668"/>
          <a:stretch/>
        </p:blipFill>
        <p:spPr>
          <a:xfrm>
            <a:off x="224828" y="1107440"/>
            <a:ext cx="11742340" cy="548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7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ituskuva 2" title="иллюстрация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5271" r="4836" b="2230"/>
          <a:stretch/>
        </p:blipFill>
        <p:spPr>
          <a:xfrm>
            <a:off x="2373461" y="267854"/>
            <a:ext cx="7292265" cy="4407767"/>
          </a:xfrm>
          <a:prstGeom prst="rect">
            <a:avLst/>
          </a:prstGeom>
        </p:spPr>
      </p:pic>
      <p:sp>
        <p:nvSpPr>
          <p:cNvPr id="7" name="Sisällön paikkamerkki 1"/>
          <p:cNvSpPr>
            <a:spLocks noGrp="1"/>
          </p:cNvSpPr>
          <p:nvPr>
            <p:ph idx="1"/>
          </p:nvPr>
        </p:nvSpPr>
        <p:spPr>
          <a:xfrm>
            <a:off x="480286" y="4675622"/>
            <a:ext cx="11231419" cy="1907309"/>
          </a:xfrm>
        </p:spPr>
        <p:txBody>
          <a:bodyPr anchor="t">
            <a:normAutofit fontScale="92500" lnSpcReduction="10000"/>
          </a:bodyPr>
          <a:lstStyle/>
          <a:p>
            <a:pPr marL="0" indent="0" algn="ctr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У всех жителей Финляндии имеются одинаковые возможности для обучения и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развития.</a:t>
            </a:r>
            <a:r>
              <a:rPr lang="fi-FI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всех школах обучение ведётся на базе единого национального учебного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плана.</a:t>
            </a:r>
            <a:endParaRPr lang="fi-FI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Среднее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 является бесплатным для всех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Рассмотрим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подробнее</a:t>
            </a:r>
            <a:r>
              <a:rPr lang="fi-FI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9844B-8E25-4A69-B4D7-E68A0370F5C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0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3"/>
          <p:cNvSpPr>
            <a:spLocks noGrp="1"/>
          </p:cNvSpPr>
          <p:nvPr>
            <p:ph type="title"/>
          </p:nvPr>
        </p:nvSpPr>
        <p:spPr>
          <a:xfrm>
            <a:off x="480289" y="365125"/>
            <a:ext cx="11231419" cy="1325563"/>
          </a:xfrm>
        </p:spPr>
        <p:txBody>
          <a:bodyPr anchor="t"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fi-F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Обязательное обучение в Финляндии</a:t>
            </a:r>
            <a:endParaRPr lang="fi-F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uvituskuva 3" title="иллюстрация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4" t="19703" r="12904" b="9482"/>
          <a:stretch/>
        </p:blipFill>
        <p:spPr>
          <a:xfrm>
            <a:off x="4295137" y="1027906"/>
            <a:ext cx="3601722" cy="4099103"/>
          </a:xfrm>
          <a:prstGeom prst="rect">
            <a:avLst/>
          </a:prstGeom>
        </p:spPr>
      </p:pic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480289" y="5339733"/>
            <a:ext cx="11231419" cy="1114635"/>
          </a:xfrm>
        </p:spPr>
        <p:txBody>
          <a:bodyPr anchor="t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Каждый гражданин не только имеет право на образование, но также обязан закончить начальную школу. Родители/опекуны несут ответственность за посещение детьми школы.</a:t>
            </a:r>
            <a:endParaRPr 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9844B-8E25-4A69-B4D7-E68A0370F5C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75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480289" y="365125"/>
            <a:ext cx="11231419" cy="1325563"/>
          </a:xfrm>
        </p:spPr>
        <p:txBody>
          <a:bodyPr anchor="t"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i-F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Учителя</a:t>
            </a:r>
            <a:endParaRPr lang="fi-F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uvituskuva 4" title="иллюстрация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4" t="18096" r="2862" b="7052"/>
          <a:stretch/>
        </p:blipFill>
        <p:spPr>
          <a:xfrm>
            <a:off x="2266946" y="1027906"/>
            <a:ext cx="7658103" cy="3937218"/>
          </a:xfrm>
          <a:prstGeom prst="rect">
            <a:avLst/>
          </a:prstGeom>
        </p:spPr>
      </p:pic>
      <p:sp>
        <p:nvSpPr>
          <p:cNvPr id="7" name="Sisällön paikkamerkki 3"/>
          <p:cNvSpPr>
            <a:spLocks noGrp="1"/>
          </p:cNvSpPr>
          <p:nvPr>
            <p:ph idx="1"/>
          </p:nvPr>
        </p:nvSpPr>
        <p:spPr>
          <a:xfrm>
            <a:off x="480289" y="4853710"/>
            <a:ext cx="11231419" cy="2004290"/>
          </a:xfrm>
        </p:spPr>
        <p:txBody>
          <a:bodyPr anchor="t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/>
              <a:t>В начальной школе большинство предметов ведет классный </a:t>
            </a:r>
            <a:r>
              <a:rPr lang="ru-RU" sz="2400" dirty="0" smtClean="0"/>
              <a:t>руководитель.</a:t>
            </a:r>
            <a:endParaRPr lang="fi-FI" sz="2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/>
              <a:t>В </a:t>
            </a:r>
            <a:r>
              <a:rPr lang="ru-RU" sz="2400" dirty="0"/>
              <a:t>старшей школе учителя-предметники преподают предметы согласно своей специализации. Все педагоги являются профессионалами с дипломом </a:t>
            </a:r>
            <a:r>
              <a:rPr lang="ru-RU" sz="2400" dirty="0" smtClean="0"/>
              <a:t>ВУЗа.</a:t>
            </a:r>
            <a:endParaRPr lang="fi-FI" sz="2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/>
              <a:t>В </a:t>
            </a:r>
            <a:r>
              <a:rPr lang="ru-RU" sz="2400" dirty="0"/>
              <a:t>образовательном процессе участвуют также и другие специалисты, оказывающие поддержку учащимся.</a:t>
            </a:r>
            <a:endParaRPr lang="fi-FI" sz="2400" dirty="0"/>
          </a:p>
          <a:p>
            <a:pPr marL="0" indent="0" algn="ctr">
              <a:spcBef>
                <a:spcPts val="0"/>
              </a:spcBef>
              <a:buNone/>
            </a:pPr>
            <a:endParaRPr 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9844B-8E25-4A69-B4D7-E68A0370F5C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2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480285" y="351985"/>
            <a:ext cx="11231419" cy="1325563"/>
          </a:xfrm>
        </p:spPr>
        <p:txBody>
          <a:bodyPr anchor="t"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fi-F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i-F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Учебный день</a:t>
            </a:r>
            <a:endParaRPr lang="fi-F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uvituskuva 5" title="иллюстрация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t="15730" r="10075" b="11095"/>
          <a:stretch/>
        </p:blipFill>
        <p:spPr>
          <a:xfrm>
            <a:off x="2209795" y="1105606"/>
            <a:ext cx="7772397" cy="3974415"/>
          </a:xfrm>
          <a:prstGeom prst="rect">
            <a:avLst/>
          </a:prstGeom>
        </p:spPr>
      </p:pic>
      <p:sp>
        <p:nvSpPr>
          <p:cNvPr id="7" name="Sisällön paikkamerkki 4"/>
          <p:cNvSpPr>
            <a:spLocks noGrp="1"/>
          </p:cNvSpPr>
          <p:nvPr>
            <p:ph idx="1"/>
          </p:nvPr>
        </p:nvSpPr>
        <p:spPr>
          <a:xfrm>
            <a:off x="480285" y="5172791"/>
            <a:ext cx="11231419" cy="1548684"/>
          </a:xfrm>
        </p:spPr>
        <p:txBody>
          <a:bodyPr anchor="t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течение учебного дня ведётся изучение разных предметов по школьному расписанию. Между уроками организованы перерывы, т.е.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перемены.</a:t>
            </a:r>
            <a:endParaRPr lang="fi-F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течение учебного дня каждому ученику предоставляется бесплатное питание.</a:t>
            </a:r>
            <a:endParaRPr 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9844B-8E25-4A69-B4D7-E68A0370F5C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30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480285" y="351985"/>
            <a:ext cx="11231419" cy="1325563"/>
          </a:xfrm>
        </p:spPr>
        <p:txBody>
          <a:bodyPr anchor="t"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i-F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Выставление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отметок</a:t>
            </a:r>
            <a:endParaRPr lang="fi-F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uvituskuva 6" title="иллюстрация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7" t="19259" r="4150" b="6519"/>
          <a:stretch/>
        </p:blipFill>
        <p:spPr>
          <a:xfrm>
            <a:off x="3164837" y="1014766"/>
            <a:ext cx="5862314" cy="4331887"/>
          </a:xfrm>
          <a:prstGeom prst="rect">
            <a:avLst/>
          </a:prstGeom>
        </p:spPr>
      </p:pic>
      <p:sp>
        <p:nvSpPr>
          <p:cNvPr id="7" name="Sisällön paikkamerkki 5"/>
          <p:cNvSpPr>
            <a:spLocks noGrp="1"/>
          </p:cNvSpPr>
          <p:nvPr>
            <p:ph idx="1"/>
          </p:nvPr>
        </p:nvSpPr>
        <p:spPr>
          <a:xfrm>
            <a:off x="480285" y="5570985"/>
            <a:ext cx="11231419" cy="972966"/>
          </a:xfrm>
        </p:spPr>
        <p:txBody>
          <a:bodyPr anchor="t">
            <a:normAutofit/>
          </a:bodyPr>
          <a:lstStyle/>
          <a:p>
            <a:pPr marL="0" indent="0" algn="ctr" fontAlgn="base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Успеваемость и активность детей на уроках оценивается учителями. Цель отметок — не сравнение учеников, а их мотивация и моральная поддержка.</a:t>
            </a:r>
            <a:endParaRPr 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9844B-8E25-4A69-B4D7-E68A0370F5C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5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ituskuva 7" title="иллюстрация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1"/>
          <a:stretch/>
        </p:blipFill>
        <p:spPr>
          <a:xfrm>
            <a:off x="1929057" y="432168"/>
            <a:ext cx="8333880" cy="4186413"/>
          </a:xfrm>
          <a:prstGeom prst="rect">
            <a:avLst/>
          </a:prstGeom>
        </p:spPr>
      </p:pic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80288" y="4644236"/>
            <a:ext cx="11231419" cy="2057863"/>
          </a:xfrm>
        </p:spPr>
        <p:txBody>
          <a:bodyPr anchor="t">
            <a:normAutofit/>
          </a:bodyPr>
          <a:lstStyle/>
          <a:p>
            <a:pPr marL="0" indent="0" algn="ctr" fontAlgn="base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Окончившие 9 классов начальной школы могут поступать в профессиональные училища, гимназии или на подготовительные курсы. У каждого, кто окончил 9 классов, имеется достаточная подготовка для получения дальнейшего образования и нахождения своего места в жизни после окончания учёбы.</a:t>
            </a:r>
            <a:endParaRPr 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9844B-8E25-4A69-B4D7-E68A0370F5C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00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95A45257258E54592B4B23189CAE676" ma:contentTypeVersion="13" ma:contentTypeDescription="Luo uusi asiakirja." ma:contentTypeScope="" ma:versionID="1088bc3b5ed2bf8eda8f11b45908ed54">
  <xsd:schema xmlns:xsd="http://www.w3.org/2001/XMLSchema" xmlns:xs="http://www.w3.org/2001/XMLSchema" xmlns:p="http://schemas.microsoft.com/office/2006/metadata/properties" xmlns:ns2="4b5fd0cd-a615-46ae-ab86-79584c8b7ad4" xmlns:ns3="935813b6-f010-4ff2-957c-a1c197d4d046" targetNamespace="http://schemas.microsoft.com/office/2006/metadata/properties" ma:root="true" ma:fieldsID="2b823e91085d32d0e4efdb9a5d7c7a4b" ns2:_="" ns3:_="">
    <xsd:import namespace="4b5fd0cd-a615-46ae-ab86-79584c8b7ad4"/>
    <xsd:import namespace="935813b6-f010-4ff2-957c-a1c197d4d0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5fd0cd-a615-46ae-ab86-79584c8b7a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813b6-f010-4ff2-957c-a1c197d4d04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86466F-C0B5-4C37-B1DB-0F37A022E531}"/>
</file>

<file path=customXml/itemProps2.xml><?xml version="1.0" encoding="utf-8"?>
<ds:datastoreItem xmlns:ds="http://schemas.openxmlformats.org/officeDocument/2006/customXml" ds:itemID="{B43AE2A9-184F-44E9-8F16-CC36D7B6DD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5D1D5A-DE56-4B2A-B57F-A96488C90C7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7f84877-d6bb-4f1a-a983-aeaed88d2e64"/>
    <ds:schemaRef ds:uri="http://purl.org/dc/elements/1.1/"/>
    <ds:schemaRef ds:uri="http://schemas.microsoft.com/office/2006/metadata/properties"/>
    <ds:schemaRef ds:uri="87be2e07-c37e-4689-98ad-1bc3625a5c3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224</Words>
  <Application>Microsoft Office PowerPoint</Application>
  <PresentationFormat>Laajakuva</PresentationFormat>
  <Paragraphs>22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Office-teema</vt:lpstr>
      <vt:lpstr>1_Office-teema</vt:lpstr>
      <vt:lpstr>Четыре интересных факта о финском среднем образовании</vt:lpstr>
      <vt:lpstr>PowerPoint-esitys</vt:lpstr>
      <vt:lpstr>1. Обязательное обучение в Финляндии</vt:lpstr>
      <vt:lpstr>2. Учителя</vt:lpstr>
      <vt:lpstr>3. Учебный день</vt:lpstr>
      <vt:lpstr>4. Выставление отметок</vt:lpstr>
      <vt:lpstr>PowerPoint-esitys</vt:lpstr>
    </vt:vector>
  </TitlesOfParts>
  <Company>City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Четыре интересных факта о финском среднем образовании</dc:title>
  <dc:creator>Takala Sara</dc:creator>
  <cp:lastModifiedBy>Takala Sara</cp:lastModifiedBy>
  <cp:revision>21</cp:revision>
  <dcterms:created xsi:type="dcterms:W3CDTF">2021-12-17T12:16:10Z</dcterms:created>
  <dcterms:modified xsi:type="dcterms:W3CDTF">2021-12-17T12:32:35Z</dcterms:modified>
  <cp:contentStatus>Valmis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0x010100595A45257258E54592B4B23189CAE676</vt:lpwstr>
  </property>
  <property fmtid="{D5CDD505-2E9C-101B-9397-08002B2CF9AE}" pid="3" name="_MarkAsFinal">
    <vt:bool>true</vt:bool>
  </property>
</Properties>
</file>