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77" r:id="rId6"/>
    <p:sldId id="267" r:id="rId7"/>
    <p:sldId id="272" r:id="rId8"/>
    <p:sldId id="273" r:id="rId9"/>
    <p:sldId id="274" r:id="rId10"/>
    <p:sldId id="275" r:id="rId11"/>
    <p:sldId id="276" r:id="rId12"/>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FF0"/>
    <a:srgbClr val="DFFFF0"/>
    <a:srgbClr val="005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7AF6E9D1-4271-4FB5-B5B9-381E237E7145}" type="datetimeFigureOut">
              <a:rPr lang="fi-FI" smtClean="0"/>
              <a:t>17.12.2021</a:t>
            </a:fld>
            <a:endParaRPr lang="fi-FI"/>
          </a:p>
        </p:txBody>
      </p:sp>
      <p:sp>
        <p:nvSpPr>
          <p:cNvPr id="4" name="Dian kuvan paikkamerkki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fld id="{D30C5933-6EF9-4316-B4E3-22035557F4A3}" type="slidenum">
              <a:rPr lang="fi-FI" smtClean="0"/>
              <a:t>‹#›</a:t>
            </a:fld>
            <a:endParaRPr lang="fi-FI"/>
          </a:p>
        </p:txBody>
      </p:sp>
    </p:spTree>
    <p:extLst>
      <p:ext uri="{BB962C8B-B14F-4D97-AF65-F5344CB8AC3E}">
        <p14:creationId xmlns:p14="http://schemas.microsoft.com/office/powerpoint/2010/main" val="196116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B351BBA-D4E6-4405-B1DE-33086E473383}"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79817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C2B93F2-4816-4FBF-A27A-8CBD3E5EAEF0}"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58043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97B199-BF25-46F7-BC68-376281A643B6}"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9382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C15EDF59-B2BC-4D97-A4A3-6BD39579ED8B}" type="datetime1">
              <a:rPr lang="fi-FI" smtClean="0"/>
              <a:t>17.12.2021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dirty="0"/>
          </a:p>
        </p:txBody>
      </p:sp>
    </p:spTree>
    <p:extLst>
      <p:ext uri="{BB962C8B-B14F-4D97-AF65-F5344CB8AC3E}">
        <p14:creationId xmlns:p14="http://schemas.microsoft.com/office/powerpoint/2010/main" val="107405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neg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0461C20-5E06-4C3F-8336-B1CCC169ECAB}"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297086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spår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F32AA9E-AD70-4998-910C-933DE47CB5A4}"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414406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par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8D817C4-3D09-4B6F-86A9-EB0822C794CE}"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104681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vaakun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DA845AE-3717-4E7C-9BDF-1B263C38B772}"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382411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tiil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5B71AB9-ED30-430C-BBCD-992243BBAF43}"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121671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sumu">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1F602EA-6FF7-458E-BD88-D7392107C5B1}"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1101459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metro">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F6AE081-C793-4ACC-9797-0AB23DE7CBD1}" type="datetime1">
              <a:rPr lang="fi-FI" smtClean="0"/>
              <a:t>17.12.2021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9672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A326AC5-0C4B-4B51-9F53-AC3C1C5DCD6A}"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841757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B0736CF5-75DE-41BB-9C2E-850EB869B586}" type="datetime1">
              <a:rPr lang="fi-FI" smtClean="0"/>
              <a:t>17.12.2021</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dirty="0"/>
          </a:p>
        </p:txBody>
      </p:sp>
    </p:spTree>
    <p:extLst>
      <p:ext uri="{BB962C8B-B14F-4D97-AF65-F5344CB8AC3E}">
        <p14:creationId xmlns:p14="http://schemas.microsoft.com/office/powerpoint/2010/main" val="260585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46664E5-AE9C-413B-B576-1681ADE0228E}" type="datetime1">
              <a:rPr lang="fi-FI" smtClean="0"/>
              <a:t>17.12.2021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170922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C14D657-B6B8-48B8-A664-E0F8A837B753}" type="datetime1">
              <a:rPr lang="fi-FI" smtClean="0"/>
              <a:t>17.12.2021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150201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F36812C-61F7-43A7-A302-F20D12F3CEC4}" type="datetime1">
              <a:rPr lang="fi-FI" smtClean="0"/>
              <a:t>17.12.2021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495506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BD237FCF-207C-48FD-B2A4-E3AFD91F2A83}" type="datetime1">
              <a:rPr lang="fi-FI" smtClean="0"/>
              <a:t>17.12.2021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272057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60EE80ED-CAD0-4299-81E2-8D492BCBBEDC}" type="datetime1">
              <a:rPr lang="fi-FI" smtClean="0"/>
              <a:t>17.12.2021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2168528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11316C56-A87E-43C3-A072-D44E313F7A79}" type="datetime1">
              <a:rPr lang="fi-FI" smtClean="0"/>
              <a:t>17.12.2021</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dirty="0"/>
          </a:p>
        </p:txBody>
      </p:sp>
    </p:spTree>
    <p:extLst>
      <p:ext uri="{BB962C8B-B14F-4D97-AF65-F5344CB8AC3E}">
        <p14:creationId xmlns:p14="http://schemas.microsoft.com/office/powerpoint/2010/main" val="3970178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AA44004A-49AD-4C25-AE12-4CC77FAD139C}" type="datetime1">
              <a:rPr lang="fi-FI" smtClean="0"/>
              <a:t>17.12.2021</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dirty="0"/>
          </a:p>
        </p:txBody>
      </p:sp>
    </p:spTree>
    <p:extLst>
      <p:ext uri="{BB962C8B-B14F-4D97-AF65-F5344CB8AC3E}">
        <p14:creationId xmlns:p14="http://schemas.microsoft.com/office/powerpoint/2010/main" val="63294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61F46ADE-F7E2-40A4-ABCE-D33895EDB9E0}" type="datetime1">
              <a:rPr lang="fi-FI" smtClean="0"/>
              <a:t>17.12.2021</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dirty="0"/>
          </a:p>
        </p:txBody>
      </p:sp>
    </p:spTree>
    <p:extLst>
      <p:ext uri="{BB962C8B-B14F-4D97-AF65-F5344CB8AC3E}">
        <p14:creationId xmlns:p14="http://schemas.microsoft.com/office/powerpoint/2010/main" val="315059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79C3B546-AE7E-48AF-BA06-6B9C19382FD9}" type="datetime1">
              <a:rPr lang="fi-FI" smtClean="0"/>
              <a:t>17.12.2021</a:t>
            </a:fld>
            <a:endParaRPr lang="fi-FI" dirty="0"/>
          </a:p>
        </p:txBody>
      </p:sp>
      <p:sp>
        <p:nvSpPr>
          <p:cNvPr id="5" name="Alatunnisteen paikkamerkki 4"/>
          <p:cNvSpPr>
            <a:spLocks noGrp="1"/>
          </p:cNvSpPr>
          <p:nvPr>
            <p:ph type="ftr" sz="quarter" idx="15"/>
          </p:nvPr>
        </p:nvSpPr>
        <p:spPr/>
        <p:txBody>
          <a:bodyPr/>
          <a:lstStyle>
            <a:lvl1pPr>
              <a:defRPr/>
            </a:lvl1pPr>
          </a:lstStyle>
          <a:p>
            <a:pPr>
              <a:defRPr/>
            </a:pP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dirty="0"/>
          </a:p>
        </p:txBody>
      </p:sp>
    </p:spTree>
    <p:extLst>
      <p:ext uri="{BB962C8B-B14F-4D97-AF65-F5344CB8AC3E}">
        <p14:creationId xmlns:p14="http://schemas.microsoft.com/office/powerpoint/2010/main" val="25359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DFA75E49-CA55-40BA-9BF5-37D77429BDDF}"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09551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55BF2D6D-7522-416F-B7F2-0935E8E67751}" type="datetime1">
              <a:rPr lang="fi-FI" smtClean="0"/>
              <a:t>17.12.2021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dirty="0"/>
          </a:p>
        </p:txBody>
      </p:sp>
    </p:spTree>
    <p:extLst>
      <p:ext uri="{BB962C8B-B14F-4D97-AF65-F5344CB8AC3E}">
        <p14:creationId xmlns:p14="http://schemas.microsoft.com/office/powerpoint/2010/main" val="174348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65937F50-1DE2-45EA-808A-24A8F933284E}" type="datetime1">
              <a:rPr lang="fi-FI" smtClean="0"/>
              <a:t>17.12.2021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dirty="0"/>
          </a:p>
        </p:txBody>
      </p:sp>
    </p:spTree>
    <p:extLst>
      <p:ext uri="{BB962C8B-B14F-4D97-AF65-F5344CB8AC3E}">
        <p14:creationId xmlns:p14="http://schemas.microsoft.com/office/powerpoint/2010/main" val="5585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9B327A64-D62E-4FDA-B844-123534B06A27}" type="datetime1">
              <a:rPr lang="fi-FI" smtClean="0"/>
              <a:t>17.12.2021</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dirty="0"/>
          </a:p>
        </p:txBody>
      </p:sp>
    </p:spTree>
    <p:extLst>
      <p:ext uri="{BB962C8B-B14F-4D97-AF65-F5344CB8AC3E}">
        <p14:creationId xmlns:p14="http://schemas.microsoft.com/office/powerpoint/2010/main" val="3372084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aaltokuviolla">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8BF6667D-2184-424B-9DB5-2A5DDDBCA40E}" type="datetime1">
              <a:rPr lang="fi-FI" smtClean="0"/>
              <a:t>17.12.2021</a:t>
            </a:fld>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421326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aaltokuviolla B">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49574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738099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7022D27A-F0D9-4A61-84A8-B35DD904B500}" type="datetime1">
              <a:rPr lang="fi-FI" smtClean="0"/>
              <a:t>17.12.2021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dirty="0"/>
          </a:p>
        </p:txBody>
      </p:sp>
    </p:spTree>
    <p:extLst>
      <p:ext uri="{BB962C8B-B14F-4D97-AF65-F5344CB8AC3E}">
        <p14:creationId xmlns:p14="http://schemas.microsoft.com/office/powerpoint/2010/main" val="3154755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32198A7-CB68-420A-9E51-8D2560BC27BC}" type="datetime1">
              <a:rPr lang="fi-FI" smtClean="0"/>
              <a:t>17.12.2021</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dirty="0"/>
          </a:p>
        </p:txBody>
      </p:sp>
    </p:spTree>
    <p:extLst>
      <p:ext uri="{BB962C8B-B14F-4D97-AF65-F5344CB8AC3E}">
        <p14:creationId xmlns:p14="http://schemas.microsoft.com/office/powerpoint/2010/main" val="2353228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227886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1 B">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0908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E70C2305-52B0-42D7-853A-FD50AB66561D}" type="datetime1">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324912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2">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98748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2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21758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3">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4123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3 B">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375859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4">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46089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4 B">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26203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5">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95892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5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93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5AA4D31-A5AE-483F-AE1E-FF56618EE37B}" type="datetime1">
              <a:rPr lang="fi-FI" smtClean="0"/>
              <a:t>17.12.2021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5880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254726EE-49B6-4C27-8C95-096E970815C8}" type="datetime1">
              <a:rPr lang="fi-FI" smtClean="0"/>
              <a:t>17.12.2021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98796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D7E42FB-9C38-42F7-89ED-BFCB9EEEAE7B}" type="datetime1">
              <a:rPr lang="fi-FI" smtClean="0"/>
              <a:t>17.12.2021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97553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52548592-0B01-4993-88D6-4ED47A910FF6}" type="datetime1">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424405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EFEFAD33-A5F1-4B37-8320-0495840E3017}" type="datetime1">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5222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D7734-D36A-4F45-8BD2-09749440CD8D}" type="datetime1">
              <a:rPr lang="fi-FI" smtClean="0"/>
              <a:t>17.12.2021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844B-8E25-4A69-B4D7-E68A0370F5C2}" type="slidenum">
              <a:rPr lang="fi-FI" smtClean="0"/>
              <a:t>‹#›</a:t>
            </a:fld>
            <a:endParaRPr lang="fi-FI"/>
          </a:p>
        </p:txBody>
      </p:sp>
    </p:spTree>
    <p:extLst>
      <p:ext uri="{BB962C8B-B14F-4D97-AF65-F5344CB8AC3E}">
        <p14:creationId xmlns:p14="http://schemas.microsoft.com/office/powerpoint/2010/main" val="275970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884B77C5-F266-43AE-B2FF-CDBD9A6A2C64}" type="datetime1">
              <a:rPr lang="fi-FI" smtClean="0"/>
              <a:t>17.12.2021</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598629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a:spLocks noGrp="1"/>
          </p:cNvSpPr>
          <p:nvPr>
            <p:ph type="ctrTitle"/>
          </p:nvPr>
        </p:nvSpPr>
        <p:spPr>
          <a:xfrm>
            <a:off x="224828" y="360363"/>
            <a:ext cx="11742340" cy="1051877"/>
          </a:xfrm>
        </p:spPr>
        <p:txBody>
          <a:bodyPr anchor="t">
            <a:normAutofit/>
          </a:bodyPr>
          <a:lstStyle/>
          <a:p>
            <a:pPr algn="ctr" fontAlgn="base">
              <a:spcAft>
                <a:spcPct val="0"/>
              </a:spcAft>
            </a:pPr>
            <a:r>
              <a:rPr lang="fi-FI" sz="3600" b="1" dirty="0" smtClean="0">
                <a:latin typeface="Arial" panose="020B0604020202020204" pitchFamily="34" charset="0"/>
                <a:cs typeface="Arial" panose="020B0604020202020204" pitchFamily="34" charset="0"/>
              </a:rPr>
              <a:t>Neljä faktaa suomalaisesta peruskoulusta</a:t>
            </a:r>
            <a:endParaRPr lang="fi-FI" sz="3600" b="1" dirty="0">
              <a:latin typeface="Arial" panose="020B0604020202020204" pitchFamily="34" charset="0"/>
              <a:cs typeface="Arial" panose="020B0604020202020204" pitchFamily="34" charset="0"/>
            </a:endParaRPr>
          </a:p>
        </p:txBody>
      </p:sp>
      <p:pic>
        <p:nvPicPr>
          <p:cNvPr id="4" name="Kuvituskuva 1" descr="Piirroskuva. Kuvaan on koottu esityksen kuvitukset. Koosteen alla on Espoon, Helsingin, Oulun, Tampereen, Turun, Vantaan ja Tussitaikureiden logot."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2575" t="22566" r="1668"/>
          <a:stretch/>
        </p:blipFill>
        <p:spPr>
          <a:xfrm>
            <a:off x="224828" y="1107440"/>
            <a:ext cx="11742340" cy="5482794"/>
          </a:xfrm>
          <a:prstGeom prst="rect">
            <a:avLst/>
          </a:prstGeom>
        </p:spPr>
      </p:pic>
    </p:spTree>
    <p:extLst>
      <p:ext uri="{BB962C8B-B14F-4D97-AF65-F5344CB8AC3E}">
        <p14:creationId xmlns:p14="http://schemas.microsoft.com/office/powerpoint/2010/main" val="393093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2"/>
          <p:cNvSpPr>
            <a:spLocks noGrp="1"/>
          </p:cNvSpPr>
          <p:nvPr>
            <p:ph type="title"/>
          </p:nvPr>
        </p:nvSpPr>
        <p:spPr>
          <a:xfrm>
            <a:off x="480289" y="365125"/>
            <a:ext cx="11231419" cy="1325563"/>
          </a:xfrm>
        </p:spPr>
        <p:txBody>
          <a:bodyPr anchor="t">
            <a:normAutofit/>
          </a:bodyPr>
          <a:lstStyle/>
          <a:p>
            <a:pPr algn="ctr" fontAlgn="base">
              <a:spcAft>
                <a:spcPct val="0"/>
              </a:spcAft>
            </a:pPr>
            <a:r>
              <a:rPr lang="fi-FI" sz="3600" b="1" dirty="0" smtClean="0">
                <a:latin typeface="Arial" panose="020B0604020202020204" pitchFamily="34" charset="0"/>
                <a:cs typeface="Arial" panose="020B0604020202020204" pitchFamily="34" charset="0"/>
              </a:rPr>
              <a:t>Samat mahdollisuudet kasvaa ja oppia</a:t>
            </a:r>
            <a:endParaRPr lang="fi-FI" sz="3600" b="1" dirty="0">
              <a:latin typeface="Arial" panose="020B0604020202020204" pitchFamily="34" charset="0"/>
              <a:cs typeface="Arial" panose="020B0604020202020204" pitchFamily="34" charset="0"/>
            </a:endParaRPr>
          </a:p>
        </p:txBody>
      </p:sp>
      <p:pic>
        <p:nvPicPr>
          <p:cNvPr id="11" name="Kuvituskuva 2" descr="Piirroskuva. Koulu, jonka pihalla on eri-ikäisiä oppilaita. Koulun taustalla näkyy kaupunkimaisema ja maalaismaisema. Kuvan oikeassa reunassa on Suomen kartta, jolle on piirretty samanlaisia kouluja."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4256" t="5271" r="4836" b="2230"/>
          <a:stretch/>
        </p:blipFill>
        <p:spPr>
          <a:xfrm>
            <a:off x="2964872" y="1027906"/>
            <a:ext cx="6262252" cy="3785182"/>
          </a:xfrm>
          <a:prstGeom prst="rect">
            <a:avLst/>
          </a:prstGeom>
        </p:spPr>
      </p:pic>
      <p:sp>
        <p:nvSpPr>
          <p:cNvPr id="7" name="Sisällön paikkamerkki 1"/>
          <p:cNvSpPr>
            <a:spLocks noGrp="1"/>
          </p:cNvSpPr>
          <p:nvPr>
            <p:ph idx="1"/>
          </p:nvPr>
        </p:nvSpPr>
        <p:spPr>
          <a:xfrm>
            <a:off x="480289" y="4828965"/>
            <a:ext cx="11231419" cy="1622635"/>
          </a:xfrm>
        </p:spPr>
        <p:txBody>
          <a:bodyPr anchor="t">
            <a:normAutofit/>
          </a:bodyPr>
          <a:lstStyle/>
          <a:p>
            <a:pPr marL="0" indent="0" algn="ctr" fontAlgn="base">
              <a:lnSpc>
                <a:spcPct val="100000"/>
              </a:lnSpc>
              <a:spcBef>
                <a:spcPts val="0"/>
              </a:spcBef>
              <a:buNone/>
            </a:pPr>
            <a:r>
              <a:rPr lang="fi-FI" sz="2400" dirty="0">
                <a:latin typeface="Arial" panose="020B0604020202020204" pitchFamily="34" charset="0"/>
                <a:cs typeface="Arial" panose="020B0604020202020204" pitchFamily="34" charset="0"/>
              </a:rPr>
              <a:t>Suomessa kaikilla on samat mahdollisuudet kasvaa ja </a:t>
            </a:r>
            <a:r>
              <a:rPr lang="fi-FI" sz="2400" dirty="0" smtClean="0">
                <a:latin typeface="Arial" panose="020B0604020202020204" pitchFamily="34" charset="0"/>
                <a:cs typeface="Arial" panose="020B0604020202020204" pitchFamily="34" charset="0"/>
              </a:rPr>
              <a:t>oppia.</a:t>
            </a:r>
            <a:endParaRPr lang="fi-FI" sz="2400" dirty="0">
              <a:latin typeface="Arial" panose="020B0604020202020204" pitchFamily="34" charset="0"/>
              <a:cs typeface="Arial" panose="020B0604020202020204" pitchFamily="34" charset="0"/>
            </a:endParaRPr>
          </a:p>
          <a:p>
            <a:pPr marL="0" indent="0" algn="ctr" fontAlgn="base">
              <a:lnSpc>
                <a:spcPct val="100000"/>
              </a:lnSpc>
              <a:spcBef>
                <a:spcPts val="0"/>
              </a:spcBef>
              <a:buNone/>
            </a:pPr>
            <a:r>
              <a:rPr lang="fi-FI" sz="2400" dirty="0" smtClean="0">
                <a:latin typeface="Arial" panose="020B0604020202020204" pitchFamily="34" charset="0"/>
                <a:cs typeface="Arial" panose="020B0604020202020204" pitchFamily="34" charset="0"/>
              </a:rPr>
              <a:t>Kaikissa </a:t>
            </a:r>
            <a:r>
              <a:rPr lang="fi-FI" sz="2400" dirty="0">
                <a:latin typeface="Arial" panose="020B0604020202020204" pitchFamily="34" charset="0"/>
                <a:cs typeface="Arial" panose="020B0604020202020204" pitchFamily="34" charset="0"/>
              </a:rPr>
              <a:t>kouluissa noudatetaan saman valtakunnallisen opetussuunnitelman perusteita, ja peruskoulu on </a:t>
            </a:r>
            <a:r>
              <a:rPr lang="fi-FI" sz="2400" dirty="0" smtClean="0">
                <a:latin typeface="Arial" panose="020B0604020202020204" pitchFamily="34" charset="0"/>
                <a:cs typeface="Arial" panose="020B0604020202020204" pitchFamily="34" charset="0"/>
              </a:rPr>
              <a:t>kaikille maksuton.</a:t>
            </a:r>
            <a:endParaRPr lang="fi-FI" sz="2400" dirty="0">
              <a:latin typeface="Arial" panose="020B0604020202020204" pitchFamily="34" charset="0"/>
              <a:cs typeface="Arial" panose="020B0604020202020204" pitchFamily="34" charset="0"/>
            </a:endParaRPr>
          </a:p>
          <a:p>
            <a:pPr marL="0" indent="0" algn="ctr" fontAlgn="base">
              <a:lnSpc>
                <a:spcPct val="100000"/>
              </a:lnSpc>
              <a:spcBef>
                <a:spcPts val="0"/>
              </a:spcBef>
              <a:buNone/>
            </a:pPr>
            <a:r>
              <a:rPr lang="fi-FI" sz="2400" dirty="0" smtClean="0">
                <a:latin typeface="Arial" panose="020B0604020202020204" pitchFamily="34" charset="0"/>
                <a:cs typeface="Arial" panose="020B0604020202020204" pitchFamily="34" charset="0"/>
              </a:rPr>
              <a:t>Katsotaanpa tarkemmin!</a:t>
            </a:r>
            <a:endParaRPr lang="fi-FI" sz="2400" dirty="0">
              <a:latin typeface="Arial" panose="020B0604020202020204" pitchFamily="34" charset="0"/>
              <a:cs typeface="Arial" panose="020B0604020202020204" pitchFamily="34" charset="0"/>
            </a:endParaRPr>
          </a:p>
          <a:p>
            <a:endParaRPr lang="fi-FI" dirty="0"/>
          </a:p>
        </p:txBody>
      </p:sp>
      <p:sp>
        <p:nvSpPr>
          <p:cNvPr id="2" name="Dian numeron paikkamerkki 1"/>
          <p:cNvSpPr>
            <a:spLocks noGrp="1"/>
          </p:cNvSpPr>
          <p:nvPr>
            <p:ph type="sldNum" sz="quarter" idx="12"/>
          </p:nvPr>
        </p:nvSpPr>
        <p:spPr/>
        <p:txBody>
          <a:bodyPr/>
          <a:lstStyle/>
          <a:p>
            <a:fld id="{A529844B-8E25-4A69-B4D7-E68A0370F5C2}" type="slidenum">
              <a:rPr lang="fi-FI" smtClean="0"/>
              <a:t>2</a:t>
            </a:fld>
            <a:endParaRPr lang="fi-FI"/>
          </a:p>
        </p:txBody>
      </p:sp>
    </p:spTree>
    <p:extLst>
      <p:ext uri="{BB962C8B-B14F-4D97-AF65-F5344CB8AC3E}">
        <p14:creationId xmlns:p14="http://schemas.microsoft.com/office/powerpoint/2010/main" val="3573987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p:cNvSpPr>
            <a:spLocks noGrp="1"/>
          </p:cNvSpPr>
          <p:nvPr>
            <p:ph type="title"/>
          </p:nvPr>
        </p:nvSpPr>
        <p:spPr>
          <a:xfrm>
            <a:off x="480289" y="365125"/>
            <a:ext cx="11231419" cy="1325563"/>
          </a:xfrm>
        </p:spPr>
        <p:txBody>
          <a:bodyPr anchor="t">
            <a:normAutofit/>
          </a:bodyPr>
          <a:lstStyle/>
          <a:p>
            <a:pPr algn="ctr" fontAlgn="base">
              <a:spcAft>
                <a:spcPct val="0"/>
              </a:spcAft>
            </a:pPr>
            <a:r>
              <a:rPr lang="fi-FI" sz="3600" b="1" dirty="0" smtClean="0">
                <a:latin typeface="Arial" panose="020B0604020202020204" pitchFamily="34" charset="0"/>
                <a:cs typeface="Arial" panose="020B0604020202020204" pitchFamily="34" charset="0"/>
              </a:rPr>
              <a:t>1. Oppivelvollisuus</a:t>
            </a:r>
            <a:endParaRPr lang="fi-FI" sz="3600" b="1" dirty="0">
              <a:latin typeface="Arial" panose="020B0604020202020204" pitchFamily="34" charset="0"/>
              <a:cs typeface="Arial" panose="020B0604020202020204" pitchFamily="34" charset="0"/>
            </a:endParaRPr>
          </a:p>
        </p:txBody>
      </p:sp>
      <p:pic>
        <p:nvPicPr>
          <p:cNvPr id="5" name="Kuvituskuva 3" descr="Piirroskuva. Äiti, isä ja alakoululainen tyttö. Äiti laittaa reppua tytön selkään. Isä ojentaa tytölle oppikirjaa."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13604" t="19703" r="12904" b="9482"/>
          <a:stretch/>
        </p:blipFill>
        <p:spPr>
          <a:xfrm>
            <a:off x="4295137" y="1027906"/>
            <a:ext cx="3601722" cy="4099103"/>
          </a:xfrm>
          <a:prstGeom prst="rect">
            <a:avLst/>
          </a:prstGeom>
        </p:spPr>
      </p:pic>
      <p:sp>
        <p:nvSpPr>
          <p:cNvPr id="7" name="Sisällön paikkamerkki 2"/>
          <p:cNvSpPr>
            <a:spLocks noGrp="1"/>
          </p:cNvSpPr>
          <p:nvPr>
            <p:ph idx="1"/>
          </p:nvPr>
        </p:nvSpPr>
        <p:spPr>
          <a:xfrm>
            <a:off x="480289" y="5265845"/>
            <a:ext cx="11231419" cy="1114635"/>
          </a:xfrm>
        </p:spPr>
        <p:txBody>
          <a:bodyPr anchor="t">
            <a:normAutofit/>
          </a:bodyPr>
          <a:lstStyle/>
          <a:p>
            <a:pPr marL="0" indent="0" algn="ctr">
              <a:spcBef>
                <a:spcPts val="0"/>
              </a:spcBef>
              <a:buNone/>
            </a:pPr>
            <a:r>
              <a:rPr lang="fi-FI" sz="2400" dirty="0">
                <a:latin typeface="Arial" panose="020B0604020202020204" pitchFamily="34" charset="0"/>
                <a:cs typeface="Arial" panose="020B0604020202020204" pitchFamily="34" charset="0"/>
              </a:rPr>
              <a:t>Jokaisella on oikeus saada </a:t>
            </a:r>
            <a:r>
              <a:rPr lang="fi-FI" sz="2400" dirty="0" smtClean="0">
                <a:latin typeface="Arial" panose="020B0604020202020204" pitchFamily="34" charset="0"/>
                <a:cs typeface="Arial" panose="020B0604020202020204" pitchFamily="34" charset="0"/>
              </a:rPr>
              <a:t>opetusta,</a:t>
            </a:r>
          </a:p>
          <a:p>
            <a:pPr marL="0" indent="0" algn="ctr">
              <a:spcBef>
                <a:spcPts val="0"/>
              </a:spcBef>
              <a:buNone/>
            </a:pPr>
            <a:r>
              <a:rPr lang="fi-FI" sz="2400" dirty="0" smtClean="0">
                <a:latin typeface="Arial" panose="020B0604020202020204" pitchFamily="34" charset="0"/>
                <a:cs typeface="Arial" panose="020B0604020202020204" pitchFamily="34" charset="0"/>
              </a:rPr>
              <a:t>mutta </a:t>
            </a:r>
            <a:r>
              <a:rPr lang="fi-FI" sz="2400" dirty="0">
                <a:latin typeface="Arial" panose="020B0604020202020204" pitchFamily="34" charset="0"/>
                <a:cs typeface="Arial" panose="020B0604020202020204" pitchFamily="34" charset="0"/>
              </a:rPr>
              <a:t>myös velvollisuus suorittaa peruskoulu.</a:t>
            </a:r>
          </a:p>
          <a:p>
            <a:pPr marL="0" indent="0" algn="ctr">
              <a:spcBef>
                <a:spcPts val="0"/>
              </a:spcBef>
              <a:buNone/>
            </a:pPr>
            <a:r>
              <a:rPr lang="fi-FI" sz="2400" dirty="0">
                <a:latin typeface="Arial" panose="020B0604020202020204" pitchFamily="34" charset="0"/>
                <a:cs typeface="Arial" panose="020B0604020202020204" pitchFamily="34" charset="0"/>
              </a:rPr>
              <a:t>Vastuu lasten koulunkäynnistä on huoltajilla</a:t>
            </a:r>
            <a:r>
              <a:rPr lang="fi-FI" sz="2400" dirty="0" smtClean="0">
                <a:latin typeface="Arial" panose="020B0604020202020204" pitchFamily="34" charset="0"/>
                <a:cs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3</a:t>
            </a:fld>
            <a:endParaRPr lang="fi-FI"/>
          </a:p>
        </p:txBody>
      </p:sp>
    </p:spTree>
    <p:extLst>
      <p:ext uri="{BB962C8B-B14F-4D97-AF65-F5344CB8AC3E}">
        <p14:creationId xmlns:p14="http://schemas.microsoft.com/office/powerpoint/2010/main" val="288956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4"/>
          <p:cNvSpPr>
            <a:spLocks noGrp="1"/>
          </p:cNvSpPr>
          <p:nvPr>
            <p:ph type="title"/>
          </p:nvPr>
        </p:nvSpPr>
        <p:spPr>
          <a:xfrm>
            <a:off x="480289" y="365125"/>
            <a:ext cx="11231419" cy="1325563"/>
          </a:xfrm>
        </p:spPr>
        <p:txBody>
          <a:bodyPr anchor="t">
            <a:normAutofit/>
          </a:bodyPr>
          <a:lstStyle/>
          <a:p>
            <a:pPr algn="ctr" fontAlgn="base">
              <a:spcAft>
                <a:spcPct val="0"/>
              </a:spcAft>
            </a:pPr>
            <a:r>
              <a:rPr lang="fi-FI" sz="3600" b="1" dirty="0">
                <a:latin typeface="Arial" panose="020B0604020202020204" pitchFamily="34" charset="0"/>
                <a:cs typeface="Arial" panose="020B0604020202020204" pitchFamily="34" charset="0"/>
              </a:rPr>
              <a:t>2</a:t>
            </a:r>
            <a:r>
              <a:rPr lang="fi-FI" sz="3600" b="1" dirty="0" smtClean="0">
                <a:latin typeface="Arial" panose="020B0604020202020204" pitchFamily="34" charset="0"/>
                <a:cs typeface="Arial" panose="020B0604020202020204" pitchFamily="34" charset="0"/>
              </a:rPr>
              <a:t>. Opettajat</a:t>
            </a:r>
            <a:endParaRPr lang="fi-FI" sz="3600" b="1" dirty="0">
              <a:latin typeface="Arial" panose="020B0604020202020204" pitchFamily="34" charset="0"/>
              <a:cs typeface="Arial" panose="020B0604020202020204" pitchFamily="34" charset="0"/>
            </a:endParaRPr>
          </a:p>
        </p:txBody>
      </p:sp>
      <p:pic>
        <p:nvPicPr>
          <p:cNvPr id="2" name="Kuvituskuva 4" descr="Piirroskuva. Vasemmalla koululuokka, jossa on oppilaita ja aikuisia. Oikealla eri oppiaineiden opettajia."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7744" t="18096" r="2862" b="7052"/>
          <a:stretch/>
        </p:blipFill>
        <p:spPr>
          <a:xfrm>
            <a:off x="2266946" y="1027906"/>
            <a:ext cx="7658103" cy="3937218"/>
          </a:xfrm>
          <a:prstGeom prst="rect">
            <a:avLst/>
          </a:prstGeom>
        </p:spPr>
      </p:pic>
      <p:sp>
        <p:nvSpPr>
          <p:cNvPr id="7" name="Sisällön paikkamerkki 3"/>
          <p:cNvSpPr>
            <a:spLocks noGrp="1"/>
          </p:cNvSpPr>
          <p:nvPr>
            <p:ph idx="1"/>
          </p:nvPr>
        </p:nvSpPr>
        <p:spPr>
          <a:xfrm>
            <a:off x="480289" y="4947919"/>
            <a:ext cx="11231419" cy="1432561"/>
          </a:xfrm>
        </p:spPr>
        <p:txBody>
          <a:bodyPr anchor="t">
            <a:normAutofit/>
          </a:bodyPr>
          <a:lstStyle/>
          <a:p>
            <a:pPr marL="0" indent="0" algn="ctr">
              <a:spcBef>
                <a:spcPts val="0"/>
              </a:spcBef>
              <a:buNone/>
            </a:pPr>
            <a:r>
              <a:rPr lang="fi-FI" sz="2400" dirty="0">
                <a:latin typeface="Arial" panose="020B0604020202020204" pitchFamily="34" charset="0"/>
                <a:cs typeface="Arial" panose="020B0604020202020204" pitchFamily="34" charset="0"/>
              </a:rPr>
              <a:t>Alakoulussa oma luokanopettaja opettaa useimpia </a:t>
            </a:r>
            <a:r>
              <a:rPr lang="fi-FI" sz="2400" dirty="0" smtClean="0">
                <a:latin typeface="Arial" panose="020B0604020202020204" pitchFamily="34" charset="0"/>
                <a:cs typeface="Arial" panose="020B0604020202020204" pitchFamily="34" charset="0"/>
              </a:rPr>
              <a:t>oppiaineita.</a:t>
            </a:r>
          </a:p>
          <a:p>
            <a:pPr marL="0" indent="0" algn="ctr">
              <a:spcBef>
                <a:spcPts val="0"/>
              </a:spcBef>
              <a:buNone/>
            </a:pPr>
            <a:r>
              <a:rPr lang="fi-FI" sz="2400" dirty="0" smtClean="0">
                <a:latin typeface="Arial" panose="020B0604020202020204" pitchFamily="34" charset="0"/>
                <a:cs typeface="Arial" panose="020B0604020202020204" pitchFamily="34" charset="0"/>
              </a:rPr>
              <a:t>Yläkoulussa </a:t>
            </a:r>
            <a:r>
              <a:rPr lang="fi-FI" sz="2400" dirty="0">
                <a:latin typeface="Arial" panose="020B0604020202020204" pitchFamily="34" charset="0"/>
                <a:cs typeface="Arial" panose="020B0604020202020204" pitchFamily="34" charset="0"/>
              </a:rPr>
              <a:t>aineenopettaja opettaa oppiaineita, joihin hän on </a:t>
            </a:r>
            <a:r>
              <a:rPr lang="fi-FI" sz="2400" dirty="0" smtClean="0">
                <a:latin typeface="Arial" panose="020B0604020202020204" pitchFamily="34" charset="0"/>
                <a:cs typeface="Arial" panose="020B0604020202020204" pitchFamily="34" charset="0"/>
              </a:rPr>
              <a:t>erikoistunut.</a:t>
            </a:r>
          </a:p>
          <a:p>
            <a:pPr marL="0" indent="0" algn="ctr">
              <a:spcBef>
                <a:spcPts val="0"/>
              </a:spcBef>
              <a:buNone/>
            </a:pPr>
            <a:r>
              <a:rPr lang="fi-FI" sz="2400" dirty="0" smtClean="0">
                <a:latin typeface="Arial" panose="020B0604020202020204" pitchFamily="34" charset="0"/>
                <a:cs typeface="Arial" panose="020B0604020202020204" pitchFamily="34" charset="0"/>
              </a:rPr>
              <a:t>Kaikki </a:t>
            </a:r>
            <a:r>
              <a:rPr lang="fi-FI" sz="2400" dirty="0">
                <a:latin typeface="Arial" panose="020B0604020202020204" pitchFamily="34" charset="0"/>
                <a:cs typeface="Arial" panose="020B0604020202020204" pitchFamily="34" charset="0"/>
              </a:rPr>
              <a:t>opettajat ovat korkeasti koulutettuja </a:t>
            </a:r>
            <a:r>
              <a:rPr lang="fi-FI" sz="2400" dirty="0" smtClean="0">
                <a:latin typeface="Arial" panose="020B0604020202020204" pitchFamily="34" charset="0"/>
                <a:cs typeface="Arial" panose="020B0604020202020204" pitchFamily="34" charset="0"/>
              </a:rPr>
              <a:t>ammattilaisia.</a:t>
            </a:r>
          </a:p>
          <a:p>
            <a:pPr marL="0" indent="0" algn="ctr">
              <a:spcBef>
                <a:spcPts val="0"/>
              </a:spcBef>
              <a:buNone/>
            </a:pPr>
            <a:r>
              <a:rPr lang="fi-FI" sz="2400" dirty="0" smtClean="0">
                <a:latin typeface="Arial" panose="020B0604020202020204" pitchFamily="34" charset="0"/>
                <a:cs typeface="Arial" panose="020B0604020202020204" pitchFamily="34" charset="0"/>
              </a:rPr>
              <a:t>Luokissa </a:t>
            </a:r>
            <a:r>
              <a:rPr lang="fi-FI" sz="2400" dirty="0">
                <a:latin typeface="Arial" panose="020B0604020202020204" pitchFamily="34" charset="0"/>
                <a:cs typeface="Arial" panose="020B0604020202020204" pitchFamily="34" charset="0"/>
              </a:rPr>
              <a:t>työskentelee oppilaiden tukena myös muita kasvatuksen ammattilaisia.</a:t>
            </a:r>
            <a:endParaRPr lang="fi-FI" sz="2400" dirty="0">
              <a:latin typeface="Arial" panose="020B0604020202020204" pitchFamily="34" charset="0"/>
              <a:cs typeface="Arial" panose="020B0604020202020204" pitchFamily="34" charset="0"/>
            </a:endParaRPr>
          </a:p>
        </p:txBody>
      </p:sp>
      <p:sp>
        <p:nvSpPr>
          <p:cNvPr id="3" name="Dian numeron paikkamerkki 2"/>
          <p:cNvSpPr>
            <a:spLocks noGrp="1"/>
          </p:cNvSpPr>
          <p:nvPr>
            <p:ph type="sldNum" sz="quarter" idx="12"/>
          </p:nvPr>
        </p:nvSpPr>
        <p:spPr/>
        <p:txBody>
          <a:bodyPr/>
          <a:lstStyle/>
          <a:p>
            <a:fld id="{A529844B-8E25-4A69-B4D7-E68A0370F5C2}" type="slidenum">
              <a:rPr lang="fi-FI" smtClean="0"/>
              <a:t>4</a:t>
            </a:fld>
            <a:endParaRPr lang="fi-FI"/>
          </a:p>
        </p:txBody>
      </p:sp>
    </p:spTree>
    <p:extLst>
      <p:ext uri="{BB962C8B-B14F-4D97-AF65-F5344CB8AC3E}">
        <p14:creationId xmlns:p14="http://schemas.microsoft.com/office/powerpoint/2010/main" val="3833908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80285" y="351985"/>
            <a:ext cx="11231419" cy="1325563"/>
          </a:xfrm>
        </p:spPr>
        <p:txBody>
          <a:bodyPr anchor="t">
            <a:normAutofit/>
          </a:bodyPr>
          <a:lstStyle/>
          <a:p>
            <a:pPr algn="ctr" fontAlgn="base">
              <a:spcAft>
                <a:spcPct val="0"/>
              </a:spcAft>
            </a:pPr>
            <a:r>
              <a:rPr lang="fi-FI" sz="3600" b="1" dirty="0" smtClean="0">
                <a:latin typeface="Arial" panose="020B0604020202020204" pitchFamily="34" charset="0"/>
                <a:cs typeface="Arial" panose="020B0604020202020204" pitchFamily="34" charset="0"/>
              </a:rPr>
              <a:t>3. Koulupäivä</a:t>
            </a:r>
            <a:endParaRPr lang="fi-FI" sz="3600" b="1" dirty="0">
              <a:latin typeface="Arial" panose="020B0604020202020204" pitchFamily="34" charset="0"/>
              <a:cs typeface="Arial" panose="020B0604020202020204" pitchFamily="34" charset="0"/>
            </a:endParaRPr>
          </a:p>
        </p:txBody>
      </p:sp>
      <p:pic>
        <p:nvPicPr>
          <p:cNvPr id="3" name="Kuvituskuva 5" descr="Piirroskuva. Lukujärjetys, jossa eri oppiaineita on kuvattu erilaisissa symboleilla. Lukujärjestyksen alapuolella lapsi leikkimässä välitunnilla ja ruokailemassa koulun ruokalassa."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5380" t="15730" r="10075" b="11095"/>
          <a:stretch/>
        </p:blipFill>
        <p:spPr>
          <a:xfrm>
            <a:off x="2209795" y="1105606"/>
            <a:ext cx="7772397" cy="3974415"/>
          </a:xfrm>
          <a:prstGeom prst="rect">
            <a:avLst/>
          </a:prstGeom>
        </p:spPr>
      </p:pic>
      <p:sp>
        <p:nvSpPr>
          <p:cNvPr id="7" name="Sisällön paikkamerkki 4"/>
          <p:cNvSpPr>
            <a:spLocks noGrp="1"/>
          </p:cNvSpPr>
          <p:nvPr>
            <p:ph idx="1"/>
          </p:nvPr>
        </p:nvSpPr>
        <p:spPr>
          <a:xfrm>
            <a:off x="480286" y="5261701"/>
            <a:ext cx="11231419" cy="1117601"/>
          </a:xfrm>
        </p:spPr>
        <p:txBody>
          <a:bodyPr anchor="t">
            <a:normAutofit/>
          </a:bodyPr>
          <a:lstStyle/>
          <a:p>
            <a:pPr marL="0" indent="0" algn="ctr">
              <a:spcBef>
                <a:spcPts val="0"/>
              </a:spcBef>
              <a:buNone/>
            </a:pPr>
            <a:r>
              <a:rPr lang="fi-FI" sz="2400" dirty="0">
                <a:latin typeface="Arial" panose="020B0604020202020204" pitchFamily="34" charset="0"/>
                <a:cs typeface="Arial" panose="020B0604020202020204" pitchFamily="34" charset="0"/>
              </a:rPr>
              <a:t>Koulupäivän aikana opiskellaan eri oppiaineita lukujärjestyksen mukaan. Oppituntien välissä on taukoja, eli välitunteja.</a:t>
            </a:r>
          </a:p>
          <a:p>
            <a:pPr marL="0" indent="0" algn="ctr">
              <a:spcBef>
                <a:spcPts val="0"/>
              </a:spcBef>
              <a:buNone/>
            </a:pPr>
            <a:r>
              <a:rPr lang="fi-FI" sz="2400" dirty="0">
                <a:latin typeface="Arial" panose="020B0604020202020204" pitchFamily="34" charset="0"/>
                <a:cs typeface="Arial" panose="020B0604020202020204" pitchFamily="34" charset="0"/>
              </a:rPr>
              <a:t>Päivän aikana jokaiselle oppilaalle tarjotaan maksuton kouluruoka.</a:t>
            </a:r>
          </a:p>
        </p:txBody>
      </p:sp>
      <p:sp>
        <p:nvSpPr>
          <p:cNvPr id="4" name="Dian numeron paikkamerkki 3"/>
          <p:cNvSpPr>
            <a:spLocks noGrp="1"/>
          </p:cNvSpPr>
          <p:nvPr>
            <p:ph type="sldNum" sz="quarter" idx="12"/>
          </p:nvPr>
        </p:nvSpPr>
        <p:spPr/>
        <p:txBody>
          <a:bodyPr/>
          <a:lstStyle/>
          <a:p>
            <a:fld id="{A529844B-8E25-4A69-B4D7-E68A0370F5C2}" type="slidenum">
              <a:rPr lang="fi-FI" smtClean="0"/>
              <a:t>5</a:t>
            </a:fld>
            <a:endParaRPr lang="fi-FI"/>
          </a:p>
        </p:txBody>
      </p:sp>
    </p:spTree>
    <p:extLst>
      <p:ext uri="{BB962C8B-B14F-4D97-AF65-F5344CB8AC3E}">
        <p14:creationId xmlns:p14="http://schemas.microsoft.com/office/powerpoint/2010/main" val="927176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p:cNvSpPr>
            <a:spLocks noGrp="1"/>
          </p:cNvSpPr>
          <p:nvPr>
            <p:ph type="title"/>
          </p:nvPr>
        </p:nvSpPr>
        <p:spPr>
          <a:xfrm>
            <a:off x="480285" y="351985"/>
            <a:ext cx="11231419" cy="1325563"/>
          </a:xfrm>
        </p:spPr>
        <p:txBody>
          <a:bodyPr anchor="t">
            <a:normAutofit/>
          </a:bodyPr>
          <a:lstStyle/>
          <a:p>
            <a:pPr algn="ctr" fontAlgn="base">
              <a:spcAft>
                <a:spcPct val="0"/>
              </a:spcAft>
            </a:pPr>
            <a:r>
              <a:rPr lang="fi-FI" sz="3600" b="1" dirty="0">
                <a:latin typeface="Arial" panose="020B0604020202020204" pitchFamily="34" charset="0"/>
                <a:cs typeface="Arial" panose="020B0604020202020204" pitchFamily="34" charset="0"/>
              </a:rPr>
              <a:t>4</a:t>
            </a:r>
            <a:r>
              <a:rPr lang="fi-FI" sz="3600" b="1" dirty="0" smtClean="0">
                <a:latin typeface="Arial" panose="020B0604020202020204" pitchFamily="34" charset="0"/>
                <a:cs typeface="Arial" panose="020B0604020202020204" pitchFamily="34" charset="0"/>
              </a:rPr>
              <a:t>. Arviointi</a:t>
            </a:r>
            <a:endParaRPr lang="fi-FI" sz="3600" b="1" dirty="0">
              <a:latin typeface="Arial" panose="020B0604020202020204" pitchFamily="34" charset="0"/>
              <a:cs typeface="Arial" panose="020B0604020202020204" pitchFamily="34" charset="0"/>
            </a:endParaRPr>
          </a:p>
        </p:txBody>
      </p:sp>
      <p:pic>
        <p:nvPicPr>
          <p:cNvPr id="4" name="Kuvituskuva 6" descr="Piirroskuva. Iloinen oppilas pulpetin ääressä tekemässä tehtäviä. Vieressä opettaja, joka kehuu oppilasta." title="Kuvituskuva"/>
          <p:cNvPicPr>
            <a:picLocks noChangeAspect="1"/>
          </p:cNvPicPr>
          <p:nvPr/>
        </p:nvPicPr>
        <p:blipFill rotWithShape="1">
          <a:blip r:embed="rId2">
            <a:extLst>
              <a:ext uri="{28A0092B-C50C-407E-A947-70E740481C1C}">
                <a14:useLocalDpi xmlns:a14="http://schemas.microsoft.com/office/drawing/2010/main" val="0"/>
              </a:ext>
            </a:extLst>
          </a:blip>
          <a:srcRect l="26307" t="19259" r="4150" b="6519"/>
          <a:stretch/>
        </p:blipFill>
        <p:spPr>
          <a:xfrm>
            <a:off x="3164837" y="1014766"/>
            <a:ext cx="5862314" cy="4331887"/>
          </a:xfrm>
          <a:prstGeom prst="rect">
            <a:avLst/>
          </a:prstGeom>
        </p:spPr>
      </p:pic>
      <p:sp>
        <p:nvSpPr>
          <p:cNvPr id="7" name="Sisällön paikkamerkki 5"/>
          <p:cNvSpPr>
            <a:spLocks noGrp="1"/>
          </p:cNvSpPr>
          <p:nvPr>
            <p:ph idx="1"/>
          </p:nvPr>
        </p:nvSpPr>
        <p:spPr>
          <a:xfrm>
            <a:off x="480285" y="5570985"/>
            <a:ext cx="11231419" cy="972966"/>
          </a:xfrm>
        </p:spPr>
        <p:txBody>
          <a:bodyPr anchor="t">
            <a:normAutofit/>
          </a:bodyPr>
          <a:lstStyle/>
          <a:p>
            <a:pPr marL="0" indent="0" algn="ctr" fontAlgn="base">
              <a:lnSpc>
                <a:spcPct val="100000"/>
              </a:lnSpc>
              <a:spcBef>
                <a:spcPct val="0"/>
              </a:spcBef>
              <a:buNone/>
            </a:pPr>
            <a:r>
              <a:rPr lang="fi-FI" sz="2400" dirty="0">
                <a:latin typeface="Arial" panose="020B0604020202020204" pitchFamily="34" charset="0"/>
                <a:cs typeface="Arial" panose="020B0604020202020204" pitchFamily="34" charset="0"/>
              </a:rPr>
              <a:t>Opettajat arvioivat lasten oppimista ja työskentelyä.</a:t>
            </a:r>
          </a:p>
          <a:p>
            <a:pPr marL="0" indent="0" algn="ctr" fontAlgn="base">
              <a:lnSpc>
                <a:spcPct val="100000"/>
              </a:lnSpc>
              <a:spcBef>
                <a:spcPct val="0"/>
              </a:spcBef>
              <a:buNone/>
            </a:pPr>
            <a:r>
              <a:rPr lang="fi-FI" sz="2400" dirty="0">
                <a:latin typeface="Arial" panose="020B0604020202020204" pitchFamily="34" charset="0"/>
                <a:cs typeface="Arial" panose="020B0604020202020204" pitchFamily="34" charset="0"/>
              </a:rPr>
              <a:t>Oppilaita ei verrata toisiinsa, vaan tarkoituksena on kannustaa ja tukea.</a:t>
            </a:r>
            <a:endParaRPr lang="fi-FI" sz="2400" dirty="0">
              <a:latin typeface="Arial" panose="020B0604020202020204" pitchFamily="34" charset="0"/>
              <a:cs typeface="Arial" panose="020B0604020202020204" pitchFamily="34" charset="0"/>
            </a:endParaRPr>
          </a:p>
        </p:txBody>
      </p:sp>
      <p:sp>
        <p:nvSpPr>
          <p:cNvPr id="5" name="Dian numeron paikkamerkki 4"/>
          <p:cNvSpPr>
            <a:spLocks noGrp="1"/>
          </p:cNvSpPr>
          <p:nvPr>
            <p:ph type="sldNum" sz="quarter" idx="12"/>
          </p:nvPr>
        </p:nvSpPr>
        <p:spPr/>
        <p:txBody>
          <a:bodyPr/>
          <a:lstStyle/>
          <a:p>
            <a:fld id="{A529844B-8E25-4A69-B4D7-E68A0370F5C2}" type="slidenum">
              <a:rPr lang="fi-FI" smtClean="0"/>
              <a:t>6</a:t>
            </a:fld>
            <a:endParaRPr lang="fi-FI"/>
          </a:p>
        </p:txBody>
      </p:sp>
    </p:spTree>
    <p:extLst>
      <p:ext uri="{BB962C8B-B14F-4D97-AF65-F5344CB8AC3E}">
        <p14:creationId xmlns:p14="http://schemas.microsoft.com/office/powerpoint/2010/main" val="328014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7"/>
          <p:cNvSpPr>
            <a:spLocks noGrp="1"/>
          </p:cNvSpPr>
          <p:nvPr>
            <p:ph type="title"/>
          </p:nvPr>
        </p:nvSpPr>
        <p:spPr>
          <a:xfrm>
            <a:off x="480289" y="365125"/>
            <a:ext cx="11231419" cy="1325563"/>
          </a:xfrm>
        </p:spPr>
        <p:txBody>
          <a:bodyPr anchor="t">
            <a:normAutofit/>
          </a:bodyPr>
          <a:lstStyle/>
          <a:p>
            <a:pPr algn="ctr" fontAlgn="base">
              <a:spcAft>
                <a:spcPct val="0"/>
              </a:spcAft>
            </a:pPr>
            <a:r>
              <a:rPr lang="fi-FI" sz="3600" b="1" dirty="0" smtClean="0">
                <a:latin typeface="Arial" panose="020B0604020202020204" pitchFamily="34" charset="0"/>
                <a:cs typeface="Arial" panose="020B0604020202020204" pitchFamily="34" charset="0"/>
              </a:rPr>
              <a:t>Kohti jatko-opintoja</a:t>
            </a:r>
            <a:endParaRPr lang="fi-FI" sz="3600" b="1" dirty="0">
              <a:latin typeface="Arial" panose="020B0604020202020204" pitchFamily="34" charset="0"/>
              <a:cs typeface="Arial" panose="020B0604020202020204" pitchFamily="34" charset="0"/>
            </a:endParaRPr>
          </a:p>
        </p:txBody>
      </p:sp>
      <p:pic>
        <p:nvPicPr>
          <p:cNvPr id="2" name="Kuvituskuva 7" descr="Piirroskuva. Vasemmassa reunassa on tyttö, joka pitää käsissään todistusta ja ruusua. Hänen vierellään on kylttejä, joissa lukee ammattikoulu, lukio, 10. luokka, luva ja valma. Oikeassa reunassa on sama tyttö tulevaisuudessa tekemässä töitä, opiskelemassa, retkeilemässä ja viettämässä aikaa perheensä kanssa."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t="5521"/>
          <a:stretch/>
        </p:blipFill>
        <p:spPr>
          <a:xfrm>
            <a:off x="2060422" y="1027906"/>
            <a:ext cx="8071152" cy="4054435"/>
          </a:xfrm>
          <a:prstGeom prst="rect">
            <a:avLst/>
          </a:prstGeom>
        </p:spPr>
      </p:pic>
      <p:sp>
        <p:nvSpPr>
          <p:cNvPr id="7" name="Sisällön paikkamerkki 6"/>
          <p:cNvSpPr>
            <a:spLocks noGrp="1"/>
          </p:cNvSpPr>
          <p:nvPr>
            <p:ph idx="1"/>
          </p:nvPr>
        </p:nvSpPr>
        <p:spPr>
          <a:xfrm>
            <a:off x="480289" y="5204885"/>
            <a:ext cx="11231419" cy="1277195"/>
          </a:xfrm>
        </p:spPr>
        <p:txBody>
          <a:bodyPr anchor="t">
            <a:normAutofit/>
          </a:bodyPr>
          <a:lstStyle/>
          <a:p>
            <a:pPr marL="0" indent="0" algn="ctr" fontAlgn="base">
              <a:lnSpc>
                <a:spcPct val="100000"/>
              </a:lnSpc>
              <a:spcBef>
                <a:spcPct val="0"/>
              </a:spcBef>
              <a:buNone/>
            </a:pPr>
            <a:r>
              <a:rPr lang="fi-FI" sz="2400" dirty="0">
                <a:latin typeface="Arial" panose="020B0604020202020204" pitchFamily="34" charset="0"/>
                <a:cs typeface="Arial" panose="020B0604020202020204" pitchFamily="34" charset="0"/>
              </a:rPr>
              <a:t>Oppilas hakee peruskoulun jälkeen ammatilliseen koulutukseen, lukioon tai valmistavaan </a:t>
            </a:r>
            <a:r>
              <a:rPr lang="fi-FI" sz="2400" dirty="0" smtClean="0">
                <a:latin typeface="Arial" panose="020B0604020202020204" pitchFamily="34" charset="0"/>
                <a:cs typeface="Arial" panose="020B0604020202020204" pitchFamily="34" charset="0"/>
              </a:rPr>
              <a:t>koulutukseen. Jokaisella </a:t>
            </a:r>
            <a:r>
              <a:rPr lang="fi-FI" sz="2400" dirty="0">
                <a:latin typeface="Arial" panose="020B0604020202020204" pitchFamily="34" charset="0"/>
                <a:cs typeface="Arial" panose="020B0604020202020204" pitchFamily="34" charset="0"/>
              </a:rPr>
              <a:t>peruskoulun käyneellä on valmiudet jatko-opintoihin ja opintojen jälkeiseen elämään</a:t>
            </a:r>
            <a:r>
              <a:rPr lang="fi-FI" sz="2400" dirty="0" smtClean="0">
                <a:latin typeface="Arial" panose="020B0604020202020204" pitchFamily="34" charset="0"/>
                <a:cs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3" name="Dian numeron paikkamerkki 2"/>
          <p:cNvSpPr>
            <a:spLocks noGrp="1"/>
          </p:cNvSpPr>
          <p:nvPr>
            <p:ph type="sldNum" sz="quarter" idx="12"/>
          </p:nvPr>
        </p:nvSpPr>
        <p:spPr/>
        <p:txBody>
          <a:bodyPr/>
          <a:lstStyle/>
          <a:p>
            <a:fld id="{A529844B-8E25-4A69-B4D7-E68A0370F5C2}" type="slidenum">
              <a:rPr lang="fi-FI" smtClean="0"/>
              <a:t>7</a:t>
            </a:fld>
            <a:endParaRPr lang="fi-FI"/>
          </a:p>
        </p:txBody>
      </p:sp>
    </p:spTree>
    <p:extLst>
      <p:ext uri="{BB962C8B-B14F-4D97-AF65-F5344CB8AC3E}">
        <p14:creationId xmlns:p14="http://schemas.microsoft.com/office/powerpoint/2010/main" val="1054653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13" ma:contentTypeDescription="Luo uusi asiakirja." ma:contentTypeScope="" ma:versionID="1088bc3b5ed2bf8eda8f11b45908ed54">
  <xsd:schema xmlns:xsd="http://www.w3.org/2001/XMLSchema" xmlns:xs="http://www.w3.org/2001/XMLSchema" xmlns:p="http://schemas.microsoft.com/office/2006/metadata/properties" xmlns:ns2="4b5fd0cd-a615-46ae-ab86-79584c8b7ad4" xmlns:ns3="935813b6-f010-4ff2-957c-a1c197d4d046" targetNamespace="http://schemas.microsoft.com/office/2006/metadata/properties" ma:root="true" ma:fieldsID="2b823e91085d32d0e4efdb9a5d7c7a4b" ns2:_="" ns3:_="">
    <xsd:import namespace="4b5fd0cd-a615-46ae-ab86-79584c8b7ad4"/>
    <xsd:import namespace="935813b6-f010-4ff2-957c-a1c197d4d0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813b6-f010-4ff2-957c-a1c197d4d04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78A021-350D-4C8E-AF21-EA52C7749A11}"/>
</file>

<file path=customXml/itemProps2.xml><?xml version="1.0" encoding="utf-8"?>
<ds:datastoreItem xmlns:ds="http://schemas.openxmlformats.org/officeDocument/2006/customXml" ds:itemID="{A08F14DE-FD30-4E7F-98E0-A843FA75A16D}">
  <ds:schemaRefs>
    <ds:schemaRef ds:uri="http://schemas.microsoft.com/sharepoint/v3/contenttype/forms"/>
  </ds:schemaRefs>
</ds:datastoreItem>
</file>

<file path=customXml/itemProps3.xml><?xml version="1.0" encoding="utf-8"?>
<ds:datastoreItem xmlns:ds="http://schemas.openxmlformats.org/officeDocument/2006/customXml" ds:itemID="{7E0FF393-B3DF-4918-8680-4AFA16C3D2DD}">
  <ds:schemaRefs>
    <ds:schemaRef ds:uri="http://purl.org/dc/terms/"/>
    <ds:schemaRef ds:uri="http://schemas.openxmlformats.org/package/2006/metadata/core-properties"/>
    <ds:schemaRef ds:uri="http://purl.org/dc/dcmitype/"/>
    <ds:schemaRef ds:uri="http://schemas.microsoft.com/office/infopath/2007/PartnerControls"/>
    <ds:schemaRef ds:uri="97f84877-d6bb-4f1a-a983-aeaed88d2e64"/>
    <ds:schemaRef ds:uri="http://schemas.microsoft.com/office/2006/documentManagement/types"/>
    <ds:schemaRef ds:uri="http://purl.org/dc/elements/1.1/"/>
    <ds:schemaRef ds:uri="http://schemas.microsoft.com/office/2006/metadata/properties"/>
    <ds:schemaRef ds:uri="87be2e07-c37e-4689-98ad-1bc3625a5c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197</TotalTime>
  <Words>172</Words>
  <Application>Microsoft Office PowerPoint</Application>
  <PresentationFormat>Laajakuva</PresentationFormat>
  <Paragraphs>28</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7</vt:i4>
      </vt:variant>
    </vt:vector>
  </HeadingPairs>
  <TitlesOfParts>
    <vt:vector size="13" baseType="lpstr">
      <vt:lpstr>Arial</vt:lpstr>
      <vt:lpstr>Arial Black</vt:lpstr>
      <vt:lpstr>Calibri</vt:lpstr>
      <vt:lpstr>Calibri Light</vt:lpstr>
      <vt:lpstr>Office-teema</vt:lpstr>
      <vt:lpstr>HKI-perus</vt:lpstr>
      <vt:lpstr>Neljä faktaa suomalaisesta peruskoulusta</vt:lpstr>
      <vt:lpstr>Samat mahdollisuudet kasvaa ja oppia</vt:lpstr>
      <vt:lpstr>1. Oppivelvollisuus</vt:lpstr>
      <vt:lpstr>2. Opettajat</vt:lpstr>
      <vt:lpstr>3. Koulupäivä</vt:lpstr>
      <vt:lpstr>4. Arviointi</vt:lpstr>
      <vt:lpstr>Kohti jatko-opintoja</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 Neljä faktaa suomalaisesta peruskoulusta</dc:title>
  <dc:creator>Takala Sara</dc:creator>
  <cp:lastModifiedBy>Takala Sara</cp:lastModifiedBy>
  <cp:revision>45</cp:revision>
  <cp:lastPrinted>2021-09-22T13:02:33Z</cp:lastPrinted>
  <dcterms:created xsi:type="dcterms:W3CDTF">2021-09-22T12:21:25Z</dcterms:created>
  <dcterms:modified xsi:type="dcterms:W3CDTF">2021-12-17T09:45:28Z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