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002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22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451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51BBA-D4E6-4405-B1DE-33086E473383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128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26AC5-0C4B-4B51-9F53-AC3C1C5DCD6A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489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75E49-CA55-40BA-9BF5-37D77429BDDF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5913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2305-52B0-42D7-853A-FD50AB66561D}" type="datetime1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924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A4D31-A5AE-483F-AE1E-FF56618EE37B}" type="datetime1">
              <a:rPr lang="fi-FI" smtClean="0"/>
              <a:t>17.12.2021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135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26EE-49B6-4C27-8C95-096E970815C8}" type="datetime1">
              <a:rPr lang="fi-FI" smtClean="0"/>
              <a:t>17.12.2021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1799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42FB-9C38-42F7-89ED-BFCB9EEEAE7B}" type="datetime1">
              <a:rPr lang="fi-FI" smtClean="0"/>
              <a:t>17.12.2021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615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8592-0B01-4993-88D6-4ED47A910FF6}" type="datetime1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66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029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AD33-A5F1-4B37-8320-0495840E3017}" type="datetime1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100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B93F2-4816-4FBF-A27A-8CBD3E5EAEF0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5154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7B199-BF25-46F7-BC68-376281A643B6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169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79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4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1496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85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2514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94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15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133A5-BFAA-4C40-964F-556A9F58CDC1}" type="datetimeFigureOut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C9F67-B208-42E2-B70E-5087342A96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820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D7734-D36A-4F45-8BD2-09749440CD8D}" type="datetime1">
              <a:rPr lang="fi-FI" smtClean="0"/>
              <a:t>17.12.2021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9844B-8E25-4A69-B4D7-E68A0370F5C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1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224828" y="360363"/>
            <a:ext cx="11742340" cy="1051877"/>
          </a:xfrm>
        </p:spPr>
        <p:txBody>
          <a:bodyPr anchor="t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Facts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about Finnish Basic Education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ituskuva 1" title="Illustr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22566" r="1668"/>
          <a:stretch/>
        </p:blipFill>
        <p:spPr>
          <a:xfrm>
            <a:off x="224828" y="1107440"/>
            <a:ext cx="11742340" cy="548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2"/>
          <p:cNvSpPr>
            <a:spLocks noGrp="1"/>
          </p:cNvSpPr>
          <p:nvPr>
            <p:ph type="title"/>
          </p:nvPr>
        </p:nvSpPr>
        <p:spPr>
          <a:xfrm>
            <a:off x="480289" y="36512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Equal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fi-FI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pportunities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Kuvituskuva 2" title="Illustr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5271" r="4836" b="2230"/>
          <a:stretch/>
        </p:blipFill>
        <p:spPr>
          <a:xfrm>
            <a:off x="2677629" y="932873"/>
            <a:ext cx="6830627" cy="4128733"/>
          </a:xfrm>
          <a:prstGeom prst="rect">
            <a:avLst/>
          </a:prstGeom>
        </p:spPr>
      </p:pic>
      <p:sp>
        <p:nvSpPr>
          <p:cNvPr id="7" name="Sisällön paikkamerkki 1"/>
          <p:cNvSpPr>
            <a:spLocks noGrp="1"/>
          </p:cNvSpPr>
          <p:nvPr>
            <p:ph idx="1"/>
          </p:nvPr>
        </p:nvSpPr>
        <p:spPr>
          <a:xfrm>
            <a:off x="480289" y="5253405"/>
            <a:ext cx="11231419" cy="1276271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Finland, everyone has equal opportunities to grow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learn. 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schools follow the same national curriculum and basic education is free for everyone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Let’s take a closer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look!</a:t>
            </a: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3"/>
          <p:cNvSpPr>
            <a:spLocks noGrp="1"/>
          </p:cNvSpPr>
          <p:nvPr>
            <p:ph type="title"/>
          </p:nvPr>
        </p:nvSpPr>
        <p:spPr>
          <a:xfrm>
            <a:off x="480289" y="36512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i-FI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Compulsory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uvituskuva 3" title="Illustr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t="19703" r="12904" b="9482"/>
          <a:stretch/>
        </p:blipFill>
        <p:spPr>
          <a:xfrm>
            <a:off x="4248841" y="1027906"/>
            <a:ext cx="3694314" cy="4204482"/>
          </a:xfrm>
          <a:prstGeom prst="rect">
            <a:avLst/>
          </a:prstGeom>
        </p:spPr>
      </p:pic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480289" y="5312025"/>
            <a:ext cx="11231419" cy="1114635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Everyone has the right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also the obligation to complete their basic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child’s guardians are responsible for ensuring they attend school.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06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480289" y="36512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Teachers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ituskuva 4" title="Illustr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4" t="18096" r="2862" b="7052"/>
          <a:stretch/>
        </p:blipFill>
        <p:spPr>
          <a:xfrm>
            <a:off x="2611474" y="1027906"/>
            <a:ext cx="6969048" cy="3582958"/>
          </a:xfrm>
          <a:prstGeom prst="rect">
            <a:avLst/>
          </a:prstGeom>
        </p:spPr>
      </p:pic>
      <p:sp>
        <p:nvSpPr>
          <p:cNvPr id="7" name="Sisällön paikkamerkki 3"/>
          <p:cNvSpPr>
            <a:spLocks noGrp="1"/>
          </p:cNvSpPr>
          <p:nvPr>
            <p:ph idx="1"/>
          </p:nvPr>
        </p:nvSpPr>
        <p:spPr>
          <a:xfrm>
            <a:off x="480289" y="4709796"/>
            <a:ext cx="11231419" cy="1965499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primary schools, the majority of subjects are taught by a dedicated class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teacher. 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lower secondary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school, subject teachers teach the specific subjects they are specialized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teachers are highly educated professionals. There are also other education professionals working in classrooms to support students.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8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80285" y="35198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School </a:t>
            </a:r>
            <a:r>
              <a:rPr lang="fi-FI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days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ituskuva 5" title="Illustr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t="15730" r="10075" b="11095"/>
          <a:stretch/>
        </p:blipFill>
        <p:spPr>
          <a:xfrm>
            <a:off x="2022832" y="1080656"/>
            <a:ext cx="8146323" cy="4165622"/>
          </a:xfrm>
          <a:prstGeom prst="rect">
            <a:avLst/>
          </a:prstGeom>
        </p:spPr>
      </p:pic>
      <p:sp>
        <p:nvSpPr>
          <p:cNvPr id="7" name="Sisällön paikkamerkki 4"/>
          <p:cNvSpPr>
            <a:spLocks noGrp="1"/>
          </p:cNvSpPr>
          <p:nvPr>
            <p:ph idx="1"/>
          </p:nvPr>
        </p:nvSpPr>
        <p:spPr>
          <a:xfrm>
            <a:off x="480286" y="5363297"/>
            <a:ext cx="11231419" cy="1117601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Students study a variety of subjects throughout the day, according to their study schedule. There are breaks, or recesses, between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lessons.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school meals are offered to all students during the school day.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1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/>
          </p:nvPr>
        </p:nvSpPr>
        <p:spPr>
          <a:xfrm>
            <a:off x="480285" y="35198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Evaluation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uvituskuva 6" title="Illustratio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7" t="19259" r="4150" b="6519"/>
          <a:stretch/>
        </p:blipFill>
        <p:spPr>
          <a:xfrm>
            <a:off x="3118766" y="901699"/>
            <a:ext cx="5954455" cy="4399974"/>
          </a:xfrm>
          <a:prstGeom prst="rect">
            <a:avLst/>
          </a:prstGeom>
        </p:spPr>
      </p:pic>
      <p:sp>
        <p:nvSpPr>
          <p:cNvPr id="7" name="Sisällön paikkamerkki 5"/>
          <p:cNvSpPr>
            <a:spLocks noGrp="1"/>
          </p:cNvSpPr>
          <p:nvPr>
            <p:ph idx="1"/>
          </p:nvPr>
        </p:nvSpPr>
        <p:spPr>
          <a:xfrm>
            <a:off x="480285" y="5301673"/>
            <a:ext cx="11231419" cy="1325406"/>
          </a:xfrm>
        </p:spPr>
        <p:txBody>
          <a:bodyPr anchor="t">
            <a:noAutofit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Teachers evaluate children’s learning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work.</a:t>
            </a:r>
          </a:p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compare students to one another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 of evaluation is to provide encouragement and support.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46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7"/>
          <p:cNvSpPr>
            <a:spLocks noGrp="1"/>
          </p:cNvSpPr>
          <p:nvPr>
            <p:ph type="title"/>
          </p:nvPr>
        </p:nvSpPr>
        <p:spPr>
          <a:xfrm>
            <a:off x="480289" y="365125"/>
            <a:ext cx="11231419" cy="1325563"/>
          </a:xfrm>
        </p:spPr>
        <p:txBody>
          <a:bodyPr anchor="t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 </a:t>
            </a:r>
            <a:r>
              <a:rPr lang="fi-FI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fi-FI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graduation</a:t>
            </a:r>
            <a:endParaRPr lang="fi-FI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ituskuva 7" title="Illustra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1"/>
          <a:stretch/>
        </p:blipFill>
        <p:spPr>
          <a:xfrm>
            <a:off x="1864903" y="1027906"/>
            <a:ext cx="8462189" cy="4250867"/>
          </a:xfrm>
          <a:prstGeom prst="rect">
            <a:avLst/>
          </a:prstGeom>
        </p:spPr>
      </p:pic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480289" y="5278773"/>
            <a:ext cx="11231419" cy="1277195"/>
          </a:xfrm>
        </p:spPr>
        <p:txBody>
          <a:bodyPr anchor="t">
            <a:normAutofit/>
          </a:bodyPr>
          <a:lstStyle/>
          <a:p>
            <a:pPr marL="0" indent="0" algn="ctr" fontAlgn="base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After basic education, students apply for vocational education, upper secondary or preparatory education. All students who complete their basic education are prepared for further studies and for life after graduation.</a:t>
            </a:r>
            <a:endParaRPr lang="fi-F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9844B-8E25-4A69-B4D7-E68A0370F5C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0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95A45257258E54592B4B23189CAE676" ma:contentTypeVersion="13" ma:contentTypeDescription="Luo uusi asiakirja." ma:contentTypeScope="" ma:versionID="1088bc3b5ed2bf8eda8f11b45908ed54">
  <xsd:schema xmlns:xsd="http://www.w3.org/2001/XMLSchema" xmlns:xs="http://www.w3.org/2001/XMLSchema" xmlns:p="http://schemas.microsoft.com/office/2006/metadata/properties" xmlns:ns2="4b5fd0cd-a615-46ae-ab86-79584c8b7ad4" xmlns:ns3="935813b6-f010-4ff2-957c-a1c197d4d046" targetNamespace="http://schemas.microsoft.com/office/2006/metadata/properties" ma:root="true" ma:fieldsID="2b823e91085d32d0e4efdb9a5d7c7a4b" ns2:_="" ns3:_="">
    <xsd:import namespace="4b5fd0cd-a615-46ae-ab86-79584c8b7ad4"/>
    <xsd:import namespace="935813b6-f010-4ff2-957c-a1c197d4d0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5fd0cd-a615-46ae-ab86-79584c8b7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813b6-f010-4ff2-957c-a1c197d4d04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A5C8F5-ABDE-447D-B23F-EEF99A29FBF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97f84877-d6bb-4f1a-a983-aeaed88d2e64"/>
    <ds:schemaRef ds:uri="87be2e07-c37e-4689-98ad-1bc3625a5c3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E155305-9606-4A75-AB86-CDA3FD3855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9FDBEC-916B-49B1-B9FA-3B9F21170A10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245</Words>
  <Application>Microsoft Office PowerPoint</Application>
  <PresentationFormat>Laajakuva</PresentationFormat>
  <Paragraphs>25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Office-teema</vt:lpstr>
      <vt:lpstr>1_Office-teema</vt:lpstr>
      <vt:lpstr>Four Facts about Finnish Basic Education</vt:lpstr>
      <vt:lpstr>Equal opportunities</vt:lpstr>
      <vt:lpstr>1. Compulsory education</vt:lpstr>
      <vt:lpstr>2. Teachers</vt:lpstr>
      <vt:lpstr>3. School days</vt:lpstr>
      <vt:lpstr>4. Evaluation</vt:lpstr>
      <vt:lpstr>Life after graduation</vt:lpstr>
    </vt:vector>
  </TitlesOfParts>
  <Company>City of Helsinki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facts about Finnish Basic Education</dc:title>
  <dc:creator>Takala Sara</dc:creator>
  <cp:lastModifiedBy>Takala Sara</cp:lastModifiedBy>
  <cp:revision>25</cp:revision>
  <dcterms:created xsi:type="dcterms:W3CDTF">2021-12-17T11:52:01Z</dcterms:created>
  <dcterms:modified xsi:type="dcterms:W3CDTF">2021-12-17T12:33:38Z</dcterms:modified>
  <cp:contentStatus>Valmis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0x010100595A45257258E54592B4B23189CAE676</vt:lpwstr>
  </property>
  <property fmtid="{D5CDD505-2E9C-101B-9397-08002B2CF9AE}" pid="3" name="_MarkAsFinal">
    <vt:bool>true</vt:bool>
  </property>
</Properties>
</file>