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2" r:id="rId6"/>
    <p:sldId id="265" r:id="rId7"/>
    <p:sldId id="266" r:id="rId8"/>
    <p:sldId id="257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3691" autoAdjust="0"/>
  </p:normalViewPr>
  <p:slideViewPr>
    <p:cSldViewPr snapToGrid="0">
      <p:cViewPr varScale="1">
        <p:scale>
          <a:sx n="50" d="100"/>
          <a:sy n="50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2A501-568E-4CA9-BE97-FB0A28FC2EF1}" type="doc">
      <dgm:prSet loTypeId="urn:microsoft.com/office/officeart/2005/8/layout/pyramid2" loCatId="pyramid" qsTypeId="urn:microsoft.com/office/officeart/2005/8/quickstyle/simple1" qsCatId="simple" csTypeId="urn:microsoft.com/office/officeart/2005/8/colors/accent2_2" csCatId="accent2" phldr="1"/>
      <dgm:spPr/>
    </dgm:pt>
    <dgm:pt modelId="{45B91321-9C7D-4B87-AD0E-7955DB6C679F}">
      <dgm:prSet phldrT="[Teksti]" custT="1"/>
      <dgm:spPr/>
      <dgm:t>
        <a:bodyPr/>
        <a:lstStyle/>
        <a:p>
          <a:r>
            <a:rPr lang="ku-Arab-IQ" sz="2800" b="0" dirty="0" smtClean="0"/>
            <a:t>یارمەتیی تایبەت </a:t>
          </a:r>
          <a:endParaRPr lang="fi-FI" sz="2800" b="0" dirty="0"/>
        </a:p>
      </dgm:t>
    </dgm:pt>
    <dgm:pt modelId="{C345A3B4-9F3E-43FF-974D-EB0E43D94F1B}" type="parTrans" cxnId="{41311F03-CFE0-454D-BFB1-2C89E2A5EB09}">
      <dgm:prSet/>
      <dgm:spPr/>
      <dgm:t>
        <a:bodyPr/>
        <a:lstStyle/>
        <a:p>
          <a:endParaRPr lang="fi-FI"/>
        </a:p>
      </dgm:t>
    </dgm:pt>
    <dgm:pt modelId="{42D273DF-6ABD-46B2-BFED-885B7576133E}" type="sibTrans" cxnId="{41311F03-CFE0-454D-BFB1-2C89E2A5EB09}">
      <dgm:prSet/>
      <dgm:spPr/>
      <dgm:t>
        <a:bodyPr/>
        <a:lstStyle/>
        <a:p>
          <a:endParaRPr lang="fi-FI"/>
        </a:p>
      </dgm:t>
    </dgm:pt>
    <dgm:pt modelId="{0A782BD7-55A7-48A9-AF63-662A6C68CDE1}">
      <dgm:prSet phldrT="[Teksti]" custT="1"/>
      <dgm:spPr/>
      <dgm:t>
        <a:bodyPr/>
        <a:lstStyle/>
        <a:p>
          <a:r>
            <a:rPr lang="ku-Arab-IQ" sz="2800" b="0" dirty="0" smtClean="0"/>
            <a:t>یارمەتیی بەهێزکراو</a:t>
          </a:r>
          <a:endParaRPr lang="fi-FI" sz="2800" b="0" dirty="0"/>
        </a:p>
      </dgm:t>
    </dgm:pt>
    <dgm:pt modelId="{C6AFC9EE-D376-476F-AB61-62D7B002594E}" type="parTrans" cxnId="{2BEAF5F4-3B77-41F3-A4CC-AA3B423721C9}">
      <dgm:prSet/>
      <dgm:spPr/>
      <dgm:t>
        <a:bodyPr/>
        <a:lstStyle/>
        <a:p>
          <a:endParaRPr lang="fi-FI"/>
        </a:p>
      </dgm:t>
    </dgm:pt>
    <dgm:pt modelId="{161DA2A5-D5CB-49FD-BE31-1F8DBADEC969}" type="sibTrans" cxnId="{2BEAF5F4-3B77-41F3-A4CC-AA3B423721C9}">
      <dgm:prSet/>
      <dgm:spPr/>
      <dgm:t>
        <a:bodyPr/>
        <a:lstStyle/>
        <a:p>
          <a:endParaRPr lang="fi-FI"/>
        </a:p>
      </dgm:t>
    </dgm:pt>
    <dgm:pt modelId="{60614B2E-3C33-4866-824C-7F5E7F202758}">
      <dgm:prSet phldrT="[Teksti]" custT="1"/>
      <dgm:spPr/>
      <dgm:t>
        <a:bodyPr/>
        <a:lstStyle/>
        <a:p>
          <a:r>
            <a:rPr lang="ku-Arab-IQ" sz="2800" b="0" dirty="0" smtClean="0"/>
            <a:t>یارمەتیی گشتی</a:t>
          </a:r>
          <a:endParaRPr lang="fi-FI" sz="2800" b="0" dirty="0"/>
        </a:p>
      </dgm:t>
    </dgm:pt>
    <dgm:pt modelId="{A8C4539A-A612-48B0-900C-292C78883B3C}" type="parTrans" cxnId="{B202478D-75FD-46D8-B876-065765CCCBA6}">
      <dgm:prSet/>
      <dgm:spPr/>
      <dgm:t>
        <a:bodyPr/>
        <a:lstStyle/>
        <a:p>
          <a:endParaRPr lang="fi-FI"/>
        </a:p>
      </dgm:t>
    </dgm:pt>
    <dgm:pt modelId="{85124313-EAC2-4471-AF00-F10039E37759}" type="sibTrans" cxnId="{B202478D-75FD-46D8-B876-065765CCCBA6}">
      <dgm:prSet/>
      <dgm:spPr/>
      <dgm:t>
        <a:bodyPr/>
        <a:lstStyle/>
        <a:p>
          <a:endParaRPr lang="fi-FI"/>
        </a:p>
      </dgm:t>
    </dgm:pt>
    <dgm:pt modelId="{8AE4A5AB-84FF-45FD-9780-1C316F36168A}" type="pres">
      <dgm:prSet presAssocID="{69A2A501-568E-4CA9-BE97-FB0A28FC2EF1}" presName="compositeShape" presStyleCnt="0">
        <dgm:presLayoutVars>
          <dgm:dir/>
          <dgm:resizeHandles/>
        </dgm:presLayoutVars>
      </dgm:prSet>
      <dgm:spPr/>
    </dgm:pt>
    <dgm:pt modelId="{97EC32D3-58BF-4FC3-8916-53496662B18D}" type="pres">
      <dgm:prSet presAssocID="{69A2A501-568E-4CA9-BE97-FB0A28FC2EF1}" presName="pyramid" presStyleLbl="node1" presStyleIdx="0" presStyleCnt="1" custLinFactNeighborX="13177"/>
      <dgm:spPr/>
      <dgm:extLst>
        <a:ext uri="{E40237B7-FDA0-4F09-8148-C483321AD2D9}">
          <dgm14:cNvPr xmlns:dgm14="http://schemas.microsoft.com/office/drawing/2010/diagram" id="0" name="" descr="Kolmio, johon on kirjattu kolmiportaisen tuen eri tasot. Alimpana lukee yleinen tuki, keskellä tehostettu tuki ja ylimpänä erityinen tuki." title="Kaaviokuva kolmiportaisesta tuesta"/>
        </a:ext>
      </dgm:extLst>
    </dgm:pt>
    <dgm:pt modelId="{62882EA3-4F01-4E1D-8198-F2BBAE3A8B78}" type="pres">
      <dgm:prSet presAssocID="{69A2A501-568E-4CA9-BE97-FB0A28FC2EF1}" presName="theList" presStyleCnt="0"/>
      <dgm:spPr/>
    </dgm:pt>
    <dgm:pt modelId="{FCE4729E-5B96-4EF5-8C55-F5C10C6D0C69}" type="pres">
      <dgm:prSet presAssocID="{45B91321-9C7D-4B87-AD0E-7955DB6C679F}" presName="aNode" presStyleLbl="fgAcc1" presStyleIdx="0" presStyleCnt="3" custLinFactX="-100000" custLinFactNeighborX="-19524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6A97AE1-6926-412F-BEBB-FB7EAAC671AE}" type="pres">
      <dgm:prSet presAssocID="{45B91321-9C7D-4B87-AD0E-7955DB6C679F}" presName="aSpace" presStyleCnt="0"/>
      <dgm:spPr/>
    </dgm:pt>
    <dgm:pt modelId="{5191303F-36AE-40C6-8CA7-095E77731566}" type="pres">
      <dgm:prSet presAssocID="{0A782BD7-55A7-48A9-AF63-662A6C68CDE1}" presName="aNode" presStyleLbl="fgAcc1" presStyleIdx="1" presStyleCnt="3" custLinFactNeighborX="-7735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703E215-AF5D-462D-9458-1F7D461E6D2B}" type="pres">
      <dgm:prSet presAssocID="{0A782BD7-55A7-48A9-AF63-662A6C68CDE1}" presName="aSpace" presStyleCnt="0"/>
      <dgm:spPr/>
    </dgm:pt>
    <dgm:pt modelId="{F4E1651E-E054-4559-8644-DAA9C53CDA67}" type="pres">
      <dgm:prSet presAssocID="{60614B2E-3C33-4866-824C-7F5E7F202758}" presName="aNode" presStyleLbl="fgAcc1" presStyleIdx="2" presStyleCnt="3" custLinFactX="-43111" custLinFactNeighborX="-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2D8ED36-F187-426A-8277-1DB072989E5E}" type="pres">
      <dgm:prSet presAssocID="{60614B2E-3C33-4866-824C-7F5E7F202758}" presName="aSpace" presStyleCnt="0"/>
      <dgm:spPr/>
    </dgm:pt>
  </dgm:ptLst>
  <dgm:cxnLst>
    <dgm:cxn modelId="{B202478D-75FD-46D8-B876-065765CCCBA6}" srcId="{69A2A501-568E-4CA9-BE97-FB0A28FC2EF1}" destId="{60614B2E-3C33-4866-824C-7F5E7F202758}" srcOrd="2" destOrd="0" parTransId="{A8C4539A-A612-48B0-900C-292C78883B3C}" sibTransId="{85124313-EAC2-4471-AF00-F10039E37759}"/>
    <dgm:cxn modelId="{2BEAF5F4-3B77-41F3-A4CC-AA3B423721C9}" srcId="{69A2A501-568E-4CA9-BE97-FB0A28FC2EF1}" destId="{0A782BD7-55A7-48A9-AF63-662A6C68CDE1}" srcOrd="1" destOrd="0" parTransId="{C6AFC9EE-D376-476F-AB61-62D7B002594E}" sibTransId="{161DA2A5-D5CB-49FD-BE31-1F8DBADEC969}"/>
    <dgm:cxn modelId="{41311F03-CFE0-454D-BFB1-2C89E2A5EB09}" srcId="{69A2A501-568E-4CA9-BE97-FB0A28FC2EF1}" destId="{45B91321-9C7D-4B87-AD0E-7955DB6C679F}" srcOrd="0" destOrd="0" parTransId="{C345A3B4-9F3E-43FF-974D-EB0E43D94F1B}" sibTransId="{42D273DF-6ABD-46B2-BFED-885B7576133E}"/>
    <dgm:cxn modelId="{BBEE555A-30AF-4CFB-8980-2CDA37072F85}" type="presOf" srcId="{69A2A501-568E-4CA9-BE97-FB0A28FC2EF1}" destId="{8AE4A5AB-84FF-45FD-9780-1C316F36168A}" srcOrd="0" destOrd="0" presId="urn:microsoft.com/office/officeart/2005/8/layout/pyramid2"/>
    <dgm:cxn modelId="{F4A95134-0DD6-4690-9E4D-0DE30D6E57E3}" type="presOf" srcId="{45B91321-9C7D-4B87-AD0E-7955DB6C679F}" destId="{FCE4729E-5B96-4EF5-8C55-F5C10C6D0C69}" srcOrd="0" destOrd="0" presId="urn:microsoft.com/office/officeart/2005/8/layout/pyramid2"/>
    <dgm:cxn modelId="{F6CE4F04-465F-492E-9CE6-B9986E10CCA9}" type="presOf" srcId="{60614B2E-3C33-4866-824C-7F5E7F202758}" destId="{F4E1651E-E054-4559-8644-DAA9C53CDA67}" srcOrd="0" destOrd="0" presId="urn:microsoft.com/office/officeart/2005/8/layout/pyramid2"/>
    <dgm:cxn modelId="{C3B31C7C-0A7C-4C12-9F71-3AF000981ABF}" type="presOf" srcId="{0A782BD7-55A7-48A9-AF63-662A6C68CDE1}" destId="{5191303F-36AE-40C6-8CA7-095E77731566}" srcOrd="0" destOrd="0" presId="urn:microsoft.com/office/officeart/2005/8/layout/pyramid2"/>
    <dgm:cxn modelId="{6A9489DB-896E-451A-8D3A-D87DE1AD96DB}" type="presParOf" srcId="{8AE4A5AB-84FF-45FD-9780-1C316F36168A}" destId="{97EC32D3-58BF-4FC3-8916-53496662B18D}" srcOrd="0" destOrd="0" presId="urn:microsoft.com/office/officeart/2005/8/layout/pyramid2"/>
    <dgm:cxn modelId="{903D671C-4C51-4216-AD3D-90A5C77CFFFA}" type="presParOf" srcId="{8AE4A5AB-84FF-45FD-9780-1C316F36168A}" destId="{62882EA3-4F01-4E1D-8198-F2BBAE3A8B78}" srcOrd="1" destOrd="0" presId="urn:microsoft.com/office/officeart/2005/8/layout/pyramid2"/>
    <dgm:cxn modelId="{B1BDAD63-A107-4E6F-8EA2-80F2E3CCD01D}" type="presParOf" srcId="{62882EA3-4F01-4E1D-8198-F2BBAE3A8B78}" destId="{FCE4729E-5B96-4EF5-8C55-F5C10C6D0C69}" srcOrd="0" destOrd="0" presId="urn:microsoft.com/office/officeart/2005/8/layout/pyramid2"/>
    <dgm:cxn modelId="{3AF6E699-73FD-4618-AEAA-AFDF0CD90C42}" type="presParOf" srcId="{62882EA3-4F01-4E1D-8198-F2BBAE3A8B78}" destId="{36A97AE1-6926-412F-BEBB-FB7EAAC671AE}" srcOrd="1" destOrd="0" presId="urn:microsoft.com/office/officeart/2005/8/layout/pyramid2"/>
    <dgm:cxn modelId="{30C74224-DD90-4B88-80E3-AA0BF7273CB5}" type="presParOf" srcId="{62882EA3-4F01-4E1D-8198-F2BBAE3A8B78}" destId="{5191303F-36AE-40C6-8CA7-095E77731566}" srcOrd="2" destOrd="0" presId="urn:microsoft.com/office/officeart/2005/8/layout/pyramid2"/>
    <dgm:cxn modelId="{79A546A9-807A-4E81-8CFD-6C70B5D2E802}" type="presParOf" srcId="{62882EA3-4F01-4E1D-8198-F2BBAE3A8B78}" destId="{7703E215-AF5D-462D-9458-1F7D461E6D2B}" srcOrd="3" destOrd="0" presId="urn:microsoft.com/office/officeart/2005/8/layout/pyramid2"/>
    <dgm:cxn modelId="{2B38A0B5-38E3-4A88-A837-44135A106172}" type="presParOf" srcId="{62882EA3-4F01-4E1D-8198-F2BBAE3A8B78}" destId="{F4E1651E-E054-4559-8644-DAA9C53CDA67}" srcOrd="4" destOrd="0" presId="urn:microsoft.com/office/officeart/2005/8/layout/pyramid2"/>
    <dgm:cxn modelId="{475D85E5-DFD5-40CC-8A75-ECD9AD7ECAF9}" type="presParOf" srcId="{62882EA3-4F01-4E1D-8198-F2BBAE3A8B78}" destId="{A2D8ED36-F187-426A-8277-1DB072989E5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C32D3-58BF-4FC3-8916-53496662B18D}">
      <dsp:nvSpPr>
        <dsp:cNvPr id="0" name=""/>
        <dsp:cNvSpPr/>
      </dsp:nvSpPr>
      <dsp:spPr>
        <a:xfrm>
          <a:off x="500853" y="0"/>
          <a:ext cx="3800965" cy="4486275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4729E-5B96-4EF5-8C55-F5C10C6D0C69}">
      <dsp:nvSpPr>
        <dsp:cNvPr id="0" name=""/>
        <dsp:cNvSpPr/>
      </dsp:nvSpPr>
      <dsp:spPr>
        <a:xfrm>
          <a:off x="0" y="451037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u-Arab-IQ" sz="2800" b="0" kern="1200" dirty="0" smtClean="0"/>
            <a:t>یارمەتیی تایبەت </a:t>
          </a:r>
          <a:endParaRPr lang="fi-FI" sz="2800" b="0" kern="1200" dirty="0"/>
        </a:p>
      </dsp:txBody>
      <dsp:txXfrm>
        <a:off x="51842" y="502879"/>
        <a:ext cx="2366943" cy="958301"/>
      </dsp:txXfrm>
    </dsp:sp>
    <dsp:sp modelId="{5191303F-36AE-40C6-8CA7-095E77731566}">
      <dsp:nvSpPr>
        <dsp:cNvPr id="0" name=""/>
        <dsp:cNvSpPr/>
      </dsp:nvSpPr>
      <dsp:spPr>
        <a:xfrm>
          <a:off x="0" y="1645770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u-Arab-IQ" sz="2800" b="0" kern="1200" dirty="0" smtClean="0"/>
            <a:t>یارمەتیی بەهێزکراو</a:t>
          </a:r>
          <a:endParaRPr lang="fi-FI" sz="2800" b="0" kern="1200" dirty="0"/>
        </a:p>
      </dsp:txBody>
      <dsp:txXfrm>
        <a:off x="51842" y="1697612"/>
        <a:ext cx="2366943" cy="958301"/>
      </dsp:txXfrm>
    </dsp:sp>
    <dsp:sp modelId="{F4E1651E-E054-4559-8644-DAA9C53CDA67}">
      <dsp:nvSpPr>
        <dsp:cNvPr id="0" name=""/>
        <dsp:cNvSpPr/>
      </dsp:nvSpPr>
      <dsp:spPr>
        <a:xfrm>
          <a:off x="0" y="2840504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u-Arab-IQ" sz="2800" b="0" kern="1200" dirty="0" smtClean="0"/>
            <a:t>یارمەتیی گشتی</a:t>
          </a:r>
          <a:endParaRPr lang="fi-FI" sz="2800" b="0" kern="1200" dirty="0"/>
        </a:p>
      </dsp:txBody>
      <dsp:txXfrm>
        <a:off x="51842" y="2892346"/>
        <a:ext cx="2366943" cy="958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3408E-EC64-4DB2-A7DB-EAB08A02029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08E75-5D2E-42C9-A3E4-B029F65269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09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fi/koulutus-ja-tutkinnot/perusopetus/oppimisen-ja-koulunkaynnin-tuki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dirty="0" smtClean="0"/>
              <a:t>Oppimisen ja koulunkäynnin </a:t>
            </a:r>
            <a:r>
              <a:rPr lang="fi-FI" sz="1200" dirty="0" smtClean="0"/>
              <a:t>tuki (kurdiksi)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4130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Kaikilla oppilailla on oikeus oppimisen tukeen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dirty="0" smtClean="0"/>
              <a:t>Moni oppilas tarvitsee oppimiseensa tukea</a:t>
            </a:r>
            <a:endParaRPr lang="fi-FI" dirty="0" smtClean="0">
              <a:sym typeface="Wingdings" panose="05000000000000000000" pitchFamily="2" charset="2"/>
            </a:endParaRP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Tuen tarve voi olla väliaikaista tai kestää pidempään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Oppilaalla on oikeus saada riittävää oppimisen ja koulunkäynnin tukea heti, kun tuen tarve ilmenee</a:t>
            </a:r>
          </a:p>
          <a:p>
            <a:pPr marL="171450" lvl="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Koulu antaa oppilaalle tukea sen mukaan, kuinka paljon ja millaista tukea hän tarvitsee</a:t>
            </a:r>
          </a:p>
          <a:p>
            <a:pPr marL="171450" lvl="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Paikallisessa opetussuunnitelmassa kerrotaan tuen järjestämisestä käytännössä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8417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Tuki ehkäisee ongelmien kasvamista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Oppilaan saaman tuen täytyy olla joustavaa ja pitkäjänteisesti suunniteltua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Tukea annetaan niin kauan ja siinä muodossa kuin se on tarpeellista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Huoltajat, opettajat ja muut koulun ammattilaiset tekevät yhteistyötä tuen tarpeen havaitsemisessa ja arvioimisessa sekä tuen suunnittelussa ja toteuttamisessa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Tuen tehtävä on ehkäistä ongelmien kasvamista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On tärkeää, että jokainen oppilas saa kokemuksia onnistumisesta ja ryhmän jäsenenä toimimisesta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7058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Oppimisen ja koulunkäynnin tuen muotoja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err="1" smtClean="0"/>
              <a:t>Opetusjärjestelyt</a:t>
            </a:r>
            <a:r>
              <a:rPr lang="fi-FI" sz="1200" dirty="0" smtClean="0"/>
              <a:t> ja pedagogiset keinot 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err="1" smtClean="0"/>
              <a:t>Oppimisympäristöön</a:t>
            </a:r>
            <a:r>
              <a:rPr lang="fi-FI" sz="1200" dirty="0" smtClean="0"/>
              <a:t> </a:t>
            </a:r>
            <a:r>
              <a:rPr lang="fi-FI" sz="1200" dirty="0" err="1" smtClean="0"/>
              <a:t>liittyvät</a:t>
            </a:r>
            <a:r>
              <a:rPr lang="fi-FI" sz="1200" dirty="0" smtClean="0"/>
              <a:t> ratkaisut 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Tukiopetus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Erityisopetus tai osa-aikainen erityisopetus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Opetuksen eriyttäminen tai yksilöllistäminen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err="1" smtClean="0"/>
              <a:t>Apuvälineet</a:t>
            </a:r>
            <a:endParaRPr lang="fi-FI" sz="1200" dirty="0" smtClean="0"/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Avustajapalvelut  </a:t>
            </a:r>
          </a:p>
          <a:p>
            <a:pPr marL="171450" indent="-171450">
              <a:lnSpc>
                <a:spcPct val="11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sz="1200" dirty="0" smtClean="0"/>
              <a:t>Tulkitsemispalvelut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2856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Erilaiset oppijat tarvitsevat erilaista tukea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Jokaisella oppilaalla on koulunkäynnissä omat vahvuutensa ja haasteensa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Erilaiset oppijat tarvitsevat erilaista tukea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Tuen tarvetta arvioidaan yksilöllisesti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Oppimisen ja koulunkäynnin tuen kolme tasoa ovat yleinen tuki, tehostettu tuki ja erityinen tuki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Oppilas voi saada kerrallaan vain yhden tasoista tukea</a:t>
            </a:r>
          </a:p>
          <a:p>
            <a:pPr marL="0" indent="0">
              <a:spcBef>
                <a:spcPts val="1200"/>
              </a:spcBef>
              <a:buFontTx/>
              <a:buNone/>
            </a:pPr>
            <a:endParaRPr lang="fi-FI" dirty="0" smtClean="0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fi-FI" dirty="0" smtClean="0"/>
              <a:t>Kolmiossa</a:t>
            </a:r>
            <a:r>
              <a:rPr lang="fi-FI" baseline="0" dirty="0" smtClean="0"/>
              <a:t> alhaalta ylös: yleinen tuki, tehostettu tuki, erityinen tuki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8892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Yleinen tuki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Yleinen tuki kuuluu kaikille oppilaille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Yleinen tuki tarkoittaa yleensä yksittäisiä tai lyhytkestoisia tukitoimia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Yleisessä tuessa opettaja auttaa oppilasta erilaisissa oppimisen haasteissa tekemällä esimerkiksi yksilöllisiä pedagogisia ratkaisuja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Yleiseen tukeen voi kuulua myös erilaisia ohjaustoimia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Yleistä tukea annetaan ilman erillisiä tutkimuksia tai päätöksiä heti, kun tuen tarve ilmenee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1547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Tehostettu tuki</a:t>
            </a:r>
          </a:p>
          <a:p>
            <a:pPr marL="171450" indent="-1714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Jos yleinen tuki ei riitä, siirrytään tehostettuun tukeen​</a:t>
            </a:r>
          </a:p>
          <a:p>
            <a:pPr marL="171450" indent="-1714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Tehostetussa tuessa oppilas saa koulunkäyntiin jatkuvampaa, voimakkaampaa ja yksilöllisempää tukea </a:t>
            </a:r>
          </a:p>
          <a:p>
            <a:pPr marL="171450" indent="-1714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Tehostetun tuen aloittaminen ja järjestäminen perustuu pedagogiseen arvioon, jonka opettaja tekee yhdessä oppilashuollon ammattilaisen kanssa </a:t>
            </a:r>
          </a:p>
          <a:p>
            <a:pPr marL="171450" indent="-17145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Tehostetussa tuessa oppilaalle tehdään oma oppimissuunnitelma, jonka mukaan tukea annetaan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343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Erityinen tuki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Kun tuen tarve on laajempaa, siirrytään erityisen tuen piiriin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Erityistä tukea tarvitsevalle oppilaalle annetaan pedagogisen selvityksen perusteella erityisen tuen päätös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Oppilaalle laaditaan HOJKS, eli henkilökohtainen opetuksen järjestämistä koskeva suunnitelma, jonka mukaan tukea annetaan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Erityisessä tuessa oppilas voi opiskella esimerkiksi pienryhmässä tai hänelle yksilöllistetyn oppimäärän mukaisesti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Erityisopetus ja muu oppilaan saama tuki muodostavat yhtenäisen kokonaisuuden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423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Tuen tarvetta arvioidaan jatkuvasti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Jokaisen oppilaan tuen tarvetta arvioidaan aina yhdessä huoltajien ja oppilaan itsensä kanssa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Tukea voidaan tarvittaessa lisätä tai vähentää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Tavoitteena on, että mahdollisimman moni oppilas opiskelee yleisen ja tehostetun tuen piirissä</a:t>
            </a:r>
          </a:p>
          <a:p>
            <a:pPr marL="171450" indent="-1714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i-FI" dirty="0" smtClean="0"/>
              <a:t>Lisätietoja oppimisen ja koulunkäynnin tuesta saat paikallisista opetussuunnitelmista tai osoitteesta </a:t>
            </a:r>
            <a:r>
              <a:rPr lang="fi-FI" dirty="0" smtClean="0">
                <a:hlinkClick r:id="rId3"/>
              </a:rPr>
              <a:t>oph.fi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08E75-5D2E-42C9-A3E4-B029F65269CA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9725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8865-272C-44D9-8C14-3339570D6A87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142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0666-D378-4BA6-A2D1-3D69F0B71565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98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D38A-58ED-4AF7-8BAE-8FA0F7986E7A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13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A2EB-3AC2-4CB4-B217-3DBC447AC9FC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384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6B5C-FA87-481A-AC2B-209F946864AB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720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B569-B689-4E70-A21B-13B9099B529B}" type="datetime1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5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02C9-2A37-469F-A515-FAFB60CE1ECB}" type="datetime1">
              <a:rPr lang="fi-FI" smtClean="0"/>
              <a:t>18.1.2022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567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C56-0635-4EC6-8FD7-E160566E10F7}" type="datetime1">
              <a:rPr lang="fi-FI" smtClean="0"/>
              <a:t>18.1.2022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10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7D20-D56A-4995-9FB1-DC0C93964FCE}" type="datetime1">
              <a:rPr lang="fi-FI" smtClean="0"/>
              <a:t>18.1.2022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700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C954-8A2F-40DA-8752-90BD10BE6BE6}" type="datetime1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378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F45F-1EAB-40BB-B24B-C70D57CBE6A3}" type="datetime1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047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D8CF-077F-409C-9D23-850A8A663FD8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92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h.fi/fi/koulutus-ja-tutkinnot/perusopetus/oppimisen-ja-koulunkaynnin-tuk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87055" y="2609418"/>
            <a:ext cx="9144000" cy="1352982"/>
          </a:xfrm>
        </p:spPr>
        <p:txBody>
          <a:bodyPr anchor="ctr">
            <a:normAutofit/>
          </a:bodyPr>
          <a:lstStyle/>
          <a:p>
            <a:r>
              <a:rPr lang="ar-SA" dirty="0"/>
              <a:t>یارمەتیی فێربوون و ژیانی قوتابخانە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16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800" dirty="0"/>
              <a:t>هەموو قوتابیان مافی یارمەتیی فێربوونیان هەیە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ctr">
            <a:normAutofit/>
          </a:bodyPr>
          <a:lstStyle/>
          <a:p>
            <a:pPr algn="r" rtl="1"/>
            <a:r>
              <a:rPr lang="ar-SA" sz="3000" dirty="0" smtClean="0"/>
              <a:t>زۆر </a:t>
            </a:r>
            <a:r>
              <a:rPr lang="ar-SA" sz="3000" dirty="0"/>
              <a:t>لە قوتابیان پێویستییان بە یارمەتیی فێربوون هەیە.</a:t>
            </a:r>
          </a:p>
          <a:p>
            <a:pPr algn="r" rtl="1"/>
            <a:r>
              <a:rPr lang="ar-SA" sz="3000" dirty="0" smtClean="0"/>
              <a:t>پێویستیی </a:t>
            </a:r>
            <a:r>
              <a:rPr lang="ar-SA" sz="3000" dirty="0"/>
              <a:t>یارمەتی بۆی هەیە کاتی بێت یانیش ماوەیەکی درێژتر بخایەنێت.</a:t>
            </a:r>
          </a:p>
          <a:p>
            <a:pPr algn="r" rtl="1"/>
            <a:r>
              <a:rPr lang="ar-SA" sz="3000" dirty="0" smtClean="0"/>
              <a:t>قوتابی </a:t>
            </a:r>
            <a:r>
              <a:rPr lang="ar-SA" sz="3000" dirty="0"/>
              <a:t>مافی ئەوەی هەیە کە هەر کاتیك دەرکەوێت کە پێویستیی بە یارمەتی هەیە، یەکسەر بەگوێرەی پێویست لە فێربوون و ژیانی قوتابخانەدا یارمەتی بدرێت.</a:t>
            </a:r>
          </a:p>
          <a:p>
            <a:pPr algn="r" rtl="1"/>
            <a:r>
              <a:rPr lang="ar-SA" sz="3000" dirty="0" smtClean="0"/>
              <a:t>قوتابخانە </a:t>
            </a:r>
            <a:r>
              <a:rPr lang="ar-SA" sz="3000" dirty="0"/>
              <a:t>بەپێی ئەوە یارمەتیی قوتابی دەدات کە چەندێك و چی جۆرە یارمەتییەکی </a:t>
            </a:r>
            <a:r>
              <a:rPr lang="ar-SA" sz="3000" dirty="0" smtClean="0"/>
              <a:t>پێویستە.</a:t>
            </a:r>
          </a:p>
          <a:p>
            <a:pPr algn="r" rtl="1"/>
            <a:r>
              <a:rPr lang="ar-SA" sz="3000" dirty="0" smtClean="0"/>
              <a:t>لە پلانی خوێندنی ناوچەییەدا باسی ڕێکخستنی یارمەتی دەکرێت لە ڕووی کردەوەییدا.</a:t>
            </a:r>
            <a:endParaRPr lang="ar-SA" sz="30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895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000" dirty="0"/>
              <a:t>یارمەتی ڕێگری دەکات لە گەوەرەبوونەوەی کێشە و گرفتەکان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ctr">
            <a:normAutofit/>
          </a:bodyPr>
          <a:lstStyle/>
          <a:p>
            <a:pPr lvl="0" algn="r" rtl="1"/>
            <a:r>
              <a:rPr lang="ku-Arab-IQ" sz="3000" dirty="0"/>
              <a:t>پێویستە ئەو یارمەتییە کە بە قوتابی دەدرێت گونجێنراو بێت و نەفەس درێژانە پلانی بۆ دانرابێت.</a:t>
            </a:r>
            <a:endParaRPr lang="fi-FI" sz="3000" dirty="0"/>
          </a:p>
          <a:p>
            <a:pPr lvl="0" algn="r" rtl="1"/>
            <a:r>
              <a:rPr lang="ku-Arab-IQ" sz="3000" dirty="0"/>
              <a:t>یارمەتی هەتا ئەو کاتە دەدرێت و بەو شێوەیە دەدرێت کە پێویست دەکات.</a:t>
            </a:r>
            <a:endParaRPr lang="fi-FI" sz="3000" dirty="0"/>
          </a:p>
          <a:p>
            <a:pPr lvl="0" algn="r" rtl="1"/>
            <a:r>
              <a:rPr lang="ku-Arab-IQ" sz="3000" dirty="0"/>
              <a:t>سەرپەرشتان، مامۆستایان و پیشەگەرانی تری قوتابخانە لە تێبینیکردن و هەڵسەنگاندنی پێویستیی یارمەتیەکە و لە پلاندان بۆ یارمەتیەکە و جێبەجێکردنیدا هاوکاری دەکەن.</a:t>
            </a:r>
            <a:endParaRPr lang="fi-FI" sz="3000" dirty="0"/>
          </a:p>
          <a:p>
            <a:pPr lvl="0" algn="r" rtl="1"/>
            <a:r>
              <a:rPr lang="ku-Arab-IQ" sz="3000" dirty="0"/>
              <a:t>ئەرکی یارمەتیەکە ئەوەیە کە رێگری بکات لە گەورەبوونەوەی کێشە و گرفتەکان.</a:t>
            </a:r>
            <a:endParaRPr lang="fi-FI" sz="3000" dirty="0"/>
          </a:p>
          <a:p>
            <a:pPr lvl="0" algn="r" rtl="1"/>
            <a:r>
              <a:rPr lang="ku-Arab-IQ" sz="3000" dirty="0"/>
              <a:t>شتیکی گرینگە کە هەر قوتابیەك ئەزموونی سەرکەوتن و کارکردنی وەکو ئەندامێکی گرووپی پێ بدرێت. </a:t>
            </a:r>
            <a:endParaRPr lang="fi-FI" sz="30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4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800" dirty="0"/>
              <a:t>شێوەکانی یارمەتیی فێربوون و ژیانی قوتابخانە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ctr">
            <a:normAutofit/>
          </a:bodyPr>
          <a:lstStyle/>
          <a:p>
            <a:pPr lvl="0" algn="r" rtl="1"/>
            <a:r>
              <a:rPr lang="ku-Arab-IQ" sz="3000" dirty="0"/>
              <a:t>ڕێکخستنە فێرکاریەکان و ڕێکارە پەروەردەییەکان </a:t>
            </a:r>
            <a:endParaRPr lang="fi-FI" sz="3000" dirty="0"/>
          </a:p>
          <a:p>
            <a:pPr lvl="0" algn="r" rtl="1"/>
            <a:r>
              <a:rPr lang="ku-Arab-IQ" sz="3000" dirty="0"/>
              <a:t>ئەو چارەسەرانەی کە پەیوەندییان بە ژینگەی فێربوونەوە هەیە </a:t>
            </a:r>
            <a:endParaRPr lang="fi-FI" sz="3000" dirty="0"/>
          </a:p>
          <a:p>
            <a:pPr lvl="0" algn="r" rtl="1"/>
            <a:r>
              <a:rPr lang="ku-Arab-IQ" sz="3000" dirty="0"/>
              <a:t>فێرکاریی یارمەتیدەر</a:t>
            </a:r>
            <a:endParaRPr lang="fi-FI" sz="3000" dirty="0"/>
          </a:p>
          <a:p>
            <a:pPr lvl="0" algn="r" rtl="1"/>
            <a:r>
              <a:rPr lang="ku-Arab-IQ" sz="3000" dirty="0"/>
              <a:t>فێرکاریی تایبەت یان فێرکاریی تایبەتی بەشێك لە کاتەکان</a:t>
            </a:r>
            <a:endParaRPr lang="fi-FI" sz="3000" dirty="0"/>
          </a:p>
          <a:p>
            <a:pPr lvl="0" algn="r" rtl="1"/>
            <a:r>
              <a:rPr lang="ku-Arab-IQ" sz="3000" dirty="0"/>
              <a:t>جیاکردنەوە یان فێرکاریی تاکە کەسی</a:t>
            </a:r>
            <a:endParaRPr lang="fi-FI" sz="3000" dirty="0"/>
          </a:p>
          <a:p>
            <a:pPr lvl="0" algn="r" rtl="1"/>
            <a:r>
              <a:rPr lang="ku-Arab-IQ" sz="3000" dirty="0"/>
              <a:t>کەرەسە یارمەتیدەرەکان</a:t>
            </a:r>
            <a:endParaRPr lang="fi-FI" sz="3000" dirty="0"/>
          </a:p>
          <a:p>
            <a:pPr lvl="0" algn="r" rtl="1"/>
            <a:r>
              <a:rPr lang="ku-Arab-IQ" sz="3000" dirty="0"/>
              <a:t>خزمەتەکانی کەسی یارمەتیدەر  </a:t>
            </a:r>
            <a:endParaRPr lang="fi-FI" sz="3000" dirty="0"/>
          </a:p>
          <a:p>
            <a:pPr lvl="0" algn="r" rtl="1"/>
            <a:r>
              <a:rPr lang="ku-Arab-IQ" sz="3000" dirty="0"/>
              <a:t>خزمەتەکانی تەفسیرکردن</a:t>
            </a:r>
            <a:endParaRPr lang="fi-FI" sz="30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8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خوێندکارە جیاجیاکان پێویستییان بە یارمەتیی جیاجیا هەیە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56727" y="1844675"/>
            <a:ext cx="6597073" cy="4351338"/>
          </a:xfrm>
        </p:spPr>
        <p:txBody>
          <a:bodyPr anchor="ctr">
            <a:normAutofit fontScale="92500"/>
          </a:bodyPr>
          <a:lstStyle/>
          <a:p>
            <a:pPr lvl="0" algn="r" rtl="1"/>
            <a:r>
              <a:rPr lang="ku-Arab-IQ" dirty="0"/>
              <a:t>هەر قوتابیەك لە خوێندن و ژیانی قوتابخانەدا لایەنی بەهێز و ئاڵنگاریی تایبەتی خۆی هەیە.</a:t>
            </a:r>
            <a:endParaRPr lang="fi-FI" dirty="0"/>
          </a:p>
          <a:p>
            <a:pPr lvl="0" algn="r" rtl="1"/>
            <a:r>
              <a:rPr lang="ku-Arab-IQ" dirty="0"/>
              <a:t>خوێندکارە جیاجیاکان پێویستییان بە یارمەتیی جیاجیا هەیە</a:t>
            </a:r>
            <a:endParaRPr lang="fi-FI" dirty="0"/>
          </a:p>
          <a:p>
            <a:pPr lvl="0" algn="r" rtl="1"/>
            <a:r>
              <a:rPr lang="ku-Arab-IQ" dirty="0"/>
              <a:t>پێویستیی یارمەتی بەشێوەی تاکەکەسی هەڵسەنگاندنی بۆ دەکرێت.</a:t>
            </a:r>
            <a:endParaRPr lang="fi-FI" dirty="0"/>
          </a:p>
          <a:p>
            <a:pPr lvl="0" algn="r" rtl="1"/>
            <a:r>
              <a:rPr lang="ku-Arab-IQ" dirty="0"/>
              <a:t>سێ ئاستی یارمەتیی فێربوون و ژیانی قوتابخانە بریتین لە یارمەتیی گشتی ، یارمەتیی بەهێزکراو و یارمەتیی تایبەت.</a:t>
            </a:r>
            <a:endParaRPr lang="fi-FI" dirty="0"/>
          </a:p>
          <a:p>
            <a:pPr lvl="0" algn="r" rtl="1"/>
            <a:r>
              <a:rPr lang="ku-Arab-IQ" dirty="0"/>
              <a:t>قوتابی دەتوانێت هەر جارەی تەنها یەك لەو ئاستی یارمەتیانە وەربگرێت.</a:t>
            </a:r>
            <a:endParaRPr lang="fi-FI" dirty="0"/>
          </a:p>
        </p:txBody>
      </p:sp>
      <p:graphicFrame>
        <p:nvGraphicFramePr>
          <p:cNvPr id="4" name="Kaaviokuva 3" descr="Kolmio, johon on kirjattu kolmiportaisen tuen eri tasot. Alimpana lukee yleinen tuki, keskellä tehostettu tuki ja ylimpänä erityinen tuki." title="Kaaviokuva kolmiportaisesta tuesta"/>
          <p:cNvGraphicFramePr/>
          <p:nvPr>
            <p:extLst>
              <p:ext uri="{D42A27DB-BD31-4B8C-83A1-F6EECF244321}">
                <p14:modId xmlns:p14="http://schemas.microsoft.com/office/powerpoint/2010/main" val="1814755546"/>
              </p:ext>
            </p:extLst>
          </p:nvPr>
        </p:nvGraphicFramePr>
        <p:xfrm>
          <a:off x="635052" y="1690688"/>
          <a:ext cx="437111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95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800" dirty="0"/>
              <a:t>یارمەتیی گشتی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ctr">
            <a:normAutofit/>
          </a:bodyPr>
          <a:lstStyle/>
          <a:p>
            <a:pPr lvl="0" algn="r" rtl="1"/>
            <a:r>
              <a:rPr lang="ku-Arab-IQ" sz="3000" dirty="0"/>
              <a:t>یارمەتیی گشتی بۆ هەموو قوتابیانە</a:t>
            </a:r>
            <a:endParaRPr lang="fi-FI" sz="3000" dirty="0"/>
          </a:p>
          <a:p>
            <a:pPr lvl="0" algn="r" rtl="1"/>
            <a:r>
              <a:rPr lang="ku-Arab-IQ" sz="3000" dirty="0"/>
              <a:t>بەشێوەیەکی گشتی مەبەست لە یارمەتیی گشتی کردەوەی یارمەتیدەری تاك و تەرا یان کورتخایەنە.</a:t>
            </a:r>
            <a:endParaRPr lang="fi-FI" sz="3000" dirty="0"/>
          </a:p>
          <a:p>
            <a:pPr lvl="0" algn="r" rtl="1"/>
            <a:r>
              <a:rPr lang="ku-Arab-IQ" sz="3000" dirty="0"/>
              <a:t>لە یارمەتیی گشتیدا مامۆستا لە ئاڵنگاریە جیاجیاکانی فێربووندا، بۆ نموونە لە چارەسەرە تاکەکەسیە پەروەردەییەکاندا یارمەتیی قوتابی دەدات.</a:t>
            </a:r>
            <a:endParaRPr lang="fi-FI" sz="3000" dirty="0"/>
          </a:p>
          <a:p>
            <a:pPr lvl="0" algn="r" rtl="1"/>
            <a:r>
              <a:rPr lang="ku-Arab-IQ" sz="3000" dirty="0"/>
              <a:t>هەروەها دەکرێت یارمەتیی گشتی کردەوەی ئاراستەکردنی جیاجیاش لەخۆ بگرێت.</a:t>
            </a:r>
            <a:endParaRPr lang="fi-FI" sz="3000" dirty="0"/>
          </a:p>
          <a:p>
            <a:pPr lvl="0" algn="r" rtl="1"/>
            <a:r>
              <a:rPr lang="ku-Arab-IQ" sz="3000" dirty="0"/>
              <a:t>یارمەتیی گشتی هەر کاتێك کە پێویستیی یارمەتی دەرکەوێت، بەبێ لێکۆڵینەوە یان بڕیاری تایبەت یەکسەر دەدرێت. </a:t>
            </a:r>
            <a:endParaRPr lang="fi-FI" sz="30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478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800" dirty="0"/>
              <a:t>یارمەتیی بەهێزکراو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 anchor="ctr">
            <a:normAutofit/>
          </a:bodyPr>
          <a:lstStyle/>
          <a:p>
            <a:pPr lvl="0" algn="r" rtl="1"/>
            <a:r>
              <a:rPr lang="ku-Arab-IQ" sz="3000" dirty="0"/>
              <a:t>ئەگەر یارمەتیی گشتی بەش نەکات، دەگوێزینەوە بۆ یارمەتیی بەهێزکراو​</a:t>
            </a:r>
            <a:endParaRPr lang="fi-FI" sz="3000" dirty="0"/>
          </a:p>
          <a:p>
            <a:pPr lvl="0" algn="r" rtl="1"/>
            <a:r>
              <a:rPr lang="ku-Arab-IQ" sz="3000" dirty="0"/>
              <a:t>لە یارمەتیی بەهێزکراودا قوتابی بۆ خوێندن و ژیانی قوتابخانەکەی یارمەتیەکی بەردەوامتر و بەهێزتر و تایبەت تر بەخۆی وەردەگرێت. </a:t>
            </a:r>
            <a:endParaRPr lang="fi-FI" sz="3000" dirty="0"/>
          </a:p>
          <a:p>
            <a:pPr lvl="0" algn="r" rtl="1"/>
            <a:r>
              <a:rPr lang="ku-Arab-IQ" sz="3000" dirty="0"/>
              <a:t>دەستپێکردن و ڕێکخستنی یارمەتیی بەهێزکراو بەندە لەسەر ئەو هەڵسەنگاندنی پەروەردەییەی کە مامۆستاکە پێکەو لەگەڵ پیشەگەری لیژنەی خزمەتی قوتابیاندا پێی هەڵدەستێت.  </a:t>
            </a:r>
            <a:endParaRPr lang="fi-FI" sz="3000" dirty="0"/>
          </a:p>
          <a:p>
            <a:pPr lvl="0" algn="r" rtl="1"/>
            <a:r>
              <a:rPr lang="ku-Arab-IQ" sz="3000" dirty="0"/>
              <a:t>لە یارمەتیی بەهێزکراودا بەرنامەی خوێندنی تایبەت بۆ قوتابی دادەنرێت، کە بەپێی ئەوە یارمەتیەکە دەدرێت</a:t>
            </a:r>
            <a:endParaRPr lang="fi-FI" sz="30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039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800" dirty="0"/>
              <a:t>یارمەتیی تایبەت 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ctr">
            <a:normAutofit lnSpcReduction="10000"/>
          </a:bodyPr>
          <a:lstStyle/>
          <a:p>
            <a:pPr lvl="0" algn="r" rtl="1"/>
            <a:r>
              <a:rPr lang="ku-Arab-IQ" sz="3000" dirty="0" smtClean="0"/>
              <a:t>لە کااتێکدا کە پێویستیی یارمەتی فراوانتر بێت، دەگوێزینەوە بۆ چورچێوەی یارمەتیی تایبەت</a:t>
            </a:r>
            <a:endParaRPr lang="fi-FI" sz="3000" dirty="0" smtClean="0"/>
          </a:p>
          <a:p>
            <a:pPr lvl="0" algn="r" rtl="1"/>
            <a:r>
              <a:rPr lang="ku-Arab-IQ" sz="3000" dirty="0" smtClean="0"/>
              <a:t>ئەو قوتابیەی کە پێویستیی بە یارمەتیی تایبەت هەیە، لەسەر بنەمای ڕوونکردنەوەی پەروەردەیی بڕیاری یارمەتیی تایبەتی بۆ دەدرێت.</a:t>
            </a:r>
            <a:endParaRPr lang="fi-FI" sz="3000" dirty="0" smtClean="0"/>
          </a:p>
          <a:p>
            <a:pPr lvl="0" algn="r" rtl="1"/>
            <a:r>
              <a:rPr lang="ku-Arab-IQ" sz="3000" dirty="0" smtClean="0"/>
              <a:t>پلانی تایبەت بە ڕێکخستنی فێرکاریی تاکەکەسی (</a:t>
            </a:r>
            <a:r>
              <a:rPr lang="fi-FI" sz="3000" dirty="0" smtClean="0"/>
              <a:t>HOJKS</a:t>
            </a:r>
            <a:r>
              <a:rPr lang="ku-Arab-IQ" sz="3000" dirty="0" smtClean="0"/>
              <a:t>) بۆ قوتابی دادەنرێت، کە بەپێی ئەوە یارمەتی دەدرێت. </a:t>
            </a:r>
            <a:endParaRPr lang="fi-FI" sz="3000" dirty="0" smtClean="0"/>
          </a:p>
          <a:p>
            <a:pPr lvl="0" algn="r" rtl="1"/>
            <a:r>
              <a:rPr lang="ku-Arab-IQ" sz="3000" dirty="0" smtClean="0"/>
              <a:t>لە یارمەتیی تایبەتدا قوتابی دەتوانێت بۆ نموونە لە پۆلی بچووکدا بخوێنێت یان بەگوێرەی ئەو بەرنامە خوێندنەی کە تایبەت بە خۆی بۆی دانراوە. </a:t>
            </a:r>
            <a:endParaRPr lang="fi-FI" sz="3000" dirty="0" smtClean="0"/>
          </a:p>
          <a:p>
            <a:pPr lvl="0" algn="r" rtl="1"/>
            <a:r>
              <a:rPr lang="ku-Arab-IQ" sz="3000" dirty="0" smtClean="0"/>
              <a:t>فێرکاریی تایبەت و ئەو یارمەتییانەی تر کە بە قوتابی دەدرێن پێکەوە کۆبەندێکی یەکگرتوو پێکدەهێنن.</a:t>
            </a:r>
            <a:endParaRPr lang="fi-FI" sz="30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66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sz="4800" dirty="0"/>
              <a:t>پێویستیی یارمەتی بە بەردەوامی هەڵسەنگاندنی بۆ دەکرێت.</a:t>
            </a:r>
            <a:endParaRPr lang="fi-FI" sz="4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ctr">
            <a:normAutofit/>
          </a:bodyPr>
          <a:lstStyle/>
          <a:p>
            <a:pPr lvl="0" algn="r" rtl="1"/>
            <a:r>
              <a:rPr lang="ku-Arab-IQ" sz="3000" dirty="0"/>
              <a:t>پێویستیی هەموو قوتابیەك بۆ یارمەتی هەمیشە پێکەوە لەگەڵ سەرپەرشتان و قوتابیەکە خۆی هەڵسەنگاندنی بۆ دەکرێت.</a:t>
            </a:r>
            <a:endParaRPr lang="fi-FI" sz="3000" dirty="0"/>
          </a:p>
          <a:p>
            <a:pPr lvl="0" algn="r" rtl="1"/>
            <a:r>
              <a:rPr lang="ku-Arab-IQ" sz="3000" dirty="0"/>
              <a:t>لەکاتی پێویستدا دەکرێت یارمەتیەکە زیاد بکرێت یان کەم بکرێتەوە</a:t>
            </a:r>
            <a:endParaRPr lang="fi-FI" sz="3000" dirty="0"/>
          </a:p>
          <a:p>
            <a:pPr lvl="0" algn="r" rtl="1"/>
            <a:r>
              <a:rPr lang="ku-Arab-IQ" sz="3000" dirty="0"/>
              <a:t>ئامانج ئەوەیە کە ئەوەندەی بکرێت ژمارەیەکی زۆرتری قوتابی لە چوارچێوەی یارمەتیی گشتی و بەهێزکراودا بخوێنن.</a:t>
            </a:r>
            <a:endParaRPr lang="fi-FI" sz="3000" dirty="0"/>
          </a:p>
          <a:p>
            <a:pPr lvl="0" algn="r" rtl="1"/>
            <a:r>
              <a:rPr lang="ku-Arab-IQ" sz="3000" dirty="0"/>
              <a:t>زانیاریی زیاتر سەبارەت بە یارمەتیی فێربوون و ژیانی قوتابخانە لە پلانە فێرکاریە ناوچەییەکاندا یانیش لەم سایتەدا دەست </a:t>
            </a:r>
            <a:r>
              <a:rPr lang="ku-Arab-IQ" sz="3000" dirty="0" smtClean="0"/>
              <a:t>دەکەوێت </a:t>
            </a:r>
            <a:r>
              <a:rPr lang="fi-FI" sz="3000" u="sng" dirty="0">
                <a:hlinkClick r:id="rId3"/>
              </a:rPr>
              <a:t>oph.fi</a:t>
            </a:r>
            <a:endParaRPr lang="fi-FI" sz="30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66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95A45257258E54592B4B23189CAE676" ma:contentTypeVersion="13" ma:contentTypeDescription="Luo uusi asiakirja." ma:contentTypeScope="" ma:versionID="1088bc3b5ed2bf8eda8f11b45908ed54">
  <xsd:schema xmlns:xsd="http://www.w3.org/2001/XMLSchema" xmlns:xs="http://www.w3.org/2001/XMLSchema" xmlns:p="http://schemas.microsoft.com/office/2006/metadata/properties" xmlns:ns2="4b5fd0cd-a615-46ae-ab86-79584c8b7ad4" xmlns:ns3="935813b6-f010-4ff2-957c-a1c197d4d046" targetNamespace="http://schemas.microsoft.com/office/2006/metadata/properties" ma:root="true" ma:fieldsID="2b823e91085d32d0e4efdb9a5d7c7a4b" ns2:_="" ns3:_="">
    <xsd:import namespace="4b5fd0cd-a615-46ae-ab86-79584c8b7ad4"/>
    <xsd:import namespace="935813b6-f010-4ff2-957c-a1c197d4d0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fd0cd-a615-46ae-ab86-79584c8b7a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813b6-f010-4ff2-957c-a1c197d4d04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5B7615-D7AD-40B3-9E65-935F8FAE72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12FDB6-4FBC-45F6-A3A2-8F0B0D047A1E}"/>
</file>

<file path=customXml/itemProps3.xml><?xml version="1.0" encoding="utf-8"?>
<ds:datastoreItem xmlns:ds="http://schemas.openxmlformats.org/officeDocument/2006/customXml" ds:itemID="{A5BF00FE-6FAC-4540-BEE1-ECBCF4F4A165}">
  <ds:schemaRefs>
    <ds:schemaRef ds:uri="97f84877-d6bb-4f1a-a983-aeaed88d2e6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7be2e07-c37e-4689-98ad-1bc3625a5c3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1020</Words>
  <Application>Microsoft Office PowerPoint</Application>
  <PresentationFormat>Laajakuva</PresentationFormat>
  <Paragraphs>123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Office-teema</vt:lpstr>
      <vt:lpstr>یارمەتیی فێربوون و ژیانی قوتابخانە</vt:lpstr>
      <vt:lpstr>هەموو قوتابیان مافی یارمەتیی فێربوونیان هەیە</vt:lpstr>
      <vt:lpstr>یارمەتی ڕێگری دەکات لە گەوەرەبوونەوەی کێشە و گرفتەکان</vt:lpstr>
      <vt:lpstr>شێوەکانی یارمەتیی فێربوون و ژیانی قوتابخانە</vt:lpstr>
      <vt:lpstr>خوێندکارە جیاجیاکان پێویستییان بە یارمەتیی جیاجیا هەیە</vt:lpstr>
      <vt:lpstr>یارمەتیی گشتی</vt:lpstr>
      <vt:lpstr>یارمەتیی بەهێزکراو</vt:lpstr>
      <vt:lpstr>یارمەتیی تایبەت </vt:lpstr>
      <vt:lpstr>پێویستیی یارمەتی بە بەردەوامی هەڵسەنگاندنی بۆ دەکرێت.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یارمەتیی فێربوون و ژیانی قوتابخانە</dc:title>
  <dc:creator>Takala Sara</dc:creator>
  <cp:lastModifiedBy>Takala Sara</cp:lastModifiedBy>
  <cp:revision>91</cp:revision>
  <dcterms:created xsi:type="dcterms:W3CDTF">2021-11-26T13:34:44Z</dcterms:created>
  <dcterms:modified xsi:type="dcterms:W3CDTF">2022-01-18T14:10:35Z</dcterms:modified>
  <cp:contentStatus>Valmis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0x010100595A45257258E54592B4B23189CAE676</vt:lpwstr>
  </property>
  <property fmtid="{D5CDD505-2E9C-101B-9397-08002B2CF9AE}" pid="3" name="_MarkAsFinal">
    <vt:bool>true</vt:bool>
  </property>
</Properties>
</file>