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diagrams/drawing2.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25" r:id="rId2"/>
    <p:sldId id="536" r:id="rId3"/>
    <p:sldId id="532" r:id="rId4"/>
    <p:sldId id="533" r:id="rId5"/>
    <p:sldId id="426" r:id="rId6"/>
    <p:sldId id="446" r:id="rId7"/>
    <p:sldId id="456" r:id="rId8"/>
    <p:sldId id="457" r:id="rId9"/>
    <p:sldId id="441" r:id="rId10"/>
    <p:sldId id="442" r:id="rId11"/>
    <p:sldId id="497" r:id="rId12"/>
    <p:sldId id="443" r:id="rId13"/>
    <p:sldId id="514" r:id="rId14"/>
    <p:sldId id="472" r:id="rId15"/>
    <p:sldId id="515" r:id="rId16"/>
    <p:sldId id="480" r:id="rId17"/>
    <p:sldId id="393" r:id="rId18"/>
    <p:sldId id="516" r:id="rId19"/>
    <p:sldId id="517" r:id="rId20"/>
    <p:sldId id="474" r:id="rId21"/>
    <p:sldId id="518"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fi-FI"/>
            <a:t>Alle 18-vuotiasta tulee suojella kaikenlaiselta kasvua ja kehitystä vaarantavalta toiminnalta.</a:t>
          </a:r>
          <a:endParaRPr lang="en-US"/>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4E2A56E9-6AD3-4173-BEE9-DE1525FD1F74}">
      <dgm:prSet/>
      <dgm:spPr/>
      <dgm:t>
        <a:bodyPr/>
        <a:lstStyle/>
        <a:p>
          <a:r>
            <a:rPr lang="fi-FI"/>
            <a:t>= aikuisten vastuu</a:t>
          </a:r>
          <a:endParaRPr lang="en-US"/>
        </a:p>
      </dgm:t>
    </dgm:pt>
    <dgm:pt modelId="{D5232B0D-D9B4-4E73-99F8-3D8936F7ABAD}" type="parTrans" cxnId="{9A4ABBA4-1217-4FDF-9747-1A2AEA1B52BB}">
      <dgm:prSet/>
      <dgm:spPr/>
      <dgm:t>
        <a:bodyPr/>
        <a:lstStyle/>
        <a:p>
          <a:endParaRPr lang="en-US"/>
        </a:p>
      </dgm:t>
    </dgm:pt>
    <dgm:pt modelId="{B7C42B4D-C800-4790-A110-A3CFDAD426DD}" type="sibTrans" cxnId="{9A4ABBA4-1217-4FDF-9747-1A2AEA1B52BB}">
      <dgm:prSet/>
      <dgm:spPr/>
      <dgm:t>
        <a:bodyPr/>
        <a:lstStyle/>
        <a:p>
          <a:endParaRPr lang="en-US"/>
        </a:p>
      </dgm:t>
    </dgm:pt>
    <dgm:pt modelId="{5EBAB01C-2995-4986-AFB1-C800F9B20BD4}">
      <dgm:prSet/>
      <dgm:spPr>
        <a:solidFill>
          <a:schemeClr val="tx2"/>
        </a:solidFill>
      </dgm:spPr>
      <dgm:t>
        <a:bodyPr/>
        <a:lstStyle/>
        <a:p>
          <a:r>
            <a:rPr lang="fi-FI"/>
            <a:t>Lapsella on oikeus saada ikätasoistaan tietoa maailmasta.</a:t>
          </a:r>
          <a:endParaRPr lang="en-US"/>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dgm:t>
        <a:bodyPr/>
        <a:lstStyle/>
        <a:p>
          <a:r>
            <a:rPr lang="fi-FI"/>
            <a:t>= lapsen vastuulla on ottaa oppia maailmasta</a:t>
          </a:r>
          <a:endParaRPr lang="en-US"/>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fi-FI"/>
            <a:t>Yhdessä tavoitetaan parempaa todellisuutta. Lain tuntemus on jokaisen velvollisuus.</a:t>
          </a:r>
          <a:endParaRPr lang="en-US"/>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dgm:t>
        <a:bodyPr/>
        <a:lstStyle/>
        <a:p>
          <a:r>
            <a:rPr lang="fi-FI"/>
            <a:t>= jokaisella on oikeus olla turvassa ja rauhassa</a:t>
          </a:r>
          <a:endParaRPr lang="en-US"/>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en-US" sz="1600" err="1"/>
            <a:t>Jokaisella</a:t>
          </a:r>
          <a:r>
            <a:rPr lang="en-US" sz="1600"/>
            <a:t> on </a:t>
          </a:r>
          <a:r>
            <a:rPr lang="en-US" sz="1600" err="1"/>
            <a:t>myös</a:t>
          </a:r>
          <a:r>
            <a:rPr lang="en-US" sz="1600"/>
            <a:t> </a:t>
          </a:r>
          <a:r>
            <a:rPr lang="en-US" sz="1600" err="1"/>
            <a:t>vastuu</a:t>
          </a:r>
          <a:r>
            <a:rPr lang="en-US" sz="1600"/>
            <a:t> </a:t>
          </a:r>
          <a:r>
            <a:rPr lang="en-US" sz="1600" err="1"/>
            <a:t>omista</a:t>
          </a:r>
          <a:r>
            <a:rPr lang="en-US" sz="1600"/>
            <a:t> </a:t>
          </a:r>
          <a:r>
            <a:rPr lang="en-US" sz="1600" err="1"/>
            <a:t>teoistaan</a:t>
          </a:r>
          <a:endParaRPr lang="en-US" sz="16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en-US" sz="1050"/>
            <a:t> </a:t>
          </a:r>
          <a:r>
            <a:rPr lang="en-US" sz="1100" err="1"/>
            <a:t>rikosoikeudellinen</a:t>
          </a:r>
          <a:r>
            <a:rPr lang="en-US" sz="1100"/>
            <a:t> </a:t>
          </a:r>
          <a:r>
            <a:rPr lang="en-US" sz="1100" err="1"/>
            <a:t>vastuu</a:t>
          </a:r>
          <a:r>
            <a:rPr lang="en-US" sz="1100"/>
            <a:t>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en-US" sz="1100" err="1"/>
            <a:t>vahingonkorvausvelvollisuus</a:t>
          </a:r>
          <a:endParaRPr lang="en-US" sz="1100"/>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3"/>
      <dgm:spPr/>
    </dgm:pt>
    <dgm:pt modelId="{4D4038FB-CAB6-4BE0-931D-4EC2311B3CA8}" type="pres">
      <dgm:prSet presAssocID="{C3A00128-EC7C-4955-BFEE-62168854493F}" presName="rootConnector" presStyleLbl="node1" presStyleIdx="0" presStyleCnt="3"/>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3"/>
      <dgm:spPr/>
    </dgm:pt>
    <dgm:pt modelId="{C580C0FF-8E26-4120-88B9-4CC0E3C85FE1}" type="pres">
      <dgm:prSet presAssocID="{5EBAB01C-2995-4986-AFB1-C800F9B20BD4}" presName="rootConnector" presStyleLbl="node1" presStyleIdx="1" presStyleCnt="3"/>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3"/>
      <dgm:spPr/>
    </dgm:pt>
    <dgm:pt modelId="{E78E4615-3377-4FE1-A940-6DDE88CBE11B}" type="pres">
      <dgm:prSet presAssocID="{01531D1D-D8DA-47A0-B829-B70EB30FA110}" presName="rootConnector" presStyleLbl="node1" presStyleIdx="2" presStyleCnt="3"/>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12375" custScaleY="67818" custLinFactNeighborX="-45810" custLinFactNeighborY="-13552">
        <dgm:presLayoutVars>
          <dgm:bulletEnabled val="1"/>
        </dgm:presLayoutVars>
      </dgm:prSet>
      <dgm:spPr/>
    </dgm:pt>
  </dgm:ptLst>
  <dgm:cxnLst>
    <dgm:cxn modelId="{026B2228-7310-4329-A5A7-FD5D1F1B97A7}" type="presOf" srcId="{01531D1D-D8DA-47A0-B829-B70EB30FA110}" destId="{8A088FE8-4455-413D-9BC9-B22B9DEDA1B9}" srcOrd="0" destOrd="0" presId="urn:microsoft.com/office/officeart/2005/8/layout/hierarchy3"/>
    <dgm:cxn modelId="{5C94D12F-AA11-4FDD-BEC1-F660FB438B44}" type="presOf" srcId="{0409C565-9DF1-46D2-BB25-4453A0EE857C}" destId="{B1F4B00C-2F4D-466A-9BDF-66D55093734C}" srcOrd="0" destOrd="2" presId="urn:microsoft.com/office/officeart/2005/8/layout/hierarchy3"/>
    <dgm:cxn modelId="{46924730-3C03-4885-BF19-C9B9935D459A}" type="presOf" srcId="{4E2A56E9-6AD3-4173-BEE9-DE1525FD1F74}" destId="{383A3477-88DB-4AE3-82F3-853635A01F55}" srcOrd="0" destOrd="0" presId="urn:microsoft.com/office/officeart/2005/8/layout/hierarchy3"/>
    <dgm:cxn modelId="{EDC1FB32-436E-410B-920A-79A869889461}" type="presOf" srcId="{5EBAB01C-2995-4986-AFB1-C800F9B20BD4}" destId="{C580C0FF-8E26-4120-88B9-4CC0E3C85FE1}" srcOrd="1" destOrd="0" presId="urn:microsoft.com/office/officeart/2005/8/layout/hierarchy3"/>
    <dgm:cxn modelId="{FD802F5D-CC39-483F-B004-0A2FCE7EC2D6}" type="presOf" srcId="{D238F9E8-CB44-4A2B-BC47-3804BC6AB9B5}" destId="{A9F7D04A-12B3-45A3-BEC0-817BC6C081FC}" srcOrd="0" destOrd="0" presId="urn:microsoft.com/office/officeart/2005/8/layout/hierarchy3"/>
    <dgm:cxn modelId="{58475A65-2C52-4EF5-B5A5-4B878BEEE814}" type="presOf" srcId="{5EBAB01C-2995-4986-AFB1-C800F9B20BD4}" destId="{CD00A016-F297-4D7F-BA11-B2D834275671}" srcOrd="0" destOrd="0" presId="urn:microsoft.com/office/officeart/2005/8/layout/hierarchy3"/>
    <dgm:cxn modelId="{4964B948-D01C-4D50-992A-94FEA5E30805}" type="presOf" srcId="{34239F34-2D7A-4A8F-AE3A-2604DDFA7C36}" destId="{29A6E5D8-190F-4AD3-B000-4D7489537D59}" srcOrd="0" destOrd="0" presId="urn:microsoft.com/office/officeart/2005/8/layout/hierarchy3"/>
    <dgm:cxn modelId="{F01EF969-6171-4611-9A2D-D45EEBE688C5}" type="presOf" srcId="{D5232B0D-D9B4-4E73-99F8-3D8936F7ABAD}" destId="{2D64A4A0-AE09-4456-8AAE-82CF816609BC}" srcOrd="0" destOrd="0" presId="urn:microsoft.com/office/officeart/2005/8/layout/hierarchy3"/>
    <dgm:cxn modelId="{74A9016C-9450-49B6-AAC0-49CE2D5355D4}" type="presOf" srcId="{6315B23E-A7CF-4C8D-BB97-A07FA7B60BD0}" destId="{DB9A7C04-6578-441C-AAC3-5DB5138B7B45}" srcOrd="0" destOrd="0" presId="urn:microsoft.com/office/officeart/2005/8/layout/hierarchy3"/>
    <dgm:cxn modelId="{9B35726D-7D2C-4CFC-BC0F-755A6B2FDB17}" type="presOf" srcId="{E827DAB6-3CA4-4087-8CFB-0B3443882E25}" destId="{B1F4B00C-2F4D-466A-9BDF-66D55093734C}" srcOrd="0" destOrd="1" presId="urn:microsoft.com/office/officeart/2005/8/layout/hierarchy3"/>
    <dgm:cxn modelId="{B97B574D-7C33-4307-A56B-5710D8DA5C81}" type="presOf" srcId="{C3A00128-EC7C-4955-BFEE-62168854493F}" destId="{4D4038FB-CAB6-4BE0-931D-4EC2311B3CA8}" srcOrd="1"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EC36D47A-9C5A-433E-88A9-6C83AB34ADA1}" type="presOf" srcId="{DC355BA9-A9D2-4369-B8B8-7A7791C1109D}" destId="{CC80BFD3-B430-45C1-97F1-F6FA402DD412}"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9A4ABBA4-1217-4FDF-9747-1A2AEA1B52BB}" srcId="{C3A00128-EC7C-4955-BFEE-62168854493F}" destId="{4E2A56E9-6AD3-4173-BEE9-DE1525FD1F74}" srcOrd="0" destOrd="0" parTransId="{D5232B0D-D9B4-4E73-99F8-3D8936F7ABAD}" sibTransId="{B7C42B4D-C800-4790-A110-A3CFDAD426DD}"/>
    <dgm:cxn modelId="{3A109FA8-7D65-4D76-848F-BB36FBE69C22}"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668381DE-2326-45D4-9C14-0779818DA895}" srcId="{DE46EF26-4C47-4E5B-B976-61AB084BF23C}" destId="{0409C565-9DF1-46D2-BB25-4453A0EE857C}" srcOrd="1" destOrd="0" parTransId="{3BE9CBB8-B660-4E8D-8CEA-A27DD0A39B9C}" sibTransId="{87AF16EC-008C-459E-AC69-ADD20B699B46}"/>
    <dgm:cxn modelId="{937749E5-4450-4967-BFD4-D7B648EE34C8}" type="presOf" srcId="{02AEEF84-9226-45A3-B843-9237B76F6601}" destId="{E8BDF414-8EC1-4158-87C7-4A51599C76D5}" srcOrd="0" destOrd="0" presId="urn:microsoft.com/office/officeart/2005/8/layout/hierarchy3"/>
    <dgm:cxn modelId="{9E34FDEC-1328-45DC-BB62-EED542F0E7A2}" type="presOf" srcId="{01531D1D-D8DA-47A0-B829-B70EB30FA110}" destId="{E78E4615-3377-4FE1-A940-6DDE88CBE11B}" srcOrd="1"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18B5F8F4-D7D1-4398-A889-38DA46B0C669}" type="presOf" srcId="{DE46EF26-4C47-4E5B-B976-61AB084BF23C}" destId="{B1F4B00C-2F4D-466A-9BDF-66D55093734C}" srcOrd="0" destOrd="0" presId="urn:microsoft.com/office/officeart/2005/8/layout/hierarchy3"/>
    <dgm:cxn modelId="{9ECB02F6-AB2F-4BC7-A949-F55A5B11C477}" srcId="{01531D1D-D8DA-47A0-B829-B70EB30FA110}" destId="{6315B23E-A7CF-4C8D-BB97-A07FA7B60BD0}" srcOrd="0" destOrd="0" parTransId="{D238F9E8-CB44-4A2B-BC47-3804BC6AB9B5}" sibTransId="{8DFDB5B5-83A2-4546-9EB7-38CCA097D61E}"/>
    <dgm:cxn modelId="{48418AFA-2356-415F-A0FC-B356BC51777A}" srcId="{01DC477F-E3FD-4F3A-A8E1-95F3AF37B106}" destId="{C3A00128-EC7C-4955-BFEE-62168854493F}" srcOrd="0" destOrd="0" parTransId="{A17CEA40-00AD-4CBB-8054-BDFAE1083D57}" sibTransId="{F51C6792-6CF7-4BC2-8413-A68ED7FCD0DB}"/>
    <dgm:cxn modelId="{B630815C-5944-41C4-BDA4-CF9DA0BA15B6}" type="presParOf" srcId="{E7C978A6-CFC6-4D78-8CD3-142FDBCB737B}" destId="{FBC00F93-4234-47A1-969E-7D407EB8C2A3}" srcOrd="0" destOrd="0" presId="urn:microsoft.com/office/officeart/2005/8/layout/hierarchy3"/>
    <dgm:cxn modelId="{75E04E95-DB8A-4C6D-8795-1E302F2807AF}" type="presParOf" srcId="{FBC00F93-4234-47A1-969E-7D407EB8C2A3}" destId="{11D2D7D0-59E1-4A0D-A059-6314A049DBBE}" srcOrd="0" destOrd="0" presId="urn:microsoft.com/office/officeart/2005/8/layout/hierarchy3"/>
    <dgm:cxn modelId="{9AC3F12D-BEB4-4452-B2DF-B431CEA2478C}" type="presParOf" srcId="{11D2D7D0-59E1-4A0D-A059-6314A049DBBE}" destId="{706771DF-C35C-4519-A79B-65642553301D}" srcOrd="0" destOrd="0" presId="urn:microsoft.com/office/officeart/2005/8/layout/hierarchy3"/>
    <dgm:cxn modelId="{052D884F-43E5-4301-AA70-9499E5615A6A}" type="presParOf" srcId="{11D2D7D0-59E1-4A0D-A059-6314A049DBBE}" destId="{4D4038FB-CAB6-4BE0-931D-4EC2311B3CA8}" srcOrd="1" destOrd="0" presId="urn:microsoft.com/office/officeart/2005/8/layout/hierarchy3"/>
    <dgm:cxn modelId="{3B33EE68-254C-4AD7-A8B4-AEC76AD63085}" type="presParOf" srcId="{FBC00F93-4234-47A1-969E-7D407EB8C2A3}" destId="{456D7E73-D55B-41DE-A5B0-4323DDF096C8}" srcOrd="1" destOrd="0" presId="urn:microsoft.com/office/officeart/2005/8/layout/hierarchy3"/>
    <dgm:cxn modelId="{56B193FC-8DBD-475D-B2FB-BF8540A972BB}" type="presParOf" srcId="{456D7E73-D55B-41DE-A5B0-4323DDF096C8}" destId="{2D64A4A0-AE09-4456-8AAE-82CF816609BC}" srcOrd="0" destOrd="0" presId="urn:microsoft.com/office/officeart/2005/8/layout/hierarchy3"/>
    <dgm:cxn modelId="{F6500F00-89BE-4E8C-B42C-3D0BB759C1AF}" type="presParOf" srcId="{456D7E73-D55B-41DE-A5B0-4323DDF096C8}" destId="{383A3477-88DB-4AE3-82F3-853635A01F55}" srcOrd="1" destOrd="0" presId="urn:microsoft.com/office/officeart/2005/8/layout/hierarchy3"/>
    <dgm:cxn modelId="{9E59C94F-FBCC-4D44-AE2B-235A7CA22A54}" type="presParOf" srcId="{E7C978A6-CFC6-4D78-8CD3-142FDBCB737B}" destId="{0C327F07-B52D-42A0-914B-A46F88A22701}" srcOrd="1" destOrd="0" presId="urn:microsoft.com/office/officeart/2005/8/layout/hierarchy3"/>
    <dgm:cxn modelId="{6A6F4E25-3EC0-415B-A340-096E9FA9DCEC}" type="presParOf" srcId="{0C327F07-B52D-42A0-914B-A46F88A22701}" destId="{C0540D19-6A7F-4479-A2CB-346538BE5A46}" srcOrd="0" destOrd="0" presId="urn:microsoft.com/office/officeart/2005/8/layout/hierarchy3"/>
    <dgm:cxn modelId="{6B221868-75B3-475F-9387-4C2222F37295}" type="presParOf" srcId="{C0540D19-6A7F-4479-A2CB-346538BE5A46}" destId="{CD00A016-F297-4D7F-BA11-B2D834275671}" srcOrd="0" destOrd="0" presId="urn:microsoft.com/office/officeart/2005/8/layout/hierarchy3"/>
    <dgm:cxn modelId="{CED60C4A-52C3-44C0-A324-73F043585491}" type="presParOf" srcId="{C0540D19-6A7F-4479-A2CB-346538BE5A46}" destId="{C580C0FF-8E26-4120-88B9-4CC0E3C85FE1}" srcOrd="1" destOrd="0" presId="urn:microsoft.com/office/officeart/2005/8/layout/hierarchy3"/>
    <dgm:cxn modelId="{D4E9D39C-810E-4619-A6A4-4E44A2BF96BC}" type="presParOf" srcId="{0C327F07-B52D-42A0-914B-A46F88A22701}" destId="{F994C0C1-AAF8-44A9-A817-503867CC9D02}" srcOrd="1" destOrd="0" presId="urn:microsoft.com/office/officeart/2005/8/layout/hierarchy3"/>
    <dgm:cxn modelId="{E5E76BD7-4AD8-4829-B0F1-30EF07257196}" type="presParOf" srcId="{F994C0C1-AAF8-44A9-A817-503867CC9D02}" destId="{E8BDF414-8EC1-4158-87C7-4A51599C76D5}" srcOrd="0" destOrd="0" presId="urn:microsoft.com/office/officeart/2005/8/layout/hierarchy3"/>
    <dgm:cxn modelId="{5D474982-B178-4DBD-86AC-BFF2CFD1AB4A}" type="presParOf" srcId="{F994C0C1-AAF8-44A9-A817-503867CC9D02}" destId="{29A6E5D8-190F-4AD3-B000-4D7489537D59}" srcOrd="1" destOrd="0" presId="urn:microsoft.com/office/officeart/2005/8/layout/hierarchy3"/>
    <dgm:cxn modelId="{15B62DD1-09A3-43B0-89FC-3A01AF525389}" type="presParOf" srcId="{E7C978A6-CFC6-4D78-8CD3-142FDBCB737B}" destId="{92382315-DB66-4D91-8200-80D396979049}" srcOrd="2" destOrd="0" presId="urn:microsoft.com/office/officeart/2005/8/layout/hierarchy3"/>
    <dgm:cxn modelId="{5A3967C1-E79F-4061-94E2-6E2EB6C0E7F6}" type="presParOf" srcId="{92382315-DB66-4D91-8200-80D396979049}" destId="{045EC9AB-D548-45E0-8540-C25D616EBE3C}" srcOrd="0" destOrd="0" presId="urn:microsoft.com/office/officeart/2005/8/layout/hierarchy3"/>
    <dgm:cxn modelId="{BC350BA9-8244-428B-8A23-C5528F188EF4}" type="presParOf" srcId="{045EC9AB-D548-45E0-8540-C25D616EBE3C}" destId="{8A088FE8-4455-413D-9BC9-B22B9DEDA1B9}" srcOrd="0" destOrd="0" presId="urn:microsoft.com/office/officeart/2005/8/layout/hierarchy3"/>
    <dgm:cxn modelId="{76B22E61-2DE2-4700-A615-854374D9DA0E}" type="presParOf" srcId="{045EC9AB-D548-45E0-8540-C25D616EBE3C}" destId="{E78E4615-3377-4FE1-A940-6DDE88CBE11B}" srcOrd="1" destOrd="0" presId="urn:microsoft.com/office/officeart/2005/8/layout/hierarchy3"/>
    <dgm:cxn modelId="{A6BAFADD-DDBC-47FB-B9C8-2CF5651EB962}" type="presParOf" srcId="{92382315-DB66-4D91-8200-80D396979049}" destId="{7C7A9B7F-0D20-4B07-B110-01D066D604EF}" srcOrd="1" destOrd="0" presId="urn:microsoft.com/office/officeart/2005/8/layout/hierarchy3"/>
    <dgm:cxn modelId="{776BCC9F-90E4-4299-999F-0C14326E4194}" type="presParOf" srcId="{7C7A9B7F-0D20-4B07-B110-01D066D604EF}" destId="{A9F7D04A-12B3-45A3-BEC0-817BC6C081FC}" srcOrd="0" destOrd="0" presId="urn:microsoft.com/office/officeart/2005/8/layout/hierarchy3"/>
    <dgm:cxn modelId="{B2C0457D-2936-4CD7-BA6D-F3204D8D5EBB}" type="presParOf" srcId="{7C7A9B7F-0D20-4B07-B110-01D066D604EF}" destId="{DB9A7C04-6578-441C-AAC3-5DB5138B7B45}" srcOrd="1" destOrd="0" presId="urn:microsoft.com/office/officeart/2005/8/layout/hierarchy3"/>
    <dgm:cxn modelId="{B291CFF2-8ACF-4982-BEB4-D86AADBA674B}" type="presParOf" srcId="{7C7A9B7F-0D20-4B07-B110-01D066D604EF}" destId="{CC80BFD3-B430-45C1-97F1-F6FA402DD412}" srcOrd="2" destOrd="0" presId="urn:microsoft.com/office/officeart/2005/8/layout/hierarchy3"/>
    <dgm:cxn modelId="{C1ACC256-5A49-47B0-BE1D-6F20BB567AD9}" type="presParOf" srcId="{7C7A9B7F-0D20-4B07-B110-01D066D604EF}" destId="{B1F4B00C-2F4D-466A-9BDF-66D55093734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B3CE5-3B0A-4241-B425-B5EA634C5242}" type="doc">
      <dgm:prSet loTypeId="urn:microsoft.com/office/officeart/2005/8/layout/hList1" loCatId="list" qsTypeId="urn:microsoft.com/office/officeart/2005/8/quickstyle/simple1" qsCatId="simple" csTypeId="urn:microsoft.com/office/officeart/2005/8/colors/accent1_2" csCatId="accent1" phldr="1"/>
      <dgm:spPr/>
    </dgm:pt>
    <dgm:pt modelId="{3AAE3B49-B74F-46B1-A367-B7D14BB0A819}">
      <dgm:prSet phldrT="[Teksti]" custT="1"/>
      <dgm:spPr>
        <a:solidFill>
          <a:schemeClr val="tx2"/>
        </a:solidFill>
      </dgm:spPr>
      <dgm:t>
        <a:bodyPr/>
        <a:lstStyle/>
        <a:p>
          <a:pPr>
            <a:buNone/>
          </a:pPr>
          <a:r>
            <a:rPr lang="fi-FI" sz="2400" dirty="0"/>
            <a:t>Kansalaisvelvollisuudet</a:t>
          </a:r>
        </a:p>
      </dgm:t>
    </dgm:pt>
    <dgm:pt modelId="{F62629A3-8DFD-4696-BAEE-735C6ADF859D}" type="parTrans" cxnId="{C5CC5704-55FD-4AF1-9F51-227DA49A7E34}">
      <dgm:prSet/>
      <dgm:spPr/>
      <dgm:t>
        <a:bodyPr/>
        <a:lstStyle/>
        <a:p>
          <a:endParaRPr lang="fi-FI"/>
        </a:p>
      </dgm:t>
    </dgm:pt>
    <dgm:pt modelId="{FD6F2EEA-426F-4C6A-BC93-2C0EF24BADB2}" type="sibTrans" cxnId="{C5CC5704-55FD-4AF1-9F51-227DA49A7E34}">
      <dgm:prSet/>
      <dgm:spPr/>
      <dgm:t>
        <a:bodyPr/>
        <a:lstStyle/>
        <a:p>
          <a:endParaRPr lang="fi-FI"/>
        </a:p>
      </dgm:t>
    </dgm:pt>
    <dgm:pt modelId="{EC1427AD-0AF1-4D0A-AF21-D30CCF3EA5CB}">
      <dgm:prSet phldrT="[Teksti]"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Suomessa täytyy noudattaa Suomen lakia</a:t>
          </a:r>
          <a:endParaRPr lang="fi-FI" sz="2000" b="0" dirty="0">
            <a:latin typeface="Noto Sans"/>
            <a:ea typeface="Noto Sans"/>
            <a:cs typeface="Noto Sans"/>
          </a:endParaRPr>
        </a:p>
      </dgm:t>
    </dgm:pt>
    <dgm:pt modelId="{0DEAC963-F777-4584-A476-A2042CC6A652}" type="parTrans" cxnId="{A980A743-0A0F-4685-8760-2F44CF6E231D}">
      <dgm:prSet/>
      <dgm:spPr/>
      <dgm:t>
        <a:bodyPr/>
        <a:lstStyle/>
        <a:p>
          <a:endParaRPr lang="fi-FI"/>
        </a:p>
      </dgm:t>
    </dgm:pt>
    <dgm:pt modelId="{45AAD3F1-929A-40D8-BFCC-1E1ECE032156}" type="sibTrans" cxnId="{A980A743-0A0F-4685-8760-2F44CF6E231D}">
      <dgm:prSet/>
      <dgm:spPr/>
      <dgm:t>
        <a:bodyPr/>
        <a:lstStyle/>
        <a:p>
          <a:endParaRPr lang="fi-FI"/>
        </a:p>
      </dgm:t>
    </dgm:pt>
    <dgm:pt modelId="{F16F835F-CCB4-4FE2-9487-025AAD2D821D}">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a:solidFill>
                <a:srgbClr val="333333"/>
              </a:solidFill>
              <a:effectLst/>
              <a:latin typeface="Noto Sans"/>
              <a:ea typeface="Noto Sans"/>
              <a:cs typeface="Noto Sans"/>
            </a:rPr>
            <a:t>Oppivelvollisuus</a:t>
          </a:r>
        </a:p>
      </dgm:t>
    </dgm:pt>
    <dgm:pt modelId="{1CC1A5B1-84E5-4BE9-9CF0-C6F9DEF55A62}" type="parTrans" cxnId="{EC42AF97-E36C-4971-B8FB-C44B1A865FBC}">
      <dgm:prSet/>
      <dgm:spPr/>
      <dgm:t>
        <a:bodyPr/>
        <a:lstStyle/>
        <a:p>
          <a:endParaRPr lang="fi-FI"/>
        </a:p>
      </dgm:t>
    </dgm:pt>
    <dgm:pt modelId="{8DAE0397-4BFD-4B0A-825E-2D8E79B0E961}" type="sibTrans" cxnId="{EC42AF97-E36C-4971-B8FB-C44B1A865FBC}">
      <dgm:prSet/>
      <dgm:spPr/>
      <dgm:t>
        <a:bodyPr/>
        <a:lstStyle/>
        <a:p>
          <a:endParaRPr lang="fi-FI"/>
        </a:p>
      </dgm:t>
    </dgm:pt>
    <dgm:pt modelId="{4F348DB7-3E83-4DCC-B9D9-EE6F1FB8A65D}">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Veron maksaminen </a:t>
          </a:r>
        </a:p>
      </dgm:t>
    </dgm:pt>
    <dgm:pt modelId="{66487926-BADD-4C83-B235-F77EC8E92024}" type="parTrans" cxnId="{03C48937-AC66-416E-895D-D452AEC77300}">
      <dgm:prSet/>
      <dgm:spPr/>
      <dgm:t>
        <a:bodyPr/>
        <a:lstStyle/>
        <a:p>
          <a:endParaRPr lang="fi-FI"/>
        </a:p>
      </dgm:t>
    </dgm:pt>
    <dgm:pt modelId="{3161B128-D0D1-450D-8E50-56601922DD9F}" type="sibTrans" cxnId="{03C48937-AC66-416E-895D-D452AEC77300}">
      <dgm:prSet/>
      <dgm:spPr/>
      <dgm:t>
        <a:bodyPr/>
        <a:lstStyle/>
        <a:p>
          <a:endParaRPr lang="fi-FI"/>
        </a:p>
      </dgm:t>
    </dgm:pt>
    <dgm:pt modelId="{23D9865E-E47D-4109-A775-7CC68C137AB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Kaikilla on velvollisuus todistaa oikeudessa, jos heidät sinne kutsutaan.</a:t>
          </a:r>
        </a:p>
      </dgm:t>
    </dgm:pt>
    <dgm:pt modelId="{A17B86AC-958F-4CDE-A337-27CB07906AC0}" type="parTrans" cxnId="{D4BC9C15-8B77-4E2A-95B3-F52FE68238AF}">
      <dgm:prSet/>
      <dgm:spPr/>
      <dgm:t>
        <a:bodyPr/>
        <a:lstStyle/>
        <a:p>
          <a:endParaRPr lang="fi-FI"/>
        </a:p>
      </dgm:t>
    </dgm:pt>
    <dgm:pt modelId="{484D460F-3EF4-4141-B16B-ACFCD334BF03}" type="sibTrans" cxnId="{D4BC9C15-8B77-4E2A-95B3-F52FE68238AF}">
      <dgm:prSet/>
      <dgm:spPr/>
      <dgm:t>
        <a:bodyPr/>
        <a:lstStyle/>
        <a:p>
          <a:endParaRPr lang="fi-FI"/>
        </a:p>
      </dgm:t>
    </dgm:pt>
    <dgm:pt modelId="{33C9BE5B-6019-421C-B0A0-EB9B24CB7E17}">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Kaikilla on velvollisuus auttaa, jos sattuu onnettomuus.</a:t>
          </a:r>
        </a:p>
      </dgm:t>
    </dgm:pt>
    <dgm:pt modelId="{3BB60349-4617-4DEA-8DD9-9E2D00F25EDD}" type="parTrans" cxnId="{C3EE445B-3B59-46C5-AEA3-241328C67FFF}">
      <dgm:prSet/>
      <dgm:spPr/>
      <dgm:t>
        <a:bodyPr/>
        <a:lstStyle/>
        <a:p>
          <a:endParaRPr lang="fi-FI"/>
        </a:p>
      </dgm:t>
    </dgm:pt>
    <dgm:pt modelId="{10F05DC7-29D8-4DC6-8C91-217DA1D723E4}" type="sibTrans" cxnId="{C3EE445B-3B59-46C5-AEA3-241328C67FFF}">
      <dgm:prSet/>
      <dgm:spPr/>
      <dgm:t>
        <a:bodyPr/>
        <a:lstStyle/>
        <a:p>
          <a:endParaRPr lang="fi-FI"/>
        </a:p>
      </dgm:t>
    </dgm:pt>
    <dgm:pt modelId="{FEB302E2-81D1-41D2-B544-309FB18D4272}">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Kaikilla on velvollisuus ilmoittaa poliisille jos näkee rikoksen tai tietää sellaista suunniteltavan.</a:t>
          </a:r>
        </a:p>
      </dgm:t>
    </dgm:pt>
    <dgm:pt modelId="{0FDBA95A-2511-43E2-9B75-7259C6C128D0}" type="parTrans" cxnId="{F1C30F32-94F6-4269-A070-EDF2AE8A0B8C}">
      <dgm:prSet/>
      <dgm:spPr/>
      <dgm:t>
        <a:bodyPr/>
        <a:lstStyle/>
        <a:p>
          <a:endParaRPr lang="fi-FI"/>
        </a:p>
      </dgm:t>
    </dgm:pt>
    <dgm:pt modelId="{A2756E03-4834-4016-A976-258E4A86CCBE}" type="sibTrans" cxnId="{F1C30F32-94F6-4269-A070-EDF2AE8A0B8C}">
      <dgm:prSet/>
      <dgm:spPr/>
      <dgm:t>
        <a:bodyPr/>
        <a:lstStyle/>
        <a:p>
          <a:endParaRPr lang="fi-FI"/>
        </a:p>
      </dgm:t>
    </dgm:pt>
    <dgm:pt modelId="{652BDD8F-1147-44CB-848D-BDBC60ABFF35}">
      <dgm:prSet phldrT="[Teksti]"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Yhdenvertainen kohtelu</a:t>
          </a:r>
          <a:endParaRPr lang="fi-FI" sz="3200" dirty="0"/>
        </a:p>
      </dgm:t>
    </dgm:pt>
    <dgm:pt modelId="{F46C9141-6B12-4F0D-A6C4-D74E34B5C1E5}" type="sibTrans" cxnId="{D5E54EE0-A6EE-42F0-8D95-699ED851B9F8}">
      <dgm:prSet/>
      <dgm:spPr/>
      <dgm:t>
        <a:bodyPr/>
        <a:lstStyle/>
        <a:p>
          <a:endParaRPr lang="fi-FI"/>
        </a:p>
      </dgm:t>
    </dgm:pt>
    <dgm:pt modelId="{AD9CC894-48A9-44B3-893B-1556DD780E14}" type="parTrans" cxnId="{D5E54EE0-A6EE-42F0-8D95-699ED851B9F8}">
      <dgm:prSet/>
      <dgm:spPr/>
      <dgm:t>
        <a:bodyPr/>
        <a:lstStyle/>
        <a:p>
          <a:endParaRPr lang="fi-FI"/>
        </a:p>
      </dgm:t>
    </dgm:pt>
    <dgm:pt modelId="{F189B895-2E45-488D-9E2D-B920796B2C6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Sananvapaus</a:t>
          </a:r>
        </a:p>
      </dgm:t>
    </dgm:pt>
    <dgm:pt modelId="{633B166B-0177-4128-AB30-2FC1C552B095}" type="sibTrans" cxnId="{03A3EB85-64FA-4A0E-89C4-C5180D5F10E9}">
      <dgm:prSet/>
      <dgm:spPr/>
      <dgm:t>
        <a:bodyPr/>
        <a:lstStyle/>
        <a:p>
          <a:endParaRPr lang="fi-FI"/>
        </a:p>
      </dgm:t>
    </dgm:pt>
    <dgm:pt modelId="{0E94FC15-1922-40D0-AE3A-403D99AC5075}" type="parTrans" cxnId="{03A3EB85-64FA-4A0E-89C4-C5180D5F10E9}">
      <dgm:prSet/>
      <dgm:spPr/>
      <dgm:t>
        <a:bodyPr/>
        <a:lstStyle/>
        <a:p>
          <a:endParaRPr lang="fi-FI"/>
        </a:p>
      </dgm:t>
    </dgm:pt>
    <dgm:pt modelId="{12EF5812-D9DD-4F56-A477-9E80ABA6AA49}">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Kaikki voivat valita itse asuinpaikkansa ja liikkua Suomessa vapaasti.</a:t>
          </a:r>
        </a:p>
      </dgm:t>
    </dgm:pt>
    <dgm:pt modelId="{DE51EA23-0799-4F88-8869-7C54FEE2F106}" type="sibTrans" cxnId="{21CB07B0-A7C0-40C0-8337-93FABBE11C38}">
      <dgm:prSet/>
      <dgm:spPr/>
      <dgm:t>
        <a:bodyPr/>
        <a:lstStyle/>
        <a:p>
          <a:endParaRPr lang="fi-FI"/>
        </a:p>
      </dgm:t>
    </dgm:pt>
    <dgm:pt modelId="{ADBAF00C-E771-4808-84BA-43B94123978C}" type="parTrans" cxnId="{21CB07B0-A7C0-40C0-8337-93FABBE11C38}">
      <dgm:prSet/>
      <dgm:spPr/>
      <dgm:t>
        <a:bodyPr/>
        <a:lstStyle/>
        <a:p>
          <a:endParaRPr lang="fi-FI"/>
        </a:p>
      </dgm:t>
    </dgm:pt>
    <dgm:pt modelId="{05F2A61E-547A-4796-85C7-F98A16EEDA4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Yksityisyyden suoja</a:t>
          </a:r>
        </a:p>
      </dgm:t>
    </dgm:pt>
    <dgm:pt modelId="{ACE61363-C994-4E9F-9F85-3B543C574EA8}" type="sibTrans" cxnId="{121292CC-B181-4A51-9EC8-3F6CE5E9E943}">
      <dgm:prSet/>
      <dgm:spPr/>
      <dgm:t>
        <a:bodyPr/>
        <a:lstStyle/>
        <a:p>
          <a:endParaRPr lang="fi-FI"/>
        </a:p>
      </dgm:t>
    </dgm:pt>
    <dgm:pt modelId="{E54857E9-6E95-4EBA-A4F4-27DAB24925BA}" type="parTrans" cxnId="{121292CC-B181-4A51-9EC8-3F6CE5E9E943}">
      <dgm:prSet/>
      <dgm:spPr/>
      <dgm:t>
        <a:bodyPr/>
        <a:lstStyle/>
        <a:p>
          <a:endParaRPr lang="fi-FI"/>
        </a:p>
      </dgm:t>
    </dgm:pt>
    <dgm:pt modelId="{918862B5-5E55-474C-92B4-EFFE52A3F2D6}">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Oikeus valita oma uskontonsa. Jos ei halua, ei tarvitse valita mitään uskontoa.</a:t>
          </a:r>
        </a:p>
      </dgm:t>
    </dgm:pt>
    <dgm:pt modelId="{24CC9B83-8049-4DC0-BB72-64D23273A9AE}" type="sibTrans" cxnId="{E59D0A22-34A0-4000-9D59-AD66FCACEA10}">
      <dgm:prSet/>
      <dgm:spPr/>
      <dgm:t>
        <a:bodyPr/>
        <a:lstStyle/>
        <a:p>
          <a:endParaRPr lang="fi-FI"/>
        </a:p>
      </dgm:t>
    </dgm:pt>
    <dgm:pt modelId="{BC20C442-CF36-4CCD-A7A4-4823B1ECEB25}" type="parTrans" cxnId="{E59D0A22-34A0-4000-9D59-AD66FCACEA10}">
      <dgm:prSet/>
      <dgm:spPr/>
      <dgm:t>
        <a:bodyPr/>
        <a:lstStyle/>
        <a:p>
          <a:endParaRPr lang="fi-FI"/>
        </a:p>
      </dgm:t>
    </dgm:pt>
    <dgm:pt modelId="{129C0791-A7B2-4069-B12D-B23DE25133A3}">
      <dgm:prSet phldrT="[Teksti]" custT="1"/>
      <dgm:spPr>
        <a:solidFill>
          <a:schemeClr val="tx2">
            <a:alpha val="90000"/>
          </a:schemeClr>
        </a:solidFill>
        <a:ln>
          <a:solidFill>
            <a:schemeClr val="tx2">
              <a:alpha val="90000"/>
            </a:schemeClr>
          </a:solidFill>
        </a:ln>
      </dgm:spPr>
      <dgm:t>
        <a:bodyPr/>
        <a:lstStyle/>
        <a:p>
          <a:pPr>
            <a:buFont typeface="Courier New" panose="02070309020205020404" pitchFamily="49" charset="0"/>
            <a:buChar char="o"/>
          </a:pPr>
          <a:r>
            <a:rPr lang="fi-FI" sz="2400" dirty="0"/>
            <a:t>Kansalaisoikeudet</a:t>
          </a:r>
        </a:p>
      </dgm:t>
    </dgm:pt>
    <dgm:pt modelId="{1134B2E5-3FDC-4E9B-A164-A5C82EBB1CC3}" type="parTrans" cxnId="{F106B071-1E46-4693-8D66-8F149A599DBC}">
      <dgm:prSet/>
      <dgm:spPr/>
      <dgm:t>
        <a:bodyPr/>
        <a:lstStyle/>
        <a:p>
          <a:endParaRPr lang="fi-FI"/>
        </a:p>
      </dgm:t>
    </dgm:pt>
    <dgm:pt modelId="{236F60B9-E33D-4816-9108-FE5553116BFB}" type="sibTrans" cxnId="{F106B071-1E46-4693-8D66-8F149A599DBC}">
      <dgm:prSet/>
      <dgm:spPr/>
      <dgm:t>
        <a:bodyPr/>
        <a:lstStyle/>
        <a:p>
          <a:endParaRPr lang="fi-FI"/>
        </a:p>
      </dgm:t>
    </dgm:pt>
    <dgm:pt modelId="{C8D4C77D-3ED5-413D-80C9-9DBE92C2F23B}" type="pres">
      <dgm:prSet presAssocID="{CC3B3CE5-3B0A-4241-B425-B5EA634C5242}" presName="Name0" presStyleCnt="0">
        <dgm:presLayoutVars>
          <dgm:dir/>
          <dgm:animLvl val="lvl"/>
          <dgm:resizeHandles val="exact"/>
        </dgm:presLayoutVars>
      </dgm:prSet>
      <dgm:spPr/>
    </dgm:pt>
    <dgm:pt modelId="{37171711-4BB8-4343-8C94-D2B3A94B9B0B}" type="pres">
      <dgm:prSet presAssocID="{129C0791-A7B2-4069-B12D-B23DE25133A3}" presName="composite" presStyleCnt="0"/>
      <dgm:spPr/>
    </dgm:pt>
    <dgm:pt modelId="{5A9FE6FB-61CD-448E-9B06-FA4A28188D00}" type="pres">
      <dgm:prSet presAssocID="{129C0791-A7B2-4069-B12D-B23DE25133A3}" presName="parTx" presStyleLbl="alignNode1" presStyleIdx="0" presStyleCnt="2" custScaleY="100000">
        <dgm:presLayoutVars>
          <dgm:chMax val="0"/>
          <dgm:chPref val="0"/>
          <dgm:bulletEnabled val="1"/>
        </dgm:presLayoutVars>
      </dgm:prSet>
      <dgm:spPr/>
    </dgm:pt>
    <dgm:pt modelId="{F5DC03F2-E4FE-42BD-B60C-5188C89C2910}" type="pres">
      <dgm:prSet presAssocID="{129C0791-A7B2-4069-B12D-B23DE25133A3}" presName="desTx" presStyleLbl="alignAccFollowNode1" presStyleIdx="0" presStyleCnt="2" custLinFactNeighborX="275" custLinFactNeighborY="1704">
        <dgm:presLayoutVars>
          <dgm:bulletEnabled val="1"/>
        </dgm:presLayoutVars>
      </dgm:prSet>
      <dgm:spPr/>
    </dgm:pt>
    <dgm:pt modelId="{ED97961D-A701-4ACB-ABA6-2CEE9CF2BBDE}" type="pres">
      <dgm:prSet presAssocID="{236F60B9-E33D-4816-9108-FE5553116BFB}" presName="space" presStyleCnt="0"/>
      <dgm:spPr/>
    </dgm:pt>
    <dgm:pt modelId="{52C68A60-2BDF-4F72-AA9E-5F32B3948E44}" type="pres">
      <dgm:prSet presAssocID="{3AAE3B49-B74F-46B1-A367-B7D14BB0A819}" presName="composite" presStyleCnt="0"/>
      <dgm:spPr/>
    </dgm:pt>
    <dgm:pt modelId="{0C367985-D8D0-4A98-BF49-D45A7958747D}" type="pres">
      <dgm:prSet presAssocID="{3AAE3B49-B74F-46B1-A367-B7D14BB0A819}" presName="parTx" presStyleLbl="alignNode1" presStyleIdx="1" presStyleCnt="2">
        <dgm:presLayoutVars>
          <dgm:chMax val="0"/>
          <dgm:chPref val="0"/>
          <dgm:bulletEnabled val="1"/>
        </dgm:presLayoutVars>
      </dgm:prSet>
      <dgm:spPr/>
    </dgm:pt>
    <dgm:pt modelId="{AA13D5D9-F124-4A62-8E7F-054291777CBB}" type="pres">
      <dgm:prSet presAssocID="{3AAE3B49-B74F-46B1-A367-B7D14BB0A819}" presName="desTx" presStyleLbl="alignAccFollowNode1" presStyleIdx="1" presStyleCnt="2">
        <dgm:presLayoutVars>
          <dgm:bulletEnabled val="1"/>
        </dgm:presLayoutVars>
      </dgm:prSet>
      <dgm:spPr/>
    </dgm:pt>
  </dgm:ptLst>
  <dgm:cxnLst>
    <dgm:cxn modelId="{FB31EF03-3632-4F7C-BC70-C95BEB6B4DE3}" type="presOf" srcId="{05F2A61E-547A-4796-85C7-F98A16EEDA40}" destId="{F5DC03F2-E4FE-42BD-B60C-5188C89C2910}" srcOrd="0" destOrd="3" presId="urn:microsoft.com/office/officeart/2005/8/layout/hList1"/>
    <dgm:cxn modelId="{C5CC5704-55FD-4AF1-9F51-227DA49A7E34}" srcId="{CC3B3CE5-3B0A-4241-B425-B5EA634C5242}" destId="{3AAE3B49-B74F-46B1-A367-B7D14BB0A819}" srcOrd="1" destOrd="0" parTransId="{F62629A3-8DFD-4696-BAEE-735C6ADF859D}" sibTransId="{FD6F2EEA-426F-4C6A-BC93-2C0EF24BADB2}"/>
    <dgm:cxn modelId="{48DB070A-2E45-474B-912A-6D2AF8A3D251}" type="presOf" srcId="{CC3B3CE5-3B0A-4241-B425-B5EA634C5242}" destId="{C8D4C77D-3ED5-413D-80C9-9DBE92C2F23B}" srcOrd="0" destOrd="0" presId="urn:microsoft.com/office/officeart/2005/8/layout/hList1"/>
    <dgm:cxn modelId="{D4BC9C15-8B77-4E2A-95B3-F52FE68238AF}" srcId="{3AAE3B49-B74F-46B1-A367-B7D14BB0A819}" destId="{23D9865E-E47D-4109-A775-7CC68C137AB0}" srcOrd="3" destOrd="0" parTransId="{A17B86AC-958F-4CDE-A337-27CB07906AC0}" sibTransId="{484D460F-3EF4-4141-B16B-ACFCD334BF03}"/>
    <dgm:cxn modelId="{E59D0A22-34A0-4000-9D59-AD66FCACEA10}" srcId="{129C0791-A7B2-4069-B12D-B23DE25133A3}" destId="{918862B5-5E55-474C-92B4-EFFE52A3F2D6}" srcOrd="4" destOrd="0" parTransId="{BC20C442-CF36-4CCD-A7A4-4823B1ECEB25}" sibTransId="{24CC9B83-8049-4DC0-BB72-64D23273A9AE}"/>
    <dgm:cxn modelId="{F1C30F32-94F6-4269-A070-EDF2AE8A0B8C}" srcId="{3AAE3B49-B74F-46B1-A367-B7D14BB0A819}" destId="{FEB302E2-81D1-41D2-B544-309FB18D4272}" srcOrd="5" destOrd="0" parTransId="{0FDBA95A-2511-43E2-9B75-7259C6C128D0}" sibTransId="{A2756E03-4834-4016-A976-258E4A86CCBE}"/>
    <dgm:cxn modelId="{03C48937-AC66-416E-895D-D452AEC77300}" srcId="{3AAE3B49-B74F-46B1-A367-B7D14BB0A819}" destId="{4F348DB7-3E83-4DCC-B9D9-EE6F1FB8A65D}" srcOrd="2" destOrd="0" parTransId="{66487926-BADD-4C83-B235-F77EC8E92024}" sibTransId="{3161B128-D0D1-450D-8E50-56601922DD9F}"/>
    <dgm:cxn modelId="{C3EE445B-3B59-46C5-AEA3-241328C67FFF}" srcId="{3AAE3B49-B74F-46B1-A367-B7D14BB0A819}" destId="{33C9BE5B-6019-421C-B0A0-EB9B24CB7E17}" srcOrd="4" destOrd="0" parTransId="{3BB60349-4617-4DEA-8DD9-9E2D00F25EDD}" sibTransId="{10F05DC7-29D8-4DC6-8C91-217DA1D723E4}"/>
    <dgm:cxn modelId="{00763641-19F7-4D12-A155-5F73B8E93C90}" type="presOf" srcId="{4F348DB7-3E83-4DCC-B9D9-EE6F1FB8A65D}" destId="{AA13D5D9-F124-4A62-8E7F-054291777CBB}" srcOrd="0" destOrd="2" presId="urn:microsoft.com/office/officeart/2005/8/layout/hList1"/>
    <dgm:cxn modelId="{B30DA842-7239-457F-B0EC-6E5F52A89A0E}" type="presOf" srcId="{23D9865E-E47D-4109-A775-7CC68C137AB0}" destId="{AA13D5D9-F124-4A62-8E7F-054291777CBB}" srcOrd="0" destOrd="3" presId="urn:microsoft.com/office/officeart/2005/8/layout/hList1"/>
    <dgm:cxn modelId="{A980A743-0A0F-4685-8760-2F44CF6E231D}" srcId="{3AAE3B49-B74F-46B1-A367-B7D14BB0A819}" destId="{EC1427AD-0AF1-4D0A-AF21-D30CCF3EA5CB}" srcOrd="0" destOrd="0" parTransId="{0DEAC963-F777-4584-A476-A2042CC6A652}" sibTransId="{45AAD3F1-929A-40D8-BFCC-1E1ECE032156}"/>
    <dgm:cxn modelId="{6B8F2D70-4C63-4F52-9BF2-663FA82AC320}" type="presOf" srcId="{918862B5-5E55-474C-92B4-EFFE52A3F2D6}" destId="{F5DC03F2-E4FE-42BD-B60C-5188C89C2910}" srcOrd="0" destOrd="4" presId="urn:microsoft.com/office/officeart/2005/8/layout/hList1"/>
    <dgm:cxn modelId="{F106B071-1E46-4693-8D66-8F149A599DBC}" srcId="{CC3B3CE5-3B0A-4241-B425-B5EA634C5242}" destId="{129C0791-A7B2-4069-B12D-B23DE25133A3}" srcOrd="0" destOrd="0" parTransId="{1134B2E5-3FDC-4E9B-A164-A5C82EBB1CC3}" sibTransId="{236F60B9-E33D-4816-9108-FE5553116BFB}"/>
    <dgm:cxn modelId="{03A3EB85-64FA-4A0E-89C4-C5180D5F10E9}" srcId="{129C0791-A7B2-4069-B12D-B23DE25133A3}" destId="{F189B895-2E45-488D-9E2D-B920796B2C60}" srcOrd="1" destOrd="0" parTransId="{0E94FC15-1922-40D0-AE3A-403D99AC5075}" sibTransId="{633B166B-0177-4128-AB30-2FC1C552B095}"/>
    <dgm:cxn modelId="{EC42AF97-E36C-4971-B8FB-C44B1A865FBC}" srcId="{3AAE3B49-B74F-46B1-A367-B7D14BB0A819}" destId="{F16F835F-CCB4-4FE2-9487-025AAD2D821D}" srcOrd="1" destOrd="0" parTransId="{1CC1A5B1-84E5-4BE9-9CF0-C6F9DEF55A62}" sibTransId="{8DAE0397-4BFD-4B0A-825E-2D8E79B0E961}"/>
    <dgm:cxn modelId="{3B155598-DCEC-4C67-A98C-30BCFFE490B5}" type="presOf" srcId="{3AAE3B49-B74F-46B1-A367-B7D14BB0A819}" destId="{0C367985-D8D0-4A98-BF49-D45A7958747D}" srcOrd="0" destOrd="0" presId="urn:microsoft.com/office/officeart/2005/8/layout/hList1"/>
    <dgm:cxn modelId="{FB01F8A3-EA4D-4360-983A-CA95FE572EC9}" type="presOf" srcId="{129C0791-A7B2-4069-B12D-B23DE25133A3}" destId="{5A9FE6FB-61CD-448E-9B06-FA4A28188D00}" srcOrd="0" destOrd="0" presId="urn:microsoft.com/office/officeart/2005/8/layout/hList1"/>
    <dgm:cxn modelId="{306E58A4-CF67-42D1-89C0-08EF30A3236B}" type="presOf" srcId="{FEB302E2-81D1-41D2-B544-309FB18D4272}" destId="{AA13D5D9-F124-4A62-8E7F-054291777CBB}" srcOrd="0" destOrd="5" presId="urn:microsoft.com/office/officeart/2005/8/layout/hList1"/>
    <dgm:cxn modelId="{21CB07B0-A7C0-40C0-8337-93FABBE11C38}" srcId="{129C0791-A7B2-4069-B12D-B23DE25133A3}" destId="{12EF5812-D9DD-4F56-A477-9E80ABA6AA49}" srcOrd="2" destOrd="0" parTransId="{ADBAF00C-E771-4808-84BA-43B94123978C}" sibTransId="{DE51EA23-0799-4F88-8869-7C54FEE2F106}"/>
    <dgm:cxn modelId="{707556C9-46B3-42BD-A228-90EB7257FF03}" type="presOf" srcId="{EC1427AD-0AF1-4D0A-AF21-D30CCF3EA5CB}" destId="{AA13D5D9-F124-4A62-8E7F-054291777CBB}" srcOrd="0" destOrd="0" presId="urn:microsoft.com/office/officeart/2005/8/layout/hList1"/>
    <dgm:cxn modelId="{121292CC-B181-4A51-9EC8-3F6CE5E9E943}" srcId="{129C0791-A7B2-4069-B12D-B23DE25133A3}" destId="{05F2A61E-547A-4796-85C7-F98A16EEDA40}" srcOrd="3" destOrd="0" parTransId="{E54857E9-6E95-4EBA-A4F4-27DAB24925BA}" sibTransId="{ACE61363-C994-4E9F-9F85-3B543C574EA8}"/>
    <dgm:cxn modelId="{497D7ECF-EF77-4996-A267-D8AB4777DADD}" type="presOf" srcId="{F189B895-2E45-488D-9E2D-B920796B2C60}" destId="{F5DC03F2-E4FE-42BD-B60C-5188C89C2910}" srcOrd="0" destOrd="1" presId="urn:microsoft.com/office/officeart/2005/8/layout/hList1"/>
    <dgm:cxn modelId="{386888CF-C5EE-429C-B255-E26E16A9F9FF}" type="presOf" srcId="{33C9BE5B-6019-421C-B0A0-EB9B24CB7E17}" destId="{AA13D5D9-F124-4A62-8E7F-054291777CBB}" srcOrd="0" destOrd="4" presId="urn:microsoft.com/office/officeart/2005/8/layout/hList1"/>
    <dgm:cxn modelId="{CA1D1FD3-BAB3-4D73-946A-26028C0D5424}" type="presOf" srcId="{652BDD8F-1147-44CB-848D-BDBC60ABFF35}" destId="{F5DC03F2-E4FE-42BD-B60C-5188C89C2910}" srcOrd="0" destOrd="0" presId="urn:microsoft.com/office/officeart/2005/8/layout/hList1"/>
    <dgm:cxn modelId="{D5E54EE0-A6EE-42F0-8D95-699ED851B9F8}" srcId="{129C0791-A7B2-4069-B12D-B23DE25133A3}" destId="{652BDD8F-1147-44CB-848D-BDBC60ABFF35}" srcOrd="0" destOrd="0" parTransId="{AD9CC894-48A9-44B3-893B-1556DD780E14}" sibTransId="{F46C9141-6B12-4F0D-A6C4-D74E34B5C1E5}"/>
    <dgm:cxn modelId="{0A18FFE1-6B88-4D7B-B1EB-D166B28C1E06}" type="presOf" srcId="{12EF5812-D9DD-4F56-A477-9E80ABA6AA49}" destId="{F5DC03F2-E4FE-42BD-B60C-5188C89C2910}" srcOrd="0" destOrd="2" presId="urn:microsoft.com/office/officeart/2005/8/layout/hList1"/>
    <dgm:cxn modelId="{815C9CEC-CC17-42B9-810F-1D423D323ACD}" type="presOf" srcId="{F16F835F-CCB4-4FE2-9487-025AAD2D821D}" destId="{AA13D5D9-F124-4A62-8E7F-054291777CBB}" srcOrd="0" destOrd="1" presId="urn:microsoft.com/office/officeart/2005/8/layout/hList1"/>
    <dgm:cxn modelId="{C711CCE5-1EE8-4E84-B5EA-C3A765AA8C23}" type="presParOf" srcId="{C8D4C77D-3ED5-413D-80C9-9DBE92C2F23B}" destId="{37171711-4BB8-4343-8C94-D2B3A94B9B0B}" srcOrd="0" destOrd="0" presId="urn:microsoft.com/office/officeart/2005/8/layout/hList1"/>
    <dgm:cxn modelId="{2CA26BE5-EA6E-4EB7-A4F7-0D22E0362484}" type="presParOf" srcId="{37171711-4BB8-4343-8C94-D2B3A94B9B0B}" destId="{5A9FE6FB-61CD-448E-9B06-FA4A28188D00}" srcOrd="0" destOrd="0" presId="urn:microsoft.com/office/officeart/2005/8/layout/hList1"/>
    <dgm:cxn modelId="{008DD5C1-BC94-4133-9F0D-4C269E6282F9}" type="presParOf" srcId="{37171711-4BB8-4343-8C94-D2B3A94B9B0B}" destId="{F5DC03F2-E4FE-42BD-B60C-5188C89C2910}" srcOrd="1" destOrd="0" presId="urn:microsoft.com/office/officeart/2005/8/layout/hList1"/>
    <dgm:cxn modelId="{85E1B70C-DE54-4B9C-BD61-E9E24E95538D}" type="presParOf" srcId="{C8D4C77D-3ED5-413D-80C9-9DBE92C2F23B}" destId="{ED97961D-A701-4ACB-ABA6-2CEE9CF2BBDE}" srcOrd="1" destOrd="0" presId="urn:microsoft.com/office/officeart/2005/8/layout/hList1"/>
    <dgm:cxn modelId="{7E602C9D-DF9B-4FA7-9398-7CB7445EDC70}" type="presParOf" srcId="{C8D4C77D-3ED5-413D-80C9-9DBE92C2F23B}" destId="{52C68A60-2BDF-4F72-AA9E-5F32B3948E44}" srcOrd="2" destOrd="0" presId="urn:microsoft.com/office/officeart/2005/8/layout/hList1"/>
    <dgm:cxn modelId="{BB816216-94C6-413E-AC65-28647441BFD7}" type="presParOf" srcId="{52C68A60-2BDF-4F72-AA9E-5F32B3948E44}" destId="{0C367985-D8D0-4A98-BF49-D45A7958747D}" srcOrd="0" destOrd="0" presId="urn:microsoft.com/office/officeart/2005/8/layout/hList1"/>
    <dgm:cxn modelId="{D061BCEF-4D38-44FE-B6CA-B7F18F87956C}" type="presParOf" srcId="{52C68A60-2BDF-4F72-AA9E-5F32B3948E44}" destId="{AA13D5D9-F124-4A62-8E7F-054291777CB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476"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i-FI" sz="2200" kern="1200"/>
            <a:t>Alle 18-vuotiasta tulee suojella kaikenlaiselta kasvua ja kehitystä vaarantavalta toiminnalta.</a:t>
          </a:r>
          <a:endParaRPr lang="en-US" sz="2200" kern="1200"/>
        </a:p>
      </dsp:txBody>
      <dsp:txXfrm>
        <a:off x="47488" y="529215"/>
        <a:ext cx="3116182" cy="1511079"/>
      </dsp:txXfrm>
    </dsp:sp>
    <dsp:sp modelId="{2D64A4A0-AE09-4456-8AAE-82CF816609BC}">
      <dsp:nvSpPr>
        <dsp:cNvPr id="0" name=""/>
        <dsp:cNvSpPr/>
      </dsp:nvSpPr>
      <dsp:spPr>
        <a:xfrm>
          <a:off x="321497"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642517"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kern="1200"/>
            <a:t>= aikuisten vastuu</a:t>
          </a:r>
          <a:endParaRPr lang="en-US" sz="2800" kern="1200"/>
        </a:p>
      </dsp:txBody>
      <dsp:txXfrm>
        <a:off x="689529" y="2535594"/>
        <a:ext cx="2474140" cy="1511079"/>
      </dsp:txXfrm>
    </dsp:sp>
    <dsp:sp modelId="{CD00A016-F297-4D7F-BA11-B2D834275671}">
      <dsp:nvSpPr>
        <dsp:cNvPr id="0" name=""/>
        <dsp:cNvSpPr/>
      </dsp:nvSpPr>
      <dsp:spPr>
        <a:xfrm>
          <a:off x="4013234"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i-FI" sz="2200" kern="1200"/>
            <a:t>Lapsella on oikeus saada ikätasoistaan tietoa maailmasta.</a:t>
          </a:r>
          <a:endParaRPr lang="en-US" sz="2200" kern="1200"/>
        </a:p>
      </dsp:txBody>
      <dsp:txXfrm>
        <a:off x="4060246" y="529215"/>
        <a:ext cx="3116182" cy="1511079"/>
      </dsp:txXfrm>
    </dsp:sp>
    <dsp:sp modelId="{E8BDF414-8EC1-4158-87C7-4A51599C76D5}">
      <dsp:nvSpPr>
        <dsp:cNvPr id="0" name=""/>
        <dsp:cNvSpPr/>
      </dsp:nvSpPr>
      <dsp:spPr>
        <a:xfrm>
          <a:off x="4334254"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4655275"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kern="1200"/>
            <a:t>= lapsen vastuulla on ottaa oppia maailmasta</a:t>
          </a:r>
          <a:endParaRPr lang="en-US" sz="2800" kern="1200"/>
        </a:p>
      </dsp:txBody>
      <dsp:txXfrm>
        <a:off x="4702287" y="2535594"/>
        <a:ext cx="2474140" cy="1511079"/>
      </dsp:txXfrm>
    </dsp:sp>
    <dsp:sp modelId="{8A088FE8-4455-413D-9BC9-B22B9DEDA1B9}">
      <dsp:nvSpPr>
        <dsp:cNvPr id="0" name=""/>
        <dsp:cNvSpPr/>
      </dsp:nvSpPr>
      <dsp:spPr>
        <a:xfrm>
          <a:off x="8025991"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i-FI" sz="2200" kern="1200"/>
            <a:t>Yhdessä tavoitetaan parempaa todellisuutta. Lain tuntemus on jokaisen velvollisuus.</a:t>
          </a:r>
          <a:endParaRPr lang="en-US" sz="2200" kern="1200"/>
        </a:p>
      </dsp:txBody>
      <dsp:txXfrm>
        <a:off x="8073003" y="529215"/>
        <a:ext cx="3116182" cy="1511079"/>
      </dsp:txXfrm>
    </dsp:sp>
    <dsp:sp modelId="{A9F7D04A-12B3-45A3-BEC0-817BC6C081FC}">
      <dsp:nvSpPr>
        <dsp:cNvPr id="0" name=""/>
        <dsp:cNvSpPr/>
      </dsp:nvSpPr>
      <dsp:spPr>
        <a:xfrm>
          <a:off x="8347012"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8668033"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kern="1200"/>
            <a:t>= jokaisella on oikeus olla turvassa ja rauhassa</a:t>
          </a:r>
          <a:endParaRPr lang="en-US" sz="2800" kern="1200"/>
        </a:p>
      </dsp:txBody>
      <dsp:txXfrm>
        <a:off x="8715045" y="2535594"/>
        <a:ext cx="2474140" cy="1511079"/>
      </dsp:txXfrm>
    </dsp:sp>
    <dsp:sp modelId="{CC80BFD3-B430-45C1-97F1-F6FA402DD412}">
      <dsp:nvSpPr>
        <dsp:cNvPr id="0" name=""/>
        <dsp:cNvSpPr/>
      </dsp:nvSpPr>
      <dsp:spPr>
        <a:xfrm>
          <a:off x="7491556" y="2087306"/>
          <a:ext cx="855455" cy="2734405"/>
        </a:xfrm>
        <a:custGeom>
          <a:avLst/>
          <a:gdLst/>
          <a:ahLst/>
          <a:cxnLst/>
          <a:rect l="0" t="0" r="0" b="0"/>
          <a:pathLst>
            <a:path>
              <a:moveTo>
                <a:pt x="855455" y="0"/>
              </a:moveTo>
              <a:lnTo>
                <a:pt x="0" y="27344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7491556" y="4277437"/>
          <a:ext cx="2885975" cy="1088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US" sz="1600" kern="1200" err="1"/>
            <a:t>Jokaisella</a:t>
          </a:r>
          <a:r>
            <a:rPr lang="en-US" sz="1600" kern="1200"/>
            <a:t> on </a:t>
          </a:r>
          <a:r>
            <a:rPr lang="en-US" sz="1600" kern="1200" err="1"/>
            <a:t>myös</a:t>
          </a:r>
          <a:r>
            <a:rPr lang="en-US" sz="1600" kern="1200"/>
            <a:t> </a:t>
          </a:r>
          <a:r>
            <a:rPr lang="en-US" sz="1600" kern="1200" err="1"/>
            <a:t>vastuu</a:t>
          </a:r>
          <a:r>
            <a:rPr lang="en-US" sz="1600" kern="1200"/>
            <a:t> </a:t>
          </a:r>
          <a:r>
            <a:rPr lang="en-US" sz="1600" kern="1200" err="1"/>
            <a:t>omista</a:t>
          </a:r>
          <a:r>
            <a:rPr lang="en-US" sz="1600" kern="1200"/>
            <a:t> </a:t>
          </a:r>
          <a:r>
            <a:rPr lang="en-US" sz="1600" kern="1200" err="1"/>
            <a:t>teoistaan</a:t>
          </a:r>
          <a:endParaRPr lang="en-US" sz="1600" kern="1200"/>
        </a:p>
        <a:p>
          <a:pPr marL="57150" lvl="1" indent="-57150" algn="l" defTabSz="466725">
            <a:lnSpc>
              <a:spcPct val="90000"/>
            </a:lnSpc>
            <a:spcBef>
              <a:spcPct val="0"/>
            </a:spcBef>
            <a:spcAft>
              <a:spcPct val="15000"/>
            </a:spcAft>
            <a:buChar char="•"/>
          </a:pPr>
          <a:r>
            <a:rPr lang="en-US" sz="1050" kern="1200"/>
            <a:t> </a:t>
          </a:r>
          <a:r>
            <a:rPr lang="en-US" sz="1100" kern="1200" err="1"/>
            <a:t>rikosoikeudellinen</a:t>
          </a:r>
          <a:r>
            <a:rPr lang="en-US" sz="1100" kern="1200"/>
            <a:t> </a:t>
          </a:r>
          <a:r>
            <a:rPr lang="en-US" sz="1100" kern="1200" err="1"/>
            <a:t>vastuu</a:t>
          </a:r>
          <a:r>
            <a:rPr lang="en-US" sz="1100" kern="1200"/>
            <a:t> </a:t>
          </a:r>
        </a:p>
        <a:p>
          <a:pPr marL="57150" lvl="1" indent="-57150" algn="l" defTabSz="488950">
            <a:lnSpc>
              <a:spcPct val="90000"/>
            </a:lnSpc>
            <a:spcBef>
              <a:spcPct val="0"/>
            </a:spcBef>
            <a:spcAft>
              <a:spcPct val="15000"/>
            </a:spcAft>
            <a:buChar char="•"/>
          </a:pPr>
          <a:r>
            <a:rPr lang="en-US" sz="1100" kern="1200" err="1"/>
            <a:t>vahingonkorvausvelvollisuus</a:t>
          </a:r>
          <a:endParaRPr lang="en-US" sz="1100" kern="1200"/>
        </a:p>
      </dsp:txBody>
      <dsp:txXfrm>
        <a:off x="7523438" y="4309319"/>
        <a:ext cx="2822211" cy="1024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E6FB-61CD-448E-9B06-FA4A28188D00}">
      <dsp:nvSpPr>
        <dsp:cNvPr id="0" name=""/>
        <dsp:cNvSpPr/>
      </dsp:nvSpPr>
      <dsp:spPr>
        <a:xfrm>
          <a:off x="53" y="26152"/>
          <a:ext cx="5137362" cy="1238400"/>
        </a:xfrm>
        <a:prstGeom prst="rect">
          <a:avLst/>
        </a:prstGeom>
        <a:solidFill>
          <a:schemeClr val="tx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fi-FI" sz="2400" kern="1200" dirty="0"/>
            <a:t>Kansalaisoikeudet</a:t>
          </a:r>
        </a:p>
      </dsp:txBody>
      <dsp:txXfrm>
        <a:off x="53" y="26152"/>
        <a:ext cx="5137362" cy="1238400"/>
      </dsp:txXfrm>
    </dsp:sp>
    <dsp:sp modelId="{F5DC03F2-E4FE-42BD-B60C-5188C89C2910}">
      <dsp:nvSpPr>
        <dsp:cNvPr id="0" name=""/>
        <dsp:cNvSpPr/>
      </dsp:nvSpPr>
      <dsp:spPr>
        <a:xfrm>
          <a:off x="14181" y="1290704"/>
          <a:ext cx="5137362" cy="4264014"/>
        </a:xfrm>
        <a:prstGeom prst="rect">
          <a:avLst/>
        </a:prstGeom>
        <a:solidFill>
          <a:schemeClr val="bg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Yhdenvertainen kohtelu</a:t>
          </a:r>
          <a:endParaRPr lang="fi-FI" sz="32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Sananvapaus</a:t>
          </a:r>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Kaikki voivat valita itse asuinpaikkansa ja liikkua Suomessa vapaasti.</a:t>
          </a:r>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Yksityisyyden suoja</a:t>
          </a:r>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Oikeus valita oma uskontonsa. Jos ei halua, ei tarvitse valita mitään uskontoa.</a:t>
          </a:r>
        </a:p>
      </dsp:txBody>
      <dsp:txXfrm>
        <a:off x="14181" y="1290704"/>
        <a:ext cx="5137362" cy="4264014"/>
      </dsp:txXfrm>
    </dsp:sp>
    <dsp:sp modelId="{0C367985-D8D0-4A98-BF49-D45A7958747D}">
      <dsp:nvSpPr>
        <dsp:cNvPr id="0" name=""/>
        <dsp:cNvSpPr/>
      </dsp:nvSpPr>
      <dsp:spPr>
        <a:xfrm>
          <a:off x="5856647" y="26152"/>
          <a:ext cx="5137362" cy="1238400"/>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i-FI" sz="2400" kern="1200" dirty="0"/>
            <a:t>Kansalaisvelvollisuudet</a:t>
          </a:r>
        </a:p>
      </dsp:txBody>
      <dsp:txXfrm>
        <a:off x="5856647" y="26152"/>
        <a:ext cx="5137362" cy="1238400"/>
      </dsp:txXfrm>
    </dsp:sp>
    <dsp:sp modelId="{AA13D5D9-F124-4A62-8E7F-054291777CBB}">
      <dsp:nvSpPr>
        <dsp:cNvPr id="0" name=""/>
        <dsp:cNvSpPr/>
      </dsp:nvSpPr>
      <dsp:spPr>
        <a:xfrm>
          <a:off x="5856647" y="1264552"/>
          <a:ext cx="5137362" cy="4264014"/>
        </a:xfrm>
        <a:prstGeom prst="rect">
          <a:avLst/>
        </a:prstGeom>
        <a:solidFill>
          <a:schemeClr val="bg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Suomessa täytyy noudattaa Suomen lakia</a:t>
          </a:r>
          <a:endParaRPr lang="fi-FI" sz="2000" b="0" kern="1200" dirty="0">
            <a:latin typeface="Noto Sans"/>
            <a:ea typeface="Noto Sans"/>
            <a:cs typeface="Noto Sans"/>
          </a:endParaRP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a:solidFill>
                <a:srgbClr val="333333"/>
              </a:solidFill>
              <a:effectLst/>
              <a:latin typeface="Noto Sans"/>
              <a:ea typeface="Noto Sans"/>
              <a:cs typeface="Noto Sans"/>
            </a:rPr>
            <a:t>Oppivelvollisuus</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Veron maksaminen </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Kaikilla on velvollisuus todistaa oikeudessa, jos heidät sinne kutsutaan.</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Kaikilla on velvollisuus auttaa, jos sattuu onnettomuus.</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Kaikilla on velvollisuus ilmoittaa poliisille jos näkee rikoksen tai tietää sellaista suunniteltavan.</a:t>
          </a:r>
        </a:p>
      </dsp:txBody>
      <dsp:txXfrm>
        <a:off x="5856647" y="1264552"/>
        <a:ext cx="5137362" cy="4264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7CA94-75CD-477B-8CF0-4CCAF6740004}" type="datetimeFigureOut">
              <a:rPr lang="fi-FI" smtClean="0"/>
              <a:t>10.1.2025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90209-7CF0-4E2E-A3A3-4F54C13FE4EC}" type="slidenum">
              <a:rPr lang="fi-FI" smtClean="0"/>
              <a:t>‹#›</a:t>
            </a:fld>
            <a:endParaRPr lang="fi-FI"/>
          </a:p>
        </p:txBody>
      </p:sp>
    </p:spTree>
    <p:extLst>
      <p:ext uri="{BB962C8B-B14F-4D97-AF65-F5344CB8AC3E}">
        <p14:creationId xmlns:p14="http://schemas.microsoft.com/office/powerpoint/2010/main" val="381876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Tarkoitus</a:t>
            </a:r>
            <a:r>
              <a:rPr lang="en-US">
                <a:cs typeface="Calibri"/>
              </a:rPr>
              <a:t> on </a:t>
            </a:r>
            <a:r>
              <a:rPr lang="en-US" err="1">
                <a:cs typeface="Calibri"/>
              </a:rPr>
              <a:t>etsiä</a:t>
            </a:r>
            <a:r>
              <a:rPr lang="en-US">
                <a:cs typeface="Calibri"/>
              </a:rPr>
              <a:t> </a:t>
            </a:r>
            <a:r>
              <a:rPr lang="en-US" err="1">
                <a:cs typeface="Calibri"/>
              </a:rPr>
              <a:t>paikallisia</a:t>
            </a:r>
            <a:r>
              <a:rPr lang="en-US">
                <a:cs typeface="Calibri"/>
              </a:rPr>
              <a:t> </a:t>
            </a:r>
            <a:r>
              <a:rPr lang="en-US" err="1">
                <a:cs typeface="Calibri"/>
              </a:rPr>
              <a:t>tomijoita</a:t>
            </a:r>
            <a:r>
              <a:rPr lang="en-US">
                <a:cs typeface="Calibri"/>
              </a:rPr>
              <a:t>, </a:t>
            </a:r>
            <a:r>
              <a:rPr lang="en-US" err="1">
                <a:cs typeface="Calibri"/>
              </a:rPr>
              <a:t>sekä</a:t>
            </a:r>
            <a:r>
              <a:rPr lang="en-US">
                <a:cs typeface="Calibri"/>
              </a:rPr>
              <a:t> </a:t>
            </a:r>
            <a:r>
              <a:rPr lang="en-US" err="1">
                <a:cs typeface="Calibri"/>
              </a:rPr>
              <a:t>valtakunnallisia</a:t>
            </a:r>
            <a:r>
              <a:rPr lang="en-US">
                <a:cs typeface="Calibri"/>
              </a:rPr>
              <a:t> </a:t>
            </a:r>
            <a:r>
              <a:rPr lang="en-US" err="1">
                <a:cs typeface="Calibri"/>
              </a:rPr>
              <a:t>verkossa</a:t>
            </a:r>
            <a:r>
              <a:rPr lang="en-US">
                <a:cs typeface="Calibri"/>
              </a:rPr>
              <a:t> </a:t>
            </a:r>
            <a:r>
              <a:rPr lang="en-US" err="1">
                <a:cs typeface="Calibri"/>
              </a:rPr>
              <a:t>toimivia</a:t>
            </a:r>
            <a:r>
              <a:rPr lang="en-US">
                <a:cs typeface="Calibri"/>
              </a:rPr>
              <a:t> </a:t>
            </a:r>
            <a:r>
              <a:rPr lang="en-US" err="1">
                <a:cs typeface="Calibri"/>
              </a:rPr>
              <a:t>palveluita</a:t>
            </a:r>
            <a:r>
              <a:rPr lang="en-US">
                <a:cs typeface="Calibri"/>
              </a:rPr>
              <a:t>. </a:t>
            </a:r>
            <a:r>
              <a:rPr lang="en-US" err="1">
                <a:cs typeface="Calibri"/>
              </a:rPr>
              <a:t>Pelkkä</a:t>
            </a:r>
            <a:r>
              <a:rPr lang="en-US">
                <a:cs typeface="Calibri"/>
              </a:rPr>
              <a:t> </a:t>
            </a:r>
            <a:r>
              <a:rPr lang="en-US" err="1">
                <a:cs typeface="Calibri"/>
              </a:rPr>
              <a:t>teksti</a:t>
            </a:r>
            <a:r>
              <a:rPr lang="en-US">
                <a:cs typeface="Calibri"/>
              </a:rPr>
              <a:t> "</a:t>
            </a:r>
            <a:r>
              <a:rPr lang="en-US" err="1">
                <a:cs typeface="Calibri"/>
              </a:rPr>
              <a:t>sairaala</a:t>
            </a:r>
            <a:r>
              <a:rPr lang="en-US">
                <a:cs typeface="Calibri"/>
              </a:rPr>
              <a:t>" </a:t>
            </a:r>
            <a:r>
              <a:rPr lang="en-US" err="1">
                <a:cs typeface="Calibri"/>
              </a:rPr>
              <a:t>ei</a:t>
            </a:r>
            <a:r>
              <a:rPr lang="en-US">
                <a:cs typeface="Calibri"/>
              </a:rPr>
              <a:t> </a:t>
            </a:r>
            <a:r>
              <a:rPr lang="en-US" err="1">
                <a:cs typeface="Calibri"/>
              </a:rPr>
              <a:t>riitä</a:t>
            </a:r>
            <a:r>
              <a:rPr lang="en-US">
                <a:cs typeface="Calibri"/>
              </a:rPr>
              <a:t>, </a:t>
            </a:r>
            <a:r>
              <a:rPr lang="en-US" err="1">
                <a:cs typeface="Calibri"/>
              </a:rPr>
              <a:t>vaan</a:t>
            </a:r>
            <a:r>
              <a:rPr lang="en-US">
                <a:cs typeface="Calibri"/>
              </a:rPr>
              <a:t> </a:t>
            </a:r>
            <a:r>
              <a:rPr lang="en-US" err="1">
                <a:cs typeface="Calibri"/>
              </a:rPr>
              <a:t>etsitään</a:t>
            </a:r>
            <a:r>
              <a:rPr lang="en-US">
                <a:cs typeface="Calibri"/>
              </a:rPr>
              <a:t> </a:t>
            </a:r>
            <a:r>
              <a:rPr lang="en-US" err="1">
                <a:cs typeface="Calibri"/>
              </a:rPr>
              <a:t>tietoa</a:t>
            </a:r>
            <a:r>
              <a:rPr lang="en-US">
                <a:cs typeface="Calibri"/>
              </a:rPr>
              <a:t> </a:t>
            </a:r>
            <a:r>
              <a:rPr lang="en-US" err="1">
                <a:cs typeface="Calibri"/>
              </a:rPr>
              <a:t>mistä</a:t>
            </a:r>
            <a:r>
              <a:rPr lang="en-US">
                <a:cs typeface="Calibri"/>
              </a:rPr>
              <a:t> </a:t>
            </a:r>
            <a:r>
              <a:rPr lang="en-US" err="1">
                <a:cs typeface="Calibri"/>
              </a:rPr>
              <a:t>oikeassa</a:t>
            </a:r>
            <a:r>
              <a:rPr lang="en-US">
                <a:cs typeface="Calibri"/>
              </a:rPr>
              <a:t> </a:t>
            </a:r>
            <a:r>
              <a:rPr lang="en-US" err="1">
                <a:cs typeface="Calibri"/>
              </a:rPr>
              <a:t>tilanteessa</a:t>
            </a:r>
            <a:r>
              <a:rPr lang="en-US">
                <a:cs typeface="Calibri"/>
              </a:rPr>
              <a:t> </a:t>
            </a:r>
            <a:r>
              <a:rPr lang="en-US" err="1">
                <a:cs typeface="Calibri"/>
              </a:rPr>
              <a:t>saisi</a:t>
            </a:r>
            <a:r>
              <a:rPr lang="en-US">
                <a:cs typeface="Calibri"/>
              </a:rPr>
              <a:t> </a:t>
            </a:r>
            <a:r>
              <a:rPr lang="en-US" err="1">
                <a:cs typeface="Calibri"/>
              </a:rPr>
              <a:t>apua</a:t>
            </a:r>
            <a:r>
              <a:rPr lang="en-US">
                <a:cs typeface="Calibri"/>
              </a:rPr>
              <a:t>.</a:t>
            </a:r>
            <a:endParaRPr lang="fi-FI">
              <a:cs typeface="Calibri" panose="020F0502020204030204"/>
            </a:endParaRPr>
          </a:p>
          <a:p>
            <a:pPr marL="171450" indent="-171450">
              <a:buFont typeface="Arial"/>
              <a:buChar char="•"/>
            </a:pPr>
            <a:r>
              <a:rPr lang="en-US" err="1">
                <a:cs typeface="Calibri"/>
              </a:rPr>
              <a:t>Vinkkinä</a:t>
            </a:r>
            <a:r>
              <a:rPr lang="en-US">
                <a:cs typeface="Calibri"/>
              </a:rPr>
              <a:t> </a:t>
            </a:r>
            <a:r>
              <a:rPr lang="en-US" err="1">
                <a:cs typeface="Calibri"/>
              </a:rPr>
              <a:t>voi</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esim</a:t>
            </a:r>
            <a:r>
              <a:rPr lang="en-US">
                <a:cs typeface="Calibri"/>
              </a:rPr>
              <a:t>. </a:t>
            </a:r>
            <a:r>
              <a:rPr lang="en-US" err="1">
                <a:cs typeface="Calibri"/>
              </a:rPr>
              <a:t>Varhan</a:t>
            </a:r>
            <a:r>
              <a:rPr lang="en-US">
                <a:cs typeface="Calibri"/>
              </a:rPr>
              <a:t>, </a:t>
            </a:r>
            <a:r>
              <a:rPr lang="en-US" err="1">
                <a:cs typeface="Calibri"/>
              </a:rPr>
              <a:t>jos</a:t>
            </a:r>
            <a:r>
              <a:rPr lang="en-US">
                <a:cs typeface="Calibri"/>
              </a:rPr>
              <a:t> </a:t>
            </a:r>
            <a:r>
              <a:rPr lang="en-US" err="1">
                <a:cs typeface="Calibri"/>
              </a:rPr>
              <a:t>tiedonhaku</a:t>
            </a:r>
            <a:r>
              <a:rPr lang="en-US">
                <a:cs typeface="Calibri"/>
              </a:rPr>
              <a:t> on </a:t>
            </a:r>
            <a:r>
              <a:rPr lang="en-US" err="1">
                <a:cs typeface="Calibri"/>
              </a:rPr>
              <a:t>aluksi</a:t>
            </a:r>
            <a:r>
              <a:rPr lang="en-US">
                <a:cs typeface="Calibri"/>
              </a:rPr>
              <a:t> </a:t>
            </a:r>
            <a:r>
              <a:rPr lang="en-US" err="1">
                <a:cs typeface="Calibri"/>
              </a:rPr>
              <a:t>vaikeaa</a:t>
            </a:r>
            <a:r>
              <a:rPr lang="en-US">
                <a:cs typeface="Calibri"/>
              </a:rPr>
              <a:t>.</a:t>
            </a:r>
          </a:p>
          <a:p>
            <a:pPr marL="171450" indent="-171450">
              <a:buFont typeface="Arial"/>
              <a:buChar char="•"/>
            </a:pPr>
            <a:r>
              <a:rPr lang="en-US" err="1">
                <a:cs typeface="Calibri"/>
              </a:rPr>
              <a:t>Lopussa</a:t>
            </a:r>
            <a:r>
              <a:rPr lang="en-US">
                <a:cs typeface="Calibri"/>
              </a:rPr>
              <a:t> </a:t>
            </a:r>
            <a:r>
              <a:rPr lang="en-US" err="1">
                <a:cs typeface="Calibri"/>
              </a:rPr>
              <a:t>voi</a:t>
            </a:r>
            <a:r>
              <a:rPr lang="en-US">
                <a:cs typeface="Calibri"/>
              </a:rPr>
              <a:t> </a:t>
            </a:r>
            <a:r>
              <a:rPr lang="en-US" err="1">
                <a:cs typeface="Calibri"/>
              </a:rPr>
              <a:t>nostaa</a:t>
            </a:r>
            <a:r>
              <a:rPr lang="en-US">
                <a:cs typeface="Calibri"/>
              </a:rPr>
              <a:t> </a:t>
            </a:r>
            <a:r>
              <a:rPr lang="en-US" err="1">
                <a:cs typeface="Calibri"/>
              </a:rPr>
              <a:t>esiin</a:t>
            </a:r>
            <a:r>
              <a:rPr lang="en-US">
                <a:cs typeface="Calibri"/>
              </a:rPr>
              <a:t> 112-sovelluksen ja </a:t>
            </a:r>
            <a:r>
              <a:rPr lang="en-US" err="1">
                <a:cs typeface="Calibri"/>
              </a:rPr>
              <a:t>pyytää</a:t>
            </a:r>
            <a:r>
              <a:rPr lang="en-US">
                <a:cs typeface="Calibri"/>
              </a:rPr>
              <a:t> </a:t>
            </a:r>
            <a:r>
              <a:rPr lang="en-US" err="1">
                <a:cs typeface="Calibri"/>
              </a:rPr>
              <a:t>oppilaat</a:t>
            </a:r>
            <a:r>
              <a:rPr lang="en-US">
                <a:cs typeface="Calibri"/>
              </a:rPr>
              <a:t> </a:t>
            </a:r>
            <a:r>
              <a:rPr lang="en-US" err="1">
                <a:cs typeface="Calibri"/>
              </a:rPr>
              <a:t>lataamaan</a:t>
            </a:r>
            <a:r>
              <a:rPr lang="en-US">
                <a:cs typeface="Calibri"/>
              </a:rPr>
              <a:t> </a:t>
            </a:r>
            <a:r>
              <a:rPr lang="en-US" err="1">
                <a:cs typeface="Calibri"/>
              </a:rPr>
              <a:t>sen.</a:t>
            </a:r>
            <a:r>
              <a:rPr lang="en-US">
                <a:cs typeface="Calibri"/>
              </a:rPr>
              <a:t> </a:t>
            </a:r>
            <a:r>
              <a:rPr lang="en-US" err="1">
                <a:cs typeface="Calibri"/>
              </a:rPr>
              <a:t>Sovelluksesta</a:t>
            </a:r>
            <a:r>
              <a:rPr lang="en-US">
                <a:cs typeface="Calibri"/>
              </a:rPr>
              <a:t> </a:t>
            </a:r>
            <a:r>
              <a:rPr lang="en-US" err="1">
                <a:cs typeface="Calibri"/>
              </a:rPr>
              <a:t>löytyy</a:t>
            </a:r>
            <a:r>
              <a:rPr lang="en-US">
                <a:cs typeface="Calibri"/>
              </a:rPr>
              <a:t> </a:t>
            </a:r>
            <a:r>
              <a:rPr lang="en-US" err="1">
                <a:cs typeface="Calibri"/>
              </a:rPr>
              <a:t>palvelut</a:t>
            </a:r>
            <a:r>
              <a:rPr lang="en-US">
                <a:cs typeface="Calibri"/>
              </a:rPr>
              <a:t> </a:t>
            </a:r>
            <a:r>
              <a:rPr lang="en-US" err="1">
                <a:cs typeface="Calibri"/>
              </a:rPr>
              <a:t>sivulta</a:t>
            </a:r>
            <a:r>
              <a:rPr lang="en-US">
                <a:cs typeface="Calibri"/>
              </a:rPr>
              <a:t> </a:t>
            </a:r>
            <a:r>
              <a:rPr lang="en-US" err="1">
                <a:cs typeface="Calibri"/>
              </a:rPr>
              <a:t>yhteystietoja</a:t>
            </a:r>
            <a:r>
              <a:rPr lang="en-US">
                <a:cs typeface="Calibri"/>
              </a:rPr>
              <a:t> </a:t>
            </a:r>
            <a:r>
              <a:rPr lang="en-US" err="1">
                <a:cs typeface="Calibri"/>
              </a:rPr>
              <a:t>erilaisiin</a:t>
            </a:r>
            <a:r>
              <a:rPr lang="en-US">
                <a:cs typeface="Calibri"/>
              </a:rPr>
              <a:t> kriisitilanteisiin, </a:t>
            </a:r>
            <a:r>
              <a:rPr lang="en-US" err="1">
                <a:cs typeface="Calibri"/>
              </a:rPr>
              <a:t>joita</a:t>
            </a:r>
            <a:r>
              <a:rPr lang="en-US">
                <a:cs typeface="Calibri"/>
              </a:rPr>
              <a:t> </a:t>
            </a:r>
            <a:r>
              <a:rPr lang="en-US" err="1">
                <a:cs typeface="Calibri"/>
              </a:rPr>
              <a:t>elämässä</a:t>
            </a:r>
            <a:r>
              <a:rPr lang="en-US">
                <a:cs typeface="Calibri"/>
              </a:rPr>
              <a:t> </a:t>
            </a:r>
            <a:r>
              <a:rPr lang="en-US" err="1">
                <a:cs typeface="Calibri"/>
              </a:rPr>
              <a:t>voi</a:t>
            </a:r>
            <a:r>
              <a:rPr lang="en-US">
                <a:cs typeface="Calibri"/>
              </a:rPr>
              <a:t> </a:t>
            </a:r>
            <a:r>
              <a:rPr lang="en-US" err="1">
                <a:cs typeface="Calibri"/>
              </a:rPr>
              <a:t>kohdata</a:t>
            </a:r>
            <a:r>
              <a:rPr lang="en-US">
                <a:cs typeface="Calibri"/>
              </a:rPr>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8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Tervetuloa laillisuuskasvatustunnille! Tällä tunnilla saat tietoa laillisuudesta, oikeuksistasi ja velvollisuuksistasi.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39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Tunnin pitäjälle: </a:t>
            </a:r>
          </a:p>
          <a:p>
            <a:pPr marL="285750" indent="-285750" fontAlgn="base">
              <a:buFont typeface="Arial"/>
              <a:buChar char="•"/>
            </a:pPr>
            <a:r>
              <a:rPr lang="fi-FI" sz="1200" b="0" i="0">
                <a:solidFill>
                  <a:srgbClr val="000000"/>
                </a:solidFill>
                <a:effectLst/>
                <a:latin typeface="Calibri"/>
                <a:ea typeface="Calibri"/>
                <a:cs typeface="Calibri"/>
              </a:rPr>
              <a:t>Asiaa ikärajoista ja vastuusta kansalaisena. </a:t>
            </a:r>
            <a:endParaRPr lang="fi-FI">
              <a:solidFill>
                <a:srgbClr val="000000"/>
              </a:solidFill>
              <a:latin typeface="Calibri"/>
              <a:ea typeface="Calibri"/>
              <a:cs typeface="Calibri"/>
            </a:endParaRPr>
          </a:p>
          <a:p>
            <a:pPr marL="285750" indent="-285750">
              <a:buFont typeface="Arial"/>
              <a:buChar char="•"/>
            </a:pPr>
            <a:r>
              <a:rPr lang="fi-FI" sz="1200" b="0" i="0">
                <a:solidFill>
                  <a:srgbClr val="000000"/>
                </a:solidFill>
                <a:effectLst/>
                <a:latin typeface="Calibri"/>
                <a:ea typeface="Calibri"/>
                <a:cs typeface="Calibri"/>
              </a:rPr>
              <a:t>Ihmiset ovat vuosisatojen aikana päätyneet siihen, että lapsia tulee suojella ja siksi on olemassa esim. ikärajoja (elokuvat, pelit). </a:t>
            </a:r>
            <a:endParaRPr lang="fi-FI">
              <a:solidFill>
                <a:srgbClr val="000000"/>
              </a:solidFill>
              <a:latin typeface="Calibri"/>
              <a:ea typeface="Calibri"/>
              <a:cs typeface="Calibri"/>
            </a:endParaRPr>
          </a:p>
          <a:p>
            <a:pPr marL="285750" indent="-285750">
              <a:buFont typeface="Arial"/>
              <a:buChar char="•"/>
            </a:pPr>
            <a:r>
              <a:rPr lang="fi-FI" sz="1200" b="0" i="0">
                <a:solidFill>
                  <a:srgbClr val="000000"/>
                </a:solidFill>
                <a:effectLst/>
                <a:latin typeface="Calibri"/>
                <a:ea typeface="Calibri"/>
                <a:cs typeface="Calibri"/>
              </a:rPr>
              <a:t>Lisäksi ajatellaan, että lapset kehittyvät ja oppivat, siksi osa vastuusta tulee 15-vuotiaana, osa vasta 18-vuotiaana. </a:t>
            </a:r>
            <a:endParaRPr lang="fi-FI">
              <a:solidFill>
                <a:srgbClr val="000000"/>
              </a:solidFill>
              <a:latin typeface="Calibri"/>
              <a:ea typeface="Calibri"/>
              <a:cs typeface="Calibri"/>
            </a:endParaRPr>
          </a:p>
          <a:p>
            <a:pPr marL="285750" indent="-285750">
              <a:buFont typeface="Arial"/>
              <a:buChar char="•"/>
            </a:pPr>
            <a:r>
              <a:rPr lang="fi-FI" sz="1200" b="0" i="0">
                <a:solidFill>
                  <a:srgbClr val="000000"/>
                </a:solidFill>
                <a:effectLst/>
                <a:latin typeface="Calibri"/>
                <a:ea typeface="Calibri"/>
                <a:cs typeface="Calibri"/>
              </a:rPr>
              <a:t>Olette jo ylittäneet 15-vuoden rajan, joten tiedätte siitä vastuusta. Aina jos kaipaa lisätietoa, voi kysyä, kuunnella ja etsiä sitä itse. </a:t>
            </a:r>
            <a:endParaRPr lang="fi-FI">
              <a:solidFill>
                <a:srgbClr val="000000"/>
              </a:solidFill>
              <a:latin typeface="Calibri"/>
              <a:ea typeface="Calibri"/>
              <a:cs typeface="Calibri"/>
            </a:endParaRPr>
          </a:p>
          <a:p>
            <a:pPr marL="285750" indent="-285750" algn="l">
              <a:buFont typeface="Arial"/>
              <a:buChar char="•"/>
            </a:pPr>
            <a:r>
              <a:rPr lang="fi-FI" sz="1200" b="0" i="0">
                <a:solidFill>
                  <a:srgbClr val="000000"/>
                </a:solidFill>
                <a:effectLst/>
                <a:latin typeface="Calibri"/>
                <a:ea typeface="Calibri"/>
                <a:cs typeface="Calibri"/>
              </a:rPr>
              <a:t>Tämänkin tunnin ajatuksena on lisätä teidän tietojanne. Osa voi tietää jo tosi paljon, älä epäröi tuoda tietämystäsi esille, koska se auttaa muitakin. </a:t>
            </a:r>
          </a:p>
          <a:p>
            <a:pPr algn="l" rtl="0" fontAlgn="base"/>
            <a:endParaRPr lang="fi-FI" b="0" i="0">
              <a:solidFill>
                <a:srgbClr val="000000"/>
              </a:solidFill>
              <a:effectLst/>
              <a:latin typeface="Segoe UI" panose="020B0502040204020203" pitchFamily="34" charset="0"/>
            </a:endParaRPr>
          </a:p>
          <a:p>
            <a:pPr algn="l" rtl="0" fontAlgn="base"/>
            <a:endParaRPr lang="fi-FI" sz="1200" b="0" i="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marL="285750" indent="-285750" fontAlgn="base">
              <a:buFont typeface="Arial"/>
              <a:buChar char="•"/>
            </a:pPr>
            <a:r>
              <a:rPr lang="fi-FI" sz="1200" b="0" i="0">
                <a:solidFill>
                  <a:srgbClr val="000000"/>
                </a:solidFill>
                <a:effectLst/>
                <a:latin typeface="Calibri"/>
                <a:ea typeface="Calibri"/>
                <a:cs typeface="Calibri"/>
              </a:rPr>
              <a:t>Tärkeää muistaa, että 15-vuotiaana alkaa rikosoikeudellinen vastuu. Se tarkoittaa sitä, että ihmisen tulee ymmärtää tekojaan ja niiden seurauksia ja hänen on otettava vastuu teoistaan. </a:t>
            </a:r>
            <a:endParaRPr lang="fi-FI">
              <a:solidFill>
                <a:srgbClr val="000000"/>
              </a:solidFill>
              <a:latin typeface="Calibri"/>
              <a:ea typeface="Calibri"/>
              <a:cs typeface="Calibri"/>
            </a:endParaRPr>
          </a:p>
          <a:p>
            <a:pPr marL="285750" indent="-285750" algn="l">
              <a:buFont typeface="Arial"/>
              <a:buChar char="•"/>
            </a:pPr>
            <a:r>
              <a:rPr lang="fi-FI" sz="1200" b="0" i="0">
                <a:solidFill>
                  <a:srgbClr val="000000"/>
                </a:solidFill>
                <a:effectLst/>
                <a:latin typeface="Calibri"/>
                <a:ea typeface="Calibri"/>
                <a:cs typeface="Calibri"/>
              </a:rPr>
              <a:t>Osaan töistä (puolustusvoimiin, lasten ja nuorten kanssa työskentelyyn, pankki- ja vakuutusalalle tai poliisiksi) tarvitsee puhtaan rikosrekisteriotteen, joten jos haluaa pitää ovet auki erilaisiin ammatteihin, ei kannata olla osallisena rikollisessa toiminnassa tai tehdä rikosta. </a:t>
            </a:r>
            <a:endParaRPr lang="fi-FI" b="0" i="0">
              <a:solidFill>
                <a:srgbClr val="000000"/>
              </a:solidFill>
              <a:effectLst/>
              <a:latin typeface="Calibri"/>
              <a:ea typeface="Calibri"/>
              <a:cs typeface="Calibri"/>
            </a:endParaRPr>
          </a:p>
          <a:p>
            <a:endParaRPr lang="fi-FI"/>
          </a:p>
          <a:p>
            <a:pPr marL="285750" indent="-285750">
              <a:buFont typeface="Arial"/>
              <a:buChar char="•"/>
            </a:pPr>
            <a:r>
              <a:rPr lang="fi-FI"/>
              <a:t>Tunnin alussa kysy oppilailta, muistavatko he milloin rikosoikeudellinen vastuu alkaa? (15-vuotiaana voit saada tuomion (sakkoja tai vankeutta) teostasi)</a:t>
            </a:r>
            <a:endParaRPr lang="fi-FI">
              <a:ea typeface="Calibri" panose="020F0502020204030204"/>
              <a:cs typeface="Calibri" panose="020F0502020204030204"/>
            </a:endParaRPr>
          </a:p>
          <a:p>
            <a:pPr marL="285750" indent="-285750">
              <a:buFont typeface="Arial"/>
              <a:buChar char="•"/>
            </a:pPr>
            <a:r>
              <a:rPr lang="fi-FI"/>
              <a:t>Kysy myös, milloin alkaa vahingonkorvausvelvollisuus? (syntymästä lähtien)</a:t>
            </a:r>
            <a:endParaRPr lang="fi-FI">
              <a:ea typeface="Calibri" panose="020F0502020204030204"/>
              <a:cs typeface="Calibri" panose="020F0502020204030204"/>
            </a:endParaRPr>
          </a:p>
          <a:p>
            <a:pPr marL="285750" indent="-285750">
              <a:buFont typeface="Arial"/>
              <a:buChar char="•"/>
            </a:pPr>
            <a:r>
              <a:rPr lang="fi-FI"/>
              <a:t>Tehkää lyhyt kysely siitä, mitä laki sanoo. </a:t>
            </a:r>
            <a:endParaRPr lang="fi-FI">
              <a:ea typeface="Calibri" panose="020F0502020204030204"/>
              <a:cs typeface="Calibri" panose="020F0502020204030204"/>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8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Tunnin pitäjälle:</a:t>
            </a:r>
          </a:p>
          <a:p>
            <a:pPr marL="285750" indent="-285750">
              <a:buFont typeface="Arial"/>
              <a:buChar char="•"/>
            </a:pPr>
            <a:r>
              <a:rPr lang="fi-FI"/>
              <a:t>Kansalaisoikeudet: </a:t>
            </a:r>
            <a:endParaRPr lang="fi-FI" sz="1600">
              <a:solidFill>
                <a:srgbClr val="000000"/>
              </a:solidFill>
              <a:latin typeface="Calibri"/>
              <a:ea typeface="Calibri"/>
              <a:cs typeface="Calibri"/>
            </a:endParaRPr>
          </a:p>
          <a:p>
            <a:r>
              <a:rPr lang="fi-FI" sz="1200" b="0" i="0">
                <a:solidFill>
                  <a:srgbClr val="333333"/>
                </a:solidFill>
                <a:effectLst/>
                <a:latin typeface="Noto Sans"/>
              </a:rPr>
              <a:t>	Oikeus yhdenvertaiseen kohteluun.</a:t>
            </a:r>
            <a:r>
              <a:rPr lang="fi-FI">
                <a:solidFill>
                  <a:srgbClr val="333333"/>
                </a:solidFill>
                <a:latin typeface="Noto Sans"/>
              </a:rPr>
              <a:t> </a:t>
            </a:r>
            <a:endParaRPr lang="fi-FI" sz="1600">
              <a:ea typeface="Calibri" panose="020F0502020204030204"/>
              <a:cs typeface="Calibri" panose="020F0502020204030204"/>
            </a:endParaRPr>
          </a:p>
          <a:p>
            <a:pPr lvl="0">
              <a:buFontTx/>
              <a:buNone/>
            </a:pPr>
            <a:r>
              <a:rPr lang="fi-FI" sz="1200" b="0" i="0">
                <a:solidFill>
                  <a:srgbClr val="333333"/>
                </a:solidFill>
                <a:effectLst/>
                <a:latin typeface="Noto Sans"/>
              </a:rPr>
              <a:t>	Jokainen saa vapaasti sanoa ja kirjoittaa mielipiteensä, kuitenkin muistaen ettei oma mielipide saa loukata toisia </a:t>
            </a:r>
          </a:p>
          <a:p>
            <a:pPr lvl="0">
              <a:buFontTx/>
              <a:buNone/>
            </a:pPr>
            <a:r>
              <a:rPr lang="fi-FI" sz="1200" b="0" i="0">
                <a:solidFill>
                  <a:srgbClr val="333333"/>
                </a:solidFill>
                <a:effectLst/>
                <a:latin typeface="Noto Sans"/>
              </a:rPr>
              <a:t>	Kaikki voivat valita itse asuinpaikkansa ja liikkua Suomessa vapaasti.</a:t>
            </a:r>
          </a:p>
          <a:p>
            <a:pPr lvl="0">
              <a:buFontTx/>
              <a:buNone/>
            </a:pPr>
            <a:r>
              <a:rPr lang="fi-FI" sz="1200" b="0" i="0">
                <a:solidFill>
                  <a:srgbClr val="333333"/>
                </a:solidFill>
                <a:effectLst/>
                <a:latin typeface="Noto Sans"/>
              </a:rPr>
              <a:t>	Oikeus yksityisyyden suojaan. </a:t>
            </a:r>
          </a:p>
          <a:p>
            <a:pPr lvl="0">
              <a:buFontTx/>
              <a:buNone/>
            </a:pPr>
            <a:r>
              <a:rPr lang="fi-FI" sz="1200" b="0" i="0">
                <a:solidFill>
                  <a:srgbClr val="333333"/>
                </a:solidFill>
                <a:effectLst/>
                <a:latin typeface="Noto Sans"/>
              </a:rPr>
              <a:t>	Oikeus valita oma uskontonsa. Jos ei halua, ei tarvitse valita mitään uskontoa.</a:t>
            </a:r>
          </a:p>
          <a:p>
            <a:pPr marL="285750" lvl="0" indent="-285750">
              <a:buFont typeface="Arial"/>
              <a:buChar char="•"/>
            </a:pPr>
            <a:r>
              <a:rPr lang="fi-FI" sz="1200" b="0" i="0">
                <a:solidFill>
                  <a:srgbClr val="333333"/>
                </a:solidFill>
                <a:effectLst/>
                <a:latin typeface="Noto Sans"/>
              </a:rPr>
              <a:t>Kansalaisvelvollisuudet:</a:t>
            </a:r>
            <a:endParaRPr lang="fi-FI" sz="1200" b="0" i="0">
              <a:solidFill>
                <a:srgbClr val="333333"/>
              </a:solidFill>
              <a:effectLst/>
              <a:latin typeface="Noto Sans"/>
              <a:ea typeface="Noto Sans"/>
              <a:cs typeface="Noto Sans"/>
            </a:endParaRPr>
          </a:p>
          <a:p>
            <a:pPr lvl="0"/>
            <a:r>
              <a:rPr lang="fi-FI" sz="1200" b="0" i="0">
                <a:solidFill>
                  <a:srgbClr val="333333"/>
                </a:solidFill>
                <a:effectLst/>
                <a:latin typeface="Noto Sans" panose="020B0502040204020203" pitchFamily="34" charset="0"/>
              </a:rPr>
              <a:t>	Jos asut tai oleskelet Suomessa, täytyy noudattaa Suomen lakeja.</a:t>
            </a:r>
            <a:endParaRPr lang="fi-FI" sz="1200" b="0">
              <a:ea typeface="Calibri" panose="020F0502020204030204"/>
              <a:cs typeface="Calibri" panose="020F0502020204030204"/>
            </a:endParaRPr>
          </a:p>
          <a:p>
            <a:pPr lvl="0">
              <a:buFontTx/>
              <a:buNone/>
            </a:pPr>
            <a:r>
              <a:rPr lang="fi-FI" sz="1200" b="0" i="0">
                <a:solidFill>
                  <a:srgbClr val="333333"/>
                </a:solidFill>
                <a:effectLst/>
                <a:latin typeface="Noto Sans" panose="020B0502040204020203" pitchFamily="34" charset="0"/>
              </a:rPr>
              <a:t>	Noin 7–18-vuotiailla on oppivelvollisuus.</a:t>
            </a:r>
          </a:p>
          <a:p>
            <a:pPr lvl="0">
              <a:buFontTx/>
              <a:buNone/>
            </a:pPr>
            <a:r>
              <a:rPr lang="fi-FI" sz="1200" b="0" i="0">
                <a:solidFill>
                  <a:srgbClr val="333333"/>
                </a:solidFill>
                <a:effectLst/>
                <a:latin typeface="Noto Sans" panose="020B0502040204020203" pitchFamily="34" charset="0"/>
              </a:rPr>
              <a:t>	Niiden, jotka työskentelevät Suomessa, täytyy maksaa palkasta veroa Suomeen.</a:t>
            </a:r>
          </a:p>
          <a:p>
            <a:pPr lvl="0">
              <a:buFontTx/>
              <a:buNone/>
            </a:pPr>
            <a:r>
              <a:rPr lang="fi-FI" sz="1200" b="0" i="0">
                <a:solidFill>
                  <a:srgbClr val="333333"/>
                </a:solidFill>
                <a:effectLst/>
                <a:latin typeface="Noto Sans" panose="020B0502040204020203" pitchFamily="34" charset="0"/>
              </a:rPr>
              <a:t>	Kaikilla on velvollisuus todistaa oikeudessa, jos heidät sinne kutsutaan.</a:t>
            </a:r>
          </a:p>
          <a:p>
            <a:pPr lvl="0">
              <a:buFontTx/>
              <a:buNone/>
            </a:pPr>
            <a:r>
              <a:rPr lang="fi-FI" sz="1200" b="0" i="0">
                <a:solidFill>
                  <a:srgbClr val="333333"/>
                </a:solidFill>
                <a:effectLst/>
                <a:latin typeface="Noto Sans" panose="020B0502040204020203" pitchFamily="34" charset="0"/>
              </a:rPr>
              <a:t>	Kaikilla on velvollisuus auttaa, jos sattuu onnettomuus.</a:t>
            </a:r>
          </a:p>
          <a:p>
            <a:pPr lvl="0">
              <a:buFontTx/>
              <a:buNone/>
            </a:pPr>
            <a:r>
              <a:rPr lang="fi-FI" sz="1200" b="0" i="0">
                <a:solidFill>
                  <a:srgbClr val="333333"/>
                </a:solidFill>
                <a:effectLst/>
                <a:latin typeface="Noto Sans" panose="020B0502040204020203" pitchFamily="34" charset="0"/>
              </a:rPr>
              <a:t>	Kaikilla on velvollisuus ilmoittaa poliisille jos näkee rikoksen tai tietää sellaista suunniteltavan</a:t>
            </a:r>
          </a:p>
          <a:p>
            <a:pPr marL="285750" marR="0" lvl="0" indent="-285750" algn="l" defTabSz="914378" rtl="0" eaLnBrk="1" fontAlgn="auto" latinLnBrk="0" hangingPunct="1">
              <a:lnSpc>
                <a:spcPct val="100000"/>
              </a:lnSpc>
              <a:spcBef>
                <a:spcPts val="0"/>
              </a:spcBef>
              <a:spcAft>
                <a:spcPts val="0"/>
              </a:spcAft>
              <a:buClrTx/>
              <a:buSzTx/>
              <a:buFont typeface="Arial"/>
              <a:buChar char="•"/>
              <a:tabLst/>
              <a:defRPr/>
            </a:pPr>
            <a:r>
              <a:rPr lang="fi-FI" sz="1200" b="0" i="0">
                <a:solidFill>
                  <a:srgbClr val="333333"/>
                </a:solidFill>
                <a:effectLst/>
                <a:latin typeface="Noto Sans" panose="020B0502040204020203" pitchFamily="34" charset="0"/>
              </a:rPr>
              <a:t>Lisäksi vanhemmilla on velvollisuus huolehtia lapsistaan ja tarvittaessa tähän saa apua yhteiskunnalta jos perhe apua tarvitsee (perhe- ja sosiaalipalvelut).</a:t>
            </a:r>
            <a:endParaRPr lang="fi-FI" sz="1200" b="0" i="0">
              <a:solidFill>
                <a:srgbClr val="333333"/>
              </a:solidFill>
              <a:effectLst/>
              <a:latin typeface="Noto Sans" panose="020B0502040204020203" pitchFamily="34" charset="0"/>
              <a:ea typeface="Noto Sans" panose="020B0502040204020203" pitchFamily="34" charset="0"/>
              <a:cs typeface="Noto Sans" panose="020B0502040204020203" pitchFamily="34" charset="0"/>
            </a:endParaRPr>
          </a:p>
          <a:p>
            <a:pPr lvl="0">
              <a:buFontTx/>
              <a:buNone/>
            </a:pPr>
            <a:endParaRPr lang="fi-FI" sz="1200" b="0" i="0">
              <a:solidFill>
                <a:srgbClr val="333333"/>
              </a:solidFill>
              <a:effectLst/>
              <a:latin typeface="Noto Sans" panose="020B0502040204020203" pitchFamily="34" charset="0"/>
            </a:endParaRPr>
          </a:p>
          <a:p>
            <a:pPr marL="285750" lvl="0" indent="-285750">
              <a:buFont typeface="Arial"/>
              <a:buChar char="•"/>
            </a:pPr>
            <a:r>
              <a:rPr lang="fi-FI" sz="1200" b="0" i="0">
                <a:solidFill>
                  <a:srgbClr val="333333"/>
                </a:solidFill>
                <a:effectLst/>
                <a:latin typeface="Noto Sans" panose="020B0502040204020203" pitchFamily="34" charset="0"/>
              </a:rPr>
              <a:t>Kerrotaan oppilaille että suomessa ihmiset luottavat turvallisuus viranomaisiin (74% vuoden 2023 kyselyn mukaan luottaa turvallisuusviranomaisiin) ja suomalaiset kokevat suomessa olevan turvallista elää (88% vuoden 2023 kyselystä)</a:t>
            </a:r>
            <a:endParaRPr lang="fi-FI" sz="1200" b="0" i="0">
              <a:solidFill>
                <a:srgbClr val="333333"/>
              </a:solidFill>
              <a:effectLst/>
              <a:latin typeface="Noto Sans"/>
              <a:ea typeface="Noto Sans"/>
              <a:cs typeface="Noto Sans"/>
            </a:endParaRPr>
          </a:p>
          <a:p>
            <a:pPr>
              <a:buFontTx/>
              <a:buNone/>
            </a:pPr>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32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Nuoruus on ihmiselämän kaikkein </a:t>
            </a:r>
            <a:r>
              <a:rPr lang="fi-FI">
                <a:solidFill>
                  <a:prstClr val="black"/>
                </a:solidFill>
                <a:latin typeface="Calibri" panose="020F0502020204030204"/>
              </a:rPr>
              <a:t>rikosaltteinta</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aikaa, halutaan kokeilla rajoja.</a:t>
            </a:r>
            <a:endParaRPr lang="en-US">
              <a:solidFill>
                <a:prstClr val="black"/>
              </a:solidFill>
              <a:latin typeface="Calibri" panose="020F0502020204030204"/>
            </a:endParaRPr>
          </a:p>
          <a:p>
            <a:pPr marL="285750" marR="0" lvl="0" indent="-285750" algn="l" defTabSz="914378">
              <a:lnSpc>
                <a:spcPct val="100000"/>
              </a:lnSpc>
              <a:spcBef>
                <a:spcPts val="0"/>
              </a:spcBef>
              <a:spcAft>
                <a:spcPts val="0"/>
              </a:spcAft>
              <a:buClrTx/>
              <a:buSzTx/>
              <a:buFont typeface="Arial"/>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Jos haluat tutustua selkokieliseen versioon rikoksista, voit lukea Konstaapeli Danielin kirjasta lisää, ryhtyä vaikka rikostutkijaksi.</a:t>
            </a:r>
            <a:r>
              <a:rPr kumimoji="0" lang="fi-FI" sz="1200" b="1"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fi-FI">
              <a:solidFill>
                <a:prstClr val="black"/>
              </a:solidFill>
              <a:latin typeface="Calibri" panose="020F0502020204030204"/>
            </a:endParaRPr>
          </a:p>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Eri rikoksista määrätään eri mittaisia rangaistuksia sen mukaan, onko kyseessä lievä, perusmuotoinen vai törkeä toteutustapa. Lisäksi tulevat usein vahingonkorvaukset.</a:t>
            </a:r>
            <a:r>
              <a:rPr lang="fi-FI">
                <a:solidFill>
                  <a:prstClr val="black"/>
                </a:solidFill>
                <a:latin typeface="Calibri" panose="020F0502020204030204"/>
              </a:rPr>
              <a:t> </a:t>
            </a:r>
            <a:endParaRPr lang="fi-FI">
              <a:solidFill>
                <a:prstClr val="black"/>
              </a:solidFill>
              <a:latin typeface="Calibri" panose="020F0502020204030204"/>
              <a:cs typeface="Calibri"/>
            </a:endParaRPr>
          </a:p>
          <a:p>
            <a:pPr marL="285750" marR="0" lvl="0" indent="-285750" algn="l" defTabSz="914378">
              <a:lnSpc>
                <a:spcPct val="100000"/>
              </a:lnSpc>
              <a:spcBef>
                <a:spcPts val="0"/>
              </a:spcBef>
              <a:spcAft>
                <a:spcPts val="0"/>
              </a:spcAft>
              <a:buClrTx/>
              <a:buSzTx/>
              <a:buFont typeface="Arial"/>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Diassa lueteltujen rikosten rangaistukset ovat sakoista kymmeneen vuotta vankeutta ja lähes aina tulee myös uhrille korvattavaksi vahingonkorvauksia.</a:t>
            </a:r>
            <a:endParaRPr lang="fi-FI"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4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Diassa esimerkkejä nuorten viime aikoina tekemistä rikoksista. </a:t>
            </a:r>
          </a:p>
          <a:p>
            <a:pPr marL="171450" indent="-171450">
              <a:buFont typeface="Arial"/>
              <a:buChar char="•"/>
            </a:pPr>
            <a:r>
              <a:rPr lang="fi-FI"/>
              <a:t>Näistä erityisesti on käsiteltävä saadut tuomiot ja korostettava tekojen laittomuutta. </a:t>
            </a:r>
            <a:endParaRPr lang="fi-FI">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63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t>Pohtikaa 3-5 hengen ryhmissä.</a:t>
            </a:r>
            <a:endParaRPr lang="en-US"/>
          </a:p>
          <a:p>
            <a:pPr marL="285750" indent="-285750">
              <a:lnSpc>
                <a:spcPct val="107000"/>
              </a:lnSpc>
              <a:spcAft>
                <a:spcPts val="800"/>
              </a:spcAft>
              <a:buFont typeface="Arial"/>
              <a:buChar char="•"/>
            </a:pPr>
            <a:r>
              <a:rPr lang="fi-FI"/>
              <a:t>Olisiko tilanteessa voinut toimia toisin?</a:t>
            </a:r>
            <a:endParaRPr lang="en-US"/>
          </a:p>
          <a:p>
            <a:pPr marL="285750" indent="-285750">
              <a:lnSpc>
                <a:spcPct val="107000"/>
              </a:lnSpc>
              <a:spcAft>
                <a:spcPts val="800"/>
              </a:spcAft>
              <a:buFont typeface="Arial"/>
              <a:buChar char="•"/>
            </a:pPr>
            <a:endParaRPr lang="fi-FI"/>
          </a:p>
          <a:p>
            <a:pPr marL="285750" indent="-285750">
              <a:lnSpc>
                <a:spcPct val="107000"/>
              </a:lnSpc>
              <a:spcAft>
                <a:spcPts val="800"/>
              </a:spcAft>
              <a:buFont typeface="Arial"/>
              <a:buChar char="•"/>
            </a:pPr>
            <a:r>
              <a:rPr lang="fi-FI"/>
              <a:t>Käydään lopuksi yhteisesti läpi mitä löydettiin.</a:t>
            </a:r>
          </a:p>
          <a:p>
            <a:pPr marL="285750" indent="-285750">
              <a:lnSpc>
                <a:spcPct val="107000"/>
              </a:lnSpc>
              <a:spcAft>
                <a:spcPts val="800"/>
              </a:spcAft>
              <a:buFont typeface="Arial"/>
              <a:buChar char="•"/>
            </a:pPr>
            <a:endParaRPr lang="fi-FI">
              <a:cs typeface="Calibri" panose="020F0502020204030204"/>
            </a:endParaRPr>
          </a:p>
          <a:p>
            <a:pPr algn="l" rtl="0" fontAlgn="base"/>
            <a:r>
              <a:rPr lang="fi-FI" sz="1800" b="0" i="0">
                <a:solidFill>
                  <a:srgbClr val="444444"/>
                </a:solidFill>
                <a:effectLst/>
                <a:latin typeface="Calibri" panose="020F0502020204030204" pitchFamily="34" charset="0"/>
              </a:rPr>
              <a:t>Konstaapeli Danielin kirjasta case: Velkojen maksu (sivut 158-159) </a:t>
            </a:r>
          </a:p>
          <a:p>
            <a:pPr algn="l" rtl="0" fontAlgn="base"/>
            <a:endParaRPr lang="fi-FI" sz="1800" b="0" i="0">
              <a:solidFill>
                <a:srgbClr val="444444"/>
              </a:solidFill>
              <a:effectLst/>
              <a:latin typeface="Calibri" panose="020F0502020204030204" pitchFamily="34" charset="0"/>
            </a:endParaRPr>
          </a:p>
          <a:p>
            <a:pPr marL="0" indent="0">
              <a:lnSpc>
                <a:spcPct val="107000"/>
              </a:lnSpc>
              <a:spcAft>
                <a:spcPts val="800"/>
              </a:spcAft>
              <a:buFont typeface="Arial"/>
              <a:buNone/>
            </a:pP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Ratkaisut samalla dialla. </a:t>
            </a:r>
          </a:p>
          <a:p>
            <a:pPr marL="171450" indent="-171450">
              <a:buFont typeface="Arial"/>
              <a:buChar char="•"/>
            </a:pPr>
            <a:r>
              <a:rPr lang="fi-FI"/>
              <a:t>Tunnin pitäjä laittaa ne näkyviin vasta kun tehtävä on tehty.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0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Pohditaan yhdessä, millaisia rikoksia olette kuulleet, että netissä voi tehdä? </a:t>
            </a:r>
            <a:endParaRPr lang="fi-FI">
              <a:solidFill>
                <a:prstClr val="black"/>
              </a:solidFill>
              <a:latin typeface="Calibri" panose="020F0502020204030204"/>
            </a:endParaRPr>
          </a:p>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Eroavatko ne mielestänne jotenkin muista rikoksista? </a:t>
            </a:r>
            <a:endParaRPr lang="fi-FI">
              <a:solidFill>
                <a:prstClr val="black"/>
              </a:solidFill>
              <a:latin typeface="Calibri" panose="020F0502020204030204"/>
            </a:endParaRPr>
          </a:p>
          <a:p>
            <a:pPr marL="285750" marR="0" lvl="0" indent="-285750" algn="l" defTabSz="914378">
              <a:lnSpc>
                <a:spcPct val="100000"/>
              </a:lnSpc>
              <a:spcBef>
                <a:spcPts val="0"/>
              </a:spcBef>
              <a:spcAft>
                <a:spcPts val="0"/>
              </a:spcAft>
              <a:buClrTx/>
              <a:buSzTx/>
              <a:buFont typeface="Arial"/>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Tuleeko mieleen vielä joitakin rikoksia, joita netissä voi ajautua tekemään?</a:t>
            </a:r>
            <a:endParaRPr lang="fi-FI"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indent="-285750">
              <a:buFont typeface="Arial"/>
              <a:buChar char="•"/>
              <a:defRPr/>
            </a:pPr>
            <a:endParaRPr lang="fi-FI">
              <a:solidFill>
                <a:prstClr val="black"/>
              </a:solidFill>
              <a:latin typeface="Calibri" panose="020F0502020204030204"/>
            </a:endParaRPr>
          </a:p>
          <a:p>
            <a:pPr>
              <a:defRPr/>
            </a:pPr>
            <a:endParaRPr lang="fi-FI">
              <a:solidFill>
                <a:prstClr val="black"/>
              </a:solidFill>
              <a:latin typeface="Calibri" panose="020F0502020204030204"/>
              <a:ea typeface="Calibri" panose="020F0502020204030204"/>
              <a:cs typeface="Calibri" panose="020F0502020204030204"/>
            </a:endParaRPr>
          </a:p>
          <a:p>
            <a:pPr marL="285750" indent="-285750">
              <a:buFont typeface="Arial"/>
              <a:buChar char="•"/>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Vapaampaa keskustelua aiheesta, mitä mieleen tulee? </a:t>
            </a:r>
            <a:endParaRPr lang="fi-FI">
              <a:solidFill>
                <a:prstClr val="black"/>
              </a:solidFill>
              <a:latin typeface="Calibri" panose="020F0502020204030204"/>
            </a:endParaRPr>
          </a:p>
          <a:p>
            <a:pPr marL="742315" lvl="1" indent="-285750">
              <a:buFont typeface="Courier New"/>
              <a:buChar char="o"/>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Miksi ikärajoja on? </a:t>
            </a:r>
            <a:endParaRPr lang="fi-FI">
              <a:solidFill>
                <a:prstClr val="black"/>
              </a:solidFill>
              <a:latin typeface="Calibri" panose="020F0502020204030204"/>
              <a:ea typeface="Calibri" panose="020F0502020204030204"/>
              <a:cs typeface="Calibri" panose="020F0502020204030204"/>
            </a:endParaRPr>
          </a:p>
          <a:p>
            <a:pPr marL="742315" lvl="1" indent="-285750">
              <a:buFont typeface="Courier New"/>
              <a:buChar char="o"/>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Miksi </a:t>
            </a: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rPr>
              <a:t>nudet</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on näin rajattuja?</a:t>
            </a:r>
            <a:r>
              <a:rPr lang="fi-FI">
                <a:solidFill>
                  <a:prstClr val="black"/>
                </a:solidFill>
                <a:latin typeface="Calibri" panose="020F0502020204030204"/>
              </a:rPr>
              <a:t> </a:t>
            </a:r>
          </a:p>
          <a:p>
            <a:pPr marL="742315" lvl="1" indent="-285750">
              <a:buFont typeface="Courier New"/>
              <a:buChar char="o"/>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Ennen älypuhelimia tämä ongelma oli toisenlainen. Miksi? </a:t>
            </a:r>
            <a:endParaRPr lang="fi-FI"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456565" lvl="1"/>
            <a:endParaRPr lang="fi-FI">
              <a:ea typeface="Calibri" panose="020F0502020204030204"/>
              <a:cs typeface="Calibri" panose="020F0502020204030204"/>
            </a:endParaRPr>
          </a:p>
          <a:p>
            <a:pPr marL="285750" indent="-285750">
              <a:buFont typeface="Arial"/>
              <a:buChar char="•"/>
            </a:pPr>
            <a:r>
              <a:rPr lang="fi-FI">
                <a:ea typeface="Calibri" panose="020F0502020204030204"/>
                <a:cs typeface="Calibri" panose="020F0502020204030204"/>
              </a:rPr>
              <a:t>Jos keskustelu lähtee sellaiseen suuntaan, jossa hämärtyy laillisuuden raja, keskustelu on pysäytettävä.</a:t>
            </a: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7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a:hlinkClick r:id="rId3"/>
              </a:rPr>
              <a:t>Päihdetieto - Details - Kahoot!</a:t>
            </a:r>
            <a:endParaRPr lang="en-US"/>
          </a:p>
          <a:p>
            <a:r>
              <a:rPr lang="en-US"/>
              <a:t>Jos </a:t>
            </a:r>
            <a:r>
              <a:rPr lang="en-US" err="1"/>
              <a:t>linkki</a:t>
            </a:r>
            <a:r>
              <a:rPr lang="en-US"/>
              <a:t> </a:t>
            </a:r>
            <a:r>
              <a:rPr lang="en-US" err="1"/>
              <a:t>ei</a:t>
            </a:r>
            <a:r>
              <a:rPr lang="en-US"/>
              <a:t> </a:t>
            </a:r>
            <a:r>
              <a:rPr lang="en-US" err="1"/>
              <a:t>toimi</a:t>
            </a:r>
            <a:r>
              <a:rPr lang="en-US"/>
              <a:t>, </a:t>
            </a:r>
            <a:r>
              <a:rPr lang="en-US" err="1"/>
              <a:t>löydät</a:t>
            </a:r>
            <a:r>
              <a:rPr lang="en-US"/>
              <a:t> </a:t>
            </a:r>
            <a:r>
              <a:rPr lang="en-US" err="1"/>
              <a:t>kahootin</a:t>
            </a:r>
            <a:r>
              <a:rPr lang="en-US"/>
              <a:t> </a:t>
            </a:r>
            <a:r>
              <a:rPr lang="en-US" err="1"/>
              <a:t>tiedoilla</a:t>
            </a:r>
            <a:r>
              <a:rPr lang="en-US"/>
              <a:t>: </a:t>
            </a:r>
            <a:r>
              <a:rPr lang="en-US" err="1"/>
              <a:t>tekijä</a:t>
            </a:r>
            <a:r>
              <a:rPr lang="en-US"/>
              <a:t> sannatahko25 </a:t>
            </a:r>
            <a:r>
              <a:rPr lang="en-US" err="1"/>
              <a:t>kahootin</a:t>
            </a:r>
            <a:r>
              <a:rPr lang="en-US"/>
              <a:t> </a:t>
            </a:r>
            <a:r>
              <a:rPr lang="en-US" err="1"/>
              <a:t>nimi</a:t>
            </a:r>
            <a:r>
              <a:rPr lang="en-US"/>
              <a:t>: </a:t>
            </a:r>
            <a:r>
              <a:rPr lang="en-US" err="1"/>
              <a:t>päihdetieto</a:t>
            </a:r>
            <a:r>
              <a:rPr lang="en-US"/>
              <a:t> </a:t>
            </a:r>
            <a:endParaRPr lang="en-US">
              <a:cs typeface="Calibri"/>
            </a:endParaRPr>
          </a:p>
          <a:p>
            <a:pPr marL="171450" indent="-171450">
              <a:buAutoNum type="arabicPeriod"/>
            </a:pPr>
            <a:endParaRPr lang="en-US">
              <a:cs typeface="Calibri"/>
            </a:endParaRPr>
          </a:p>
          <a:p>
            <a:r>
              <a:rPr lang="en-US" err="1"/>
              <a:t>Kahootin</a:t>
            </a:r>
            <a:r>
              <a:rPr lang="en-US"/>
              <a:t> </a:t>
            </a:r>
            <a:r>
              <a:rPr lang="en-US" err="1"/>
              <a:t>kysymyksiin</a:t>
            </a:r>
            <a:r>
              <a:rPr lang="en-US"/>
              <a:t> </a:t>
            </a:r>
            <a:r>
              <a:rPr lang="en-US" err="1"/>
              <a:t>vastauksiin</a:t>
            </a:r>
            <a:r>
              <a:rPr lang="en-US"/>
              <a:t> </a:t>
            </a:r>
            <a:r>
              <a:rPr lang="en-US" err="1"/>
              <a:t>tueksi</a:t>
            </a:r>
            <a:r>
              <a:rPr lang="en-US"/>
              <a:t>:</a:t>
            </a:r>
          </a:p>
          <a:p>
            <a:pPr marL="228600" indent="-228600">
              <a:buAutoNum type="arabicPeriod"/>
            </a:pPr>
            <a:r>
              <a:rPr lang="en-US" err="1"/>
              <a:t>Sähkötupakka</a:t>
            </a:r>
            <a:r>
              <a:rPr lang="en-US"/>
              <a:t> on </a:t>
            </a:r>
            <a:r>
              <a:rPr lang="en-US" err="1"/>
              <a:t>tupakkalain</a:t>
            </a:r>
            <a:r>
              <a:rPr lang="en-US"/>
              <a:t> </a:t>
            </a:r>
            <a:r>
              <a:rPr lang="en-US" err="1"/>
              <a:t>mukaisesti</a:t>
            </a:r>
            <a:r>
              <a:rPr lang="en-US"/>
              <a:t> </a:t>
            </a:r>
            <a:r>
              <a:rPr lang="en-US" err="1"/>
              <a:t>päihteeksi</a:t>
            </a:r>
            <a:r>
              <a:rPr lang="en-US"/>
              <a:t> </a:t>
            </a:r>
            <a:r>
              <a:rPr lang="en-US" err="1"/>
              <a:t>laskettava</a:t>
            </a:r>
            <a:r>
              <a:rPr lang="en-US"/>
              <a:t>. </a:t>
            </a:r>
            <a:r>
              <a:rPr lang="en-US" err="1"/>
              <a:t>Sillä</a:t>
            </a:r>
            <a:r>
              <a:rPr lang="en-US"/>
              <a:t> </a:t>
            </a:r>
            <a:r>
              <a:rPr lang="en-US" err="1"/>
              <a:t>ei</a:t>
            </a:r>
            <a:r>
              <a:rPr lang="en-US"/>
              <a:t> ole </a:t>
            </a:r>
            <a:r>
              <a:rPr lang="en-US" err="1"/>
              <a:t>merkitystä</a:t>
            </a:r>
            <a:r>
              <a:rPr lang="en-US"/>
              <a:t> </a:t>
            </a:r>
            <a:r>
              <a:rPr lang="en-US" err="1"/>
              <a:t>onko</a:t>
            </a:r>
            <a:r>
              <a:rPr lang="en-US"/>
              <a:t> </a:t>
            </a:r>
            <a:r>
              <a:rPr lang="en-US" err="1"/>
              <a:t>siinä</a:t>
            </a:r>
            <a:r>
              <a:rPr lang="en-US"/>
              <a:t> </a:t>
            </a:r>
            <a:r>
              <a:rPr lang="en-US" err="1"/>
              <a:t>nikotiinia</a:t>
            </a:r>
            <a:r>
              <a:rPr lang="en-US"/>
              <a:t> </a:t>
            </a:r>
            <a:r>
              <a:rPr lang="en-US" err="1"/>
              <a:t>vai</a:t>
            </a:r>
            <a:r>
              <a:rPr lang="en-US"/>
              <a:t> </a:t>
            </a:r>
            <a:r>
              <a:rPr lang="en-US" err="1"/>
              <a:t>ei</a:t>
            </a:r>
            <a:r>
              <a:rPr lang="en-US"/>
              <a:t>. </a:t>
            </a:r>
            <a:endParaRPr lang="en-US">
              <a:cs typeface="Calibri"/>
            </a:endParaRPr>
          </a:p>
          <a:p>
            <a:pPr marL="228600" indent="-228600">
              <a:buAutoNum type="arabicPeriod"/>
            </a:pPr>
            <a:r>
              <a:rPr lang="en-US" err="1"/>
              <a:t>Nuuska</a:t>
            </a:r>
            <a:r>
              <a:rPr lang="en-US"/>
              <a:t> </a:t>
            </a:r>
            <a:r>
              <a:rPr lang="en-US" err="1"/>
              <a:t>nostaa</a:t>
            </a:r>
            <a:r>
              <a:rPr lang="en-US"/>
              <a:t> </a:t>
            </a:r>
            <a:r>
              <a:rPr lang="en-US" err="1"/>
              <a:t>verenpainetta</a:t>
            </a:r>
            <a:r>
              <a:rPr lang="en-US"/>
              <a:t> ja </a:t>
            </a:r>
            <a:r>
              <a:rPr lang="en-US" err="1"/>
              <a:t>kiihdyttää</a:t>
            </a:r>
            <a:r>
              <a:rPr lang="en-US"/>
              <a:t> </a:t>
            </a:r>
            <a:r>
              <a:rPr lang="en-US" err="1"/>
              <a:t>sydämen</a:t>
            </a:r>
            <a:r>
              <a:rPr lang="en-US"/>
              <a:t> </a:t>
            </a:r>
            <a:r>
              <a:rPr lang="en-US" err="1"/>
              <a:t>sykettä</a:t>
            </a:r>
            <a:r>
              <a:rPr lang="en-US"/>
              <a:t>, </a:t>
            </a:r>
            <a:r>
              <a:rPr lang="en-US" err="1"/>
              <a:t>jolloin</a:t>
            </a:r>
            <a:r>
              <a:rPr lang="en-US"/>
              <a:t> </a:t>
            </a:r>
            <a:r>
              <a:rPr lang="en-US" err="1"/>
              <a:t>ihminesen</a:t>
            </a:r>
            <a:r>
              <a:rPr lang="en-US"/>
              <a:t> </a:t>
            </a:r>
            <a:r>
              <a:rPr lang="en-US" err="1"/>
              <a:t>elimistö</a:t>
            </a:r>
            <a:r>
              <a:rPr lang="en-US"/>
              <a:t> on jo </a:t>
            </a:r>
            <a:r>
              <a:rPr lang="en-US" err="1"/>
              <a:t>rasitustilassa</a:t>
            </a:r>
            <a:r>
              <a:rPr lang="en-US"/>
              <a:t>. </a:t>
            </a:r>
            <a:r>
              <a:rPr lang="en-US" err="1"/>
              <a:t>Tästä</a:t>
            </a:r>
            <a:r>
              <a:rPr lang="en-US"/>
              <a:t> </a:t>
            </a:r>
            <a:r>
              <a:rPr lang="en-US" err="1"/>
              <a:t>johtuen</a:t>
            </a:r>
            <a:r>
              <a:rPr lang="en-US"/>
              <a:t> se </a:t>
            </a:r>
            <a:r>
              <a:rPr lang="en-US" err="1"/>
              <a:t>voi</a:t>
            </a:r>
            <a:r>
              <a:rPr lang="en-US"/>
              <a:t> </a:t>
            </a:r>
            <a:r>
              <a:rPr lang="en-US" err="1"/>
              <a:t>jopa</a:t>
            </a:r>
            <a:r>
              <a:rPr lang="en-US"/>
              <a:t> </a:t>
            </a:r>
            <a:r>
              <a:rPr lang="en-US" err="1"/>
              <a:t>heikentää</a:t>
            </a:r>
            <a:r>
              <a:rPr lang="en-US"/>
              <a:t> </a:t>
            </a:r>
            <a:r>
              <a:rPr lang="en-US" err="1"/>
              <a:t>urheilusuoritusta</a:t>
            </a:r>
            <a:r>
              <a:rPr lang="en-US"/>
              <a:t>.</a:t>
            </a:r>
            <a:endParaRPr lang="en-US">
              <a:cs typeface="Calibri"/>
            </a:endParaRPr>
          </a:p>
          <a:p>
            <a:pPr marL="228600" indent="-228600">
              <a:buAutoNum type="arabicPeriod"/>
            </a:pPr>
            <a:r>
              <a:rPr lang="en-US" err="1"/>
              <a:t>Alkoholi</a:t>
            </a:r>
            <a:r>
              <a:rPr lang="en-US"/>
              <a:t> on </a:t>
            </a:r>
            <a:r>
              <a:rPr lang="en-US" err="1"/>
              <a:t>yksi</a:t>
            </a:r>
            <a:r>
              <a:rPr lang="en-US"/>
              <a:t> </a:t>
            </a:r>
            <a:r>
              <a:rPr lang="en-US" err="1"/>
              <a:t>yleisimpiä</a:t>
            </a:r>
            <a:r>
              <a:rPr lang="en-US"/>
              <a:t> </a:t>
            </a:r>
            <a:r>
              <a:rPr lang="en-US" err="1"/>
              <a:t>työikäisten</a:t>
            </a:r>
            <a:r>
              <a:rPr lang="en-US"/>
              <a:t> </a:t>
            </a:r>
            <a:r>
              <a:rPr lang="en-US" err="1"/>
              <a:t>suomalaisten</a:t>
            </a:r>
            <a:r>
              <a:rPr lang="en-US"/>
              <a:t> </a:t>
            </a:r>
            <a:r>
              <a:rPr lang="en-US" err="1"/>
              <a:t>kuolinsyyn</a:t>
            </a:r>
            <a:r>
              <a:rPr lang="en-US"/>
              <a:t> </a:t>
            </a:r>
            <a:r>
              <a:rPr lang="en-US" err="1"/>
              <a:t>aiheuttajia</a:t>
            </a:r>
            <a:r>
              <a:rPr lang="en-US"/>
              <a:t>. </a:t>
            </a:r>
            <a:r>
              <a:rPr lang="en-US" err="1"/>
              <a:t>Terveyshaittojen</a:t>
            </a:r>
            <a:r>
              <a:rPr lang="en-US"/>
              <a:t> </a:t>
            </a:r>
            <a:r>
              <a:rPr lang="en-US" err="1"/>
              <a:t>lisäksi</a:t>
            </a:r>
            <a:r>
              <a:rPr lang="en-US"/>
              <a:t> </a:t>
            </a:r>
            <a:r>
              <a:rPr lang="en-US" err="1"/>
              <a:t>onnettomuudet</a:t>
            </a:r>
            <a:r>
              <a:rPr lang="en-US"/>
              <a:t>, </a:t>
            </a:r>
            <a:r>
              <a:rPr lang="en-US" err="1"/>
              <a:t>tapaturmat</a:t>
            </a:r>
            <a:r>
              <a:rPr lang="en-US"/>
              <a:t> mm. </a:t>
            </a:r>
            <a:r>
              <a:rPr lang="en-US" err="1"/>
              <a:t>Rattijuopumukset</a:t>
            </a:r>
            <a:r>
              <a:rPr lang="en-US"/>
              <a:t> ja </a:t>
            </a:r>
            <a:r>
              <a:rPr lang="en-US" err="1"/>
              <a:t>hukkumiskuolemat</a:t>
            </a:r>
            <a:r>
              <a:rPr lang="en-US"/>
              <a:t> </a:t>
            </a:r>
            <a:r>
              <a:rPr lang="en-US" err="1"/>
              <a:t>lasketaan</a:t>
            </a:r>
            <a:r>
              <a:rPr lang="en-US"/>
              <a:t> </a:t>
            </a:r>
            <a:r>
              <a:rPr lang="en-US" err="1"/>
              <a:t>mukaan</a:t>
            </a:r>
            <a:r>
              <a:rPr lang="en-US"/>
              <a:t>.</a:t>
            </a:r>
            <a:endParaRPr lang="en-US">
              <a:cs typeface="Calibri"/>
            </a:endParaRPr>
          </a:p>
          <a:p>
            <a:pPr marL="228600" indent="-228600">
              <a:buAutoNum type="arabicPeriod"/>
            </a:pPr>
            <a:r>
              <a:rPr lang="en-US" err="1"/>
              <a:t>Nuuskan</a:t>
            </a:r>
            <a:r>
              <a:rPr lang="en-US"/>
              <a:t> </a:t>
            </a:r>
            <a:r>
              <a:rPr lang="en-US" err="1"/>
              <a:t>lahjoittaminenkin</a:t>
            </a:r>
            <a:r>
              <a:rPr lang="en-US"/>
              <a:t> on </a:t>
            </a:r>
            <a:r>
              <a:rPr lang="en-US" err="1"/>
              <a:t>laissa</a:t>
            </a:r>
            <a:r>
              <a:rPr lang="en-US"/>
              <a:t> </a:t>
            </a:r>
            <a:r>
              <a:rPr lang="en-US" err="1"/>
              <a:t>kielletty</a:t>
            </a:r>
            <a:r>
              <a:rPr lang="en-US"/>
              <a:t>. </a:t>
            </a:r>
            <a:r>
              <a:rPr lang="en-US" err="1"/>
              <a:t>Vapessa</a:t>
            </a:r>
            <a:r>
              <a:rPr lang="en-US"/>
              <a:t> on </a:t>
            </a:r>
            <a:r>
              <a:rPr lang="en-US" err="1"/>
              <a:t>todettu</a:t>
            </a:r>
            <a:r>
              <a:rPr lang="en-US"/>
              <a:t> </a:t>
            </a:r>
            <a:r>
              <a:rPr lang="en-US" err="1"/>
              <a:t>vaarallisia</a:t>
            </a:r>
            <a:r>
              <a:rPr lang="en-US"/>
              <a:t> </a:t>
            </a:r>
            <a:r>
              <a:rPr lang="en-US" err="1"/>
              <a:t>määriä</a:t>
            </a:r>
            <a:r>
              <a:rPr lang="en-US"/>
              <a:t> </a:t>
            </a:r>
            <a:r>
              <a:rPr lang="en-US" err="1"/>
              <a:t>lyijyä</a:t>
            </a:r>
            <a:r>
              <a:rPr lang="en-US"/>
              <a:t> (</a:t>
            </a:r>
            <a:r>
              <a:rPr lang="en-US" err="1"/>
              <a:t>Ylen</a:t>
            </a:r>
            <a:r>
              <a:rPr lang="en-US"/>
              <a:t> video), </a:t>
            </a:r>
            <a:r>
              <a:rPr lang="en-US" err="1"/>
              <a:t>kannabiksen</a:t>
            </a:r>
            <a:r>
              <a:rPr lang="en-US"/>
              <a:t> </a:t>
            </a:r>
            <a:r>
              <a:rPr lang="en-US" err="1"/>
              <a:t>käyttö</a:t>
            </a:r>
            <a:r>
              <a:rPr lang="en-US"/>
              <a:t> </a:t>
            </a:r>
            <a:r>
              <a:rPr lang="en-US" err="1"/>
              <a:t>voi</a:t>
            </a:r>
            <a:r>
              <a:rPr lang="en-US"/>
              <a:t> </a:t>
            </a:r>
            <a:r>
              <a:rPr lang="en-US" err="1"/>
              <a:t>aiheuttaa</a:t>
            </a:r>
            <a:r>
              <a:rPr lang="en-US"/>
              <a:t> jo </a:t>
            </a:r>
            <a:r>
              <a:rPr lang="en-US" err="1"/>
              <a:t>ensimmäisellä</a:t>
            </a:r>
            <a:r>
              <a:rPr lang="en-US"/>
              <a:t> </a:t>
            </a:r>
            <a:r>
              <a:rPr lang="en-US" err="1"/>
              <a:t>kokeilulla</a:t>
            </a:r>
            <a:r>
              <a:rPr lang="en-US"/>
              <a:t> </a:t>
            </a:r>
            <a:r>
              <a:rPr lang="en-US" err="1"/>
              <a:t>psykoosin</a:t>
            </a:r>
            <a:r>
              <a:rPr lang="en-US"/>
              <a:t>, </a:t>
            </a:r>
            <a:r>
              <a:rPr lang="en-US" err="1"/>
              <a:t>jos</a:t>
            </a:r>
            <a:r>
              <a:rPr lang="en-US"/>
              <a:t> </a:t>
            </a:r>
            <a:r>
              <a:rPr lang="en-US" err="1"/>
              <a:t>ihmisellä</a:t>
            </a:r>
            <a:r>
              <a:rPr lang="en-US"/>
              <a:t> on </a:t>
            </a:r>
            <a:r>
              <a:rPr lang="en-US" err="1"/>
              <a:t>alttius</a:t>
            </a:r>
            <a:r>
              <a:rPr lang="en-US"/>
              <a:t> </a:t>
            </a:r>
            <a:r>
              <a:rPr lang="en-US" err="1"/>
              <a:t>olemassa</a:t>
            </a:r>
            <a:r>
              <a:rPr lang="en-US"/>
              <a:t>. </a:t>
            </a:r>
            <a:r>
              <a:rPr lang="en-US" b="1" err="1"/>
              <a:t>Passiivinen</a:t>
            </a:r>
            <a:r>
              <a:rPr lang="en-US" b="1"/>
              <a:t> </a:t>
            </a:r>
            <a:r>
              <a:rPr lang="en-US" b="1" err="1"/>
              <a:t>tupakointi</a:t>
            </a:r>
            <a:r>
              <a:rPr lang="en-US" b="1"/>
              <a:t> on </a:t>
            </a:r>
            <a:r>
              <a:rPr lang="en-US" b="1" err="1"/>
              <a:t>tärkeä</a:t>
            </a:r>
            <a:r>
              <a:rPr lang="en-US" b="1"/>
              <a:t> </a:t>
            </a:r>
            <a:r>
              <a:rPr lang="en-US" b="1" err="1"/>
              <a:t>käydä</a:t>
            </a:r>
            <a:r>
              <a:rPr lang="en-US" b="1"/>
              <a:t> </a:t>
            </a:r>
            <a:r>
              <a:rPr lang="en-US" b="1" err="1"/>
              <a:t>läpi</a:t>
            </a:r>
            <a:r>
              <a:rPr lang="en-US" b="1"/>
              <a:t> </a:t>
            </a:r>
            <a:r>
              <a:rPr lang="en-US" b="1" err="1"/>
              <a:t>tässä</a:t>
            </a:r>
            <a:r>
              <a:rPr lang="en-US" b="1"/>
              <a:t>,</a:t>
            </a:r>
            <a:r>
              <a:rPr lang="en-US"/>
              <a:t> </a:t>
            </a:r>
            <a:r>
              <a:rPr lang="en-US" err="1"/>
              <a:t>myös</a:t>
            </a:r>
            <a:r>
              <a:rPr lang="en-US"/>
              <a:t> </a:t>
            </a:r>
            <a:r>
              <a:rPr lang="en-US" err="1"/>
              <a:t>vapen</a:t>
            </a:r>
            <a:r>
              <a:rPr lang="en-US"/>
              <a:t> </a:t>
            </a:r>
            <a:r>
              <a:rPr lang="en-US" err="1"/>
              <a:t>höyryistä</a:t>
            </a:r>
            <a:r>
              <a:rPr lang="en-US"/>
              <a:t> on </a:t>
            </a:r>
            <a:r>
              <a:rPr lang="en-US" err="1"/>
              <a:t>haittoja</a:t>
            </a:r>
            <a:r>
              <a:rPr lang="en-US"/>
              <a:t> </a:t>
            </a:r>
            <a:r>
              <a:rPr lang="en-US" err="1"/>
              <a:t>ympärillä</a:t>
            </a:r>
            <a:r>
              <a:rPr lang="en-US"/>
              <a:t> </a:t>
            </a:r>
            <a:r>
              <a:rPr lang="en-US" err="1"/>
              <a:t>oleville</a:t>
            </a:r>
            <a:r>
              <a:rPr lang="en-US"/>
              <a:t>, </a:t>
            </a:r>
            <a:r>
              <a:rPr lang="en-US" err="1"/>
              <a:t>ei</a:t>
            </a:r>
            <a:r>
              <a:rPr lang="en-US"/>
              <a:t> vain </a:t>
            </a:r>
            <a:r>
              <a:rPr lang="en-US" err="1"/>
              <a:t>tupakan</a:t>
            </a:r>
            <a:r>
              <a:rPr lang="en-US"/>
              <a:t> </a:t>
            </a:r>
            <a:r>
              <a:rPr lang="en-US" err="1"/>
              <a:t>savusta</a:t>
            </a:r>
            <a:r>
              <a:rPr lang="en-US"/>
              <a:t>.</a:t>
            </a:r>
            <a:endParaRPr lang="en-US">
              <a:cs typeface="Calibri"/>
            </a:endParaRPr>
          </a:p>
          <a:p>
            <a:pPr marL="228600" indent="-228600">
              <a:buAutoNum type="arabicPeriod"/>
            </a:pPr>
            <a:r>
              <a:rPr lang="en-US" err="1"/>
              <a:t>Vapen</a:t>
            </a:r>
            <a:r>
              <a:rPr lang="en-US"/>
              <a:t> </a:t>
            </a:r>
            <a:r>
              <a:rPr lang="en-US" err="1"/>
              <a:t>käytöstä</a:t>
            </a:r>
            <a:r>
              <a:rPr lang="en-US"/>
              <a:t> </a:t>
            </a:r>
            <a:r>
              <a:rPr lang="en-US" err="1"/>
              <a:t>voi</a:t>
            </a:r>
            <a:r>
              <a:rPr lang="en-US"/>
              <a:t> </a:t>
            </a:r>
            <a:r>
              <a:rPr lang="en-US" err="1"/>
              <a:t>tulla</a:t>
            </a:r>
            <a:r>
              <a:rPr lang="en-US"/>
              <a:t> </a:t>
            </a:r>
            <a:r>
              <a:rPr lang="en-US" err="1"/>
              <a:t>näitä</a:t>
            </a:r>
            <a:r>
              <a:rPr lang="en-US"/>
              <a:t> </a:t>
            </a:r>
            <a:r>
              <a:rPr lang="en-US" err="1"/>
              <a:t>kaikkia</a:t>
            </a:r>
            <a:r>
              <a:rPr lang="en-US"/>
              <a:t> </a:t>
            </a:r>
            <a:r>
              <a:rPr lang="en-US" err="1"/>
              <a:t>haittoja</a:t>
            </a:r>
            <a:r>
              <a:rPr lang="en-US"/>
              <a:t>. </a:t>
            </a:r>
            <a:r>
              <a:rPr lang="en-US" err="1"/>
              <a:t>Pitkäaikaisvaikutuksista</a:t>
            </a:r>
            <a:r>
              <a:rPr lang="en-US"/>
              <a:t> </a:t>
            </a:r>
            <a:r>
              <a:rPr lang="en-US" err="1"/>
              <a:t>ei</a:t>
            </a:r>
            <a:r>
              <a:rPr lang="en-US"/>
              <a:t> </a:t>
            </a:r>
            <a:r>
              <a:rPr lang="en-US" err="1"/>
              <a:t>vielä</a:t>
            </a:r>
            <a:r>
              <a:rPr lang="en-US"/>
              <a:t> ole </a:t>
            </a:r>
            <a:r>
              <a:rPr lang="en-US" err="1"/>
              <a:t>edes</a:t>
            </a:r>
            <a:r>
              <a:rPr lang="en-US"/>
              <a:t> </a:t>
            </a:r>
            <a:r>
              <a:rPr lang="en-US" err="1"/>
              <a:t>tutkittua</a:t>
            </a:r>
            <a:r>
              <a:rPr lang="en-US"/>
              <a:t> </a:t>
            </a:r>
            <a:r>
              <a:rPr lang="en-US" err="1"/>
              <a:t>tietoa</a:t>
            </a:r>
            <a:r>
              <a:rPr lang="en-US"/>
              <a:t>. </a:t>
            </a:r>
            <a:endParaRPr lang="en-US">
              <a:cs typeface="Calibri"/>
            </a:endParaRPr>
          </a:p>
          <a:p>
            <a:pPr marL="228600" indent="-228600">
              <a:buAutoNum type="arabicPeriod"/>
            </a:pPr>
            <a:r>
              <a:rPr lang="en-US" err="1"/>
              <a:t>Ensin</a:t>
            </a:r>
            <a:r>
              <a:rPr lang="en-US"/>
              <a:t> </a:t>
            </a:r>
            <a:r>
              <a:rPr lang="en-US" err="1"/>
              <a:t>käydään</a:t>
            </a:r>
            <a:r>
              <a:rPr lang="en-US"/>
              <a:t> </a:t>
            </a:r>
            <a:r>
              <a:rPr lang="en-US" err="1"/>
              <a:t>läpi</a:t>
            </a:r>
            <a:r>
              <a:rPr lang="en-US"/>
              <a:t> </a:t>
            </a:r>
            <a:r>
              <a:rPr lang="en-US" err="1"/>
              <a:t>mitä</a:t>
            </a:r>
            <a:r>
              <a:rPr lang="en-US"/>
              <a:t> on </a:t>
            </a:r>
            <a:r>
              <a:rPr lang="en-US" err="1"/>
              <a:t>julkiset</a:t>
            </a:r>
            <a:r>
              <a:rPr lang="en-US"/>
              <a:t> </a:t>
            </a:r>
            <a:r>
              <a:rPr lang="en-US" err="1"/>
              <a:t>tilat</a:t>
            </a:r>
            <a:r>
              <a:rPr lang="en-US"/>
              <a:t> (</a:t>
            </a:r>
            <a:r>
              <a:rPr lang="en-US" err="1"/>
              <a:t>esim</a:t>
            </a:r>
            <a:r>
              <a:rPr lang="en-US"/>
              <a:t>. </a:t>
            </a:r>
            <a:r>
              <a:rPr lang="en-US" err="1"/>
              <a:t>Kauppakeskukset</a:t>
            </a:r>
            <a:r>
              <a:rPr lang="en-US"/>
              <a:t>, </a:t>
            </a:r>
            <a:r>
              <a:rPr lang="en-US" err="1"/>
              <a:t>kirjastot</a:t>
            </a:r>
            <a:r>
              <a:rPr lang="en-US"/>
              <a:t>, </a:t>
            </a:r>
            <a:r>
              <a:rPr lang="en-US" err="1"/>
              <a:t>nuorisotilat</a:t>
            </a:r>
            <a:r>
              <a:rPr lang="en-US"/>
              <a:t> </a:t>
            </a:r>
            <a:r>
              <a:rPr lang="en-US" err="1"/>
              <a:t>ym</a:t>
            </a:r>
            <a:r>
              <a:rPr lang="en-US"/>
              <a:t>.) </a:t>
            </a:r>
            <a:r>
              <a:rPr lang="en-US" err="1"/>
              <a:t>Erikseen</a:t>
            </a:r>
            <a:r>
              <a:rPr lang="en-US"/>
              <a:t> </a:t>
            </a:r>
            <a:r>
              <a:rPr lang="en-US" err="1"/>
              <a:t>voi</a:t>
            </a:r>
            <a:r>
              <a:rPr lang="en-US"/>
              <a:t> </a:t>
            </a:r>
            <a:r>
              <a:rPr lang="en-US" err="1"/>
              <a:t>mainita</a:t>
            </a:r>
            <a:r>
              <a:rPr lang="en-US"/>
              <a:t> </a:t>
            </a:r>
            <a:r>
              <a:rPr lang="en-US" err="1"/>
              <a:t>kouluihin</a:t>
            </a:r>
            <a:r>
              <a:rPr lang="en-US"/>
              <a:t> </a:t>
            </a:r>
            <a:r>
              <a:rPr lang="en-US" err="1"/>
              <a:t>liittyvästä</a:t>
            </a:r>
            <a:r>
              <a:rPr lang="en-US"/>
              <a:t> </a:t>
            </a:r>
            <a:r>
              <a:rPr lang="en-US" err="1"/>
              <a:t>lainsäädännöstä</a:t>
            </a:r>
            <a:r>
              <a:rPr lang="en-US"/>
              <a:t>. </a:t>
            </a:r>
            <a:r>
              <a:rPr lang="en-US" err="1"/>
              <a:t>Julkisten</a:t>
            </a:r>
            <a:r>
              <a:rPr lang="en-US"/>
              <a:t> </a:t>
            </a:r>
            <a:r>
              <a:rPr lang="en-US" err="1"/>
              <a:t>tilojen</a:t>
            </a:r>
            <a:r>
              <a:rPr lang="en-US"/>
              <a:t> </a:t>
            </a:r>
            <a:r>
              <a:rPr lang="en-US" err="1"/>
              <a:t>tupakointikielto</a:t>
            </a:r>
            <a:r>
              <a:rPr lang="en-US"/>
              <a:t> </a:t>
            </a:r>
            <a:r>
              <a:rPr lang="en-US" err="1"/>
              <a:t>koskee</a:t>
            </a:r>
            <a:r>
              <a:rPr lang="en-US"/>
              <a:t> </a:t>
            </a:r>
            <a:r>
              <a:rPr lang="en-US" err="1"/>
              <a:t>myös</a:t>
            </a:r>
            <a:r>
              <a:rPr lang="en-US"/>
              <a:t> </a:t>
            </a:r>
            <a:r>
              <a:rPr lang="en-US" err="1"/>
              <a:t>sähkötupakkaa</a:t>
            </a:r>
            <a:r>
              <a:rPr lang="en-US"/>
              <a:t> ja </a:t>
            </a:r>
            <a:r>
              <a:rPr lang="en-US" err="1"/>
              <a:t>kaikkia</a:t>
            </a:r>
            <a:r>
              <a:rPr lang="en-US"/>
              <a:t> </a:t>
            </a:r>
            <a:r>
              <a:rPr lang="en-US" err="1"/>
              <a:t>savuavia</a:t>
            </a:r>
            <a:r>
              <a:rPr lang="en-US"/>
              <a:t> </a:t>
            </a:r>
            <a:r>
              <a:rPr lang="en-US" err="1"/>
              <a:t>tupakkatuotteita</a:t>
            </a:r>
            <a:endParaRPr lang="en-US" err="1">
              <a:cs typeface="Calibri"/>
            </a:endParaRPr>
          </a:p>
          <a:p>
            <a:pPr marL="228600" indent="-228600">
              <a:buAutoNum type="arabicPeriod"/>
            </a:pPr>
            <a:r>
              <a:rPr lang="en-US" err="1"/>
              <a:t>Myös</a:t>
            </a:r>
            <a:r>
              <a:rPr lang="en-US"/>
              <a:t> </a:t>
            </a:r>
            <a:r>
              <a:rPr lang="en-US" err="1"/>
              <a:t>täysi-ikäinen</a:t>
            </a:r>
            <a:r>
              <a:rPr lang="en-US"/>
              <a:t> </a:t>
            </a:r>
            <a:r>
              <a:rPr lang="en-US" err="1"/>
              <a:t>voi</a:t>
            </a:r>
            <a:r>
              <a:rPr lang="en-US"/>
              <a:t> </a:t>
            </a:r>
            <a:r>
              <a:rPr lang="en-US" err="1"/>
              <a:t>saada</a:t>
            </a:r>
            <a:r>
              <a:rPr lang="en-US"/>
              <a:t> </a:t>
            </a:r>
            <a:r>
              <a:rPr lang="en-US" err="1"/>
              <a:t>sakkoa</a:t>
            </a:r>
            <a:r>
              <a:rPr lang="en-US"/>
              <a:t> </a:t>
            </a:r>
            <a:r>
              <a:rPr lang="en-US" err="1"/>
              <a:t>vapen</a:t>
            </a:r>
            <a:r>
              <a:rPr lang="en-US"/>
              <a:t> </a:t>
            </a:r>
            <a:r>
              <a:rPr lang="en-US" err="1"/>
              <a:t>hallussapidosta</a:t>
            </a:r>
            <a:r>
              <a:rPr lang="en-US"/>
              <a:t>, </a:t>
            </a:r>
            <a:r>
              <a:rPr lang="en-US" err="1"/>
              <a:t>jos</a:t>
            </a:r>
            <a:r>
              <a:rPr lang="en-US"/>
              <a:t> </a:t>
            </a:r>
            <a:r>
              <a:rPr lang="en-US" err="1"/>
              <a:t>tuotteessa</a:t>
            </a:r>
            <a:r>
              <a:rPr lang="en-US"/>
              <a:t> on </a:t>
            </a:r>
            <a:r>
              <a:rPr lang="en-US" err="1"/>
              <a:t>nikotiinia</a:t>
            </a:r>
            <a:r>
              <a:rPr lang="en-US"/>
              <a:t> </a:t>
            </a:r>
            <a:r>
              <a:rPr lang="en-US" err="1"/>
              <a:t>yli</a:t>
            </a:r>
            <a:r>
              <a:rPr lang="en-US"/>
              <a:t> 20mg. 20mg on </a:t>
            </a:r>
            <a:r>
              <a:rPr lang="en-US" err="1"/>
              <a:t>Suomessa</a:t>
            </a:r>
            <a:r>
              <a:rPr lang="en-US"/>
              <a:t> lain </a:t>
            </a:r>
            <a:r>
              <a:rPr lang="en-US" err="1"/>
              <a:t>sallima</a:t>
            </a:r>
            <a:r>
              <a:rPr lang="en-US"/>
              <a:t> raja </a:t>
            </a:r>
            <a:r>
              <a:rPr lang="en-US" err="1"/>
              <a:t>nikotiinille</a:t>
            </a:r>
            <a:r>
              <a:rPr lang="en-US"/>
              <a:t>, </a:t>
            </a:r>
            <a:r>
              <a:rPr lang="en-US" err="1"/>
              <a:t>lähes</a:t>
            </a:r>
            <a:r>
              <a:rPr lang="en-US"/>
              <a:t> </a:t>
            </a:r>
            <a:r>
              <a:rPr lang="en-US" err="1"/>
              <a:t>kaikissa</a:t>
            </a:r>
            <a:r>
              <a:rPr lang="en-US"/>
              <a:t> </a:t>
            </a:r>
            <a:r>
              <a:rPr lang="en-US" err="1"/>
              <a:t>ulkomailta</a:t>
            </a:r>
            <a:r>
              <a:rPr lang="en-US"/>
              <a:t> </a:t>
            </a:r>
            <a:r>
              <a:rPr lang="en-US" err="1"/>
              <a:t>tuoduissa</a:t>
            </a:r>
            <a:r>
              <a:rPr lang="en-US"/>
              <a:t> </a:t>
            </a:r>
            <a:r>
              <a:rPr lang="en-US" err="1"/>
              <a:t>vapeissa</a:t>
            </a:r>
            <a:r>
              <a:rPr lang="en-US"/>
              <a:t> on </a:t>
            </a:r>
            <a:r>
              <a:rPr lang="en-US" err="1"/>
              <a:t>nikotiinia</a:t>
            </a:r>
            <a:r>
              <a:rPr lang="en-US"/>
              <a:t> </a:t>
            </a:r>
            <a:r>
              <a:rPr lang="en-US" err="1"/>
              <a:t>enemmän</a:t>
            </a:r>
            <a:r>
              <a:rPr lang="en-US"/>
              <a:t>. </a:t>
            </a:r>
            <a:r>
              <a:rPr lang="en-US" err="1"/>
              <a:t>Rikosnimike</a:t>
            </a:r>
            <a:r>
              <a:rPr lang="en-US"/>
              <a:t> on "</a:t>
            </a:r>
            <a:r>
              <a:rPr lang="en-US" err="1"/>
              <a:t>lievä</a:t>
            </a:r>
            <a:r>
              <a:rPr lang="en-US"/>
              <a:t> </a:t>
            </a:r>
            <a:r>
              <a:rPr lang="en-US" err="1"/>
              <a:t>laittomaan</a:t>
            </a:r>
            <a:r>
              <a:rPr lang="en-US"/>
              <a:t> </a:t>
            </a:r>
            <a:r>
              <a:rPr lang="en-US" err="1"/>
              <a:t>tuontitavaraan</a:t>
            </a:r>
            <a:r>
              <a:rPr lang="en-US"/>
              <a:t> </a:t>
            </a:r>
            <a:r>
              <a:rPr lang="en-US" err="1"/>
              <a:t>ryhtyminen</a:t>
            </a:r>
            <a:r>
              <a:rPr lang="en-US"/>
              <a:t>". </a:t>
            </a:r>
            <a:r>
              <a:rPr lang="en-US" err="1"/>
              <a:t>Tärkeä</a:t>
            </a:r>
            <a:r>
              <a:rPr lang="en-US"/>
              <a:t> </a:t>
            </a:r>
            <a:r>
              <a:rPr lang="en-US" err="1"/>
              <a:t>muistuttaa</a:t>
            </a:r>
            <a:r>
              <a:rPr lang="en-US"/>
              <a:t>, </a:t>
            </a:r>
            <a:r>
              <a:rPr lang="en-US" err="1"/>
              <a:t>että</a:t>
            </a:r>
            <a:r>
              <a:rPr lang="en-US"/>
              <a:t> </a:t>
            </a:r>
            <a:r>
              <a:rPr lang="en-US" err="1"/>
              <a:t>ulkomailta</a:t>
            </a:r>
            <a:r>
              <a:rPr lang="en-US"/>
              <a:t> </a:t>
            </a:r>
            <a:r>
              <a:rPr lang="en-US" err="1"/>
              <a:t>tuoduissa</a:t>
            </a:r>
            <a:r>
              <a:rPr lang="en-US"/>
              <a:t> </a:t>
            </a:r>
            <a:r>
              <a:rPr lang="en-US" err="1"/>
              <a:t>vapeissa</a:t>
            </a:r>
            <a:r>
              <a:rPr lang="en-US"/>
              <a:t> </a:t>
            </a:r>
            <a:r>
              <a:rPr lang="en-US" err="1"/>
              <a:t>ei</a:t>
            </a:r>
            <a:r>
              <a:rPr lang="en-US"/>
              <a:t> </a:t>
            </a:r>
            <a:r>
              <a:rPr lang="en-US" err="1"/>
              <a:t>voi</a:t>
            </a:r>
            <a:r>
              <a:rPr lang="en-US"/>
              <a:t> </a:t>
            </a:r>
            <a:r>
              <a:rPr lang="en-US" err="1"/>
              <a:t>luottaa</a:t>
            </a:r>
            <a:r>
              <a:rPr lang="en-US"/>
              <a:t> </a:t>
            </a:r>
            <a:r>
              <a:rPr lang="en-US" err="1"/>
              <a:t>nikotiinimäärä</a:t>
            </a:r>
            <a:r>
              <a:rPr lang="en-US"/>
              <a:t> </a:t>
            </a:r>
            <a:r>
              <a:rPr lang="en-US" err="1"/>
              <a:t>merkintään</a:t>
            </a:r>
            <a:r>
              <a:rPr lang="en-US"/>
              <a:t>. </a:t>
            </a:r>
            <a:r>
              <a:rPr lang="en-US" err="1"/>
              <a:t>Tuontituotteista</a:t>
            </a:r>
            <a:r>
              <a:rPr lang="en-US"/>
              <a:t> on </a:t>
            </a:r>
            <a:r>
              <a:rPr lang="en-US" err="1"/>
              <a:t>tunnistettu</a:t>
            </a:r>
            <a:r>
              <a:rPr lang="en-US"/>
              <a:t> </a:t>
            </a:r>
            <a:r>
              <a:rPr lang="en-US" err="1"/>
              <a:t>huomattavasti</a:t>
            </a:r>
            <a:r>
              <a:rPr lang="en-US"/>
              <a:t> </a:t>
            </a:r>
            <a:r>
              <a:rPr lang="en-US" err="1"/>
              <a:t>suurempia</a:t>
            </a:r>
            <a:r>
              <a:rPr lang="en-US"/>
              <a:t> </a:t>
            </a:r>
            <a:r>
              <a:rPr lang="en-US" err="1"/>
              <a:t>nikotiinimääriä</a:t>
            </a:r>
            <a:r>
              <a:rPr lang="en-US"/>
              <a:t>, </a:t>
            </a:r>
            <a:r>
              <a:rPr lang="en-US" err="1"/>
              <a:t>kuin</a:t>
            </a:r>
            <a:r>
              <a:rPr lang="en-US"/>
              <a:t> </a:t>
            </a:r>
            <a:r>
              <a:rPr lang="en-US" err="1"/>
              <a:t>mitä</a:t>
            </a:r>
            <a:r>
              <a:rPr lang="en-US"/>
              <a:t> </a:t>
            </a:r>
            <a:r>
              <a:rPr lang="en-US" err="1"/>
              <a:t>pakkauksessa</a:t>
            </a:r>
            <a:r>
              <a:rPr lang="en-US"/>
              <a:t> on </a:t>
            </a:r>
            <a:r>
              <a:rPr lang="en-US" err="1"/>
              <a:t>mainittu</a:t>
            </a:r>
            <a:r>
              <a:rPr lang="en-US"/>
              <a:t>.</a:t>
            </a:r>
            <a:endParaRPr lang="en-US">
              <a:cs typeface="Calibri"/>
            </a:endParaRPr>
          </a:p>
          <a:p>
            <a:pPr marL="228600" indent="-228600">
              <a:buAutoNum type="arabicPeriod"/>
            </a:pPr>
            <a:r>
              <a:rPr lang="en-US" err="1"/>
              <a:t>Höyrystäminen</a:t>
            </a:r>
            <a:r>
              <a:rPr lang="en-US"/>
              <a:t> </a:t>
            </a:r>
            <a:r>
              <a:rPr lang="en-US" err="1"/>
              <a:t>aiheuttaa</a:t>
            </a:r>
            <a:r>
              <a:rPr lang="en-US"/>
              <a:t> </a:t>
            </a:r>
            <a:r>
              <a:rPr lang="en-US" err="1"/>
              <a:t>makunesteissä</a:t>
            </a:r>
            <a:r>
              <a:rPr lang="en-US"/>
              <a:t> </a:t>
            </a:r>
            <a:r>
              <a:rPr lang="en-US" err="1"/>
              <a:t>myrkyllisiä</a:t>
            </a:r>
            <a:r>
              <a:rPr lang="en-US"/>
              <a:t> </a:t>
            </a:r>
            <a:r>
              <a:rPr lang="en-US" err="1"/>
              <a:t>yhdisteitä</a:t>
            </a:r>
            <a:r>
              <a:rPr lang="en-US"/>
              <a:t>. </a:t>
            </a:r>
            <a:r>
              <a:rPr lang="en-US" err="1"/>
              <a:t>Makunesteet</a:t>
            </a:r>
            <a:r>
              <a:rPr lang="en-US"/>
              <a:t> </a:t>
            </a:r>
            <a:r>
              <a:rPr lang="en-US" err="1"/>
              <a:t>eivät</a:t>
            </a:r>
            <a:r>
              <a:rPr lang="en-US"/>
              <a:t> ole </a:t>
            </a:r>
            <a:r>
              <a:rPr lang="en-US" err="1"/>
              <a:t>tarkoitettu</a:t>
            </a:r>
            <a:r>
              <a:rPr lang="en-US"/>
              <a:t> </a:t>
            </a:r>
            <a:r>
              <a:rPr lang="en-US" err="1"/>
              <a:t>höyrystettäväksi</a:t>
            </a:r>
            <a:r>
              <a:rPr lang="en-US"/>
              <a:t>, </a:t>
            </a:r>
            <a:r>
              <a:rPr lang="en-US" err="1"/>
              <a:t>vaan</a:t>
            </a:r>
            <a:r>
              <a:rPr lang="en-US"/>
              <a:t> </a:t>
            </a:r>
            <a:r>
              <a:rPr lang="en-US" err="1"/>
              <a:t>esim</a:t>
            </a:r>
            <a:r>
              <a:rPr lang="en-US"/>
              <a:t>. </a:t>
            </a:r>
            <a:r>
              <a:rPr lang="en-US" err="1"/>
              <a:t>Elintarvikekäyttöön</a:t>
            </a:r>
            <a:r>
              <a:rPr lang="en-US"/>
              <a:t>. </a:t>
            </a:r>
            <a:endParaRPr lang="en-US">
              <a:cs typeface="Calibri"/>
            </a:endParaRPr>
          </a:p>
          <a:p>
            <a:pPr marL="228600" indent="-228600">
              <a:buAutoNum type="arabicPeriod"/>
            </a:pPr>
            <a:r>
              <a:rPr lang="en-US" err="1"/>
              <a:t>Luonnon</a:t>
            </a:r>
            <a:r>
              <a:rPr lang="en-US"/>
              <a:t> </a:t>
            </a:r>
            <a:r>
              <a:rPr lang="en-US" err="1"/>
              <a:t>eläimet</a:t>
            </a:r>
            <a:r>
              <a:rPr lang="en-US"/>
              <a:t>, </a:t>
            </a:r>
            <a:r>
              <a:rPr lang="en-US" err="1"/>
              <a:t>sekä</a:t>
            </a:r>
            <a:r>
              <a:rPr lang="en-US"/>
              <a:t> </a:t>
            </a:r>
            <a:r>
              <a:rPr lang="en-US" err="1"/>
              <a:t>lemmikit</a:t>
            </a:r>
            <a:r>
              <a:rPr lang="en-US"/>
              <a:t> </a:t>
            </a:r>
            <a:r>
              <a:rPr lang="en-US" err="1"/>
              <a:t>voivat</a:t>
            </a:r>
            <a:r>
              <a:rPr lang="en-US"/>
              <a:t> </a:t>
            </a:r>
            <a:r>
              <a:rPr lang="en-US" err="1"/>
              <a:t>syödä</a:t>
            </a:r>
            <a:r>
              <a:rPr lang="en-US"/>
              <a:t> </a:t>
            </a:r>
            <a:r>
              <a:rPr lang="en-US" err="1"/>
              <a:t>näitä</a:t>
            </a:r>
            <a:r>
              <a:rPr lang="en-US"/>
              <a:t> </a:t>
            </a:r>
            <a:r>
              <a:rPr lang="en-US" err="1"/>
              <a:t>roskia</a:t>
            </a:r>
            <a:r>
              <a:rPr lang="en-US"/>
              <a:t> ja </a:t>
            </a:r>
            <a:r>
              <a:rPr lang="en-US" err="1"/>
              <a:t>saada</a:t>
            </a:r>
            <a:r>
              <a:rPr lang="en-US"/>
              <a:t> </a:t>
            </a:r>
            <a:r>
              <a:rPr lang="en-US" err="1"/>
              <a:t>nikotiinimyrkytyksen</a:t>
            </a:r>
            <a:r>
              <a:rPr lang="en-US"/>
              <a:t>, </a:t>
            </a:r>
            <a:r>
              <a:rPr lang="en-US" err="1"/>
              <a:t>joka</a:t>
            </a:r>
            <a:r>
              <a:rPr lang="en-US"/>
              <a:t> </a:t>
            </a:r>
            <a:r>
              <a:rPr lang="en-US" err="1"/>
              <a:t>pienellä</a:t>
            </a:r>
            <a:r>
              <a:rPr lang="en-US"/>
              <a:t> </a:t>
            </a:r>
            <a:r>
              <a:rPr lang="en-US" err="1"/>
              <a:t>eläimellä</a:t>
            </a:r>
            <a:r>
              <a:rPr lang="en-US"/>
              <a:t> </a:t>
            </a:r>
            <a:r>
              <a:rPr lang="en-US" err="1"/>
              <a:t>johtaa</a:t>
            </a:r>
            <a:r>
              <a:rPr lang="en-US"/>
              <a:t> </a:t>
            </a:r>
            <a:r>
              <a:rPr lang="en-US" err="1"/>
              <a:t>kuolemaan</a:t>
            </a:r>
            <a:r>
              <a:rPr lang="en-US"/>
              <a:t>. </a:t>
            </a:r>
            <a:r>
              <a:rPr lang="en-US" err="1"/>
              <a:t>Myös</a:t>
            </a:r>
            <a:r>
              <a:rPr lang="en-US"/>
              <a:t> </a:t>
            </a:r>
            <a:r>
              <a:rPr lang="en-US" err="1"/>
              <a:t>imeytyminen</a:t>
            </a:r>
            <a:r>
              <a:rPr lang="en-US"/>
              <a:t> </a:t>
            </a:r>
            <a:r>
              <a:rPr lang="en-US" err="1"/>
              <a:t>maaperään</a:t>
            </a:r>
            <a:r>
              <a:rPr lang="en-US"/>
              <a:t> ja </a:t>
            </a:r>
            <a:r>
              <a:rPr lang="en-US" err="1"/>
              <a:t>vesistöihin</a:t>
            </a:r>
            <a:r>
              <a:rPr lang="en-US"/>
              <a:t> </a:t>
            </a:r>
            <a:r>
              <a:rPr lang="en-US" err="1"/>
              <a:t>aiheuttaa</a:t>
            </a:r>
            <a:r>
              <a:rPr lang="en-US"/>
              <a:t> </a:t>
            </a:r>
            <a:r>
              <a:rPr lang="en-US" err="1"/>
              <a:t>tuhoa</a:t>
            </a:r>
            <a:r>
              <a:rPr lang="en-US"/>
              <a:t>. </a:t>
            </a:r>
            <a:endParaRPr lang="en-US">
              <a:cs typeface="Calibri"/>
            </a:endParaRPr>
          </a:p>
          <a:p>
            <a:pPr marL="228600" indent="-228600">
              <a:buAutoNum type="arabicPeriod"/>
            </a:pPr>
            <a:r>
              <a:rPr lang="en-US" err="1"/>
              <a:t>Riippuvuus</a:t>
            </a:r>
            <a:r>
              <a:rPr lang="en-US"/>
              <a:t> </a:t>
            </a:r>
            <a:r>
              <a:rPr lang="en-US" err="1"/>
              <a:t>voi</a:t>
            </a:r>
            <a:r>
              <a:rPr lang="en-US"/>
              <a:t> </a:t>
            </a:r>
            <a:r>
              <a:rPr lang="en-US" err="1"/>
              <a:t>aiheuttaa</a:t>
            </a:r>
            <a:r>
              <a:rPr lang="en-US"/>
              <a:t> </a:t>
            </a:r>
            <a:r>
              <a:rPr lang="en-US" err="1"/>
              <a:t>monenlaisia</a:t>
            </a:r>
            <a:r>
              <a:rPr lang="en-US"/>
              <a:t> </a:t>
            </a:r>
            <a:r>
              <a:rPr lang="en-US" err="1"/>
              <a:t>eri</a:t>
            </a:r>
            <a:r>
              <a:rPr lang="en-US"/>
              <a:t> </a:t>
            </a:r>
            <a:r>
              <a:rPr lang="en-US" err="1"/>
              <a:t>haittoja</a:t>
            </a:r>
            <a:r>
              <a:rPr lang="en-US"/>
              <a:t> </a:t>
            </a:r>
            <a:r>
              <a:rPr lang="en-US" err="1"/>
              <a:t>niin</a:t>
            </a:r>
            <a:r>
              <a:rPr lang="en-US"/>
              <a:t> </a:t>
            </a:r>
            <a:r>
              <a:rPr lang="en-US" err="1"/>
              <a:t>tunnetasol</a:t>
            </a:r>
            <a:endParaRPr lang="en-US" err="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57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Sans-Serif"/>
              <a:buChar char="•"/>
            </a:pPr>
            <a:r>
              <a:rPr lang="en-US"/>
              <a:t>Jos </a:t>
            </a:r>
            <a:r>
              <a:rPr lang="en-US" err="1"/>
              <a:t>ryhmätyöskentely</a:t>
            </a:r>
            <a:r>
              <a:rPr lang="en-US"/>
              <a:t> </a:t>
            </a:r>
            <a:r>
              <a:rPr lang="en-US" err="1"/>
              <a:t>ei</a:t>
            </a:r>
            <a:r>
              <a:rPr lang="en-US"/>
              <a:t> ole </a:t>
            </a:r>
            <a:r>
              <a:rPr lang="en-US" err="1"/>
              <a:t>mahdollista</a:t>
            </a:r>
            <a:r>
              <a:rPr lang="en-US"/>
              <a:t>, </a:t>
            </a:r>
            <a:r>
              <a:rPr lang="en-US" err="1"/>
              <a:t>voidaan</a:t>
            </a:r>
            <a:r>
              <a:rPr lang="en-US"/>
              <a:t> </a:t>
            </a:r>
            <a:r>
              <a:rPr lang="en-US" err="1"/>
              <a:t>kysymyksiin</a:t>
            </a:r>
            <a:r>
              <a:rPr lang="en-US"/>
              <a:t> </a:t>
            </a:r>
            <a:r>
              <a:rPr lang="en-US" err="1"/>
              <a:t>vastata</a:t>
            </a:r>
            <a:r>
              <a:rPr lang="en-US"/>
              <a:t> </a:t>
            </a:r>
            <a:r>
              <a:rPr lang="en-US" err="1"/>
              <a:t>yksilöinä</a:t>
            </a:r>
            <a:r>
              <a:rPr lang="en-US"/>
              <a:t> tai </a:t>
            </a:r>
            <a:r>
              <a:rPr lang="en-US" err="1"/>
              <a:t>parityönä</a:t>
            </a:r>
            <a:r>
              <a:rPr lang="en-US"/>
              <a:t>.</a:t>
            </a:r>
            <a:endParaRPr lang="en-US">
              <a:cs typeface="Calibri"/>
            </a:endParaRPr>
          </a:p>
          <a:p>
            <a:pPr marL="171450" indent="-171450">
              <a:buFont typeface="Arial,Sans-Serif"/>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esimerkiksi</a:t>
            </a:r>
            <a:r>
              <a:rPr lang="en-US"/>
              <a:t> </a:t>
            </a:r>
            <a:r>
              <a:rPr lang="en-US" err="1"/>
              <a:t>luokan</a:t>
            </a:r>
            <a:r>
              <a:rPr lang="en-US"/>
              <a:t> </a:t>
            </a:r>
            <a:r>
              <a:rPr lang="en-US" err="1"/>
              <a:t>seinälle</a:t>
            </a:r>
            <a:r>
              <a:rPr lang="en-US"/>
              <a:t> </a:t>
            </a:r>
            <a:r>
              <a:rPr lang="en-US" err="1"/>
              <a:t>esille</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40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Alustus</a:t>
            </a:r>
            <a:r>
              <a:rPr lang="en-US">
                <a:cs typeface="Calibri"/>
              </a:rPr>
              <a:t> </a:t>
            </a:r>
            <a:r>
              <a:rPr lang="en-US" err="1">
                <a:cs typeface="Calibri"/>
              </a:rPr>
              <a:t>aiheeseen</a:t>
            </a:r>
            <a:r>
              <a:rPr lang="en-US">
                <a:cs typeface="Calibri"/>
              </a:rPr>
              <a:t> </a:t>
            </a:r>
            <a:r>
              <a:rPr lang="en-US" err="1">
                <a:cs typeface="Calibri"/>
              </a:rPr>
              <a:t>miettimällä</a:t>
            </a:r>
            <a:r>
              <a:rPr lang="en-US">
                <a:cs typeface="Calibri"/>
              </a:rPr>
              <a:t> </a:t>
            </a:r>
            <a:r>
              <a:rPr lang="en-US" err="1">
                <a:cs typeface="Calibri"/>
              </a:rPr>
              <a:t>mikä</a:t>
            </a:r>
            <a:r>
              <a:rPr lang="en-US">
                <a:cs typeface="Calibri"/>
              </a:rPr>
              <a:t> </a:t>
            </a:r>
            <a:r>
              <a:rPr lang="en-US" err="1">
                <a:cs typeface="Calibri"/>
              </a:rPr>
              <a:t>fiilis</a:t>
            </a:r>
            <a:r>
              <a:rPr lang="en-US">
                <a:cs typeface="Calibri"/>
              </a:rPr>
              <a:t> </a:t>
            </a:r>
            <a:r>
              <a:rPr lang="en-US" err="1">
                <a:cs typeface="Calibri"/>
              </a:rPr>
              <a:t>tänään</a:t>
            </a:r>
            <a:r>
              <a:rPr lang="en-US">
                <a:cs typeface="Calibri"/>
              </a:rPr>
              <a:t> on. </a:t>
            </a:r>
            <a:r>
              <a:rPr lang="en-US" err="1">
                <a:cs typeface="Calibri"/>
              </a:rPr>
              <a:t>Kuvasta</a:t>
            </a:r>
            <a:r>
              <a:rPr lang="en-US">
                <a:cs typeface="Calibri"/>
              </a:rPr>
              <a:t> </a:t>
            </a:r>
            <a:r>
              <a:rPr lang="en-US" err="1">
                <a:cs typeface="Calibri"/>
              </a:rPr>
              <a:t>voi</a:t>
            </a:r>
            <a:r>
              <a:rPr lang="en-US">
                <a:cs typeface="Calibri"/>
              </a:rPr>
              <a:t> </a:t>
            </a:r>
            <a:r>
              <a:rPr lang="en-US" err="1">
                <a:cs typeface="Calibri"/>
              </a:rPr>
              <a:t>etsiä</a:t>
            </a:r>
            <a:r>
              <a:rPr lang="en-US">
                <a:cs typeface="Calibri"/>
              </a:rPr>
              <a:t> </a:t>
            </a:r>
            <a:r>
              <a:rPr lang="en-US" err="1">
                <a:cs typeface="Calibri"/>
              </a:rPr>
              <a:t>omaa</a:t>
            </a:r>
            <a:r>
              <a:rPr lang="en-US">
                <a:cs typeface="Calibri"/>
              </a:rPr>
              <a:t> </a:t>
            </a:r>
            <a:r>
              <a:rPr lang="en-US" err="1">
                <a:cs typeface="Calibri"/>
              </a:rPr>
              <a:t>fiilistä</a:t>
            </a:r>
            <a:r>
              <a:rPr lang="en-US">
                <a:cs typeface="Calibri"/>
              </a:rPr>
              <a:t> </a:t>
            </a:r>
            <a:r>
              <a:rPr lang="en-US" err="1">
                <a:cs typeface="Calibri"/>
              </a:rPr>
              <a:t>kuvaavan</a:t>
            </a:r>
            <a:r>
              <a:rPr lang="en-US">
                <a:cs typeface="Calibri"/>
              </a:rPr>
              <a:t> </a:t>
            </a:r>
            <a:r>
              <a:rPr lang="en-US" err="1">
                <a:cs typeface="Calibri"/>
              </a:rPr>
              <a:t>hahmon</a:t>
            </a:r>
            <a:r>
              <a:rPr lang="en-US">
                <a:cs typeface="Calibri"/>
              </a:rPr>
              <a:t>. </a:t>
            </a:r>
            <a:endParaRPr lang="fi-FI">
              <a:cs typeface="Calibri"/>
            </a:endParaRPr>
          </a:p>
          <a:p>
            <a:pPr marL="171450" indent="-171450">
              <a:buFont typeface="Arial"/>
              <a:buChar char="•"/>
            </a:pPr>
            <a:r>
              <a:rPr lang="en-US" err="1">
                <a:cs typeface="Calibri"/>
              </a:rPr>
              <a:t>Päihteidenkäyttö</a:t>
            </a:r>
            <a:r>
              <a:rPr lang="en-US">
                <a:cs typeface="Calibri"/>
              </a:rPr>
              <a:t> </a:t>
            </a:r>
            <a:r>
              <a:rPr lang="en-US" err="1">
                <a:cs typeface="Calibri"/>
              </a:rPr>
              <a:t>liittyy</a:t>
            </a:r>
            <a:r>
              <a:rPr lang="en-US">
                <a:cs typeface="Calibri"/>
              </a:rPr>
              <a:t> </a:t>
            </a:r>
            <a:r>
              <a:rPr lang="en-US" err="1">
                <a:cs typeface="Calibri"/>
              </a:rPr>
              <a:t>hyvin</a:t>
            </a:r>
            <a:r>
              <a:rPr lang="en-US">
                <a:cs typeface="Calibri"/>
              </a:rPr>
              <a:t> </a:t>
            </a:r>
            <a:r>
              <a:rPr lang="en-US" err="1">
                <a:cs typeface="Calibri"/>
              </a:rPr>
              <a:t>usein</a:t>
            </a:r>
            <a:r>
              <a:rPr lang="en-US">
                <a:cs typeface="Calibri"/>
              </a:rPr>
              <a:t> </a:t>
            </a:r>
            <a:r>
              <a:rPr lang="en-US" err="1">
                <a:cs typeface="Calibri"/>
              </a:rPr>
              <a:t>fiilikseen</a:t>
            </a:r>
            <a:r>
              <a:rPr lang="en-US">
                <a:cs typeface="Calibri"/>
              </a:rPr>
              <a:t> ja </a:t>
            </a:r>
            <a:r>
              <a:rPr lang="en-US" err="1">
                <a:cs typeface="Calibri"/>
              </a:rPr>
              <a:t>erilaisiin</a:t>
            </a:r>
            <a:r>
              <a:rPr lang="en-US">
                <a:cs typeface="Calibri"/>
              </a:rPr>
              <a:t> </a:t>
            </a:r>
            <a:r>
              <a:rPr lang="en-US" err="1">
                <a:cs typeface="Calibri"/>
              </a:rPr>
              <a:t>tunteisiin</a:t>
            </a:r>
            <a:r>
              <a:rPr lang="en-US">
                <a:cs typeface="Calibri"/>
              </a:rPr>
              <a:t>. </a:t>
            </a:r>
            <a:r>
              <a:rPr lang="en-US" err="1">
                <a:cs typeface="Calibri"/>
              </a:rPr>
              <a:t>Tämä</a:t>
            </a:r>
            <a:r>
              <a:rPr lang="en-US">
                <a:cs typeface="Calibri"/>
              </a:rPr>
              <a:t> on </a:t>
            </a:r>
            <a:r>
              <a:rPr lang="en-US" err="1">
                <a:cs typeface="Calibri"/>
              </a:rPr>
              <a:t>hyvä</a:t>
            </a:r>
            <a:r>
              <a:rPr lang="en-US">
                <a:cs typeface="Calibri"/>
              </a:rPr>
              <a:t> </a:t>
            </a:r>
            <a:r>
              <a:rPr lang="en-US" err="1">
                <a:cs typeface="Calibri"/>
              </a:rPr>
              <a:t>tuoda</a:t>
            </a:r>
            <a:r>
              <a:rPr lang="en-US">
                <a:cs typeface="Calibri"/>
              </a:rPr>
              <a:t> </a:t>
            </a:r>
            <a:r>
              <a:rPr lang="en-US" err="1">
                <a:cs typeface="Calibri"/>
              </a:rPr>
              <a:t>esille</a:t>
            </a:r>
            <a:r>
              <a:rPr lang="en-US">
                <a:cs typeface="Calibri"/>
              </a:rPr>
              <a:t> ja </a:t>
            </a:r>
            <a:r>
              <a:rPr lang="en-US" err="1">
                <a:cs typeface="Calibri"/>
              </a:rPr>
              <a:t>miettiä</a:t>
            </a:r>
            <a:r>
              <a:rPr lang="en-US">
                <a:cs typeface="Calibri"/>
              </a:rPr>
              <a:t> </a:t>
            </a:r>
            <a:r>
              <a:rPr lang="en-US" err="1">
                <a:cs typeface="Calibri"/>
              </a:rPr>
              <a:t>minkälaisia</a:t>
            </a:r>
            <a:r>
              <a:rPr lang="en-US">
                <a:cs typeface="Calibri"/>
              </a:rPr>
              <a:t> </a:t>
            </a:r>
            <a:r>
              <a:rPr lang="en-US" err="1">
                <a:cs typeface="Calibri"/>
              </a:rPr>
              <a:t>keinoja</a:t>
            </a:r>
            <a:r>
              <a:rPr lang="en-US">
                <a:cs typeface="Calibri"/>
              </a:rPr>
              <a:t> </a:t>
            </a:r>
            <a:r>
              <a:rPr lang="en-US" err="1">
                <a:cs typeface="Calibri"/>
              </a:rPr>
              <a:t>itsellä</a:t>
            </a:r>
            <a:r>
              <a:rPr lang="en-US">
                <a:cs typeface="Calibri"/>
              </a:rPr>
              <a:t> on </a:t>
            </a:r>
            <a:r>
              <a:rPr lang="en-US" err="1">
                <a:cs typeface="Calibri"/>
              </a:rPr>
              <a:t>käsitellä</a:t>
            </a:r>
            <a:r>
              <a:rPr lang="en-US">
                <a:cs typeface="Calibri"/>
              </a:rPr>
              <a:t> </a:t>
            </a:r>
            <a:r>
              <a:rPr lang="en-US" err="1">
                <a:cs typeface="Calibri"/>
              </a:rPr>
              <a:t>erilaisia</a:t>
            </a:r>
            <a:r>
              <a:rPr lang="en-US">
                <a:cs typeface="Calibri"/>
              </a:rPr>
              <a:t> </a:t>
            </a:r>
            <a:r>
              <a:rPr lang="en-US" err="1">
                <a:cs typeface="Calibri"/>
              </a:rPr>
              <a:t>tunnetiloja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54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9. </a:t>
            </a:r>
            <a:r>
              <a:rPr lang="en-US" err="1">
                <a:cs typeface="Calibri"/>
              </a:rPr>
              <a:t>luokkalaisten</a:t>
            </a:r>
            <a:r>
              <a:rPr lang="en-US">
                <a:cs typeface="Calibri"/>
              </a:rPr>
              <a:t> </a:t>
            </a:r>
            <a:r>
              <a:rPr lang="en-US" err="1">
                <a:cs typeface="Calibri"/>
              </a:rPr>
              <a:t>kanssa</a:t>
            </a:r>
            <a:r>
              <a:rPr lang="en-US">
                <a:cs typeface="Calibri"/>
              </a:rPr>
              <a:t> </a:t>
            </a:r>
            <a:r>
              <a:rPr lang="en-US" err="1">
                <a:cs typeface="Calibri"/>
              </a:rPr>
              <a:t>keskustellaan</a:t>
            </a:r>
            <a:r>
              <a:rPr lang="en-US">
                <a:cs typeface="Calibri"/>
              </a:rPr>
              <a:t> </a:t>
            </a:r>
            <a:r>
              <a:rPr lang="en-US" err="1">
                <a:cs typeface="Calibri"/>
              </a:rPr>
              <a:t>aiheesta</a:t>
            </a:r>
            <a:r>
              <a:rPr lang="en-US">
                <a:cs typeface="Calibri"/>
              </a:rPr>
              <a:t> </a:t>
            </a:r>
            <a:r>
              <a:rPr lang="en-US" err="1">
                <a:cs typeface="Calibri"/>
              </a:rPr>
              <a:t>teemalla</a:t>
            </a:r>
            <a:r>
              <a:rPr lang="en-US">
                <a:cs typeface="Calibri"/>
              </a:rPr>
              <a:t> "</a:t>
            </a:r>
            <a:r>
              <a:rPr lang="en-US" err="1">
                <a:cs typeface="Calibri"/>
              </a:rPr>
              <a:t>miten</a:t>
            </a:r>
            <a:r>
              <a:rPr lang="en-US">
                <a:cs typeface="Calibri"/>
              </a:rPr>
              <a:t> </a:t>
            </a:r>
            <a:r>
              <a:rPr lang="en-US" err="1">
                <a:cs typeface="Calibri"/>
              </a:rPr>
              <a:t>fiilis</a:t>
            </a:r>
            <a:r>
              <a:rPr lang="en-US">
                <a:cs typeface="Calibri"/>
              </a:rPr>
              <a:t> </a:t>
            </a:r>
            <a:r>
              <a:rPr lang="en-US" err="1">
                <a:cs typeface="Calibri"/>
              </a:rPr>
              <a:t>vaikuttaa</a:t>
            </a:r>
            <a:r>
              <a:rPr lang="en-US">
                <a:cs typeface="Calibri"/>
              </a:rPr>
              <a:t> </a:t>
            </a:r>
            <a:r>
              <a:rPr lang="en-US" err="1">
                <a:cs typeface="Calibri"/>
              </a:rPr>
              <a:t>päihteidenkäyttöön</a:t>
            </a:r>
            <a:r>
              <a:rPr lang="en-US">
                <a:cs typeface="Calibri"/>
              </a:rPr>
              <a:t> ja </a:t>
            </a:r>
            <a:r>
              <a:rPr lang="en-US" err="1">
                <a:cs typeface="Calibri"/>
              </a:rPr>
              <a:t>riippuvuuteen</a:t>
            </a:r>
            <a:r>
              <a:rPr lang="en-US">
                <a:cs typeface="Calibri"/>
              </a:rPr>
              <a:t>". </a:t>
            </a:r>
            <a:r>
              <a:rPr lang="en-US" err="1">
                <a:cs typeface="Calibri"/>
              </a:rPr>
              <a:t>Fiilis</a:t>
            </a:r>
            <a:r>
              <a:rPr lang="en-US">
                <a:cs typeface="Calibri"/>
              </a:rPr>
              <a:t> ja </a:t>
            </a:r>
            <a:r>
              <a:rPr lang="en-US" err="1">
                <a:cs typeface="Calibri"/>
              </a:rPr>
              <a:t>tunteet</a:t>
            </a:r>
            <a:r>
              <a:rPr lang="en-US">
                <a:cs typeface="Calibri"/>
              </a:rPr>
              <a:t> </a:t>
            </a:r>
            <a:r>
              <a:rPr lang="en-US" err="1">
                <a:cs typeface="Calibri"/>
              </a:rPr>
              <a:t>ohjaavat</a:t>
            </a:r>
            <a:r>
              <a:rPr lang="en-US">
                <a:cs typeface="Calibri"/>
              </a:rPr>
              <a:t> </a:t>
            </a:r>
            <a:r>
              <a:rPr lang="en-US" err="1">
                <a:cs typeface="Calibri"/>
              </a:rPr>
              <a:t>aina</a:t>
            </a:r>
            <a:r>
              <a:rPr lang="en-US">
                <a:cs typeface="Calibri"/>
              </a:rPr>
              <a:t> </a:t>
            </a:r>
            <a:r>
              <a:rPr lang="en-US" err="1">
                <a:cs typeface="Calibri"/>
              </a:rPr>
              <a:t>tietyllä</a:t>
            </a:r>
            <a:r>
              <a:rPr lang="en-US">
                <a:cs typeface="Calibri"/>
              </a:rPr>
              <a:t> </a:t>
            </a:r>
            <a:r>
              <a:rPr lang="en-US" err="1">
                <a:cs typeface="Calibri"/>
              </a:rPr>
              <a:t>tavalla</a:t>
            </a:r>
            <a:r>
              <a:rPr lang="en-US">
                <a:cs typeface="Calibri"/>
              </a:rPr>
              <a:t> </a:t>
            </a:r>
            <a:r>
              <a:rPr lang="en-US" err="1">
                <a:cs typeface="Calibri"/>
              </a:rPr>
              <a:t>ihmistä</a:t>
            </a:r>
            <a:r>
              <a:rPr lang="en-US">
                <a:cs typeface="Calibri"/>
              </a:rPr>
              <a:t> </a:t>
            </a:r>
            <a:r>
              <a:rPr lang="en-US" err="1">
                <a:cs typeface="Calibri"/>
              </a:rPr>
              <a:t>päihteidenkäytössä</a:t>
            </a:r>
            <a:r>
              <a:rPr lang="en-US">
                <a:cs typeface="Calibri"/>
              </a:rPr>
              <a:t>. </a:t>
            </a:r>
            <a:r>
              <a:rPr lang="en-US" err="1">
                <a:cs typeface="Calibri"/>
              </a:rPr>
              <a:t>Toiset</a:t>
            </a:r>
            <a:r>
              <a:rPr lang="en-US">
                <a:cs typeface="Calibri"/>
              </a:rPr>
              <a:t> </a:t>
            </a:r>
            <a:r>
              <a:rPr lang="en-US" err="1">
                <a:cs typeface="Calibri"/>
              </a:rPr>
              <a:t>voivat</a:t>
            </a:r>
            <a:r>
              <a:rPr lang="en-US">
                <a:cs typeface="Calibri"/>
              </a:rPr>
              <a:t> </a:t>
            </a:r>
            <a:r>
              <a:rPr lang="en-US" err="1">
                <a:cs typeface="Calibri"/>
              </a:rPr>
              <a:t>käyttää</a:t>
            </a:r>
            <a:r>
              <a:rPr lang="en-US">
                <a:cs typeface="Calibri"/>
              </a:rPr>
              <a:t> </a:t>
            </a:r>
            <a:r>
              <a:rPr lang="en-US" err="1">
                <a:cs typeface="Calibri"/>
              </a:rPr>
              <a:t>päihteitä</a:t>
            </a:r>
            <a:r>
              <a:rPr lang="en-US">
                <a:cs typeface="Calibri"/>
              </a:rPr>
              <a:t> </a:t>
            </a:r>
            <a:r>
              <a:rPr lang="en-US" err="1">
                <a:cs typeface="Calibri"/>
              </a:rPr>
              <a:t>hyvän</a:t>
            </a:r>
            <a:r>
              <a:rPr lang="en-US">
                <a:cs typeface="Calibri"/>
              </a:rPr>
              <a:t> </a:t>
            </a:r>
            <a:r>
              <a:rPr lang="en-US" err="1">
                <a:cs typeface="Calibri"/>
              </a:rPr>
              <a:t>fiiliksen</a:t>
            </a:r>
            <a:r>
              <a:rPr lang="en-US">
                <a:cs typeface="Calibri"/>
              </a:rPr>
              <a:t> </a:t>
            </a:r>
            <a:r>
              <a:rPr lang="en-US" err="1">
                <a:cs typeface="Calibri"/>
              </a:rPr>
              <a:t>nostamiseen</a:t>
            </a:r>
            <a:r>
              <a:rPr lang="en-US">
                <a:cs typeface="Calibri"/>
              </a:rPr>
              <a:t>, </a:t>
            </a:r>
            <a:r>
              <a:rPr lang="en-US" err="1">
                <a:cs typeface="Calibri"/>
              </a:rPr>
              <a:t>toiset</a:t>
            </a:r>
            <a:r>
              <a:rPr lang="en-US">
                <a:cs typeface="Calibri"/>
              </a:rPr>
              <a:t> </a:t>
            </a:r>
            <a:r>
              <a:rPr lang="en-US" err="1">
                <a:cs typeface="Calibri"/>
              </a:rPr>
              <a:t>taas</a:t>
            </a:r>
            <a:r>
              <a:rPr lang="en-US">
                <a:cs typeface="Calibri"/>
              </a:rPr>
              <a:t> </a:t>
            </a:r>
            <a:r>
              <a:rPr lang="en-US" err="1">
                <a:cs typeface="Calibri"/>
              </a:rPr>
              <a:t>huonon</a:t>
            </a:r>
            <a:r>
              <a:rPr lang="en-US">
                <a:cs typeface="Calibri"/>
              </a:rPr>
              <a:t> </a:t>
            </a:r>
            <a:r>
              <a:rPr lang="en-US" err="1">
                <a:cs typeface="Calibri"/>
              </a:rPr>
              <a:t>fiiliksen</a:t>
            </a:r>
            <a:r>
              <a:rPr lang="en-US">
                <a:cs typeface="Calibri"/>
              </a:rPr>
              <a:t> </a:t>
            </a:r>
            <a:r>
              <a:rPr lang="en-US" err="1">
                <a:cs typeface="Calibri"/>
              </a:rPr>
              <a:t>sietämiseen</a:t>
            </a:r>
            <a:r>
              <a:rPr lang="en-US">
                <a:cs typeface="Calibri"/>
              </a:rPr>
              <a:t>. </a:t>
            </a:r>
            <a:endParaRPr lang="fi-FI"/>
          </a:p>
          <a:p>
            <a:pPr marL="171450" indent="-171450">
              <a:buFont typeface="Arial"/>
              <a:buChar char="•"/>
            </a:pPr>
            <a:r>
              <a:rPr lang="en-US">
                <a:cs typeface="Calibri"/>
              </a:rPr>
              <a:t>On </a:t>
            </a:r>
            <a:r>
              <a:rPr lang="en-US" err="1">
                <a:cs typeface="Calibri"/>
              </a:rPr>
              <a:t>tärkeää</a:t>
            </a:r>
            <a:r>
              <a:rPr lang="en-US">
                <a:cs typeface="Calibri"/>
              </a:rPr>
              <a:t> </a:t>
            </a:r>
            <a:r>
              <a:rPr lang="en-US" err="1">
                <a:cs typeface="Calibri"/>
              </a:rPr>
              <a:t>miettiä</a:t>
            </a:r>
            <a:r>
              <a:rPr lang="en-US">
                <a:cs typeface="Calibri"/>
              </a:rPr>
              <a:t> </a:t>
            </a:r>
            <a:r>
              <a:rPr lang="en-US" err="1">
                <a:cs typeface="Calibri"/>
              </a:rPr>
              <a:t>miten</a:t>
            </a:r>
            <a:r>
              <a:rPr lang="en-US">
                <a:cs typeface="Calibri"/>
              </a:rPr>
              <a:t> </a:t>
            </a:r>
            <a:r>
              <a:rPr lang="en-US" err="1">
                <a:cs typeface="Calibri"/>
              </a:rPr>
              <a:t>itse</a:t>
            </a:r>
            <a:r>
              <a:rPr lang="en-US">
                <a:cs typeface="Calibri"/>
              </a:rPr>
              <a:t> </a:t>
            </a:r>
            <a:r>
              <a:rPr lang="en-US" err="1">
                <a:cs typeface="Calibri"/>
              </a:rPr>
              <a:t>toimii</a:t>
            </a:r>
            <a:r>
              <a:rPr lang="en-US">
                <a:cs typeface="Calibri"/>
              </a:rPr>
              <a:t> </a:t>
            </a:r>
            <a:r>
              <a:rPr lang="en-US" err="1">
                <a:cs typeface="Calibri"/>
              </a:rPr>
              <a:t>eri</a:t>
            </a:r>
            <a:r>
              <a:rPr lang="en-US">
                <a:cs typeface="Calibri"/>
              </a:rPr>
              <a:t> </a:t>
            </a:r>
            <a:r>
              <a:rPr lang="en-US" err="1">
                <a:cs typeface="Calibri"/>
              </a:rPr>
              <a:t>tilanteissa</a:t>
            </a:r>
            <a:r>
              <a:rPr lang="en-US">
                <a:cs typeface="Calibri"/>
              </a:rPr>
              <a:t> ja </a:t>
            </a:r>
            <a:r>
              <a:rPr lang="en-US" err="1">
                <a:cs typeface="Calibri"/>
              </a:rPr>
              <a:t>minkälaisia</a:t>
            </a:r>
            <a:r>
              <a:rPr lang="en-US">
                <a:cs typeface="Calibri"/>
              </a:rPr>
              <a:t> </a:t>
            </a:r>
            <a:r>
              <a:rPr lang="en-US" err="1">
                <a:cs typeface="Calibri"/>
              </a:rPr>
              <a:t>toimintamalleja</a:t>
            </a:r>
            <a:r>
              <a:rPr lang="en-US">
                <a:cs typeface="Calibri"/>
              </a:rPr>
              <a:t> </a:t>
            </a:r>
            <a:r>
              <a:rPr lang="en-US" err="1">
                <a:cs typeface="Calibri"/>
              </a:rPr>
              <a:t>itse</a:t>
            </a:r>
            <a:r>
              <a:rPr lang="en-US">
                <a:cs typeface="Calibri"/>
              </a:rPr>
              <a:t> on </a:t>
            </a:r>
            <a:r>
              <a:rPr lang="en-US" err="1">
                <a:cs typeface="Calibri"/>
              </a:rPr>
              <a:t>oppinut</a:t>
            </a:r>
            <a:r>
              <a:rPr lang="en-US">
                <a:cs typeface="Calibri"/>
              </a:rPr>
              <a:t>. </a:t>
            </a:r>
            <a:r>
              <a:rPr lang="en-US" err="1">
                <a:cs typeface="Calibri"/>
              </a:rPr>
              <a:t>Tunnetilojen</a:t>
            </a:r>
            <a:r>
              <a:rPr lang="en-US">
                <a:cs typeface="Calibri"/>
              </a:rPr>
              <a:t> </a:t>
            </a:r>
            <a:r>
              <a:rPr lang="en-US" err="1">
                <a:cs typeface="Calibri"/>
              </a:rPr>
              <a:t>käsittelyllä</a:t>
            </a:r>
            <a:r>
              <a:rPr lang="en-US">
                <a:cs typeface="Calibri"/>
              </a:rPr>
              <a:t> ja </a:t>
            </a:r>
            <a:r>
              <a:rPr lang="en-US" err="1">
                <a:cs typeface="Calibri"/>
              </a:rPr>
              <a:t>tunnistamisella</a:t>
            </a:r>
            <a:r>
              <a:rPr lang="en-US">
                <a:cs typeface="Calibri"/>
              </a:rPr>
              <a:t> on </a:t>
            </a:r>
            <a:r>
              <a:rPr lang="en-US" err="1">
                <a:cs typeface="Calibri"/>
              </a:rPr>
              <a:t>suuri</a:t>
            </a:r>
            <a:r>
              <a:rPr lang="en-US">
                <a:cs typeface="Calibri"/>
              </a:rPr>
              <a:t> </a:t>
            </a:r>
            <a:r>
              <a:rPr lang="en-US" err="1">
                <a:cs typeface="Calibri"/>
              </a:rPr>
              <a:t>merkitys</a:t>
            </a:r>
            <a:r>
              <a:rPr lang="en-US">
                <a:cs typeface="Calibri"/>
              </a:rPr>
              <a:t> </a:t>
            </a:r>
            <a:r>
              <a:rPr lang="en-US" err="1">
                <a:cs typeface="Calibri"/>
              </a:rPr>
              <a:t>omaan</a:t>
            </a:r>
            <a:r>
              <a:rPr lang="en-US">
                <a:cs typeface="Calibri"/>
              </a:rPr>
              <a:t> </a:t>
            </a:r>
            <a:r>
              <a:rPr lang="en-US" err="1">
                <a:cs typeface="Calibri"/>
              </a:rPr>
              <a:t>käytökseen</a:t>
            </a:r>
            <a:r>
              <a:rPr lang="en-US">
                <a:cs typeface="Calibri"/>
              </a:rPr>
              <a:t>.</a:t>
            </a:r>
          </a:p>
          <a:p>
            <a:endParaRPr lang="en-US"/>
          </a:p>
          <a:p>
            <a:pPr marL="171450" indent="-171450">
              <a:buFont typeface="Arial"/>
              <a:buChar char="•"/>
            </a:pPr>
            <a:r>
              <a:rPr lang="en-US" err="1"/>
              <a:t>Diasta</a:t>
            </a:r>
            <a:r>
              <a:rPr lang="en-US"/>
              <a:t> </a:t>
            </a:r>
            <a:r>
              <a:rPr lang="en-US" err="1"/>
              <a:t>voi</a:t>
            </a:r>
            <a:r>
              <a:rPr lang="en-US"/>
              <a:t> </a:t>
            </a:r>
            <a:r>
              <a:rPr lang="en-US" err="1"/>
              <a:t>nostaa</a:t>
            </a:r>
            <a:r>
              <a:rPr lang="en-US"/>
              <a:t> </a:t>
            </a:r>
            <a:r>
              <a:rPr lang="en-US" err="1"/>
              <a:t>esiin</a:t>
            </a:r>
            <a:r>
              <a:rPr lang="en-US"/>
              <a:t> </a:t>
            </a:r>
            <a:r>
              <a:rPr lang="en-US" err="1"/>
              <a:t>leimaamisen</a:t>
            </a:r>
            <a:r>
              <a:rPr lang="en-US"/>
              <a:t>.  </a:t>
            </a:r>
            <a:r>
              <a:rPr lang="en-US" err="1"/>
              <a:t>Riippuvainen</a:t>
            </a:r>
            <a:r>
              <a:rPr lang="en-US"/>
              <a:t> </a:t>
            </a:r>
            <a:r>
              <a:rPr lang="en-US" err="1"/>
              <a:t>saa</a:t>
            </a:r>
            <a:r>
              <a:rPr lang="en-US"/>
              <a:t> </a:t>
            </a:r>
            <a:r>
              <a:rPr lang="en-US" err="1"/>
              <a:t>helposti</a:t>
            </a:r>
            <a:r>
              <a:rPr lang="en-US"/>
              <a:t> </a:t>
            </a:r>
            <a:r>
              <a:rPr lang="en-US" err="1"/>
              <a:t>leiman</a:t>
            </a:r>
            <a:r>
              <a:rPr lang="en-US"/>
              <a:t> </a:t>
            </a:r>
            <a:r>
              <a:rPr lang="en-US" err="1"/>
              <a:t>joka</a:t>
            </a:r>
            <a:r>
              <a:rPr lang="en-US"/>
              <a:t> </a:t>
            </a:r>
            <a:r>
              <a:rPr lang="en-US" err="1"/>
              <a:t>voi</a:t>
            </a:r>
            <a:r>
              <a:rPr lang="en-US"/>
              <a:t> </a:t>
            </a:r>
            <a:r>
              <a:rPr lang="en-US" err="1"/>
              <a:t>puhekielessä</a:t>
            </a:r>
            <a:r>
              <a:rPr lang="en-US"/>
              <a:t> olla </a:t>
            </a:r>
            <a:r>
              <a:rPr lang="en-US" err="1"/>
              <a:t>halventava</a:t>
            </a:r>
            <a:r>
              <a:rPr lang="en-US"/>
              <a:t> "</a:t>
            </a:r>
            <a:r>
              <a:rPr lang="en-US" err="1"/>
              <a:t>nisti</a:t>
            </a:r>
            <a:r>
              <a:rPr lang="en-US"/>
              <a:t>, </a:t>
            </a:r>
            <a:r>
              <a:rPr lang="en-US" err="1"/>
              <a:t>juoppo</a:t>
            </a:r>
            <a:r>
              <a:rPr lang="en-US"/>
              <a:t>, </a:t>
            </a:r>
            <a:r>
              <a:rPr lang="en-US" err="1"/>
              <a:t>narkkari</a:t>
            </a:r>
            <a:r>
              <a:rPr lang="en-US"/>
              <a:t>" </a:t>
            </a:r>
            <a:r>
              <a:rPr lang="en-US" err="1"/>
              <a:t>yms</a:t>
            </a:r>
            <a:r>
              <a:rPr lang="en-US"/>
              <a:t>. On </a:t>
            </a:r>
            <a:r>
              <a:rPr lang="en-US" err="1"/>
              <a:t>tärkeää</a:t>
            </a:r>
            <a:r>
              <a:rPr lang="en-US"/>
              <a:t> </a:t>
            </a:r>
            <a:r>
              <a:rPr lang="en-US" err="1"/>
              <a:t>tuoda</a:t>
            </a:r>
            <a:r>
              <a:rPr lang="en-US"/>
              <a:t> </a:t>
            </a:r>
            <a:r>
              <a:rPr lang="en-US" err="1"/>
              <a:t>esille</a:t>
            </a:r>
            <a:r>
              <a:rPr lang="en-US"/>
              <a:t> </a:t>
            </a:r>
            <a:r>
              <a:rPr lang="en-US" err="1"/>
              <a:t>että</a:t>
            </a:r>
            <a:r>
              <a:rPr lang="en-US"/>
              <a:t> </a:t>
            </a:r>
            <a:r>
              <a:rPr lang="en-US" err="1"/>
              <a:t>kukaan</a:t>
            </a:r>
            <a:r>
              <a:rPr lang="en-US"/>
              <a:t> </a:t>
            </a:r>
            <a:r>
              <a:rPr lang="en-US" err="1"/>
              <a:t>ei</a:t>
            </a:r>
            <a:r>
              <a:rPr lang="en-US"/>
              <a:t> </a:t>
            </a:r>
            <a:r>
              <a:rPr lang="en-US" err="1"/>
              <a:t>nuorena</a:t>
            </a:r>
            <a:r>
              <a:rPr lang="en-US"/>
              <a:t> </a:t>
            </a:r>
            <a:r>
              <a:rPr lang="en-US" err="1"/>
              <a:t>suunnittele</a:t>
            </a:r>
            <a:r>
              <a:rPr lang="en-US"/>
              <a:t> </a:t>
            </a:r>
            <a:r>
              <a:rPr lang="en-US" err="1"/>
              <a:t>itselleen</a:t>
            </a:r>
            <a:r>
              <a:rPr lang="en-US"/>
              <a:t> </a:t>
            </a:r>
            <a:r>
              <a:rPr lang="en-US" err="1"/>
              <a:t>sellaista</a:t>
            </a:r>
            <a:r>
              <a:rPr lang="en-US"/>
              <a:t> </a:t>
            </a:r>
            <a:r>
              <a:rPr lang="en-US" err="1"/>
              <a:t>tulevaisuutta</a:t>
            </a:r>
            <a:r>
              <a:rPr lang="en-US"/>
              <a:t>, </a:t>
            </a:r>
            <a:r>
              <a:rPr lang="en-US" err="1"/>
              <a:t>vaan</a:t>
            </a:r>
            <a:r>
              <a:rPr lang="en-US"/>
              <a:t> </a:t>
            </a:r>
            <a:r>
              <a:rPr lang="en-US" err="1"/>
              <a:t>riippuvuus</a:t>
            </a:r>
            <a:r>
              <a:rPr lang="en-US"/>
              <a:t> </a:t>
            </a:r>
            <a:r>
              <a:rPr lang="en-US" err="1"/>
              <a:t>aiheuttaa</a:t>
            </a:r>
            <a:r>
              <a:rPr lang="en-US"/>
              <a:t> </a:t>
            </a:r>
            <a:r>
              <a:rPr lang="en-US" err="1"/>
              <a:t>sen.</a:t>
            </a:r>
            <a:r>
              <a:rPr lang="en-US"/>
              <a:t> </a:t>
            </a:r>
            <a:endParaRPr lang="en-US">
              <a:cs typeface="Calibri"/>
            </a:endParaRPr>
          </a:p>
          <a:p>
            <a:pPr marL="171450" indent="-171450">
              <a:buFont typeface="Arial"/>
              <a:buChar char="•"/>
            </a:pPr>
            <a:r>
              <a:rPr lang="en-US"/>
              <a:t>Jos/</a:t>
            </a:r>
            <a:r>
              <a:rPr lang="en-US" err="1"/>
              <a:t>kun</a:t>
            </a:r>
            <a:r>
              <a:rPr lang="en-US"/>
              <a:t> </a:t>
            </a:r>
            <a:r>
              <a:rPr lang="en-US" err="1"/>
              <a:t>päihteidenkäyttäjä</a:t>
            </a:r>
            <a:r>
              <a:rPr lang="en-US"/>
              <a:t> </a:t>
            </a:r>
            <a:r>
              <a:rPr lang="en-US" err="1"/>
              <a:t>pääsee</a:t>
            </a:r>
            <a:r>
              <a:rPr lang="en-US"/>
              <a:t> </a:t>
            </a:r>
            <a:r>
              <a:rPr lang="en-US" err="1"/>
              <a:t>irti</a:t>
            </a:r>
            <a:r>
              <a:rPr lang="en-US"/>
              <a:t> </a:t>
            </a:r>
            <a:r>
              <a:rPr lang="en-US" err="1"/>
              <a:t>päihteistä</a:t>
            </a:r>
            <a:r>
              <a:rPr lang="en-US"/>
              <a:t>, </a:t>
            </a:r>
            <a:r>
              <a:rPr lang="en-US" err="1"/>
              <a:t>leimasta</a:t>
            </a:r>
            <a:r>
              <a:rPr lang="en-US"/>
              <a:t> on </a:t>
            </a:r>
            <a:r>
              <a:rPr lang="en-US" err="1"/>
              <a:t>vaikeampi</a:t>
            </a:r>
            <a:r>
              <a:rPr lang="en-US"/>
              <a:t> </a:t>
            </a:r>
            <a:r>
              <a:rPr lang="en-US" err="1"/>
              <a:t>päästä</a:t>
            </a:r>
            <a:r>
              <a:rPr lang="en-US"/>
              <a:t> </a:t>
            </a:r>
            <a:r>
              <a:rPr lang="en-US" err="1"/>
              <a:t>eroon</a:t>
            </a:r>
            <a:r>
              <a:rPr lang="en-US"/>
              <a:t>. </a:t>
            </a:r>
            <a:r>
              <a:rPr lang="en-US" err="1"/>
              <a:t>Leimaantuminen</a:t>
            </a:r>
            <a:r>
              <a:rPr lang="en-US"/>
              <a:t> </a:t>
            </a:r>
            <a:r>
              <a:rPr lang="en-US" err="1"/>
              <a:t>voi</a:t>
            </a:r>
            <a:r>
              <a:rPr lang="en-US"/>
              <a:t> </a:t>
            </a:r>
            <a:r>
              <a:rPr lang="en-US" err="1"/>
              <a:t>vaikuttaa</a:t>
            </a:r>
            <a:r>
              <a:rPr lang="en-US"/>
              <a:t> </a:t>
            </a:r>
            <a:r>
              <a:rPr lang="en-US" err="1"/>
              <a:t>myös</a:t>
            </a:r>
            <a:r>
              <a:rPr lang="en-US"/>
              <a:t> </a:t>
            </a:r>
            <a:r>
              <a:rPr lang="en-US" err="1"/>
              <a:t>riippuvuuden</a:t>
            </a:r>
            <a:r>
              <a:rPr lang="en-US"/>
              <a:t> </a:t>
            </a:r>
            <a:r>
              <a:rPr lang="en-US" err="1"/>
              <a:t>jatkumiseen</a:t>
            </a:r>
            <a:r>
              <a:rPr lang="en-US"/>
              <a:t>. </a:t>
            </a: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1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Milloin</a:t>
            </a:r>
            <a:r>
              <a:rPr lang="en-US"/>
              <a:t> </a:t>
            </a:r>
            <a:r>
              <a:rPr lang="en-US" err="1"/>
              <a:t>riippuvuus</a:t>
            </a:r>
            <a:r>
              <a:rPr lang="en-US"/>
              <a:t> </a:t>
            </a:r>
            <a:r>
              <a:rPr lang="en-US" err="1"/>
              <a:t>sitten</a:t>
            </a:r>
            <a:r>
              <a:rPr lang="en-US"/>
              <a:t> on </a:t>
            </a:r>
            <a:r>
              <a:rPr lang="en-US" err="1"/>
              <a:t>vakava</a:t>
            </a:r>
            <a:r>
              <a:rPr lang="en-US"/>
              <a:t>? Kun </a:t>
            </a:r>
            <a:r>
              <a:rPr lang="en-US" err="1"/>
              <a:t>riippuvuutta</a:t>
            </a:r>
            <a:r>
              <a:rPr lang="en-US"/>
              <a:t> </a:t>
            </a:r>
            <a:r>
              <a:rPr lang="en-US" err="1"/>
              <a:t>aiheuttava</a:t>
            </a:r>
            <a:r>
              <a:rPr lang="en-US"/>
              <a:t> </a:t>
            </a:r>
            <a:r>
              <a:rPr lang="en-US" err="1"/>
              <a:t>asia</a:t>
            </a:r>
            <a:r>
              <a:rPr lang="en-US"/>
              <a:t> </a:t>
            </a:r>
            <a:r>
              <a:rPr lang="en-US" err="1"/>
              <a:t>menee</a:t>
            </a:r>
            <a:r>
              <a:rPr lang="en-US"/>
              <a:t> </a:t>
            </a:r>
            <a:r>
              <a:rPr lang="en-US" err="1"/>
              <a:t>muiden</a:t>
            </a:r>
            <a:r>
              <a:rPr lang="en-US"/>
              <a:t> </a:t>
            </a:r>
            <a:r>
              <a:rPr lang="en-US" err="1"/>
              <a:t>tärkeiden</a:t>
            </a:r>
            <a:r>
              <a:rPr lang="en-US"/>
              <a:t> </a:t>
            </a:r>
            <a:r>
              <a:rPr lang="en-US" err="1"/>
              <a:t>asioiden</a:t>
            </a:r>
            <a:r>
              <a:rPr lang="en-US"/>
              <a:t> </a:t>
            </a:r>
            <a:r>
              <a:rPr lang="en-US" err="1"/>
              <a:t>edelle</a:t>
            </a:r>
            <a:r>
              <a:rPr lang="en-US"/>
              <a:t> ja </a:t>
            </a:r>
            <a:r>
              <a:rPr lang="en-US" err="1"/>
              <a:t>elämä</a:t>
            </a:r>
            <a:r>
              <a:rPr lang="en-US"/>
              <a:t> </a:t>
            </a:r>
            <a:r>
              <a:rPr lang="en-US" err="1"/>
              <a:t>pyörii</a:t>
            </a:r>
            <a:r>
              <a:rPr lang="en-US"/>
              <a:t> </a:t>
            </a:r>
            <a:r>
              <a:rPr lang="en-US" err="1"/>
              <a:t>riippuvuuden</a:t>
            </a:r>
            <a:r>
              <a:rPr lang="en-US"/>
              <a:t> </a:t>
            </a:r>
            <a:r>
              <a:rPr lang="en-US" err="1"/>
              <a:t>aiheuttajan</a:t>
            </a:r>
            <a:r>
              <a:rPr lang="en-US"/>
              <a:t> </a:t>
            </a:r>
            <a:r>
              <a:rPr lang="en-US" err="1"/>
              <a:t>ympärillä</a:t>
            </a:r>
            <a:r>
              <a:rPr lang="en-US"/>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55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On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että</a:t>
            </a:r>
            <a:r>
              <a:rPr lang="en-US">
                <a:cs typeface="Calibri"/>
              </a:rPr>
              <a:t> </a:t>
            </a:r>
            <a:r>
              <a:rPr lang="en-US" err="1">
                <a:cs typeface="Calibri"/>
              </a:rPr>
              <a:t>kaikkiin</a:t>
            </a:r>
            <a:r>
              <a:rPr lang="en-US">
                <a:cs typeface="Calibri"/>
              </a:rPr>
              <a:t> </a:t>
            </a:r>
            <a:r>
              <a:rPr lang="en-US" err="1">
                <a:cs typeface="Calibri"/>
              </a:rPr>
              <a:t>tämän</a:t>
            </a:r>
            <a:r>
              <a:rPr lang="en-US">
                <a:cs typeface="Calibri"/>
              </a:rPr>
              <a:t> </a:t>
            </a:r>
            <a:r>
              <a:rPr lang="en-US" err="1">
                <a:cs typeface="Calibri"/>
              </a:rPr>
              <a:t>dian</a:t>
            </a:r>
            <a:r>
              <a:rPr lang="en-US">
                <a:cs typeface="Calibri"/>
              </a:rPr>
              <a:t> </a:t>
            </a:r>
            <a:r>
              <a:rPr lang="en-US" err="1">
                <a:cs typeface="Calibri"/>
              </a:rPr>
              <a:t>asioihin</a:t>
            </a:r>
            <a:r>
              <a:rPr lang="en-US">
                <a:cs typeface="Calibri"/>
              </a:rPr>
              <a:t> </a:t>
            </a:r>
            <a:r>
              <a:rPr lang="en-US" err="1">
                <a:cs typeface="Calibri"/>
              </a:rPr>
              <a:t>pystyy</a:t>
            </a:r>
            <a:r>
              <a:rPr lang="en-US">
                <a:cs typeface="Calibri"/>
              </a:rPr>
              <a:t> </a:t>
            </a:r>
            <a:r>
              <a:rPr lang="en-US" err="1">
                <a:cs typeface="Calibri"/>
              </a:rPr>
              <a:t>itse</a:t>
            </a:r>
            <a:r>
              <a:rPr lang="en-US">
                <a:cs typeface="Calibri"/>
              </a:rPr>
              <a:t> </a:t>
            </a:r>
            <a:r>
              <a:rPr lang="en-US" err="1">
                <a:cs typeface="Calibri"/>
              </a:rPr>
              <a:t>vaikuttamaan</a:t>
            </a:r>
            <a:r>
              <a:rPr lang="en-US">
                <a:cs typeface="Calibri"/>
              </a:rPr>
              <a:t>.</a:t>
            </a:r>
            <a:endParaRPr lang="fi-FI"/>
          </a:p>
          <a:p>
            <a:pPr marL="171450" indent="-171450">
              <a:buFont typeface="Arial"/>
              <a:buChar char="•"/>
            </a:pPr>
            <a:r>
              <a:rPr lang="en-US" err="1">
                <a:cs typeface="Calibri"/>
              </a:rPr>
              <a:t>Kenenkään</a:t>
            </a:r>
            <a:r>
              <a:rPr lang="en-US">
                <a:cs typeface="Calibri"/>
              </a:rPr>
              <a:t> </a:t>
            </a:r>
            <a:r>
              <a:rPr lang="en-US" err="1">
                <a:cs typeface="Calibri"/>
              </a:rPr>
              <a:t>elämässä</a:t>
            </a:r>
            <a:r>
              <a:rPr lang="en-US">
                <a:cs typeface="Calibri"/>
              </a:rPr>
              <a:t> </a:t>
            </a:r>
            <a:r>
              <a:rPr lang="en-US" err="1">
                <a:cs typeface="Calibri"/>
              </a:rPr>
              <a:t>ei</a:t>
            </a:r>
            <a:r>
              <a:rPr lang="en-US">
                <a:cs typeface="Calibri"/>
              </a:rPr>
              <a:t> </a:t>
            </a:r>
            <a:r>
              <a:rPr lang="en-US" err="1">
                <a:cs typeface="Calibri"/>
              </a:rPr>
              <a:t>aina</a:t>
            </a:r>
            <a:r>
              <a:rPr lang="en-US">
                <a:cs typeface="Calibri"/>
              </a:rPr>
              <a:t> ole </a:t>
            </a:r>
            <a:r>
              <a:rPr lang="en-US" err="1">
                <a:cs typeface="Calibri"/>
              </a:rPr>
              <a:t>kaikki</a:t>
            </a:r>
            <a:r>
              <a:rPr lang="en-US">
                <a:cs typeface="Calibri"/>
              </a:rPr>
              <a:t> </a:t>
            </a:r>
            <a:r>
              <a:rPr lang="en-US" err="1">
                <a:cs typeface="Calibri"/>
              </a:rPr>
              <a:t>nämä</a:t>
            </a:r>
            <a:r>
              <a:rPr lang="en-US">
                <a:cs typeface="Calibri"/>
              </a:rPr>
              <a:t> </a:t>
            </a:r>
            <a:r>
              <a:rPr lang="en-US" err="1">
                <a:cs typeface="Calibri"/>
              </a:rPr>
              <a:t>asiat</a:t>
            </a:r>
            <a:r>
              <a:rPr lang="en-US">
                <a:cs typeface="Calibri"/>
              </a:rPr>
              <a:t> </a:t>
            </a:r>
            <a:r>
              <a:rPr lang="en-US" err="1">
                <a:cs typeface="Calibri"/>
              </a:rPr>
              <a:t>hyvin</a:t>
            </a:r>
            <a:r>
              <a:rPr lang="en-US">
                <a:cs typeface="Calibri"/>
              </a:rPr>
              <a:t>, </a:t>
            </a:r>
            <a:r>
              <a:rPr lang="en-US" err="1">
                <a:cs typeface="Calibri"/>
              </a:rPr>
              <a:t>vaan</a:t>
            </a:r>
            <a:r>
              <a:rPr lang="en-US">
                <a:cs typeface="Calibri"/>
              </a:rPr>
              <a:t> </a:t>
            </a:r>
            <a:r>
              <a:rPr lang="en-US" err="1">
                <a:cs typeface="Calibri"/>
              </a:rPr>
              <a:t>tilanteet</a:t>
            </a:r>
            <a:r>
              <a:rPr lang="en-US">
                <a:cs typeface="Calibri"/>
              </a:rPr>
              <a:t> </a:t>
            </a:r>
            <a:r>
              <a:rPr lang="en-US" err="1">
                <a:cs typeface="Calibri"/>
              </a:rPr>
              <a:t>muuttuvat</a:t>
            </a:r>
            <a:r>
              <a:rPr lang="en-US">
                <a:cs typeface="Calibri"/>
              </a:rPr>
              <a:t> </a:t>
            </a:r>
            <a:r>
              <a:rPr lang="en-US" err="1">
                <a:cs typeface="Calibri"/>
              </a:rPr>
              <a:t>elämän</a:t>
            </a:r>
            <a:r>
              <a:rPr lang="en-US">
                <a:cs typeface="Calibri"/>
              </a:rPr>
              <a:t> </a:t>
            </a:r>
            <a:r>
              <a:rPr lang="en-US" err="1">
                <a:cs typeface="Calibri"/>
              </a:rPr>
              <a:t>myötä</a:t>
            </a:r>
            <a:r>
              <a:rPr lang="en-US">
                <a:cs typeface="Calibri"/>
              </a:rPr>
              <a:t>. Se </a:t>
            </a:r>
            <a:r>
              <a:rPr lang="en-US" err="1">
                <a:cs typeface="Calibri"/>
              </a:rPr>
              <a:t>kuuluu</a:t>
            </a:r>
            <a:r>
              <a:rPr lang="en-US">
                <a:cs typeface="Calibri"/>
              </a:rPr>
              <a:t> </a:t>
            </a:r>
            <a:r>
              <a:rPr lang="en-US" err="1">
                <a:cs typeface="Calibri"/>
              </a:rPr>
              <a:t>normaaliin</a:t>
            </a:r>
            <a:r>
              <a:rPr lang="en-US">
                <a:cs typeface="Calibri"/>
              </a:rPr>
              <a:t> </a:t>
            </a:r>
            <a:r>
              <a:rPr lang="en-US" err="1">
                <a:cs typeface="Calibri"/>
              </a:rPr>
              <a:t>elämänkulkuun</a:t>
            </a:r>
            <a:r>
              <a:rPr lang="en-US">
                <a:cs typeface="Calibri"/>
              </a:rPr>
              <a:t>.</a:t>
            </a:r>
          </a:p>
          <a:p>
            <a:pPr marL="171450" indent="-171450">
              <a:buFont typeface="Arial"/>
              <a:buChar char="•"/>
            </a:pPr>
            <a:r>
              <a:rPr lang="en-US">
                <a:cs typeface="Calibri"/>
              </a:rPr>
              <a:t>On </a:t>
            </a:r>
            <a:r>
              <a:rPr lang="en-US" err="1">
                <a:cs typeface="Calibri"/>
              </a:rPr>
              <a:t>kuitenkin</a:t>
            </a:r>
            <a:r>
              <a:rPr lang="en-US">
                <a:cs typeface="Calibri"/>
              </a:rPr>
              <a:t> </a:t>
            </a:r>
            <a:r>
              <a:rPr lang="en-US" err="1">
                <a:cs typeface="Calibri"/>
              </a:rPr>
              <a:t>tärkeää</a:t>
            </a:r>
            <a:r>
              <a:rPr lang="en-US">
                <a:cs typeface="Calibri"/>
              </a:rPr>
              <a:t> </a:t>
            </a:r>
            <a:r>
              <a:rPr lang="en-US" err="1">
                <a:cs typeface="Calibri"/>
              </a:rPr>
              <a:t>kiinnittää</a:t>
            </a:r>
            <a:r>
              <a:rPr lang="en-US">
                <a:cs typeface="Calibri"/>
              </a:rPr>
              <a:t> </a:t>
            </a:r>
            <a:r>
              <a:rPr lang="en-US" err="1">
                <a:cs typeface="Calibri"/>
              </a:rPr>
              <a:t>huomiota</a:t>
            </a:r>
            <a:r>
              <a:rPr lang="en-US">
                <a:cs typeface="Calibri"/>
              </a:rPr>
              <a:t> </a:t>
            </a:r>
            <a:r>
              <a:rPr lang="en-US" err="1">
                <a:cs typeface="Calibri"/>
              </a:rPr>
              <a:t>näihin</a:t>
            </a:r>
            <a:r>
              <a:rPr lang="en-US">
                <a:cs typeface="Calibri"/>
              </a:rPr>
              <a:t> </a:t>
            </a:r>
            <a:r>
              <a:rPr lang="en-US" err="1">
                <a:cs typeface="Calibri"/>
              </a:rPr>
              <a:t>asioihin</a:t>
            </a:r>
            <a:r>
              <a:rPr lang="en-US">
                <a:cs typeface="Calibri"/>
              </a:rPr>
              <a:t> </a:t>
            </a:r>
            <a:r>
              <a:rPr lang="en-US" err="1">
                <a:cs typeface="Calibri"/>
              </a:rPr>
              <a:t>oman</a:t>
            </a:r>
            <a:r>
              <a:rPr lang="en-US">
                <a:cs typeface="Calibri"/>
              </a:rPr>
              <a:t> </a:t>
            </a:r>
            <a:r>
              <a:rPr lang="en-US" err="1">
                <a:cs typeface="Calibri"/>
              </a:rPr>
              <a:t>hyvinvoinnin</a:t>
            </a:r>
            <a:r>
              <a:rPr lang="en-US">
                <a:cs typeface="Calibri"/>
              </a:rPr>
              <a:t> </a:t>
            </a:r>
            <a:r>
              <a:rPr lang="en-US" err="1">
                <a:cs typeface="Calibri"/>
              </a:rPr>
              <a:t>tukena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Jaetaan</a:t>
            </a:r>
            <a:r>
              <a:rPr lang="en-US">
                <a:cs typeface="Calibri"/>
              </a:rPr>
              <a:t> 9. </a:t>
            </a:r>
            <a:r>
              <a:rPr lang="en-US" err="1">
                <a:cs typeface="Calibri"/>
              </a:rPr>
              <a:t>luokan</a:t>
            </a:r>
            <a:r>
              <a:rPr lang="en-US">
                <a:cs typeface="Calibri"/>
              </a:rPr>
              <a:t> </a:t>
            </a:r>
            <a:r>
              <a:rPr lang="en-US" err="1">
                <a:cs typeface="Calibri"/>
              </a:rPr>
              <a:t>moniste</a:t>
            </a:r>
            <a:r>
              <a:rPr lang="en-US">
                <a:cs typeface="Calibri"/>
              </a:rPr>
              <a:t> "dream it big and make it happen". </a:t>
            </a:r>
            <a:r>
              <a:rPr lang="en-US" err="1">
                <a:cs typeface="Calibri"/>
              </a:rPr>
              <a:t>Moniste</a:t>
            </a:r>
            <a:r>
              <a:rPr lang="en-US">
                <a:cs typeface="Calibri"/>
              </a:rPr>
              <a:t> </a:t>
            </a:r>
            <a:r>
              <a:rPr lang="en-US" err="1">
                <a:cs typeface="Calibri"/>
              </a:rPr>
              <a:t>täytetään</a:t>
            </a:r>
            <a:r>
              <a:rPr lang="en-US">
                <a:cs typeface="Calibri"/>
              </a:rPr>
              <a:t> </a:t>
            </a:r>
            <a:r>
              <a:rPr lang="en-US" err="1">
                <a:cs typeface="Calibri"/>
              </a:rPr>
              <a:t>yksilötehtävänä</a:t>
            </a:r>
            <a:r>
              <a:rPr lang="en-US">
                <a:cs typeface="Calibri"/>
              </a:rPr>
              <a:t>. </a:t>
            </a:r>
            <a:r>
              <a:rPr lang="en-US" err="1">
                <a:cs typeface="Calibri"/>
              </a:rPr>
              <a:t>Tarkoitus</a:t>
            </a:r>
            <a:r>
              <a:rPr lang="en-US">
                <a:cs typeface="Calibri"/>
              </a:rPr>
              <a:t> on </a:t>
            </a:r>
            <a:r>
              <a:rPr lang="en-US" err="1">
                <a:cs typeface="Calibri"/>
              </a:rPr>
              <a:t>pohtia</a:t>
            </a:r>
            <a:r>
              <a:rPr lang="en-US">
                <a:cs typeface="Calibri"/>
              </a:rPr>
              <a:t> </a:t>
            </a:r>
            <a:r>
              <a:rPr lang="en-US" err="1">
                <a:cs typeface="Calibri"/>
              </a:rPr>
              <a:t>omia</a:t>
            </a:r>
            <a:r>
              <a:rPr lang="en-US">
                <a:cs typeface="Calibri"/>
              </a:rPr>
              <a:t> </a:t>
            </a:r>
            <a:r>
              <a:rPr lang="en-US" err="1">
                <a:cs typeface="Calibri"/>
              </a:rPr>
              <a:t>hyviä</a:t>
            </a:r>
            <a:r>
              <a:rPr lang="en-US">
                <a:cs typeface="Calibri"/>
              </a:rPr>
              <a:t> </a:t>
            </a:r>
            <a:r>
              <a:rPr lang="en-US" err="1">
                <a:cs typeface="Calibri"/>
              </a:rPr>
              <a:t>puolia</a:t>
            </a:r>
            <a:r>
              <a:rPr lang="en-US">
                <a:cs typeface="Calibri"/>
              </a:rPr>
              <a:t> ja </a:t>
            </a:r>
            <a:r>
              <a:rPr lang="en-US" err="1">
                <a:cs typeface="Calibri"/>
              </a:rPr>
              <a:t>itselle</a:t>
            </a:r>
            <a:r>
              <a:rPr lang="en-US">
                <a:cs typeface="Calibri"/>
              </a:rPr>
              <a:t> </a:t>
            </a:r>
            <a:r>
              <a:rPr lang="en-US" err="1">
                <a:cs typeface="Calibri"/>
              </a:rPr>
              <a:t>tärkeitä</a:t>
            </a:r>
            <a:r>
              <a:rPr lang="en-US">
                <a:cs typeface="Calibri"/>
              </a:rPr>
              <a:t> </a:t>
            </a:r>
            <a:r>
              <a:rPr lang="en-US" err="1">
                <a:cs typeface="Calibri"/>
              </a:rPr>
              <a:t>asioita</a:t>
            </a:r>
            <a:r>
              <a:rPr lang="en-US">
                <a:cs typeface="Calibri"/>
              </a:rPr>
              <a:t>.</a:t>
            </a:r>
          </a:p>
          <a:p>
            <a:pPr marL="171450" indent="-171450">
              <a:buFont typeface="Arial"/>
              <a:buChar char="•"/>
            </a:pPr>
            <a:r>
              <a:rPr lang="en-US" err="1">
                <a:cs typeface="Calibri"/>
              </a:rPr>
              <a:t>Tehtävän</a:t>
            </a:r>
            <a:r>
              <a:rPr lang="en-US">
                <a:cs typeface="Calibri"/>
              </a:rPr>
              <a:t> </a:t>
            </a:r>
            <a:r>
              <a:rPr lang="en-US" err="1">
                <a:cs typeface="Calibri"/>
              </a:rPr>
              <a:t>kysymyksiin</a:t>
            </a:r>
            <a:r>
              <a:rPr lang="en-US">
                <a:cs typeface="Calibri"/>
              </a:rPr>
              <a:t> </a:t>
            </a:r>
            <a:r>
              <a:rPr lang="en-US" err="1">
                <a:cs typeface="Calibri"/>
              </a:rPr>
              <a:t>voidaan</a:t>
            </a:r>
            <a:r>
              <a:rPr lang="en-US">
                <a:cs typeface="Calibri"/>
              </a:rPr>
              <a:t> </a:t>
            </a:r>
            <a:r>
              <a:rPr lang="en-US" err="1">
                <a:cs typeface="Calibri"/>
              </a:rPr>
              <a:t>vastata</a:t>
            </a:r>
            <a:r>
              <a:rPr lang="en-US">
                <a:cs typeface="Calibri"/>
              </a:rPr>
              <a:t> </a:t>
            </a:r>
            <a:r>
              <a:rPr lang="en-US" err="1">
                <a:cs typeface="Calibri"/>
              </a:rPr>
              <a:t>myös</a:t>
            </a:r>
            <a:r>
              <a:rPr lang="en-US">
                <a:cs typeface="Calibri"/>
              </a:rPr>
              <a:t> </a:t>
            </a:r>
            <a:r>
              <a:rPr lang="en-US" err="1">
                <a:cs typeface="Calibri"/>
              </a:rPr>
              <a:t>pienryhmissä</a:t>
            </a:r>
            <a:r>
              <a:rPr lang="en-US">
                <a:cs typeface="Calibri"/>
              </a:rPr>
              <a:t>, </a:t>
            </a:r>
            <a:r>
              <a:rPr lang="en-US" err="1">
                <a:cs typeface="Calibri"/>
              </a:rPr>
              <a:t>vihkoon</a:t>
            </a:r>
            <a:r>
              <a:rPr lang="en-US">
                <a:cs typeface="Calibri"/>
              </a:rPr>
              <a:t>, tai </a:t>
            </a:r>
            <a:r>
              <a:rPr lang="en-US" err="1">
                <a:cs typeface="Calibri"/>
              </a:rPr>
              <a:t>miettien</a:t>
            </a:r>
            <a:r>
              <a:rPr lang="en-US">
                <a:cs typeface="Calibri"/>
              </a:rPr>
              <a:t> </a:t>
            </a:r>
            <a:r>
              <a:rPr lang="en-US" err="1">
                <a:cs typeface="Calibri"/>
              </a:rPr>
              <a:t>mielessään</a:t>
            </a:r>
            <a:r>
              <a:rPr lang="en-US">
                <a:cs typeface="Calibri"/>
              </a:rPr>
              <a:t>. </a:t>
            </a:r>
            <a:r>
              <a:rPr lang="en-US" err="1">
                <a:cs typeface="Calibri"/>
              </a:rPr>
              <a:t>Tällöin</a:t>
            </a:r>
            <a:r>
              <a:rPr lang="en-US">
                <a:cs typeface="Calibri"/>
              </a:rPr>
              <a:t> </a:t>
            </a:r>
            <a:r>
              <a:rPr lang="en-US" err="1">
                <a:cs typeface="Calibri"/>
              </a:rPr>
              <a:t>kysymykset</a:t>
            </a:r>
            <a:r>
              <a:rPr lang="en-US">
                <a:cs typeface="Calibri"/>
              </a:rPr>
              <a:t> </a:t>
            </a:r>
            <a:r>
              <a:rPr lang="en-US" err="1">
                <a:cs typeface="Calibri"/>
              </a:rPr>
              <a:t>voidaan</a:t>
            </a:r>
            <a:r>
              <a:rPr lang="en-US">
                <a:cs typeface="Calibri"/>
              </a:rPr>
              <a:t> </a:t>
            </a:r>
            <a:r>
              <a:rPr lang="en-US" err="1">
                <a:cs typeface="Calibri"/>
              </a:rPr>
              <a:t>kirjoittaa</a:t>
            </a:r>
            <a:r>
              <a:rPr lang="en-US">
                <a:cs typeface="Calibri"/>
              </a:rPr>
              <a:t> tai </a:t>
            </a:r>
            <a:r>
              <a:rPr lang="en-US" err="1">
                <a:cs typeface="Calibri"/>
              </a:rPr>
              <a:t>heijastaa</a:t>
            </a:r>
            <a:r>
              <a:rPr lang="en-US">
                <a:cs typeface="Calibri"/>
              </a:rPr>
              <a:t> </a:t>
            </a:r>
            <a:r>
              <a:rPr lang="en-US" err="1">
                <a:cs typeface="Calibri"/>
              </a:rPr>
              <a:t>taululle</a:t>
            </a:r>
            <a:r>
              <a:rPr lang="en-US">
                <a:cs typeface="Calibri"/>
              </a:rPr>
              <a:t>, </a:t>
            </a:r>
            <a:r>
              <a:rPr lang="en-US" err="1">
                <a:cs typeface="Calibri"/>
              </a:rPr>
              <a:t>jos</a:t>
            </a:r>
            <a:r>
              <a:rPr lang="en-US">
                <a:cs typeface="Calibri"/>
              </a:rPr>
              <a:t> </a:t>
            </a:r>
            <a:r>
              <a:rPr lang="en-US" err="1">
                <a:cs typeface="Calibri"/>
              </a:rPr>
              <a:t>monistaminen</a:t>
            </a:r>
            <a:r>
              <a:rPr lang="en-US">
                <a:cs typeface="Calibri"/>
              </a:rPr>
              <a:t> </a:t>
            </a:r>
            <a:r>
              <a:rPr lang="en-US" err="1">
                <a:cs typeface="Calibri"/>
              </a:rPr>
              <a:t>ei</a:t>
            </a:r>
            <a:r>
              <a:rPr lang="en-US">
                <a:cs typeface="Calibri"/>
              </a:rPr>
              <a:t> ole </a:t>
            </a:r>
            <a:r>
              <a:rPr lang="en-US" err="1">
                <a:cs typeface="Calibri"/>
              </a:rPr>
              <a:t>mahdollista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Tulostettava</a:t>
            </a:r>
            <a:r>
              <a:rPr lang="en-US">
                <a:cs typeface="Calibri"/>
              </a:rPr>
              <a:t> </a:t>
            </a:r>
            <a:r>
              <a:rPr lang="en-US" err="1">
                <a:cs typeface="Calibri"/>
              </a:rPr>
              <a:t>parasta</a:t>
            </a:r>
            <a:r>
              <a:rPr lang="en-US">
                <a:cs typeface="Calibri"/>
              </a:rPr>
              <a:t> </a:t>
            </a:r>
            <a:r>
              <a:rPr lang="en-US" err="1">
                <a:cs typeface="Calibri"/>
              </a:rPr>
              <a:t>minussa</a:t>
            </a:r>
            <a:r>
              <a:rPr lang="en-US">
                <a:cs typeface="Calibri"/>
              </a:rPr>
              <a:t> </a:t>
            </a:r>
            <a:r>
              <a:rPr lang="en-US" err="1">
                <a:cs typeface="Calibri"/>
              </a:rPr>
              <a:t>moniste</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216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8974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9540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91649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400687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193168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10.1.2025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105272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110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10.1.2025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332457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279238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704140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5056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932584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2077816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23971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218785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31162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62473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4192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63610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3204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13159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0956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4175251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www.finlex.fi/fi/laki/ajantasa/1889/18890039001" TargetMode="External"/><Relationship Id="rId3" Type="http://schemas.openxmlformats.org/officeDocument/2006/relationships/image" Target="../media/image10.png"/><Relationship Id="rId7" Type="http://schemas.openxmlformats.org/officeDocument/2006/relationships/hyperlink" Target="https://www.nuoretjarikollisuus.fi/"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rikoksentorjunta.fi/etusivu" TargetMode="External"/><Relationship Id="rId5" Type="http://schemas.openxmlformats.org/officeDocument/2006/relationships/hyperlink" Target="https://www.riku.fi/" TargetMode="External"/><Relationship Id="rId4" Type="http://schemas.openxmlformats.org/officeDocument/2006/relationships/image" Target="../media/image11.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hyperlink" Target="https://www.is.fi/tampereen-seutu/art-2000010142382.html"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www.hs.fi/pkseutu/art-2000010291389.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1077005"/>
            <a:ext cx="6159076" cy="2349157"/>
          </a:xfrm>
        </p:spPr>
        <p:txBody>
          <a:bodyPr wrap="square" anchor="b">
            <a:normAutofit/>
          </a:bodyPr>
          <a:lstStyle/>
          <a:p>
            <a:r>
              <a:rPr lang="fi-FI" sz="5900"/>
              <a:t>Yleistä päihteistä</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4247418"/>
            <a:ext cx="7701149" cy="1678195"/>
          </a:xfrm>
        </p:spPr>
        <p:txBody>
          <a:bodyPr anchor="t">
            <a:normAutofit lnSpcReduction="10000"/>
          </a:bodyPr>
          <a:lstStyle/>
          <a:p>
            <a:pPr>
              <a:spcAft>
                <a:spcPts val="600"/>
              </a:spcAft>
            </a:pPr>
            <a:r>
              <a:rPr lang="fi-FI" sz="2900"/>
              <a:t>9. luokka, 1. Tunti</a:t>
            </a:r>
          </a:p>
          <a:p>
            <a:r>
              <a:rPr lang="en-US" sz="1200"/>
              <a:t>Turun </a:t>
            </a:r>
            <a:r>
              <a:rPr lang="en-US" sz="1200" err="1"/>
              <a:t>kaupungin</a:t>
            </a:r>
            <a:r>
              <a:rPr lang="en-US" sz="1200"/>
              <a:t> </a:t>
            </a:r>
            <a:r>
              <a:rPr lang="en-US" sz="1200" err="1"/>
              <a:t>ehkäisevän</a:t>
            </a:r>
            <a:r>
              <a:rPr lang="en-US" sz="1200"/>
              <a:t> </a:t>
            </a:r>
            <a:r>
              <a:rPr lang="en-US" sz="1200" err="1"/>
              <a:t>päihdetyön</a:t>
            </a:r>
            <a:r>
              <a:rPr lang="en-US" sz="1200"/>
              <a:t> </a:t>
            </a:r>
            <a:r>
              <a:rPr lang="en-US" sz="1200" err="1"/>
              <a:t>Selvästi</a:t>
            </a:r>
            <a:r>
              <a:rPr lang="en-US" sz="1200"/>
              <a:t> JEES! -</a:t>
            </a:r>
            <a:r>
              <a:rPr lang="en-US" sz="1200" err="1"/>
              <a:t>projekti</a:t>
            </a:r>
            <a:r>
              <a:rPr lang="en-US" sz="1200"/>
              <a:t> 2023-2025, Sanna </a:t>
            </a:r>
            <a:r>
              <a:rPr lang="en-US" sz="1200" err="1"/>
              <a:t>Tahko</a:t>
            </a:r>
            <a:r>
              <a:rPr lang="en-US" sz="1200"/>
              <a:t> &amp; Kristiina Helenius. </a:t>
            </a:r>
            <a:endParaRPr lang="en-US"/>
          </a:p>
          <a:p>
            <a:r>
              <a:rPr lang="en-US" sz="1200" err="1"/>
              <a:t>Lähteet</a:t>
            </a:r>
            <a:r>
              <a:rPr lang="en-US" sz="1200"/>
              <a:t>: </a:t>
            </a:r>
            <a:endParaRPr lang="en-US" sz="1200">
              <a:solidFill>
                <a:srgbClr val="FFFFFF"/>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en-US" err="1"/>
          </a:p>
        </p:txBody>
      </p:sp>
    </p:spTree>
    <p:extLst>
      <p:ext uri="{BB962C8B-B14F-4D97-AF65-F5344CB8AC3E}">
        <p14:creationId xmlns:p14="http://schemas.microsoft.com/office/powerpoint/2010/main" val="216764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18F7-906F-AFD8-022A-C9B203F5E0C2}"/>
              </a:ext>
            </a:extLst>
          </p:cNvPr>
          <p:cNvSpPr>
            <a:spLocks noGrp="1"/>
          </p:cNvSpPr>
          <p:nvPr>
            <p:ph type="ctrTitle"/>
          </p:nvPr>
        </p:nvSpPr>
        <p:spPr/>
        <p:txBody>
          <a:bodyPr/>
          <a:lstStyle/>
          <a:p>
            <a:r>
              <a:rPr lang="en-US" sz="7450" err="1"/>
              <a:t>Mikä</a:t>
            </a:r>
            <a:r>
              <a:rPr lang="en-US" sz="7450"/>
              <a:t> on </a:t>
            </a:r>
            <a:r>
              <a:rPr lang="en-US" sz="7450" err="1"/>
              <a:t>parasta</a:t>
            </a:r>
            <a:r>
              <a:rPr lang="en-US" sz="7450"/>
              <a:t> </a:t>
            </a:r>
            <a:r>
              <a:rPr lang="en-US" sz="7450" err="1"/>
              <a:t>minussa</a:t>
            </a:r>
            <a:r>
              <a:rPr lang="en-US" sz="7450"/>
              <a:t>? </a:t>
            </a:r>
            <a:br>
              <a:rPr lang="en-US" sz="7450"/>
            </a:br>
            <a:r>
              <a:rPr lang="en-US" sz="3200"/>
              <a:t>(</a:t>
            </a:r>
            <a:r>
              <a:rPr lang="en-US" sz="3200" err="1"/>
              <a:t>parasta</a:t>
            </a:r>
            <a:r>
              <a:rPr lang="en-US" sz="3200"/>
              <a:t> </a:t>
            </a:r>
            <a:r>
              <a:rPr lang="en-US" sz="3200" err="1"/>
              <a:t>minussa-harjoitus</a:t>
            </a:r>
            <a:r>
              <a:rPr lang="en-US" sz="3200"/>
              <a:t>)</a:t>
            </a:r>
          </a:p>
        </p:txBody>
      </p:sp>
    </p:spTree>
    <p:extLst>
      <p:ext uri="{BB962C8B-B14F-4D97-AF65-F5344CB8AC3E}">
        <p14:creationId xmlns:p14="http://schemas.microsoft.com/office/powerpoint/2010/main" val="177265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Fontti&#10;&#10;Kuvaus luotu automaattisesti">
            <a:extLst>
              <a:ext uri="{FF2B5EF4-FFF2-40B4-BE49-F238E27FC236}">
                <a16:creationId xmlns:a16="http://schemas.microsoft.com/office/drawing/2014/main" id="{54DA0298-8A9D-0B63-C469-F2DD5FFF9149}"/>
              </a:ext>
            </a:extLst>
          </p:cNvPr>
          <p:cNvPicPr>
            <a:picLocks noChangeAspect="1"/>
          </p:cNvPicPr>
          <p:nvPr/>
        </p:nvPicPr>
        <p:blipFill>
          <a:blip r:embed="rId3"/>
          <a:stretch>
            <a:fillRect/>
          </a:stretch>
        </p:blipFill>
        <p:spPr>
          <a:xfrm rot="-5400000">
            <a:off x="2711210" y="-1163782"/>
            <a:ext cx="6866562" cy="9199418"/>
          </a:xfrm>
          <a:prstGeom prst="rect">
            <a:avLst/>
          </a:prstGeom>
        </p:spPr>
      </p:pic>
    </p:spTree>
    <p:extLst>
      <p:ext uri="{BB962C8B-B14F-4D97-AF65-F5344CB8AC3E}">
        <p14:creationId xmlns:p14="http://schemas.microsoft.com/office/powerpoint/2010/main" val="269630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9345-0D82-820F-B698-769BE7E02F75}"/>
              </a:ext>
            </a:extLst>
          </p:cNvPr>
          <p:cNvSpPr>
            <a:spLocks noGrp="1"/>
          </p:cNvSpPr>
          <p:nvPr>
            <p:ph type="title"/>
          </p:nvPr>
        </p:nvSpPr>
        <p:spPr>
          <a:xfrm>
            <a:off x="904424" y="746064"/>
            <a:ext cx="10708260" cy="1520463"/>
          </a:xfrm>
        </p:spPr>
        <p:txBody>
          <a:bodyPr/>
          <a:lstStyle/>
          <a:p>
            <a:r>
              <a:rPr lang="en-US" err="1"/>
              <a:t>Mistä</a:t>
            </a:r>
            <a:r>
              <a:rPr lang="en-US"/>
              <a:t> </a:t>
            </a:r>
            <a:r>
              <a:rPr lang="en-US" err="1"/>
              <a:t>saan</a:t>
            </a:r>
            <a:r>
              <a:rPr lang="en-US"/>
              <a:t> </a:t>
            </a:r>
            <a:r>
              <a:rPr lang="en-US" err="1"/>
              <a:t>apua</a:t>
            </a:r>
            <a:r>
              <a:rPr lang="en-US"/>
              <a:t> </a:t>
            </a:r>
            <a:r>
              <a:rPr lang="en-US" err="1"/>
              <a:t>omiin</a:t>
            </a:r>
            <a:r>
              <a:rPr lang="en-US"/>
              <a:t> tai </a:t>
            </a:r>
            <a:r>
              <a:rPr lang="en-US" err="1"/>
              <a:t>läheisen</a:t>
            </a:r>
            <a:r>
              <a:rPr lang="en-US"/>
              <a:t> </a:t>
            </a:r>
            <a:r>
              <a:rPr lang="en-US" err="1"/>
              <a:t>päihde</a:t>
            </a:r>
            <a:r>
              <a:rPr lang="en-US"/>
              <a:t>- tai </a:t>
            </a:r>
            <a:r>
              <a:rPr lang="en-US" err="1"/>
              <a:t>mielenterveysongelmiin</a:t>
            </a:r>
            <a:r>
              <a:rPr lang="en-US"/>
              <a:t>?</a:t>
            </a:r>
          </a:p>
        </p:txBody>
      </p:sp>
      <p:sp>
        <p:nvSpPr>
          <p:cNvPr id="3" name="Text Placeholder 2">
            <a:extLst>
              <a:ext uri="{FF2B5EF4-FFF2-40B4-BE49-F238E27FC236}">
                <a16:creationId xmlns:a16="http://schemas.microsoft.com/office/drawing/2014/main" id="{B1A141DE-AB2F-9677-3C92-412DF09E649B}"/>
              </a:ext>
            </a:extLst>
          </p:cNvPr>
          <p:cNvSpPr>
            <a:spLocks noGrp="1"/>
          </p:cNvSpPr>
          <p:nvPr>
            <p:ph type="body" idx="1"/>
          </p:nvPr>
        </p:nvSpPr>
        <p:spPr>
          <a:xfrm>
            <a:off x="904423" y="2755391"/>
            <a:ext cx="9227394" cy="3139584"/>
          </a:xfrm>
        </p:spPr>
        <p:txBody>
          <a:bodyPr vert="horz" lIns="0" tIns="45720" rIns="0" bIns="45720" rtlCol="0" anchor="t">
            <a:noAutofit/>
          </a:bodyPr>
          <a:lstStyle/>
          <a:p>
            <a:pPr marL="238760" indent="-238760"/>
            <a:r>
              <a:rPr lang="en-US" err="1"/>
              <a:t>Jakaannutaan</a:t>
            </a:r>
            <a:r>
              <a:rPr lang="en-US"/>
              <a:t> pienryhmiin.</a:t>
            </a:r>
          </a:p>
          <a:p>
            <a:pPr marL="238760" indent="-238760"/>
            <a:r>
              <a:rPr lang="en-US" err="1"/>
              <a:t>Jokaiselle</a:t>
            </a:r>
            <a:r>
              <a:rPr lang="en-US"/>
              <a:t> </a:t>
            </a:r>
            <a:r>
              <a:rPr lang="en-US" err="1"/>
              <a:t>ryhmälle</a:t>
            </a:r>
            <a:r>
              <a:rPr lang="en-US"/>
              <a:t> </a:t>
            </a:r>
            <a:r>
              <a:rPr lang="en-US" err="1"/>
              <a:t>jaetaan</a:t>
            </a:r>
            <a:r>
              <a:rPr lang="en-US"/>
              <a:t> </a:t>
            </a:r>
            <a:r>
              <a:rPr lang="en-US" err="1"/>
              <a:t>oma</a:t>
            </a:r>
            <a:r>
              <a:rPr lang="en-US"/>
              <a:t> A4 </a:t>
            </a:r>
            <a:r>
              <a:rPr lang="en-US" err="1"/>
              <a:t>eri</a:t>
            </a:r>
            <a:r>
              <a:rPr lang="en-US"/>
              <a:t> </a:t>
            </a:r>
            <a:r>
              <a:rPr lang="en-US" err="1"/>
              <a:t>aiheella</a:t>
            </a:r>
            <a:r>
              <a:rPr lang="en-US"/>
              <a:t>. </a:t>
            </a:r>
          </a:p>
          <a:p>
            <a:pPr marL="238760" indent="-238760"/>
            <a:r>
              <a:rPr lang="en-US" err="1"/>
              <a:t>Ryhmässä</a:t>
            </a:r>
            <a:r>
              <a:rPr lang="en-US"/>
              <a:t> </a:t>
            </a:r>
            <a:r>
              <a:rPr lang="en-US" err="1"/>
              <a:t>etsitte</a:t>
            </a:r>
            <a:r>
              <a:rPr lang="en-US"/>
              <a:t> </a:t>
            </a:r>
            <a:r>
              <a:rPr lang="en-US" err="1"/>
              <a:t>oman</a:t>
            </a:r>
            <a:r>
              <a:rPr lang="en-US"/>
              <a:t> </a:t>
            </a:r>
            <a:r>
              <a:rPr lang="en-US" err="1"/>
              <a:t>otsikon</a:t>
            </a:r>
            <a:r>
              <a:rPr lang="en-US"/>
              <a:t> alle </a:t>
            </a:r>
            <a:r>
              <a:rPr lang="en-US" err="1"/>
              <a:t>eri</a:t>
            </a:r>
            <a:r>
              <a:rPr lang="en-US"/>
              <a:t> </a:t>
            </a:r>
            <a:r>
              <a:rPr lang="en-US" err="1"/>
              <a:t>toimijoita</a:t>
            </a:r>
            <a:r>
              <a:rPr lang="en-US"/>
              <a:t>, </a:t>
            </a:r>
            <a:r>
              <a:rPr lang="en-US" err="1"/>
              <a:t>joilta</a:t>
            </a:r>
            <a:r>
              <a:rPr lang="en-US"/>
              <a:t> </a:t>
            </a:r>
            <a:r>
              <a:rPr lang="en-US" err="1"/>
              <a:t>voi</a:t>
            </a:r>
            <a:r>
              <a:rPr lang="en-US"/>
              <a:t> hakea </a:t>
            </a:r>
            <a:r>
              <a:rPr lang="en-US" err="1"/>
              <a:t>apua</a:t>
            </a:r>
            <a:r>
              <a:rPr lang="en-US"/>
              <a:t> </a:t>
            </a:r>
            <a:r>
              <a:rPr lang="en-US" err="1"/>
              <a:t>ongelmiin</a:t>
            </a:r>
            <a:r>
              <a:rPr lang="en-US"/>
              <a:t> Turun </a:t>
            </a:r>
            <a:r>
              <a:rPr lang="en-US" err="1"/>
              <a:t>alueelta</a:t>
            </a:r>
          </a:p>
          <a:p>
            <a:pPr marL="238760" indent="-238760"/>
            <a:endParaRPr lang="en-US"/>
          </a:p>
        </p:txBody>
      </p:sp>
    </p:spTree>
    <p:extLst>
      <p:ext uri="{BB962C8B-B14F-4D97-AF65-F5344CB8AC3E}">
        <p14:creationId xmlns:p14="http://schemas.microsoft.com/office/powerpoint/2010/main" val="278292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descr="Osuuden lähdeluettelo.">
            <a:extLst>
              <a:ext uri="{FF2B5EF4-FFF2-40B4-BE49-F238E27FC236}">
                <a16:creationId xmlns:a16="http://schemas.microsoft.com/office/drawing/2014/main" id="{6FA07076-FA7C-418E-AC45-28069630983B}"/>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25966" y="-72901"/>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dirty="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dirty="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dirty="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dirty="0">
                <a:ln>
                  <a:noFill/>
                </a:ln>
                <a:solidFill>
                  <a:srgbClr val="FFFFFF"/>
                </a:solidFill>
                <a:effectLst/>
                <a:uLnTx/>
                <a:uFillTx/>
                <a:latin typeface="+mn-lt"/>
                <a:ea typeface="Montserrat Light"/>
                <a:cs typeface="Montserrat Light"/>
                <a:sym typeface="Montserrat Light"/>
              </a:rPr>
              <a:t>)</a:t>
            </a:r>
            <a:br>
              <a:rPr lang="fi" sz="5300" b="0" i="0" u="none" strike="noStrike" kern="1200" cap="none" spc="0" normalizeH="0" baseline="0" noProof="0" dirty="0">
                <a:ln>
                  <a:noFill/>
                </a:ln>
                <a:effectLst/>
                <a:uLnTx/>
                <a:uFillTx/>
                <a:latin typeface="+mj-lt"/>
                <a:ea typeface="Montserrat Light"/>
                <a:cs typeface="Montserrat Light"/>
              </a:rPr>
            </a:br>
            <a:r>
              <a:rPr lang="fi" sz="3200" b="0" dirty="0">
                <a:solidFill>
                  <a:srgbClr val="FFFFFF"/>
                </a:solidFill>
                <a:latin typeface="+mj-lt"/>
                <a:ea typeface="Montserrat Light"/>
                <a:cs typeface="Montserrat Light"/>
                <a:sym typeface="Montserrat Light"/>
              </a:rPr>
              <a:t>9-luokkien</a:t>
            </a:r>
            <a:r>
              <a:rPr kumimoji="0" lang="fi" sz="3200" b="0" i="0" u="none" strike="noStrike" kern="1200" cap="none" spc="0" normalizeH="0" baseline="0" noProof="0" dirty="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dirty="0">
                <a:ln>
                  <a:noFill/>
                </a:ln>
                <a:solidFill>
                  <a:srgbClr val="FFFFFF"/>
                </a:solidFill>
                <a:effectLst/>
                <a:uLnTx/>
                <a:uFillTx/>
                <a:latin typeface="+mj-lt"/>
                <a:ea typeface="Montserrat Light"/>
                <a:cs typeface="Montserrat Light"/>
                <a:sym typeface="Montserrat Light"/>
              </a:rPr>
              <a:t>Oikeudet ja velvollisuudet</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8779" y="5542489"/>
            <a:ext cx="8568387" cy="1433790"/>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Arial"/>
                <a:ea typeface="+mn-ea"/>
                <a:cs typeface="+mn-cs"/>
              </a:rPr>
              <a:t>Saara Juutinen, Alvin Koskinen, Laura Kiviranta, Paula Mäkelä ja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rPr>
              <a:t>Lähteet:</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5"/>
              </a:rPr>
              <a:t>Etusivu - Rikosuhripäivystys (riku.fi)</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6"/>
              </a:rPr>
              <a:t>https://rikoksentorjunta.fi/etusivu</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7"/>
              </a:rPr>
              <a:t>https://www.nuoretjarikollisuus.fi/</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8"/>
              </a:rPr>
              <a:t>Rikoslaki 39/1889 - Ajantasainen lainsäädäntö - FINLEX ®</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rPr>
              <a:t>Case-tehtävä kirjasta Konstaapeli Daniel tässä, moro! (</a:t>
            </a:r>
            <a:r>
              <a:rPr kumimoji="0" lang="fi-FI" sz="1100" b="0" i="0" u="none" strike="noStrike" kern="1200" cap="none" spc="0" normalizeH="0" baseline="0" noProof="0" dirty="0" err="1">
                <a:ln>
                  <a:noFill/>
                </a:ln>
                <a:solidFill>
                  <a:srgbClr val="0A0A0A"/>
                </a:solidFill>
                <a:effectLst/>
                <a:uLnTx/>
                <a:uFillTx/>
                <a:latin typeface="Arial"/>
                <a:ea typeface="+mn-ea"/>
                <a:cs typeface="Arial"/>
              </a:rPr>
              <a:t>Kalejaiye</a:t>
            </a:r>
            <a:r>
              <a:rPr kumimoji="0" lang="fi-FI" sz="1100" b="0" i="0" u="none" strike="noStrike" kern="1200" cap="none" spc="0" normalizeH="0" baseline="0" noProof="0" dirty="0">
                <a:ln>
                  <a:noFill/>
                </a:ln>
                <a:solidFill>
                  <a:srgbClr val="0A0A0A"/>
                </a:solidFill>
                <a:effectLst/>
                <a:uLnTx/>
                <a:uFillTx/>
                <a:latin typeface="Arial"/>
                <a:ea typeface="+mn-ea"/>
                <a:cs typeface="Arial"/>
              </a:rPr>
              <a:t>, Daniel, 2022)</a:t>
            </a:r>
            <a:endParaRPr kumimoji="0" lang="fi-FI"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Arial"/>
              <a:ea typeface="+mn-ea"/>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7852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79DE694-EC70-23D7-47CF-C95C0B1568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156301"/>
            <a:ext cx="11766300" cy="1072989"/>
          </a:xfrm>
          <a:prstGeom prst="rect">
            <a:avLst/>
          </a:prstGeom>
        </p:spPr>
      </p:pic>
      <p:sp>
        <p:nvSpPr>
          <p:cNvPr id="2" name="Otsikko 1">
            <a:extLst>
              <a:ext uri="{FF2B5EF4-FFF2-40B4-BE49-F238E27FC236}">
                <a16:creationId xmlns:a16="http://schemas.microsoft.com/office/drawing/2014/main" id="{F1F316FE-3B1C-2397-7F3E-F025C7B3F9E3}"/>
              </a:ext>
            </a:extLst>
          </p:cNvPr>
          <p:cNvSpPr>
            <a:spLocks noGrp="1"/>
          </p:cNvSpPr>
          <p:nvPr>
            <p:ph type="title"/>
          </p:nvPr>
        </p:nvSpPr>
        <p:spPr>
          <a:xfrm>
            <a:off x="1118321" y="335985"/>
            <a:ext cx="10306051" cy="713620"/>
          </a:xfrm>
        </p:spPr>
        <p:txBody>
          <a:bodyPr wrap="square" anchor="b">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fi-FI" sz="4800">
                <a:solidFill>
                  <a:schemeClr val="bg1"/>
                </a:solidFill>
              </a:rPr>
              <a:t>Laillisuudesta</a:t>
            </a:r>
          </a:p>
        </p:txBody>
      </p:sp>
      <p:graphicFrame>
        <p:nvGraphicFramePr>
          <p:cNvPr id="5" name="Tekstin paikkamerkki 2">
            <a:extLst>
              <a:ext uri="{FF2B5EF4-FFF2-40B4-BE49-F238E27FC236}">
                <a16:creationId xmlns:a16="http://schemas.microsoft.com/office/drawing/2014/main" id="{C93994FE-E654-0827-CC3D-A252A52CA614}"/>
              </a:ext>
              <a:ext uri="{C183D7F6-B498-43B3-948B-1728B52AA6E4}">
                <adec:decorative xmlns:adec="http://schemas.microsoft.com/office/drawing/2017/decorative" val="1"/>
              </a:ext>
            </a:extLst>
          </p:cNvPr>
          <p:cNvGraphicFramePr/>
          <p:nvPr/>
        </p:nvGraphicFramePr>
        <p:xfrm>
          <a:off x="424665" y="1408974"/>
          <a:ext cx="11554485" cy="6065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Kuva 2">
            <a:extLst>
              <a:ext uri="{FF2B5EF4-FFF2-40B4-BE49-F238E27FC236}">
                <a16:creationId xmlns:a16="http://schemas.microsoft.com/office/drawing/2014/main" id="{0F4E4DB2-74F8-F5C8-FB1F-F0125AD8A4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2887" y="5848185"/>
            <a:ext cx="603556" cy="853514"/>
          </a:xfrm>
          <a:prstGeom prst="rect">
            <a:avLst/>
          </a:prstGeom>
        </p:spPr>
      </p:pic>
    </p:spTree>
    <p:extLst>
      <p:ext uri="{BB962C8B-B14F-4D97-AF65-F5344CB8AC3E}">
        <p14:creationId xmlns:p14="http://schemas.microsoft.com/office/powerpoint/2010/main" val="40739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3B5EFB0-EF38-2A03-056E-26FE9808E4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115146"/>
            <a:ext cx="11766300" cy="1072989"/>
          </a:xfrm>
          <a:prstGeom prst="rect">
            <a:avLst/>
          </a:prstGeom>
        </p:spPr>
      </p:pic>
      <p:sp>
        <p:nvSpPr>
          <p:cNvPr id="2" name="Otsikko 1">
            <a:extLst>
              <a:ext uri="{FF2B5EF4-FFF2-40B4-BE49-F238E27FC236}">
                <a16:creationId xmlns:a16="http://schemas.microsoft.com/office/drawing/2014/main" id="{045E9697-3E85-B571-ED46-AE4BBF8C6877}"/>
              </a:ext>
            </a:extLst>
          </p:cNvPr>
          <p:cNvSpPr>
            <a:spLocks noGrp="1"/>
          </p:cNvSpPr>
          <p:nvPr>
            <p:ph type="title"/>
          </p:nvPr>
        </p:nvSpPr>
        <p:spPr>
          <a:xfrm>
            <a:off x="734304" y="382501"/>
            <a:ext cx="10435091" cy="415792"/>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fi-FI" sz="4267">
                <a:solidFill>
                  <a:schemeClr val="bg1"/>
                </a:solidFill>
              </a:rPr>
              <a:t>Velvollisuudet ja oikeudet</a:t>
            </a:r>
          </a:p>
        </p:txBody>
      </p:sp>
      <p:graphicFrame>
        <p:nvGraphicFramePr>
          <p:cNvPr id="4" name="Kaaviokuva 3">
            <a:extLst>
              <a:ext uri="{FF2B5EF4-FFF2-40B4-BE49-F238E27FC236}">
                <a16:creationId xmlns:a16="http://schemas.microsoft.com/office/drawing/2014/main" id="{44E11669-FC1D-4CCE-0702-B4F63081629F}"/>
              </a:ext>
              <a:ext uri="{C183D7F6-B498-43B3-948B-1728B52AA6E4}">
                <adec:decorative xmlns:adec="http://schemas.microsoft.com/office/drawing/2017/decorative" val="1"/>
              </a:ext>
            </a:extLst>
          </p:cNvPr>
          <p:cNvGraphicFramePr/>
          <p:nvPr/>
        </p:nvGraphicFramePr>
        <p:xfrm>
          <a:off x="829342" y="1188135"/>
          <a:ext cx="10994064" cy="5554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Kuva 7">
            <a:extLst>
              <a:ext uri="{FF2B5EF4-FFF2-40B4-BE49-F238E27FC236}">
                <a16:creationId xmlns:a16="http://schemas.microsoft.com/office/drawing/2014/main" id="{AB69B30C-443B-7622-FC31-4227889898D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886104" y="1065648"/>
            <a:ext cx="2419791" cy="2419791"/>
          </a:xfrm>
          <a:prstGeom prst="rect">
            <a:avLst/>
          </a:prstGeom>
        </p:spPr>
      </p:pic>
    </p:spTree>
    <p:extLst>
      <p:ext uri="{BB962C8B-B14F-4D97-AF65-F5344CB8AC3E}">
        <p14:creationId xmlns:p14="http://schemas.microsoft.com/office/powerpoint/2010/main" val="22198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D0BFBCBF-36CF-9658-604A-E908ED2052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65928"/>
            <a:ext cx="11766300" cy="1072989"/>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2050020" y="328208"/>
            <a:ext cx="10435091" cy="51635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733">
                <a:solidFill>
                  <a:schemeClr val="bg1"/>
                </a:solidFill>
              </a:rPr>
              <a:t>Nuorten yleisimpiä rikoksia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226150"/>
            <a:ext cx="6271705" cy="5798318"/>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9395"/>
            <a:r>
              <a:rPr lang="fi-FI" sz="1600" dirty="0"/>
              <a:t>Omaisuusrikokset</a:t>
            </a:r>
            <a:endParaRPr lang="fi-FI" dirty="0"/>
          </a:p>
          <a:p>
            <a:pPr marL="608965" lvl="1" indent="-263525"/>
            <a:r>
              <a:rPr lang="fi-FI" sz="1300" dirty="0"/>
              <a:t>näpistys, varkaus ja ryöstö </a:t>
            </a:r>
            <a:r>
              <a:rPr lang="fi-FI" sz="1300" i="1" dirty="0"/>
              <a:t>		</a:t>
            </a:r>
            <a:r>
              <a:rPr lang="fi-FI" sz="1400" b="1" i="1" dirty="0"/>
              <a:t>Sakkoa- 4 vuotta vankilaa</a:t>
            </a:r>
            <a:endParaRPr lang="fi-FI" sz="1400" dirty="0">
              <a:cs typeface="Arial"/>
            </a:endParaRPr>
          </a:p>
          <a:p>
            <a:pPr indent="-239395"/>
            <a:r>
              <a:rPr lang="fi-FI" sz="1600" dirty="0"/>
              <a:t>Erehdyttäminen</a:t>
            </a:r>
            <a:endParaRPr lang="fi-FI" sz="1600" dirty="0">
              <a:cs typeface="Arial"/>
            </a:endParaRPr>
          </a:p>
          <a:p>
            <a:pPr marL="608965" lvl="1" indent="-263525"/>
            <a:r>
              <a:rPr lang="fi-FI" sz="1300" dirty="0"/>
              <a:t>petos ja kiskonta </a:t>
            </a:r>
            <a:r>
              <a:rPr lang="fi-FI" sz="1300" i="1" dirty="0"/>
              <a:t>			</a:t>
            </a:r>
            <a:r>
              <a:rPr lang="fi-FI" sz="1400" b="1" i="1" dirty="0"/>
              <a:t>Sakkoa- 4 vuotta vankilaa</a:t>
            </a:r>
            <a:endParaRPr lang="fi-FI" sz="1400" dirty="0">
              <a:cs typeface="Arial"/>
            </a:endParaRPr>
          </a:p>
          <a:p>
            <a:pPr indent="-239395"/>
            <a:r>
              <a:rPr lang="fi-FI" sz="1600" dirty="0"/>
              <a:t>Liikennerikokset</a:t>
            </a:r>
            <a:endParaRPr lang="fi-FI" sz="1600" dirty="0">
              <a:cs typeface="Arial"/>
            </a:endParaRPr>
          </a:p>
          <a:p>
            <a:pPr marL="608965" lvl="1" indent="-263525"/>
            <a:r>
              <a:rPr lang="fi-FI" sz="1300" dirty="0"/>
              <a:t>liikenneturvallisuuden vaarantaminen</a:t>
            </a:r>
            <a:endParaRPr lang="fi-FI" sz="1300" dirty="0">
              <a:cs typeface="Arial"/>
            </a:endParaRPr>
          </a:p>
          <a:p>
            <a:pPr marL="608965" lvl="1" indent="-263525"/>
            <a:r>
              <a:rPr lang="fi-FI" sz="1300" dirty="0"/>
              <a:t>kulkuneuvon kuljettaminen oikeudetta 	</a:t>
            </a:r>
            <a:r>
              <a:rPr lang="fi-FI" sz="1400" b="1" i="1" dirty="0"/>
              <a:t>Sakkoa-2 vuotta vankilaa</a:t>
            </a:r>
            <a:endParaRPr lang="fi-FI" sz="1400" dirty="0">
              <a:cs typeface="Arial"/>
            </a:endParaRPr>
          </a:p>
          <a:p>
            <a:pPr indent="-239395"/>
            <a:r>
              <a:rPr lang="fi-FI" sz="1600" dirty="0"/>
              <a:t>Väkivalta ja pakottaminen</a:t>
            </a:r>
            <a:endParaRPr lang="fi-FI" sz="1600" dirty="0">
              <a:cs typeface="Arial"/>
            </a:endParaRPr>
          </a:p>
          <a:p>
            <a:pPr marL="608965" lvl="1" indent="-263525"/>
            <a:r>
              <a:rPr lang="fi-FI" sz="1300"/>
              <a:t>laiton uhkaus</a:t>
            </a:r>
            <a:endParaRPr lang="fi-FI" sz="1300">
              <a:cs typeface="Arial"/>
            </a:endParaRPr>
          </a:p>
          <a:p>
            <a:pPr marL="608965" lvl="1" indent="-263525"/>
            <a:r>
              <a:rPr lang="fi-FI" sz="1300" dirty="0"/>
              <a:t>pakottaminen ja pahoinpitely		</a:t>
            </a:r>
            <a:r>
              <a:rPr lang="fi-FI" sz="1400" b="1" i="1" dirty="0"/>
              <a:t>Sakkoa-10 vuotta vankilaa</a:t>
            </a:r>
            <a:endParaRPr lang="fi-FI" sz="1400" dirty="0">
              <a:cs typeface="Arial"/>
            </a:endParaRPr>
          </a:p>
          <a:p>
            <a:pPr indent="-239395"/>
            <a:r>
              <a:rPr lang="fi-FI" sz="1600" dirty="0"/>
              <a:t>Seksuaalirikokset </a:t>
            </a:r>
            <a:endParaRPr lang="fi-FI" sz="1600" dirty="0">
              <a:cs typeface="Arial"/>
            </a:endParaRPr>
          </a:p>
          <a:p>
            <a:pPr marL="608965" lvl="1" indent="-263525"/>
            <a:r>
              <a:rPr lang="fi-FI" sz="1300" dirty="0"/>
              <a:t>seksuaalissävytteinen lapsesta otetun</a:t>
            </a:r>
            <a:endParaRPr lang="fi-FI" sz="1300" dirty="0">
              <a:cs typeface="Arial"/>
            </a:endParaRPr>
          </a:p>
          <a:p>
            <a:pPr marL="345440" lvl="1" indent="0">
              <a:buNone/>
            </a:pPr>
            <a:r>
              <a:rPr lang="fi-FI" sz="1300" dirty="0"/>
              <a:t> videon tai kuvan levittäminen.		</a:t>
            </a:r>
            <a:r>
              <a:rPr lang="fi-FI" sz="1400" b="1" i="1" dirty="0"/>
              <a:t>Sakkoa-6 vuotta vankilaa</a:t>
            </a:r>
            <a:endParaRPr lang="fi-FI" sz="1400" dirty="0">
              <a:cs typeface="Arial"/>
            </a:endParaRPr>
          </a:p>
          <a:p>
            <a:pPr indent="-239395"/>
            <a:endParaRPr lang="fi-FI">
              <a:cs typeface="Arial"/>
            </a:endParaRPr>
          </a:p>
          <a:p>
            <a:pPr marL="608965" lvl="1" indent="-263525"/>
            <a:endParaRPr lang="fi-FI">
              <a:cs typeface="Arial"/>
            </a:endParaRPr>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66839" y="1329705"/>
            <a:ext cx="5212311" cy="4877565"/>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5"/>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2133" b="1" i="1" u="none" strike="noStrike" kern="1200" cap="none" spc="0" normalizeH="0" baseline="0" noProof="0">
                <a:ln>
                  <a:noFill/>
                </a:ln>
                <a:solidFill>
                  <a:prstClr val="white"/>
                </a:solidFill>
                <a:effectLst/>
                <a:uLnTx/>
                <a:uFillTx/>
                <a:latin typeface="Arial"/>
                <a:ea typeface="+mn-ea"/>
                <a:cs typeface="+mn-cs"/>
              </a:rPr>
              <a:t>Kaikki rumat teot eivät ole rikoksia, mutta kaikki rikokset ovat rumia tekoja.</a:t>
            </a:r>
            <a:endParaRPr kumimoji="0" lang="fi-FI" sz="2133"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Teemu Hokkanen, ylikonstaapeli</a:t>
            </a:r>
            <a:endParaRPr kumimoji="0" lang="fi-FI" sz="16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Helsingin poliisilaitos</a:t>
            </a:r>
            <a:endParaRPr kumimoji="0" lang="fi-FI" sz="1600" b="0" i="0" u="none" strike="noStrike" kern="1200" cap="none" spc="0" normalizeH="0" baseline="0" noProof="0">
              <a:ln>
                <a:noFill/>
              </a:ln>
              <a:solidFill>
                <a:prstClr val="white"/>
              </a:solidFill>
              <a:effectLst/>
              <a:uLnTx/>
              <a:uFillTx/>
              <a:latin typeface="Arial"/>
              <a:ea typeface="+mn-ea"/>
              <a:cs typeface="+mn-cs"/>
            </a:endParaRPr>
          </a:p>
        </p:txBody>
      </p:sp>
      <p:pic>
        <p:nvPicPr>
          <p:cNvPr id="9" name="Kuva 8">
            <a:extLst>
              <a:ext uri="{FF2B5EF4-FFF2-40B4-BE49-F238E27FC236}">
                <a16:creationId xmlns:a16="http://schemas.microsoft.com/office/drawing/2014/main" id="{58EB04C1-CAC7-EF13-2051-5A318D2531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191814">
            <a:off x="6917609" y="1633527"/>
            <a:ext cx="3917286" cy="2263393"/>
          </a:xfrm>
          <a:prstGeom prst="rect">
            <a:avLst/>
          </a:prstGeom>
        </p:spPr>
      </p:pic>
      <p:pic>
        <p:nvPicPr>
          <p:cNvPr id="4" name="Kuva 3">
            <a:extLst>
              <a:ext uri="{FF2B5EF4-FFF2-40B4-BE49-F238E27FC236}">
                <a16:creationId xmlns:a16="http://schemas.microsoft.com/office/drawing/2014/main" id="{B7231678-2D89-9BF1-3A85-E4C31393C9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879007"/>
            <a:ext cx="603556" cy="853514"/>
          </a:xfrm>
          <a:prstGeom prst="rect">
            <a:avLst/>
          </a:prstGeom>
        </p:spPr>
      </p:pic>
    </p:spTree>
    <p:extLst>
      <p:ext uri="{BB962C8B-B14F-4D97-AF65-F5344CB8AC3E}">
        <p14:creationId xmlns:p14="http://schemas.microsoft.com/office/powerpoint/2010/main" val="2654704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EDC90509-20BC-1804-DE35-14F73E40AF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3492" y="104930"/>
            <a:ext cx="11766300" cy="1072989"/>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1452231" y="203398"/>
            <a:ext cx="10306051" cy="713620"/>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4400">
                <a:solidFill>
                  <a:schemeClr val="bg1"/>
                </a:solidFill>
              </a:rPr>
              <a:t>Esimerkkejä nuorten rikoksista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Ryöstö</a:t>
            </a:r>
          </a:p>
          <a:p>
            <a:r>
              <a:rPr lang="fi-FI" sz="2000"/>
              <a:t>Maaliskuu 2024</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2502" y="2254983"/>
            <a:ext cx="2303999" cy="3901583"/>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700"/>
              <a:t>6 ihmistä ryöstää väkivallalla uhaten 16 -vuotiaalta puhelimen ja kuulokkeet. Teko kuvataan. </a:t>
            </a:r>
          </a:p>
          <a:p>
            <a:r>
              <a:rPr lang="fi-FI" sz="1700"/>
              <a:t>2 tekijöistä yli 15- vuotiaita</a:t>
            </a:r>
          </a:p>
          <a:p>
            <a:r>
              <a:rPr lang="fi-FI" sz="1700"/>
              <a:t>Tuomio 7 kuukautta ehdollista vankeutta</a:t>
            </a:r>
          </a:p>
          <a:p>
            <a:r>
              <a:rPr lang="fi-FI" sz="1700">
                <a:hlinkClick r:id="rId4"/>
              </a:rPr>
              <a:t>Teinipojat piirittivät 16-vuotiaan kerrostalon pihalla ja hakkasivat hänet - PK-seutu | HS.fi</a:t>
            </a:r>
            <a:endParaRPr lang="fi-FI" sz="1700"/>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54186"/>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800"/>
              <a:t>Kunnianloukkaus</a:t>
            </a:r>
          </a:p>
          <a:p>
            <a:r>
              <a:rPr lang="fi-FI" sz="1800"/>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2" y="2223997"/>
            <a:ext cx="2303999" cy="4258393"/>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l"/>
            <a:r>
              <a:rPr lang="fi-FI" sz="1300" b="0" i="0">
                <a:solidFill>
                  <a:srgbClr val="262626"/>
                </a:solidFill>
                <a:effectLst/>
                <a:latin typeface="+mj-lt"/>
              </a:rPr>
              <a:t>Nuori X julkaissut Snäpissä kuvan, jossa hänellä oli kasvoissa tunnistettava ruhje. </a:t>
            </a:r>
            <a:r>
              <a:rPr lang="fi-FI" sz="1300">
                <a:solidFill>
                  <a:srgbClr val="262626"/>
                </a:solidFill>
                <a:latin typeface="+mj-lt"/>
              </a:rPr>
              <a:t>X</a:t>
            </a:r>
            <a:r>
              <a:rPr lang="fi-FI" sz="1300" b="0" i="0">
                <a:solidFill>
                  <a:srgbClr val="262626"/>
                </a:solidFill>
                <a:effectLst/>
                <a:latin typeface="+mj-lt"/>
              </a:rPr>
              <a:t> antoi ymmärtää, että poikaystävä oli aiheuttanut ruhjeen. </a:t>
            </a:r>
          </a:p>
          <a:p>
            <a:pPr algn="l"/>
            <a:r>
              <a:rPr lang="fi-FI" sz="1300">
                <a:solidFill>
                  <a:srgbClr val="262626"/>
                </a:solidFill>
                <a:latin typeface="+mj-lt"/>
              </a:rPr>
              <a:t>Mahdollisesta pahoinpitelystä ei oltu tehty rikosilmoitusta.</a:t>
            </a:r>
          </a:p>
          <a:p>
            <a:pPr algn="l"/>
            <a:r>
              <a:rPr lang="fi-FI" sz="1300">
                <a:solidFill>
                  <a:srgbClr val="262626"/>
                </a:solidFill>
                <a:latin typeface="+mj-lt"/>
              </a:rPr>
              <a:t> </a:t>
            </a:r>
            <a:r>
              <a:rPr lang="fi-FI" sz="1300" b="1" i="0">
                <a:solidFill>
                  <a:srgbClr val="262626"/>
                </a:solidFill>
                <a:effectLst/>
                <a:latin typeface="+mj-lt"/>
              </a:rPr>
              <a:t>16-vuotiaalle</a:t>
            </a:r>
            <a:r>
              <a:rPr lang="fi-FI" sz="1300" b="0" i="0">
                <a:solidFill>
                  <a:srgbClr val="262626"/>
                </a:solidFill>
                <a:effectLst/>
                <a:latin typeface="+mj-lt"/>
              </a:rPr>
              <a:t> tuomittiin 15 päiväsakon rangaistus nuorena henkilönä tehdystä kunnianloukkauksesta.</a:t>
            </a:r>
          </a:p>
          <a:p>
            <a:pPr algn="l"/>
            <a:r>
              <a:rPr lang="fi-FI" sz="1300">
                <a:latin typeface="+mj-lt"/>
                <a:hlinkClick r:id="rId5"/>
              </a:rPr>
              <a:t>Nuori tyttö kertoi </a:t>
            </a:r>
            <a:r>
              <a:rPr lang="fi-FI" sz="1300" err="1">
                <a:latin typeface="+mj-lt"/>
                <a:hlinkClick r:id="rId5"/>
              </a:rPr>
              <a:t>Snapchatissä</a:t>
            </a:r>
            <a:r>
              <a:rPr lang="fi-FI" sz="1300">
                <a:latin typeface="+mj-lt"/>
                <a:hlinkClick r:id="rId5"/>
              </a:rPr>
              <a:t> poikaystävänsä pahoinpidelleen hänet – sai lopulta itse tuomion kunnianloukkauksesta | Paikalliset | Helsingin Uutiset</a:t>
            </a:r>
            <a:endParaRPr lang="fi-FI" sz="1300" b="0" i="0">
              <a:solidFill>
                <a:srgbClr val="262626"/>
              </a:solidFill>
              <a:effectLst/>
              <a:latin typeface="+mj-lt"/>
            </a:endParaRPr>
          </a:p>
          <a:p>
            <a:endParaRPr lang="fi-FI"/>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Laiton uhkaus</a:t>
            </a:r>
          </a:p>
          <a:p>
            <a:r>
              <a:rPr lang="fi-FI" sz="2000"/>
              <a:t>Toukokuu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7202" y="2254983"/>
            <a:ext cx="2303999" cy="3817437"/>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400"/>
              <a:t>Iso joukko nuoria kokoontui pelaamaan futista.</a:t>
            </a:r>
          </a:p>
          <a:p>
            <a:r>
              <a:rPr lang="fi-FI" sz="1400"/>
              <a:t>Tilanne kärjistyi ja tapahtumassa huudettu tappouhkauksia.</a:t>
            </a:r>
          </a:p>
          <a:p>
            <a:r>
              <a:rPr lang="fi-FI" sz="1400"/>
              <a:t>Asia eteni polisin tutkintaan epäilynä laittomasta uhkauksesta. </a:t>
            </a:r>
          </a:p>
          <a:p>
            <a:r>
              <a:rPr lang="fi-FI" sz="1400">
                <a:hlinkClick r:id="rId6"/>
              </a:rPr>
              <a:t>Yli sata nuorta kokoontui jalkapallopeliin Lappeenrannassa – poliisi tutkii, tapahtuiko siellä laiton uhkaus | Kotimaa | Yle</a:t>
            </a:r>
            <a:endParaRPr lang="fi-FI" sz="1400"/>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1"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Pahoinpitely</a:t>
            </a:r>
          </a:p>
          <a:p>
            <a:r>
              <a:rPr lang="fi-FI" sz="2000"/>
              <a:t>Helmikuu 2023</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54552" y="2219458"/>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dirty="0"/>
              <a:t>14-vuotiasta lyötiin kasvoihin koulun pihalla ja häneltä varastettiin lompakko</a:t>
            </a:r>
            <a:endParaRPr lang="fi-FI" sz="1400" dirty="0">
              <a:cs typeface="Arial"/>
            </a:endParaRPr>
          </a:p>
          <a:p>
            <a:pPr indent="-143510"/>
            <a:r>
              <a:rPr lang="fi-FI" sz="1400" dirty="0"/>
              <a:t>Tekijä 16- vuotias</a:t>
            </a:r>
            <a:endParaRPr lang="fi-FI" sz="1400" dirty="0">
              <a:cs typeface="Arial"/>
            </a:endParaRPr>
          </a:p>
          <a:p>
            <a:pPr indent="-143510"/>
            <a:r>
              <a:rPr lang="fi-FI" sz="1400" dirty="0"/>
              <a:t>Tuomio  pahoinpitelystä: </a:t>
            </a:r>
            <a:r>
              <a:rPr lang="fi-FI" sz="1400" b="0" i="0" dirty="0">
                <a:solidFill>
                  <a:srgbClr val="191919"/>
                </a:solidFill>
                <a:effectLst/>
                <a:latin typeface="Arial"/>
                <a:cs typeface="Arial"/>
              </a:rPr>
              <a:t>60 päiväsakkoa (=360 e). </a:t>
            </a:r>
            <a:r>
              <a:rPr lang="fi-FI" sz="1400" dirty="0">
                <a:solidFill>
                  <a:srgbClr val="191919"/>
                </a:solidFill>
                <a:latin typeface="Arial"/>
                <a:cs typeface="Arial"/>
              </a:rPr>
              <a:t>M</a:t>
            </a:r>
            <a:r>
              <a:rPr lang="fi-FI" sz="1400" b="0" i="0" dirty="0">
                <a:solidFill>
                  <a:srgbClr val="191919"/>
                </a:solidFill>
                <a:effectLst/>
                <a:latin typeface="Arial"/>
                <a:cs typeface="Arial"/>
              </a:rPr>
              <a:t>aksettava korvauksia uhrille 500 euroa. Oikeuskuluja maksettava 1000e. </a:t>
            </a:r>
          </a:p>
          <a:p>
            <a:pPr indent="-143510"/>
            <a:r>
              <a:rPr lang="fi-FI" sz="1400" dirty="0">
                <a:hlinkClick r:id="rId7"/>
              </a:rPr>
              <a:t>14-vuotias pahoinpideltiin tamperelaisen koulun pihalla kesken koulupäivän - Tampereen seutu - Ilta-Sanomat</a:t>
            </a:r>
            <a:endParaRPr lang="fi-FI" sz="1400" dirty="0">
              <a:cs typeface="Arial"/>
            </a:endParaRPr>
          </a:p>
        </p:txBody>
      </p:sp>
      <p:pic>
        <p:nvPicPr>
          <p:cNvPr id="11" name="Kuva 10">
            <a:extLst>
              <a:ext uri="{FF2B5EF4-FFF2-40B4-BE49-F238E27FC236}">
                <a16:creationId xmlns:a16="http://schemas.microsoft.com/office/drawing/2014/main" id="{27BBD6F7-3B50-38EB-3750-1EFB9E39580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8286" y="5899556"/>
            <a:ext cx="603556" cy="853514"/>
          </a:xfrm>
          <a:prstGeom prst="rect">
            <a:avLst/>
          </a:prstGeom>
        </p:spPr>
      </p:pic>
    </p:spTree>
    <p:extLst>
      <p:ext uri="{BB962C8B-B14F-4D97-AF65-F5344CB8AC3E}">
        <p14:creationId xmlns:p14="http://schemas.microsoft.com/office/powerpoint/2010/main" val="37281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tx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327858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FD6820-465A-F848-58BD-A4BC6A8EE74D}"/>
              </a:ext>
            </a:extLst>
          </p:cNvPr>
          <p:cNvSpPr>
            <a:spLocks noGrp="1"/>
          </p:cNvSpPr>
          <p:nvPr>
            <p:ph type="title"/>
          </p:nvPr>
        </p:nvSpPr>
        <p:spPr>
          <a:xfrm>
            <a:off x="904425" y="183296"/>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t>Mitä rikoksia löydät tarinasta?</a:t>
            </a:r>
          </a:p>
        </p:txBody>
      </p:sp>
      <p:sp>
        <p:nvSpPr>
          <p:cNvPr id="3" name="Tekstin paikkamerkki 2">
            <a:extLst>
              <a:ext uri="{FF2B5EF4-FFF2-40B4-BE49-F238E27FC236}">
                <a16:creationId xmlns:a16="http://schemas.microsoft.com/office/drawing/2014/main" id="{ECB640F3-05FA-6C66-6D20-F5530C33B031}"/>
              </a:ext>
            </a:extLst>
          </p:cNvPr>
          <p:cNvSpPr>
            <a:spLocks noGrp="1"/>
          </p:cNvSpPr>
          <p:nvPr>
            <p:ph type="body" idx="1"/>
          </p:nvPr>
        </p:nvSpPr>
        <p:spPr>
          <a:xfrm>
            <a:off x="904425" y="1040525"/>
            <a:ext cx="10435091" cy="554946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indent="0" fontAlgn="base">
              <a:buNone/>
            </a:pPr>
            <a:r>
              <a:rPr lang="fi-FI" sz="1800" i="1">
                <a:solidFill>
                  <a:srgbClr val="444444"/>
                </a:solidFill>
                <a:latin typeface="Calibri"/>
              </a:rPr>
              <a:t>Tuukka, Nico ja Toni ovat kotibileissä. Bileissä tunnelma kiristyy, jolloin Nicon ja Tonin välillä alkaa tappelu. </a:t>
            </a:r>
          </a:p>
          <a:p>
            <a:pPr marL="0" indent="0" fontAlgn="base">
              <a:buNone/>
            </a:pPr>
            <a:r>
              <a:rPr lang="fi-FI" sz="1800" i="1">
                <a:solidFill>
                  <a:srgbClr val="444444"/>
                </a:solidFill>
                <a:latin typeface="Calibri"/>
              </a:rPr>
              <a:t>Riita alkaa huutamisella ja tönimisellä, mutta etenee nopeasti. Ihmiset riitapukareiden ympärillä valitsevat puolensa ja alkavat huudella toiselle osapuolelle solvauksia. Toni huutaa Nicolle, että tämä on 3000e pystyssä ja mikäli tämä ei maksa, niin Toni hakkaa Nicon naaman uuteen uskoon. Huutamisen ja uhkailun päätteeksi Toni onnistuu lyömään Nicoa ohimoon niin kovaa, että Nico kaatuu tajuttomana maahan. Toni ottaa lompakon tämän taskusta ja samalla ilmoittaa, että tästä eteenpäin velat tuplaantuisivat joka viikko.</a:t>
            </a:r>
            <a:r>
              <a:rPr lang="fi-FI" sz="1800">
                <a:solidFill>
                  <a:srgbClr val="444444"/>
                </a:solidFill>
                <a:latin typeface="Calibri"/>
              </a:rPr>
              <a:t> </a:t>
            </a:r>
            <a:endParaRPr lang="fi-FI" b="0" i="0">
              <a:solidFill>
                <a:srgbClr val="000000"/>
              </a:solidFill>
              <a:effectLst/>
              <a:latin typeface="Calibri"/>
            </a:endParaRPr>
          </a:p>
          <a:p>
            <a:pPr marL="0" indent="0" fontAlgn="base">
              <a:buNone/>
            </a:pPr>
            <a:r>
              <a:rPr lang="fi-FI" sz="1800" i="1">
                <a:solidFill>
                  <a:srgbClr val="444444"/>
                </a:solidFill>
                <a:latin typeface="Calibri"/>
              </a:rPr>
              <a:t>Tuukka päättää hypätä suojelemaan Nicoa lisälyönneiltä. Toni katsoo Tuukkaa ihmeissään ja kysyy, mikä on tämän ”ongelma”. Tuukka ei saa sanaa suustaan, jolloin Toni ottaa Tuukan kuristusotteeseen, raahaa hänet siivouskomeroon, sulkee oven ja laittaa tuolin ovenkahvan eteen esteeksi. </a:t>
            </a:r>
            <a:r>
              <a:rPr lang="fi-FI" sz="1800">
                <a:solidFill>
                  <a:srgbClr val="444444"/>
                </a:solidFill>
                <a:latin typeface="Calibri"/>
              </a:rPr>
              <a:t> </a:t>
            </a:r>
            <a:endParaRPr lang="fi-FI" b="0" i="0">
              <a:solidFill>
                <a:srgbClr val="000000"/>
              </a:solidFill>
              <a:effectLst/>
              <a:latin typeface="Calibri"/>
            </a:endParaRPr>
          </a:p>
          <a:p>
            <a:pPr marL="0" indent="0" fontAlgn="base">
              <a:buNone/>
            </a:pPr>
            <a:r>
              <a:rPr lang="fi-FI" sz="1800" i="1">
                <a:solidFill>
                  <a:srgbClr val="444444"/>
                </a:solidFill>
                <a:latin typeface="Calibri"/>
              </a:rPr>
              <a:t>Toni katsoo bileporukkaa, joka tuijottaa häntä järkyttyneenä ja kysyy ”onko jollain vielä jotain ongelmia!?” Kukaan ei uskalla sanoa mitään ja Toni lähtee paikalta jättäen Tuukan kaappiin ja Nicon makaamaan lattialle tajuttomana.</a:t>
            </a:r>
            <a:r>
              <a:rPr lang="fi-FI" sz="1800">
                <a:solidFill>
                  <a:srgbClr val="444444"/>
                </a:solidFill>
                <a:latin typeface="Calibri"/>
              </a:rPr>
              <a:t> </a:t>
            </a:r>
            <a:endParaRPr lang="fi-FI" b="0" i="0">
              <a:solidFill>
                <a:srgbClr val="000000"/>
              </a:solidFill>
              <a:effectLst/>
              <a:latin typeface="Calibri"/>
            </a:endParaRPr>
          </a:p>
          <a:p>
            <a:pPr marL="0" indent="0">
              <a:buNone/>
            </a:pPr>
            <a:endParaRPr lang="fi-FI" sz="1600"/>
          </a:p>
        </p:txBody>
      </p:sp>
      <p:sp>
        <p:nvSpPr>
          <p:cNvPr id="4" name="Tekstiruutu 3">
            <a:extLst>
              <a:ext uri="{FF2B5EF4-FFF2-40B4-BE49-F238E27FC236}">
                <a16:creationId xmlns:a16="http://schemas.microsoft.com/office/drawing/2014/main" id="{3C5AC55B-AB2E-9F90-36ED-71344F2AC03F}"/>
              </a:ext>
            </a:extLst>
          </p:cNvPr>
          <p:cNvSpPr txBox="1"/>
          <p:nvPr/>
        </p:nvSpPr>
        <p:spPr>
          <a:xfrm>
            <a:off x="210056" y="5327386"/>
            <a:ext cx="3657600" cy="12721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     Ryöstö </a:t>
            </a:r>
            <a:endParaRPr kumimoji="0" lang="fi-FI" sz="3200" b="0" i="0" u="none" strike="noStrike" kern="1200" cap="none" spc="0" normalizeH="0" baseline="0" noProof="0">
              <a:ln>
                <a:noFill/>
              </a:ln>
              <a:solidFill>
                <a:prstClr val="black"/>
              </a:solidFill>
              <a:effectLst/>
              <a:uLnTx/>
              <a:uFillTx/>
              <a:latin typeface="Arial"/>
              <a:ea typeface="+mn-ea"/>
              <a:cs typeface="+mn-cs"/>
            </a:endParaRPr>
          </a:p>
          <a:p>
            <a:pPr marL="380990" marR="0" lvl="0" indent="-380990" algn="l" defTabSz="609570" rtl="0" eaLnBrk="1" fontAlgn="auto" latinLnBrk="0" hangingPunct="1">
              <a:lnSpc>
                <a:spcPct val="100000"/>
              </a:lnSpc>
              <a:spcBef>
                <a:spcPts val="0"/>
              </a:spcBef>
              <a:spcAft>
                <a:spcPts val="0"/>
              </a:spcAft>
              <a:buClrTx/>
              <a:buSzTx/>
              <a:buFont typeface="Arial"/>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Luku 31 § 1 (Toni käyttää väkivaltaa ja varastaa lompakon)</a:t>
            </a:r>
            <a:endParaRPr kumimoji="0" lang="fi-FI" sz="3200" b="0" i="0" u="none" strike="noStrike" kern="1200" cap="none" spc="0" normalizeH="0" baseline="0" noProof="0">
              <a:ln>
                <a:noFill/>
              </a:ln>
              <a:solidFill>
                <a:prstClr val="black"/>
              </a:solidFill>
              <a:effectLst/>
              <a:uLnTx/>
              <a:uFillTx/>
              <a:latin typeface="Arial"/>
              <a:ea typeface="+mn-ea"/>
              <a:cs typeface="Arial"/>
            </a:endParaRPr>
          </a:p>
        </p:txBody>
      </p:sp>
      <p:sp>
        <p:nvSpPr>
          <p:cNvPr id="5" name="Tekstiruutu 4">
            <a:extLst>
              <a:ext uri="{FF2B5EF4-FFF2-40B4-BE49-F238E27FC236}">
                <a16:creationId xmlns:a16="http://schemas.microsoft.com/office/drawing/2014/main" id="{660B22E0-AEE3-3FBB-27C8-1DE739270161}"/>
              </a:ext>
            </a:extLst>
          </p:cNvPr>
          <p:cNvSpPr txBox="1"/>
          <p:nvPr/>
        </p:nvSpPr>
        <p:spPr>
          <a:xfrm>
            <a:off x="4168370" y="5327384"/>
            <a:ext cx="3865417"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     Vapaudenriisto </a:t>
            </a:r>
            <a:endParaRPr kumimoji="0" lang="fi-FI" sz="3200" b="0" i="0" u="none" strike="noStrike" kern="1200" cap="none" spc="0" normalizeH="0" baseline="0" noProof="0">
              <a:ln>
                <a:noFill/>
              </a:ln>
              <a:solidFill>
                <a:prstClr val="black"/>
              </a:solidFill>
              <a:effectLst/>
              <a:uLnTx/>
              <a:uFillTx/>
              <a:latin typeface="Arial"/>
              <a:ea typeface="+mn-ea"/>
              <a:cs typeface="+mn-cs"/>
            </a:endParaRPr>
          </a:p>
          <a:p>
            <a:pPr marL="380990" marR="0" lvl="0" indent="-380990" algn="l" defTabSz="609570" rtl="0" eaLnBrk="1" fontAlgn="auto" latinLnBrk="0" hangingPunct="1">
              <a:lnSpc>
                <a:spcPct val="100000"/>
              </a:lnSpc>
              <a:spcBef>
                <a:spcPts val="0"/>
              </a:spcBef>
              <a:spcAft>
                <a:spcPts val="0"/>
              </a:spcAft>
              <a:buClrTx/>
              <a:buSzTx/>
              <a:buFont typeface="Arial"/>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Luku 25 § 1 (Toni telkeää Tuukan komeroon)</a:t>
            </a:r>
            <a:endParaRPr kumimoji="0" lang="fi-FI" sz="3200" b="0" i="0" u="none" strike="noStrike" kern="1200" cap="none" spc="0" normalizeH="0" baseline="0" noProof="0">
              <a:ln>
                <a:noFill/>
              </a:ln>
              <a:solidFill>
                <a:prstClr val="black"/>
              </a:solidFill>
              <a:effectLst/>
              <a:uLnTx/>
              <a:uFillTx/>
              <a:latin typeface="Arial"/>
              <a:ea typeface="+mn-ea"/>
              <a:cs typeface="Arial"/>
            </a:endParaRPr>
          </a:p>
        </p:txBody>
      </p:sp>
      <p:sp>
        <p:nvSpPr>
          <p:cNvPr id="6" name="Tekstiruutu 5">
            <a:extLst>
              <a:ext uri="{FF2B5EF4-FFF2-40B4-BE49-F238E27FC236}">
                <a16:creationId xmlns:a16="http://schemas.microsoft.com/office/drawing/2014/main" id="{177D1BCF-F519-12F0-3BBE-C1110EFEC45C}"/>
              </a:ext>
            </a:extLst>
          </p:cNvPr>
          <p:cNvSpPr txBox="1"/>
          <p:nvPr/>
        </p:nvSpPr>
        <p:spPr>
          <a:xfrm>
            <a:off x="8225121" y="5327386"/>
            <a:ext cx="3815937"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Segoe UI"/>
              </a:rPr>
              <a:t>Mahdollisia liitännäisrikoksia </a:t>
            </a:r>
            <a:r>
              <a:rPr kumimoji="0" lang="en-US" sz="1867" b="1" i="0" u="none" strike="noStrike" kern="1200" cap="none" spc="0" normalizeH="0" baseline="0" noProof="0">
                <a:ln>
                  <a:noFill/>
                </a:ln>
                <a:solidFill>
                  <a:prstClr val="black"/>
                </a:solidFill>
                <a:effectLst/>
                <a:uLnTx/>
                <a:uFillTx/>
                <a:latin typeface="Arial"/>
                <a:ea typeface="+mn-ea"/>
                <a:cs typeface="Segoe UI"/>
              </a:rPr>
              <a:t>​</a:t>
            </a:r>
          </a:p>
          <a:p>
            <a:pPr marL="239601" marR="0" lvl="0" indent="-239601" algn="l" defTabSz="609570" rtl="0" eaLnBrk="1" fontAlgn="auto" latinLnBrk="0" hangingPunct="1">
              <a:lnSpc>
                <a:spcPct val="100000"/>
              </a:lnSpc>
              <a:spcBef>
                <a:spcPts val="0"/>
              </a:spcBef>
              <a:spcAft>
                <a:spcPts val="0"/>
              </a:spcAft>
              <a:buClrTx/>
              <a:buSzTx/>
              <a:buFont typeface=""/>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Arial"/>
              </a:rPr>
              <a:t>Laiton uhkaus; 25 § 7 </a:t>
            </a:r>
            <a:r>
              <a:rPr kumimoji="0" lang="en-US" sz="1867" b="1" i="0" u="none" strike="noStrike" kern="1200" cap="none" spc="0" normalizeH="0" baseline="0" noProof="0">
                <a:ln>
                  <a:noFill/>
                </a:ln>
                <a:solidFill>
                  <a:prstClr val="black"/>
                </a:solidFill>
                <a:effectLst/>
                <a:uLnTx/>
                <a:uFillTx/>
                <a:latin typeface="Arial"/>
                <a:ea typeface="+mn-ea"/>
                <a:cs typeface="Arial"/>
              </a:rPr>
              <a:t>​</a:t>
            </a:r>
          </a:p>
          <a:p>
            <a:pPr marL="239601" marR="0" lvl="0" indent="-239601" algn="l" defTabSz="609570" rtl="0" eaLnBrk="1" fontAlgn="auto" latinLnBrk="0" hangingPunct="1">
              <a:lnSpc>
                <a:spcPct val="100000"/>
              </a:lnSpc>
              <a:spcBef>
                <a:spcPts val="0"/>
              </a:spcBef>
              <a:spcAft>
                <a:spcPts val="0"/>
              </a:spcAft>
              <a:buClrTx/>
              <a:buSzTx/>
              <a:buFont typeface=""/>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Arial"/>
              </a:rPr>
              <a:t>Kiskonta; Luku 36 §6</a:t>
            </a:r>
          </a:p>
        </p:txBody>
      </p:sp>
    </p:spTree>
    <p:extLst>
      <p:ext uri="{BB962C8B-B14F-4D97-AF65-F5344CB8AC3E}">
        <p14:creationId xmlns:p14="http://schemas.microsoft.com/office/powerpoint/2010/main" val="13697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err="1"/>
                        <a:t>Lailliset</a:t>
                      </a:r>
                      <a:r>
                        <a:rPr lang="en-US" sz="2000"/>
                        <a:t> </a:t>
                      </a:r>
                      <a:r>
                        <a:rPr lang="en-US" sz="2000" err="1"/>
                        <a:t>päihteet</a:t>
                      </a:r>
                    </a:p>
                  </a:txBody>
                  <a:tcPr/>
                </a:tc>
                <a:tc>
                  <a:txBody>
                    <a:bodyPr/>
                    <a:lstStyle/>
                    <a:p>
                      <a:r>
                        <a:rPr lang="en-US" sz="2000" err="1"/>
                        <a:t>Laittomat</a:t>
                      </a:r>
                      <a:r>
                        <a:rPr lang="en-US" sz="2000"/>
                        <a:t> </a:t>
                      </a:r>
                      <a:r>
                        <a:rPr lang="en-US" sz="2000" err="1"/>
                        <a:t>päihteet</a:t>
                      </a:r>
                    </a:p>
                  </a:txBody>
                  <a:tcPr/>
                </a:tc>
                <a:tc>
                  <a:txBody>
                    <a:bodyPr/>
                    <a:lstStyle/>
                    <a:p>
                      <a:pPr lvl="0">
                        <a:buNone/>
                      </a:pPr>
                      <a:r>
                        <a:rPr lang="en-US" sz="2000"/>
                        <a:t>Muut </a:t>
                      </a:r>
                      <a:r>
                        <a:rPr lang="en-US" sz="2000" err="1"/>
                        <a:t>haitalliset</a:t>
                      </a:r>
                      <a:r>
                        <a:rPr lang="en-US" sz="2000"/>
                        <a:t> </a:t>
                      </a:r>
                      <a:r>
                        <a:rPr lang="en-US" sz="2000" err="1"/>
                        <a:t>aineet</a:t>
                      </a:r>
                      <a:r>
                        <a:rPr lang="en-US" sz="2000"/>
                        <a:t>/</a:t>
                      </a:r>
                      <a:endParaRPr lang="fi-FI"/>
                    </a:p>
                    <a:p>
                      <a:pPr lvl="0">
                        <a:buNone/>
                      </a:pPr>
                      <a:r>
                        <a:rPr lang="en-US" sz="2000" err="1"/>
                        <a:t>yhdistelmät</a:t>
                      </a:r>
                    </a:p>
                  </a:txBody>
                  <a:tcPr/>
                </a:tc>
                <a:extLst>
                  <a:ext uri="{0D108BD9-81ED-4DB2-BD59-A6C34878D82A}">
                    <a16:rowId xmlns:a16="http://schemas.microsoft.com/office/drawing/2014/main" val="1013036390"/>
                  </a:ext>
                </a:extLst>
              </a:tr>
              <a:tr h="685800">
                <a:tc>
                  <a:txBody>
                    <a:bodyPr/>
                    <a:lstStyle/>
                    <a:p>
                      <a:pPr lvl="0">
                        <a:buNone/>
                      </a:pPr>
                      <a:r>
                        <a:rPr lang="en-US" sz="2000"/>
                        <a:t>Alle 18v. </a:t>
                      </a:r>
                    </a:p>
                  </a:txBody>
                  <a:tcPr/>
                </a:tc>
                <a:tc>
                  <a:txBody>
                    <a:bodyPr/>
                    <a:lstStyle/>
                    <a:p>
                      <a:pPr lvl="0" algn="ctr">
                        <a:buNone/>
                      </a:pPr>
                      <a:r>
                        <a:rPr lang="en-US" sz="2000" b="1"/>
                        <a:t>X</a:t>
                      </a:r>
                    </a:p>
                  </a:txBody>
                  <a:tcPr/>
                </a:tc>
                <a:tc>
                  <a:txBody>
                    <a:bodyPr/>
                    <a:lstStyle/>
                    <a:p>
                      <a:pPr lvl="0" algn="ctr">
                        <a:buNone/>
                      </a:pPr>
                      <a:r>
                        <a:rPr lang="en-US" sz="2000" b="1"/>
                        <a:t>X</a:t>
                      </a:r>
                    </a:p>
                  </a:txBody>
                  <a:tcPr/>
                </a:tc>
                <a:tc>
                  <a:txBody>
                    <a:bodyPr/>
                    <a:lstStyle/>
                    <a:p>
                      <a:pPr lvl="0" algn="ctr">
                        <a:buNone/>
                      </a:pPr>
                      <a:r>
                        <a:rPr lang="en-US" sz="2000" b="1"/>
                        <a:t>X</a:t>
                      </a:r>
                    </a:p>
                  </a:txBody>
                  <a:tcPr/>
                </a:tc>
                <a:extLst>
                  <a:ext uri="{0D108BD9-81ED-4DB2-BD59-A6C34878D82A}">
                    <a16:rowId xmlns:a16="http://schemas.microsoft.com/office/drawing/2014/main" val="4277004442"/>
                  </a:ext>
                </a:extLst>
              </a:tr>
              <a:tr h="3343275">
                <a:tc>
                  <a:txBody>
                    <a:bodyPr/>
                    <a:lstStyle/>
                    <a:p>
                      <a:r>
                        <a:rPr lang="en-US"/>
                        <a:t>K-18</a:t>
                      </a:r>
                    </a:p>
                  </a:txBody>
                  <a:tcPr/>
                </a:tc>
                <a:tc>
                  <a:txBody>
                    <a:bodyPr/>
                    <a:lstStyle/>
                    <a:p>
                      <a:r>
                        <a:rPr lang="en-US" sz="2000" err="1"/>
                        <a:t>Tupakka</a:t>
                      </a:r>
                      <a:r>
                        <a:rPr lang="en-US" sz="2000"/>
                        <a:t>, </a:t>
                      </a:r>
                      <a:r>
                        <a:rPr lang="en-US" sz="2000" err="1"/>
                        <a:t>miedot</a:t>
                      </a:r>
                      <a:r>
                        <a:rPr lang="en-US" sz="2000"/>
                        <a:t> </a:t>
                      </a:r>
                      <a:r>
                        <a:rPr lang="en-US" sz="2000" err="1"/>
                        <a:t>alkoholijuomat</a:t>
                      </a:r>
                      <a:r>
                        <a:rPr lang="en-US" sz="2000"/>
                        <a:t> (</a:t>
                      </a:r>
                      <a:r>
                        <a:rPr lang="en-US" sz="2000" err="1"/>
                        <a:t>alkoholia</a:t>
                      </a:r>
                      <a:r>
                        <a:rPr lang="en-US" sz="2000"/>
                        <a:t> 1,2-22%).</a:t>
                      </a:r>
                    </a:p>
                    <a:p>
                      <a:pPr lvl="0">
                        <a:buNone/>
                      </a:pPr>
                      <a:r>
                        <a:rPr lang="en-US" sz="2000" err="1"/>
                        <a:t>Nikotiinipussit</a:t>
                      </a:r>
                      <a:r>
                        <a:rPr lang="en-US" sz="2000"/>
                        <a:t>.</a:t>
                      </a:r>
                    </a:p>
                    <a:p>
                      <a:pPr lvl="0">
                        <a:buNone/>
                      </a:pPr>
                      <a:r>
                        <a:rPr lang="en-US" sz="2000" err="1"/>
                        <a:t>Sähkötupakka</a:t>
                      </a:r>
                      <a:r>
                        <a:rPr lang="en-US" sz="2000"/>
                        <a:t> (</a:t>
                      </a:r>
                      <a:r>
                        <a:rPr lang="en-US" sz="2000" err="1"/>
                        <a:t>katukaupan</a:t>
                      </a:r>
                      <a:r>
                        <a:rPr lang="en-US" sz="2000"/>
                        <a:t> </a:t>
                      </a:r>
                      <a:r>
                        <a:rPr lang="en-US" sz="2000" err="1"/>
                        <a:t>tuotteet</a:t>
                      </a:r>
                      <a:r>
                        <a:rPr lang="en-US" sz="2000"/>
                        <a:t> </a:t>
                      </a:r>
                      <a:r>
                        <a:rPr lang="en-US" sz="2000" err="1"/>
                        <a:t>laittomia</a:t>
                      </a:r>
                      <a:r>
                        <a:rPr lang="en-US" sz="2000"/>
                        <a:t>).</a:t>
                      </a:r>
                    </a:p>
                    <a:p>
                      <a:pPr lvl="0">
                        <a:buNone/>
                      </a:pPr>
                      <a:r>
                        <a:rPr lang="en-US" sz="2000" err="1"/>
                        <a:t>Nuuska</a:t>
                      </a:r>
                      <a:endParaRPr lang="en-US" sz="2000"/>
                    </a:p>
                    <a:p>
                      <a:pPr lvl="0">
                        <a:buNone/>
                      </a:pPr>
                      <a:r>
                        <a:rPr lang="en-US" sz="2000"/>
                        <a:t>(</a:t>
                      </a:r>
                      <a:r>
                        <a:rPr lang="en-US" sz="2000" err="1"/>
                        <a:t>myynti</a:t>
                      </a:r>
                      <a:r>
                        <a:rPr lang="en-US" sz="2000"/>
                        <a:t> ja </a:t>
                      </a:r>
                      <a:r>
                        <a:rPr lang="en-US" sz="2000" err="1"/>
                        <a:t>osto</a:t>
                      </a:r>
                      <a:r>
                        <a:rPr lang="en-US" sz="2000"/>
                        <a:t> </a:t>
                      </a:r>
                      <a:r>
                        <a:rPr lang="en-US" sz="2000" err="1"/>
                        <a:t>laitonta</a:t>
                      </a:r>
                      <a:r>
                        <a:rPr lang="en-US" sz="2000"/>
                        <a:t> </a:t>
                      </a:r>
                      <a:r>
                        <a:rPr lang="en-US" sz="2000" err="1"/>
                        <a:t>Suomessa</a:t>
                      </a:r>
                      <a:r>
                        <a:rPr lang="en-US" sz="2000"/>
                        <a:t>.)</a:t>
                      </a:r>
                    </a:p>
                  </a:txBody>
                  <a:tcPr/>
                </a:tc>
                <a:tc>
                  <a:txBody>
                    <a:bodyPr/>
                    <a:lstStyle/>
                    <a:p>
                      <a:r>
                        <a:rPr lang="en-US" sz="2000" err="1"/>
                        <a:t>Huumeet</a:t>
                      </a:r>
                      <a:r>
                        <a:rPr lang="en-US" sz="2000"/>
                        <a:t>, </a:t>
                      </a:r>
                      <a:r>
                        <a:rPr lang="en-US" sz="2000" err="1"/>
                        <a:t>esim</a:t>
                      </a:r>
                      <a:r>
                        <a:rPr lang="en-US" sz="2000"/>
                        <a:t>. </a:t>
                      </a:r>
                      <a:r>
                        <a:rPr lang="en-US" sz="2000" err="1"/>
                        <a:t>kannabis</a:t>
                      </a:r>
                      <a:r>
                        <a:rPr lang="en-US" sz="2000"/>
                        <a:t>, </a:t>
                      </a:r>
                      <a:r>
                        <a:rPr lang="en-US" sz="2000" err="1"/>
                        <a:t>kokaiini</a:t>
                      </a:r>
                      <a:r>
                        <a:rPr lang="en-US" sz="2000"/>
                        <a:t>, </a:t>
                      </a:r>
                      <a:r>
                        <a:rPr lang="en-US" sz="2000" err="1"/>
                        <a:t>ekstaasi</a:t>
                      </a:r>
                      <a:r>
                        <a:rPr lang="en-US" sz="2000"/>
                        <a:t>, </a:t>
                      </a:r>
                      <a:r>
                        <a:rPr lang="en-US" sz="2000" err="1"/>
                        <a:t>heroiini</a:t>
                      </a:r>
                      <a:r>
                        <a:rPr lang="en-US" sz="2000"/>
                        <a:t>.</a:t>
                      </a:r>
                    </a:p>
                    <a:p>
                      <a:pPr lvl="0">
                        <a:buNone/>
                      </a:pPr>
                      <a:r>
                        <a:rPr lang="en-US" sz="2000" err="1"/>
                        <a:t>Nikotiinituotteet</a:t>
                      </a:r>
                      <a:r>
                        <a:rPr lang="en-US" sz="2000"/>
                        <a:t>, </a:t>
                      </a:r>
                      <a:r>
                        <a:rPr lang="en-US" sz="2000" err="1"/>
                        <a:t>joissa</a:t>
                      </a:r>
                      <a:r>
                        <a:rPr lang="en-US" sz="2000"/>
                        <a:t> </a:t>
                      </a:r>
                      <a:r>
                        <a:rPr lang="en-US" sz="2000" err="1"/>
                        <a:t>nikotiinia</a:t>
                      </a:r>
                      <a:r>
                        <a:rPr lang="en-US" sz="2000"/>
                        <a:t> </a:t>
                      </a:r>
                      <a:r>
                        <a:rPr lang="en-US" sz="2000" err="1"/>
                        <a:t>yli</a:t>
                      </a:r>
                      <a:r>
                        <a:rPr lang="en-US" sz="2000"/>
                        <a:t> 20mg (</a:t>
                      </a:r>
                      <a:r>
                        <a:rPr lang="en-US" sz="2000" err="1"/>
                        <a:t>esim</a:t>
                      </a:r>
                      <a:r>
                        <a:rPr lang="en-US" sz="2000"/>
                        <a:t>. </a:t>
                      </a:r>
                      <a:r>
                        <a:rPr lang="en-US" sz="2000" err="1"/>
                        <a:t>tietyt</a:t>
                      </a:r>
                      <a:r>
                        <a:rPr lang="en-US" sz="2000"/>
                        <a:t> </a:t>
                      </a:r>
                      <a:r>
                        <a:rPr lang="en-US" sz="2000" err="1"/>
                        <a:t>sähkötupakat</a:t>
                      </a:r>
                      <a:r>
                        <a:rPr lang="en-US" sz="2000"/>
                        <a:t>).</a:t>
                      </a:r>
                    </a:p>
                    <a:p>
                      <a:pPr lvl="0">
                        <a:buNone/>
                      </a:pPr>
                      <a:endParaRPr lang="en-US"/>
                    </a:p>
                    <a:p>
                      <a:pPr lvl="0">
                        <a:buNone/>
                      </a:pPr>
                      <a:r>
                        <a:rPr lang="en-US" sz="1400" b="1" err="1"/>
                        <a:t>Suomessa</a:t>
                      </a:r>
                      <a:r>
                        <a:rPr lang="en-US" sz="1400" b="1"/>
                        <a:t> </a:t>
                      </a:r>
                      <a:r>
                        <a:rPr lang="en-US" sz="1400" b="1" err="1"/>
                        <a:t>laittomia</a:t>
                      </a:r>
                      <a:r>
                        <a:rPr lang="en-US" sz="1400" b="1"/>
                        <a:t> </a:t>
                      </a:r>
                    </a:p>
                    <a:p>
                      <a:pPr lvl="0">
                        <a:buNone/>
                      </a:pPr>
                      <a:r>
                        <a:rPr lang="en-US" sz="1400" b="1" err="1"/>
                        <a:t>kaikenikäisille</a:t>
                      </a:r>
                      <a:r>
                        <a:rPr lang="en-US" sz="1400" b="1"/>
                        <a:t>!</a:t>
                      </a:r>
                      <a:endParaRPr lang="en-US" sz="1400"/>
                    </a:p>
                  </a:txBody>
                  <a:tcPr/>
                </a:tc>
                <a:tc>
                  <a:txBody>
                    <a:bodyPr/>
                    <a:lstStyle/>
                    <a:p>
                      <a:pPr lvl="0">
                        <a:buNone/>
                      </a:pPr>
                      <a:r>
                        <a:rPr lang="en-US" sz="2000" b="0" err="1"/>
                        <a:t>Lääkkeiden</a:t>
                      </a:r>
                      <a:r>
                        <a:rPr lang="en-US" sz="2000" b="0"/>
                        <a:t> </a:t>
                      </a:r>
                    </a:p>
                    <a:p>
                      <a:pPr lvl="0">
                        <a:buNone/>
                      </a:pPr>
                      <a:r>
                        <a:rPr lang="en-US" sz="2000" b="0" err="1"/>
                        <a:t>väärinkäyttö</a:t>
                      </a:r>
                      <a:r>
                        <a:rPr lang="en-US" sz="2000" b="0"/>
                        <a:t>. </a:t>
                      </a:r>
                      <a:endParaRPr lang="fi-FI" sz="2000"/>
                    </a:p>
                    <a:p>
                      <a:pPr lvl="0">
                        <a:buNone/>
                      </a:pPr>
                      <a:r>
                        <a:rPr lang="en-US" sz="2000" b="0" err="1"/>
                        <a:t>Sekakäyttö</a:t>
                      </a:r>
                      <a:r>
                        <a:rPr lang="en-US" sz="2000" b="0"/>
                        <a:t>.</a:t>
                      </a:r>
                    </a:p>
                    <a:p>
                      <a:pPr lvl="0">
                        <a:buNone/>
                      </a:pPr>
                      <a:r>
                        <a:rPr lang="en-US" sz="2000" b="0" err="1"/>
                        <a:t>Kaikki</a:t>
                      </a:r>
                      <a:r>
                        <a:rPr lang="en-US" sz="2000" b="0"/>
                        <a:t> </a:t>
                      </a:r>
                      <a:r>
                        <a:rPr lang="en-US" sz="2000" b="0" err="1"/>
                        <a:t>päihtymiskäytössä</a:t>
                      </a:r>
                      <a:r>
                        <a:rPr lang="en-US" sz="2000" b="0"/>
                        <a:t> </a:t>
                      </a:r>
                      <a:r>
                        <a:rPr lang="en-US" sz="2000" b="0" err="1"/>
                        <a:t>käytetyt</a:t>
                      </a:r>
                      <a:r>
                        <a:rPr lang="en-US" sz="2000" b="0"/>
                        <a:t> </a:t>
                      </a:r>
                      <a:r>
                        <a:rPr lang="en-US" sz="2000" b="0" err="1"/>
                        <a:t>kemikaalit</a:t>
                      </a:r>
                      <a:r>
                        <a:rPr lang="en-US" sz="2000" b="0"/>
                        <a:t>.</a:t>
                      </a:r>
                    </a:p>
                  </a:txBody>
                  <a:tcPr/>
                </a:tc>
                <a:extLst>
                  <a:ext uri="{0D108BD9-81ED-4DB2-BD59-A6C34878D82A}">
                    <a16:rowId xmlns:a16="http://schemas.microsoft.com/office/drawing/2014/main" val="1279153625"/>
                  </a:ext>
                </a:extLst>
              </a:tr>
              <a:tr h="914400">
                <a:tc>
                  <a:txBody>
                    <a:bodyPr/>
                    <a:lstStyle/>
                    <a:p>
                      <a:r>
                        <a:rPr lang="en-US"/>
                        <a:t>K-20</a:t>
                      </a:r>
                    </a:p>
                  </a:txBody>
                  <a:tcPr/>
                </a:tc>
                <a:tc>
                  <a:txBody>
                    <a:bodyPr/>
                    <a:lstStyle/>
                    <a:p>
                      <a:r>
                        <a:rPr lang="en-US" sz="2000" err="1"/>
                        <a:t>Väkevät</a:t>
                      </a:r>
                      <a:r>
                        <a:rPr lang="en-US" sz="2000"/>
                        <a:t> </a:t>
                      </a:r>
                      <a:r>
                        <a:rPr lang="en-US" sz="2000" err="1"/>
                        <a:t>alkoholijuomat</a:t>
                      </a:r>
                      <a:r>
                        <a:rPr lang="en-US" sz="2000"/>
                        <a:t>, </a:t>
                      </a:r>
                      <a:r>
                        <a:rPr lang="en-US" sz="2000" err="1"/>
                        <a:t>esim</a:t>
                      </a:r>
                      <a:r>
                        <a:rPr lang="en-US" sz="2000"/>
                        <a:t>. vodka, </a:t>
                      </a:r>
                      <a:r>
                        <a:rPr lang="en-US" sz="2000" err="1"/>
                        <a:t>kaikki</a:t>
                      </a:r>
                      <a:r>
                        <a:rPr lang="en-US" sz="2000"/>
                        <a:t> </a:t>
                      </a:r>
                      <a:r>
                        <a:rPr lang="en-US" sz="2000" err="1"/>
                        <a:t>jossa</a:t>
                      </a:r>
                      <a:r>
                        <a:rPr lang="en-US" sz="2000"/>
                        <a:t> </a:t>
                      </a:r>
                      <a:r>
                        <a:rPr lang="en-US" sz="2000" err="1"/>
                        <a:t>alkoholia</a:t>
                      </a:r>
                      <a:r>
                        <a:rPr lang="en-US" sz="2000"/>
                        <a:t> </a:t>
                      </a:r>
                      <a:r>
                        <a:rPr lang="en-US" sz="2000" err="1"/>
                        <a:t>yli</a:t>
                      </a:r>
                      <a:r>
                        <a:rPr lang="en-US" sz="200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92657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62438E9-B8F7-C36C-9296-DBAC0343FC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0"/>
            <a:ext cx="11766300" cy="1072989"/>
          </a:xfrm>
          <a:prstGeom prst="rect">
            <a:avLst/>
          </a:prstGeom>
        </p:spPr>
      </p:pic>
      <p:sp>
        <p:nvSpPr>
          <p:cNvPr id="23" name="Title 1">
            <a:extLst>
              <a:ext uri="{FF2B5EF4-FFF2-40B4-BE49-F238E27FC236}">
                <a16:creationId xmlns:a16="http://schemas.microsoft.com/office/drawing/2014/main" id="{54538D61-BB12-B165-B6DA-8DB0C9E16878}"/>
              </a:ext>
            </a:extLst>
          </p:cNvPr>
          <p:cNvSpPr>
            <a:spLocks noGrp="1"/>
          </p:cNvSpPr>
          <p:nvPr>
            <p:ph type="title"/>
          </p:nvPr>
        </p:nvSpPr>
        <p:spPr>
          <a:xfrm>
            <a:off x="2620940" y="-382463"/>
            <a:ext cx="9317895" cy="1219745"/>
          </a:xfrm>
        </p:spPr>
        <p:txBody>
          <a:bodyPr wrap="square" anchor="b">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4400" dirty="0">
                <a:solidFill>
                  <a:schemeClr val="bg1"/>
                </a:solidFill>
              </a:rPr>
              <a:t>Sosiaalinen media</a:t>
            </a:r>
            <a:endParaRPr lang="en-US" sz="4400" dirty="0">
              <a:solidFill>
                <a:schemeClr val="bg1"/>
              </a:solidFill>
            </a:endParaRPr>
          </a:p>
        </p:txBody>
      </p:sp>
      <p:sp>
        <p:nvSpPr>
          <p:cNvPr id="25" name="Subtitle 2">
            <a:extLst>
              <a:ext uri="{FF2B5EF4-FFF2-40B4-BE49-F238E27FC236}">
                <a16:creationId xmlns:a16="http://schemas.microsoft.com/office/drawing/2014/main" id="{0124BADA-9E06-22C2-D76D-6D03CA5482AA}"/>
              </a:ext>
            </a:extLst>
          </p:cNvPr>
          <p:cNvSpPr>
            <a:spLocks noGrp="1"/>
          </p:cNvSpPr>
          <p:nvPr>
            <p:ph type="body" idx="1"/>
          </p:nvPr>
        </p:nvSpPr>
        <p:spPr>
          <a:xfrm>
            <a:off x="6326372" y="1455452"/>
            <a:ext cx="5383849" cy="4922052"/>
          </a:xfrm>
        </p:spPr>
        <p:txBody>
          <a:bodyPr vert="horz" lIns="0" tIns="0" rIns="0" bIns="0" rtlCol="0" anchor="t">
            <a:normAutofit lnSpcReduction="10000"/>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9395">
              <a:lnSpc>
                <a:spcPct val="97000"/>
              </a:lnSpc>
              <a:spcAft>
                <a:spcPts val="600"/>
              </a:spcAft>
            </a:pPr>
            <a:r>
              <a:rPr lang="en-US" sz="2000" b="1" dirty="0" err="1"/>
              <a:t>Tiesitkö</a:t>
            </a:r>
            <a:r>
              <a:rPr lang="en-US" sz="2000" b="1" dirty="0"/>
              <a:t> </a:t>
            </a:r>
            <a:r>
              <a:rPr lang="en-US" sz="2000" b="1" dirty="0" err="1"/>
              <a:t>että</a:t>
            </a:r>
            <a:r>
              <a:rPr lang="en-US" sz="2000" b="1" dirty="0"/>
              <a:t>:</a:t>
            </a:r>
            <a:endParaRPr lang="fi-FI" dirty="0"/>
          </a:p>
          <a:p>
            <a:pPr marL="608965" lvl="1" indent="-263525">
              <a:lnSpc>
                <a:spcPct val="97000"/>
              </a:lnSpc>
              <a:spcAft>
                <a:spcPts val="600"/>
              </a:spcAft>
            </a:pPr>
            <a:r>
              <a:rPr lang="en-US" sz="2000" dirty="0" err="1"/>
              <a:t>alastonkuvia</a:t>
            </a:r>
            <a:r>
              <a:rPr lang="en-US" sz="2000" dirty="0"/>
              <a:t> </a:t>
            </a:r>
            <a:r>
              <a:rPr lang="en-US" sz="2000" dirty="0" err="1"/>
              <a:t>ei</a:t>
            </a:r>
            <a:r>
              <a:rPr lang="en-US" sz="2000" dirty="0"/>
              <a:t> </a:t>
            </a:r>
            <a:r>
              <a:rPr lang="en-US" sz="2000" dirty="0" err="1"/>
              <a:t>saa</a:t>
            </a:r>
            <a:r>
              <a:rPr lang="en-US" sz="2000" dirty="0"/>
              <a:t> </a:t>
            </a:r>
            <a:r>
              <a:rPr lang="en-US" sz="2000" dirty="0" err="1"/>
              <a:t>laittaa</a:t>
            </a:r>
            <a:r>
              <a:rPr lang="en-US" sz="2000" dirty="0"/>
              <a:t> </a:t>
            </a:r>
            <a:r>
              <a:rPr lang="en-US" sz="2000" dirty="0" err="1"/>
              <a:t>toiselle</a:t>
            </a:r>
            <a:r>
              <a:rPr lang="en-US" sz="2000" dirty="0"/>
              <a:t> </a:t>
            </a:r>
            <a:r>
              <a:rPr lang="en-US" sz="2000" dirty="0" err="1"/>
              <a:t>ilman</a:t>
            </a:r>
            <a:r>
              <a:rPr lang="en-US" sz="2000" dirty="0"/>
              <a:t> </a:t>
            </a:r>
            <a:r>
              <a:rPr lang="en-US" sz="2000" dirty="0" err="1"/>
              <a:t>lupaa</a:t>
            </a:r>
            <a:r>
              <a:rPr lang="en-US" sz="2000" dirty="0"/>
              <a:t>?</a:t>
            </a:r>
            <a:endParaRPr lang="en-US" sz="2000" dirty="0">
              <a:cs typeface="Arial"/>
            </a:endParaRPr>
          </a:p>
          <a:p>
            <a:pPr marL="608965" lvl="1" indent="-263525">
              <a:lnSpc>
                <a:spcPct val="97000"/>
              </a:lnSpc>
              <a:spcAft>
                <a:spcPts val="600"/>
              </a:spcAft>
            </a:pPr>
            <a:r>
              <a:rPr lang="en-US" sz="2000" dirty="0" err="1"/>
              <a:t>Alastonkuvia</a:t>
            </a:r>
            <a:r>
              <a:rPr lang="en-US" sz="2000" dirty="0"/>
              <a:t> </a:t>
            </a:r>
            <a:r>
              <a:rPr lang="en-US" sz="2000" dirty="0" err="1"/>
              <a:t>ei</a:t>
            </a:r>
            <a:r>
              <a:rPr lang="en-US" sz="2000" dirty="0"/>
              <a:t> </a:t>
            </a:r>
            <a:r>
              <a:rPr lang="en-US" sz="2000" dirty="0" err="1"/>
              <a:t>saa</a:t>
            </a:r>
            <a:r>
              <a:rPr lang="en-US" sz="2000" dirty="0"/>
              <a:t> </a:t>
            </a:r>
            <a:r>
              <a:rPr lang="en-US" sz="2000" dirty="0" err="1"/>
              <a:t>edes</a:t>
            </a:r>
            <a:r>
              <a:rPr lang="en-US" sz="2000" dirty="0"/>
              <a:t> </a:t>
            </a:r>
            <a:r>
              <a:rPr lang="en-US" sz="2000" dirty="0" err="1"/>
              <a:t>pyytää</a:t>
            </a:r>
            <a:r>
              <a:rPr lang="en-US" sz="2000" dirty="0"/>
              <a:t> alle 16-vuotiaalta?</a:t>
            </a:r>
            <a:endParaRPr lang="en-US" sz="2000" dirty="0">
              <a:cs typeface="Arial"/>
            </a:endParaRPr>
          </a:p>
          <a:p>
            <a:pPr marL="608965" lvl="1" indent="-263525">
              <a:lnSpc>
                <a:spcPct val="97000"/>
              </a:lnSpc>
              <a:spcAft>
                <a:spcPts val="600"/>
              </a:spcAft>
            </a:pPr>
            <a:r>
              <a:rPr lang="en-US" sz="2000" dirty="0" err="1"/>
              <a:t>Toisen</a:t>
            </a:r>
            <a:r>
              <a:rPr lang="en-US" sz="2000" dirty="0"/>
              <a:t> </a:t>
            </a:r>
            <a:r>
              <a:rPr lang="en-US" sz="2000" dirty="0" err="1"/>
              <a:t>lähettämien</a:t>
            </a:r>
            <a:r>
              <a:rPr lang="en-US" sz="2000" dirty="0"/>
              <a:t> </a:t>
            </a:r>
            <a:r>
              <a:rPr lang="en-US" sz="2000" dirty="0" err="1"/>
              <a:t>alastonkuvien</a:t>
            </a:r>
            <a:r>
              <a:rPr lang="en-US" sz="2000" dirty="0"/>
              <a:t> </a:t>
            </a:r>
            <a:r>
              <a:rPr lang="en-US" sz="2000" dirty="0" err="1"/>
              <a:t>jakaminen</a:t>
            </a:r>
            <a:r>
              <a:rPr lang="en-US" sz="2000" dirty="0"/>
              <a:t> </a:t>
            </a:r>
            <a:r>
              <a:rPr lang="en-US" sz="2000" dirty="0" err="1"/>
              <a:t>eteenpäin</a:t>
            </a:r>
            <a:r>
              <a:rPr lang="en-US" sz="2000" dirty="0"/>
              <a:t> ja </a:t>
            </a:r>
            <a:r>
              <a:rPr lang="en-US" sz="2000" dirty="0" err="1"/>
              <a:t>toisille</a:t>
            </a:r>
            <a:r>
              <a:rPr lang="en-US" sz="2000" dirty="0"/>
              <a:t> </a:t>
            </a:r>
            <a:r>
              <a:rPr lang="en-US" sz="2000" dirty="0" err="1"/>
              <a:t>näyttäminen</a:t>
            </a:r>
            <a:r>
              <a:rPr lang="en-US" sz="2000" dirty="0"/>
              <a:t> on </a:t>
            </a:r>
            <a:r>
              <a:rPr lang="en-US" sz="2000" dirty="0" err="1"/>
              <a:t>laitonta</a:t>
            </a:r>
            <a:r>
              <a:rPr lang="en-US" sz="2000" dirty="0"/>
              <a:t>?</a:t>
            </a:r>
            <a:endParaRPr lang="en-US" sz="2000" dirty="0">
              <a:cs typeface="Arial"/>
            </a:endParaRPr>
          </a:p>
          <a:p>
            <a:pPr marL="608965" lvl="1" indent="-263525">
              <a:lnSpc>
                <a:spcPct val="97000"/>
              </a:lnSpc>
              <a:spcAft>
                <a:spcPts val="600"/>
              </a:spcAft>
            </a:pPr>
            <a:r>
              <a:rPr lang="en-US" sz="2000" dirty="0"/>
              <a:t>Sulla </a:t>
            </a:r>
            <a:r>
              <a:rPr lang="en-US" sz="2000" dirty="0" err="1"/>
              <a:t>ei</a:t>
            </a:r>
            <a:r>
              <a:rPr lang="en-US" sz="2000" dirty="0"/>
              <a:t> </a:t>
            </a:r>
            <a:r>
              <a:rPr lang="en-US" sz="2000" dirty="0" err="1"/>
              <a:t>saa</a:t>
            </a:r>
            <a:r>
              <a:rPr lang="en-US" sz="2000" dirty="0"/>
              <a:t> olla </a:t>
            </a:r>
            <a:r>
              <a:rPr lang="en-US" sz="2000" dirty="0" err="1"/>
              <a:t>tallennettuna</a:t>
            </a:r>
            <a:r>
              <a:rPr lang="en-US" sz="2000" dirty="0"/>
              <a:t> </a:t>
            </a:r>
            <a:r>
              <a:rPr lang="en-US" sz="2000" dirty="0" err="1"/>
              <a:t>millekään</a:t>
            </a:r>
            <a:r>
              <a:rPr lang="en-US" sz="2000" dirty="0"/>
              <a:t> </a:t>
            </a:r>
            <a:r>
              <a:rPr lang="en-US" sz="2000" dirty="0" err="1"/>
              <a:t>laitteelle</a:t>
            </a:r>
            <a:r>
              <a:rPr lang="en-US" sz="2000" dirty="0"/>
              <a:t> </a:t>
            </a:r>
            <a:r>
              <a:rPr lang="en-US" sz="2000" dirty="0" err="1"/>
              <a:t>alastonkuvia</a:t>
            </a:r>
            <a:r>
              <a:rPr lang="en-US" sz="2000" dirty="0"/>
              <a:t> alle 18-vuotiaasta?</a:t>
            </a:r>
            <a:endParaRPr lang="en-US" sz="2000" dirty="0">
              <a:cs typeface="Arial"/>
            </a:endParaRPr>
          </a:p>
          <a:p>
            <a:pPr marL="608965" lvl="1" indent="-263525">
              <a:lnSpc>
                <a:spcPct val="97000"/>
              </a:lnSpc>
              <a:spcAft>
                <a:spcPts val="600"/>
              </a:spcAft>
            </a:pPr>
            <a:endParaRPr lang="en-US" sz="2000">
              <a:cs typeface="Arial"/>
            </a:endParaRPr>
          </a:p>
          <a:p>
            <a:pPr marL="608965" lvl="1" indent="-263525">
              <a:lnSpc>
                <a:spcPct val="97000"/>
              </a:lnSpc>
              <a:spcAft>
                <a:spcPts val="600"/>
              </a:spcAft>
            </a:pPr>
            <a:endParaRPr lang="en-US" sz="2000">
              <a:cs typeface="Arial"/>
            </a:endParaRPr>
          </a:p>
          <a:p>
            <a:pPr marL="684530" lvl="1" indent="-227965">
              <a:lnSpc>
                <a:spcPct val="97000"/>
              </a:lnSpc>
              <a:spcAft>
                <a:spcPts val="600"/>
              </a:spcAft>
              <a:buFont typeface="Wingdings" panose="05000000000000000000" pitchFamily="2" charset="2"/>
              <a:buChar char="è"/>
            </a:pPr>
            <a:r>
              <a:rPr lang="en-US" sz="2000" b="1" u="sng" dirty="0" err="1"/>
              <a:t>Mieti</a:t>
            </a:r>
            <a:r>
              <a:rPr lang="en-US" sz="2000" b="1" u="sng" dirty="0"/>
              <a:t> </a:t>
            </a:r>
            <a:r>
              <a:rPr lang="en-US" sz="2000" b="1" u="sng" dirty="0" err="1"/>
              <a:t>mitä</a:t>
            </a:r>
            <a:r>
              <a:rPr lang="en-US" sz="2000" b="1" u="sng" dirty="0"/>
              <a:t> </a:t>
            </a:r>
            <a:r>
              <a:rPr lang="en-US" sz="2000" b="1" u="sng" dirty="0" err="1"/>
              <a:t>jaat</a:t>
            </a:r>
            <a:r>
              <a:rPr lang="en-US" sz="2000" b="1" u="sng" dirty="0"/>
              <a:t> ja </a:t>
            </a:r>
            <a:r>
              <a:rPr lang="en-US" sz="2000" b="1" u="sng" dirty="0" err="1"/>
              <a:t>kenelle</a:t>
            </a:r>
            <a:r>
              <a:rPr lang="en-US" sz="2000" b="1" u="sng" dirty="0"/>
              <a:t> </a:t>
            </a:r>
            <a:r>
              <a:rPr lang="en-US" sz="2000" b="1" u="sng" dirty="0" err="1"/>
              <a:t>jaat</a:t>
            </a:r>
            <a:r>
              <a:rPr lang="en-US" sz="2000" b="1" u="sng" dirty="0"/>
              <a:t>!  </a:t>
            </a:r>
            <a:endParaRPr lang="en-US" sz="2000" b="1" u="sng" dirty="0">
              <a:cs typeface="Arial"/>
            </a:endParaRPr>
          </a:p>
          <a:p>
            <a:pPr marL="684530" lvl="1" indent="-227965">
              <a:lnSpc>
                <a:spcPct val="97000"/>
              </a:lnSpc>
              <a:spcAft>
                <a:spcPts val="600"/>
              </a:spcAft>
              <a:buFont typeface="Wingdings" panose="05000000000000000000" pitchFamily="2" charset="2"/>
              <a:buChar char="è"/>
            </a:pPr>
            <a:r>
              <a:rPr lang="en-US" sz="2000" b="1" u="sng" dirty="0" err="1"/>
              <a:t>Muista</a:t>
            </a:r>
            <a:r>
              <a:rPr lang="en-US" sz="2000" b="1" u="sng" dirty="0"/>
              <a:t>, </a:t>
            </a:r>
            <a:r>
              <a:rPr lang="en-US" sz="2000" b="1" u="sng" dirty="0" err="1"/>
              <a:t>että</a:t>
            </a:r>
            <a:r>
              <a:rPr lang="en-US" sz="2000" b="1" u="sng" dirty="0"/>
              <a:t> </a:t>
            </a:r>
            <a:r>
              <a:rPr lang="en-US" sz="2000" b="1" u="sng" dirty="0" err="1"/>
              <a:t>voit</a:t>
            </a:r>
            <a:r>
              <a:rPr lang="en-US" sz="2000" b="1" u="sng" dirty="0"/>
              <a:t> </a:t>
            </a:r>
            <a:r>
              <a:rPr lang="en-US" sz="2000" b="1" u="sng" dirty="0" err="1"/>
              <a:t>joutua</a:t>
            </a:r>
            <a:r>
              <a:rPr lang="en-US" sz="2000" b="1" u="sng" dirty="0"/>
              <a:t> </a:t>
            </a:r>
            <a:r>
              <a:rPr lang="en-US" sz="2000" b="1" u="sng" dirty="0" err="1"/>
              <a:t>vastuuseen</a:t>
            </a:r>
            <a:r>
              <a:rPr lang="en-US" sz="2000" b="1" u="sng" dirty="0"/>
              <a:t> </a:t>
            </a:r>
            <a:r>
              <a:rPr lang="en-US" sz="2000" b="1" u="sng" dirty="0" err="1"/>
              <a:t>siitä</a:t>
            </a:r>
            <a:r>
              <a:rPr lang="en-US" sz="2000" b="1" u="sng" dirty="0"/>
              <a:t>, </a:t>
            </a:r>
            <a:r>
              <a:rPr lang="en-US" sz="2000" b="1" u="sng" dirty="0" err="1"/>
              <a:t>mitä</a:t>
            </a:r>
            <a:r>
              <a:rPr lang="en-US" sz="2000" b="1" u="sng" dirty="0"/>
              <a:t> </a:t>
            </a:r>
            <a:r>
              <a:rPr lang="en-US" sz="2000" b="1" u="sng" dirty="0" err="1"/>
              <a:t>julkaiset</a:t>
            </a:r>
            <a:r>
              <a:rPr lang="en-US" sz="2000" b="1" u="sng" dirty="0"/>
              <a:t>!</a:t>
            </a:r>
            <a:endParaRPr lang="en-US" sz="2000" b="1" u="sng" dirty="0">
              <a:cs typeface="Arial"/>
            </a:endParaRPr>
          </a:p>
          <a:p>
            <a:pPr marL="608965" lvl="1" indent="-263525">
              <a:lnSpc>
                <a:spcPct val="97000"/>
              </a:lnSpc>
              <a:spcAft>
                <a:spcPts val="600"/>
              </a:spcAft>
            </a:pPr>
            <a:endParaRPr lang="en-US" sz="2000">
              <a:cs typeface="Arial"/>
            </a:endParaRPr>
          </a:p>
          <a:p>
            <a:pPr marL="608965" lvl="1" indent="-263525">
              <a:lnSpc>
                <a:spcPct val="97000"/>
              </a:lnSpc>
              <a:spcAft>
                <a:spcPts val="600"/>
              </a:spcAft>
            </a:pPr>
            <a:endParaRPr lang="en-US" sz="1600">
              <a:cs typeface="Arial"/>
            </a:endParaRPr>
          </a:p>
        </p:txBody>
      </p:sp>
      <p:pic>
        <p:nvPicPr>
          <p:cNvPr id="4" name="Kuva 3">
            <a:extLst>
              <a:ext uri="{FF2B5EF4-FFF2-40B4-BE49-F238E27FC236}">
                <a16:creationId xmlns:a16="http://schemas.microsoft.com/office/drawing/2014/main" id="{D9695982-AF50-B702-9EE5-98C0FD1DD673}"/>
              </a:ext>
              <a:ext uri="{C183D7F6-B498-43B3-948B-1728B52AA6E4}">
                <adec:decorative xmlns:adec="http://schemas.microsoft.com/office/drawing/2017/decorative" val="1"/>
              </a:ext>
            </a:extLst>
          </p:cNvPr>
          <p:cNvPicPr>
            <a:picLocks noChangeAspect="1"/>
          </p:cNvPicPr>
          <p:nvPr/>
        </p:nvPicPr>
        <p:blipFill rotWithShape="1">
          <a:blip r:embed="rId4"/>
          <a:srcRect l="14280" r="18959"/>
          <a:stretch/>
        </p:blipFill>
        <p:spPr>
          <a:xfrm>
            <a:off x="701777" y="1419684"/>
            <a:ext cx="5241824" cy="5240918"/>
          </a:xfrm>
          <a:prstGeom prst="rect">
            <a:avLst/>
          </a:prstGeom>
          <a:noFill/>
        </p:spPr>
      </p:pic>
      <p:pic>
        <p:nvPicPr>
          <p:cNvPr id="2" name="Kuva 1">
            <a:extLst>
              <a:ext uri="{FF2B5EF4-FFF2-40B4-BE49-F238E27FC236}">
                <a16:creationId xmlns:a16="http://schemas.microsoft.com/office/drawing/2014/main" id="{F091D87A-BAA3-5358-1A33-486CA0D733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807088"/>
            <a:ext cx="603556" cy="853514"/>
          </a:xfrm>
          <a:prstGeom prst="rect">
            <a:avLst/>
          </a:prstGeom>
        </p:spPr>
      </p:pic>
    </p:spTree>
    <p:extLst>
      <p:ext uri="{BB962C8B-B14F-4D97-AF65-F5344CB8AC3E}">
        <p14:creationId xmlns:p14="http://schemas.microsoft.com/office/powerpoint/2010/main" val="3553465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 calcmode="lin" valueType="num">
                                      <p:cBhvr additive="base">
                                        <p:cTn id="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anim calcmode="lin" valueType="num">
                                      <p:cBhvr additive="base">
                                        <p:cTn id="11"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 calcmode="lin" valueType="num">
                                      <p:cBhvr additive="base">
                                        <p:cTn id="1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anim calcmode="lin" valueType="num">
                                      <p:cBhvr additive="base">
                                        <p:cTn id="19"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xEl>
                                              <p:pRg st="7" end="7"/>
                                            </p:txEl>
                                          </p:spTgt>
                                        </p:tgtEl>
                                        <p:attrNameLst>
                                          <p:attrName>style.visibility</p:attrName>
                                        </p:attrNameLst>
                                      </p:cBhvr>
                                      <p:to>
                                        <p:strVal val="visible"/>
                                      </p:to>
                                    </p:set>
                                    <p:anim calcmode="lin" valueType="num">
                                      <p:cBhvr additive="base">
                                        <p:cTn id="23"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anim calcmode="lin" valueType="num">
                                      <p:cBhvr additive="base">
                                        <p:cTn id="27"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fi-FI" sz="1600" u="sng">
                <a:solidFill>
                  <a:schemeClr val="bg1"/>
                </a:solidFill>
                <a:latin typeface="Arial" panose="020B0604020202020204" pitchFamily="34" charset="0"/>
                <a:ea typeface="Times New Roman" panose="02020603050405020304" pitchFamily="18" charset="0"/>
              </a:rPr>
              <a:t>RIKU.FI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dirty="0">
                <a:solidFill>
                  <a:schemeClr val="bg1"/>
                </a:solidFill>
                <a:latin typeface="Arial"/>
                <a:ea typeface="Times New Roman" panose="02020603050405020304" pitchFamily="18" charset="0"/>
                <a:cs typeface="Arial"/>
              </a:rPr>
              <a:t>Rikosuhripäivystys 116 006 palvelee suomeksi ma–pe kello 9–20. (maksuton + anonyymi) RIKU-Chat nettisivuilla.</a:t>
            </a:r>
          </a:p>
          <a:p>
            <a:pPr fontAlgn="base"/>
            <a:r>
              <a:rPr lang="fi-FI" sz="1600" u="sng">
                <a:solidFill>
                  <a:schemeClr val="bg1"/>
                </a:solidFill>
                <a:latin typeface="Arial" panose="020B0604020202020204" pitchFamily="34" charset="0"/>
                <a:ea typeface="Times New Roman" panose="02020603050405020304" pitchFamily="18" charset="0"/>
              </a:rPr>
              <a:t>MLL.FI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MLL </a:t>
            </a:r>
            <a:r>
              <a:rPr lang="fi-FI" sz="1600" b="1">
                <a:solidFill>
                  <a:schemeClr val="bg1"/>
                </a:solidFill>
                <a:latin typeface="Arial" panose="020B0604020202020204" pitchFamily="34" charset="0"/>
                <a:ea typeface="Times New Roman" panose="02020603050405020304" pitchFamily="18" charset="0"/>
              </a:rPr>
              <a:t>Lasten ja nuorten puhelin </a:t>
            </a:r>
            <a:r>
              <a:rPr lang="fi-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a:solidFill>
                  <a:schemeClr val="bg1"/>
                </a:solidFill>
                <a:latin typeface="Arial" panose="020B0604020202020204" pitchFamily="34"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maanantaista perjantaihin kello 14–20, lauantaisin ja sunnuntaisin kello 17–20 (maksuton + anonyymi)</a:t>
            </a:r>
            <a:endParaRPr lang="fi-FI" sz="1600">
              <a:solidFill>
                <a:schemeClr val="bg1"/>
              </a:solidFill>
              <a:latin typeface="Times New Roman" panose="02020603050405020304" pitchFamily="18" charset="0"/>
              <a:ea typeface="Times New Roman" panose="02020603050405020304" pitchFamily="18" charset="0"/>
            </a:endParaRPr>
          </a:p>
          <a:p>
            <a:pPr fontAlgn="base"/>
            <a:r>
              <a:rPr lang="fi-FI" sz="1600" u="sng">
                <a:solidFill>
                  <a:schemeClr val="bg1"/>
                </a:solidFill>
                <a:latin typeface="Arial" panose="020B0604020202020204" pitchFamily="34" charset="0"/>
                <a:ea typeface="Times New Roman" panose="02020603050405020304" pitchFamily="18" charset="0"/>
              </a:rPr>
              <a:t>Ehyt.fi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EHYT ry:n päihdeneuvonta Puhelinnumero: 0800 900 45​</a:t>
            </a:r>
            <a:r>
              <a:rPr lang="fi-FI" sz="1600">
                <a:solidFill>
                  <a:schemeClr val="bg1"/>
                </a:solidFill>
                <a:latin typeface="Times New Roman" panose="02020603050405020304" pitchFamily="18"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(maksuton + anonyymi + aina voi soittaa)</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Calibri" panose="020F0502020204030204" pitchFamily="34" charset="0"/>
              </a:rPr>
              <a:t>112-Sovellus (palveluneuvonta, tiedonhaku)</a:t>
            </a:r>
            <a:endParaRPr lang="fi-FI" sz="1600">
              <a:solidFill>
                <a:schemeClr val="bg1"/>
              </a:solidFill>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54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r>
              <a:rPr lang="fi-FI">
                <a:hlinkClick r:id="rId3"/>
              </a:rPr>
              <a:t>www.kahoot.it</a:t>
            </a:r>
          </a:p>
          <a:p>
            <a:pPr marL="0" indent="0">
              <a:buNone/>
            </a:pPr>
            <a:endParaRPr lang="fi-FI"/>
          </a:p>
          <a:p>
            <a:pPr marL="238760" indent="-238760"/>
            <a:r>
              <a:rPr lang="fi-FI"/>
              <a:t>Kirjaudu peliin OMALLA etunimellä. </a:t>
            </a:r>
          </a:p>
        </p:txBody>
      </p:sp>
    </p:spTree>
    <p:extLst>
      <p:ext uri="{BB962C8B-B14F-4D97-AF65-F5344CB8AC3E}">
        <p14:creationId xmlns:p14="http://schemas.microsoft.com/office/powerpoint/2010/main" val="226768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29306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a:bodyPr>
          <a:lstStyle/>
          <a:p>
            <a:r>
              <a:rPr lang="fi-FI" sz="5900"/>
              <a:t>Riippuvuus ja itsetuntemus</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23384"/>
            <a:ext cx="6975504" cy="1825256"/>
          </a:xfrm>
        </p:spPr>
        <p:txBody>
          <a:bodyPr anchor="t">
            <a:normAutofit/>
          </a:bodyPr>
          <a:lstStyle/>
          <a:p>
            <a:pPr>
              <a:spcAft>
                <a:spcPts val="600"/>
              </a:spcAft>
            </a:pPr>
            <a:r>
              <a:rPr lang="fi-FI" sz="2900"/>
              <a:t>9. luokka, 2. Tunti</a:t>
            </a:r>
          </a:p>
          <a:p>
            <a:r>
              <a:rPr lang="en-US" sz="1200"/>
              <a:t>Turun kaupungin ehkäisevän päihdetyön Selvästi JEES! -projekti 2023-2025, Sanna Tahko &amp; Kristiina Helenius. </a:t>
            </a:r>
            <a:endParaRPr lang="en-US"/>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fi-FI" err="1"/>
          </a:p>
        </p:txBody>
      </p:sp>
    </p:spTree>
    <p:extLst>
      <p:ext uri="{BB962C8B-B14F-4D97-AF65-F5344CB8AC3E}">
        <p14:creationId xmlns:p14="http://schemas.microsoft.com/office/powerpoint/2010/main" val="113820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EC82-48A0-978E-3D64-BC4CA6788530}"/>
              </a:ext>
            </a:extLst>
          </p:cNvPr>
          <p:cNvSpPr>
            <a:spLocks noGrp="1"/>
          </p:cNvSpPr>
          <p:nvPr>
            <p:ph type="ctrTitle"/>
          </p:nvPr>
        </p:nvSpPr>
        <p:spPr>
          <a:xfrm>
            <a:off x="647139" y="2633662"/>
            <a:ext cx="6159076" cy="2349157"/>
          </a:xfrm>
        </p:spPr>
        <p:txBody>
          <a:bodyPr wrap="square" anchor="b">
            <a:normAutofit/>
          </a:bodyPr>
          <a:lstStyle/>
          <a:p>
            <a:r>
              <a:rPr lang="en-US" err="1"/>
              <a:t>Tämän</a:t>
            </a:r>
            <a:r>
              <a:rPr lang="en-US"/>
              <a:t> </a:t>
            </a:r>
            <a:r>
              <a:rPr lang="en-US" err="1"/>
              <a:t>päivän</a:t>
            </a:r>
            <a:r>
              <a:rPr lang="en-US"/>
              <a:t> </a:t>
            </a:r>
            <a:r>
              <a:rPr lang="en-US" err="1"/>
              <a:t>fiilis</a:t>
            </a:r>
            <a:r>
              <a:rPr lang="en-US"/>
              <a:t>?</a:t>
            </a:r>
          </a:p>
        </p:txBody>
      </p:sp>
      <p:pic>
        <p:nvPicPr>
          <p:cNvPr id="4" name="Picture 3">
            <a:extLst>
              <a:ext uri="{FF2B5EF4-FFF2-40B4-BE49-F238E27FC236}">
                <a16:creationId xmlns:a16="http://schemas.microsoft.com/office/drawing/2014/main" id="{BD71B639-3B29-B44A-08AC-F34A376A3D79}"/>
              </a:ext>
              <a:ext uri="{C183D7F6-B498-43B3-948B-1728B52AA6E4}">
                <adec:decorative xmlns:adec="http://schemas.microsoft.com/office/drawing/2017/decorative" val="1"/>
              </a:ext>
            </a:extLst>
          </p:cNvPr>
          <p:cNvPicPr>
            <a:picLocks noChangeAspect="1"/>
          </p:cNvPicPr>
          <p:nvPr/>
        </p:nvPicPr>
        <p:blipFill rotWithShape="1">
          <a:blip r:embed="rId3"/>
          <a:srcRect l="-1028" r="750"/>
          <a:stretch/>
        </p:blipFill>
        <p:spPr>
          <a:xfrm>
            <a:off x="7329912" y="0"/>
            <a:ext cx="4831135" cy="6858000"/>
          </a:xfrm>
          <a:prstGeom prst="rect">
            <a:avLst/>
          </a:prstGeom>
          <a:noFill/>
        </p:spPr>
      </p:pic>
    </p:spTree>
    <p:extLst>
      <p:ext uri="{BB962C8B-B14F-4D97-AF65-F5344CB8AC3E}">
        <p14:creationId xmlns:p14="http://schemas.microsoft.com/office/powerpoint/2010/main" val="62760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3281-67B3-F319-6BF1-3B4B72CB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0A33-BA1C-B61C-97EC-7DEDC33FC4CB}"/>
              </a:ext>
            </a:extLst>
          </p:cNvPr>
          <p:cNvSpPr>
            <a:spLocks noGrp="1"/>
          </p:cNvSpPr>
          <p:nvPr>
            <p:ph type="title"/>
          </p:nvPr>
        </p:nvSpPr>
        <p:spPr>
          <a:xfrm>
            <a:off x="1037062" y="409576"/>
            <a:ext cx="10435091" cy="942974"/>
          </a:xfrm>
        </p:spPr>
        <p:txBody>
          <a:bodyPr/>
          <a:lstStyle/>
          <a:p>
            <a:r>
              <a:rPr lang="fi-FI"/>
              <a:t>Riippuvuus</a:t>
            </a:r>
            <a:endParaRPr lang="en-US"/>
          </a:p>
        </p:txBody>
      </p:sp>
      <p:sp>
        <p:nvSpPr>
          <p:cNvPr id="3" name="Text Placeholder 2">
            <a:extLst>
              <a:ext uri="{FF2B5EF4-FFF2-40B4-BE49-F238E27FC236}">
                <a16:creationId xmlns:a16="http://schemas.microsoft.com/office/drawing/2014/main" id="{CA738D41-D818-99A2-757F-A900A8C6E25E}"/>
              </a:ext>
            </a:extLst>
          </p:cNvPr>
          <p:cNvSpPr>
            <a:spLocks noGrp="1"/>
          </p:cNvSpPr>
          <p:nvPr>
            <p:ph type="body" idx="1"/>
          </p:nvPr>
        </p:nvSpPr>
        <p:spPr>
          <a:xfrm>
            <a:off x="1037062" y="1352550"/>
            <a:ext cx="6409191" cy="5017588"/>
          </a:xfrm>
        </p:spPr>
        <p:txBody>
          <a:bodyPr vert="horz" lIns="0" tIns="45720" rIns="0" bIns="45720" numCol="1" rtlCol="0" anchor="t">
            <a:noAutofit/>
          </a:bodyPr>
          <a:lstStyle/>
          <a:p>
            <a:pPr marL="238760" indent="-238760"/>
            <a:r>
              <a:rPr lang="fi-FI"/>
              <a:t>Mitä riippuvuus on?</a:t>
            </a:r>
            <a:endParaRPr lang="en-US"/>
          </a:p>
          <a:p>
            <a:pPr marL="238760" indent="-238760">
              <a:buFont typeface="+mj-lt"/>
              <a:buChar char="•"/>
            </a:pPr>
            <a:r>
              <a:rPr lang="fi-FI"/>
              <a:t>Mistä voi tulla riippuvaiseksi?</a:t>
            </a:r>
          </a:p>
          <a:p>
            <a:pPr marL="238760" indent="-238760">
              <a:buFont typeface="+mj-lt"/>
              <a:buChar char="•"/>
            </a:pPr>
            <a:r>
              <a:rPr lang="fi-FI" b="1"/>
              <a:t>Miten fiilis vaikuttaa ihmisten päihteiden käyttöön?</a:t>
            </a:r>
          </a:p>
          <a:p>
            <a:pPr marL="238760" indent="-238760"/>
            <a:endParaRPr lang="fi-FI"/>
          </a:p>
          <a:p>
            <a:pPr marL="238760" indent="-238760">
              <a:buFont typeface="+mj-lt"/>
              <a:buChar char="•"/>
            </a:pPr>
            <a:endParaRPr lang="fi-FI"/>
          </a:p>
          <a:p>
            <a:pPr marL="238760" indent="-238760"/>
            <a:endParaRPr lang="fi-FI"/>
          </a:p>
          <a:p>
            <a:pPr marL="238760" indent="-238760">
              <a:buFont typeface="+mj-lt"/>
              <a:buChar char="•"/>
            </a:pPr>
            <a:endParaRPr lang="fi-FI"/>
          </a:p>
          <a:p>
            <a:pPr marL="456565" indent="-456565">
              <a:buFont typeface="+mj-lt"/>
              <a:buAutoNum type="arabicPeriod"/>
            </a:pPr>
            <a:endParaRPr lang="fi-FI"/>
          </a:p>
          <a:p>
            <a:pPr marL="456565" indent="-456565">
              <a:buFont typeface="+mj-lt"/>
              <a:buAutoNum type="arabicPeriod"/>
            </a:pPr>
            <a:endParaRPr lang="fi-FI"/>
          </a:p>
        </p:txBody>
      </p:sp>
      <p:pic>
        <p:nvPicPr>
          <p:cNvPr id="4" name="Picture 3">
            <a:extLst>
              <a:ext uri="{FF2B5EF4-FFF2-40B4-BE49-F238E27FC236}">
                <a16:creationId xmlns:a16="http://schemas.microsoft.com/office/drawing/2014/main" id="{B3DEF891-DD37-C78C-9E0B-E735BF2EB6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3896" y="3083"/>
            <a:ext cx="4883889" cy="6846064"/>
          </a:xfrm>
          <a:prstGeom prst="rect">
            <a:avLst/>
          </a:prstGeom>
        </p:spPr>
      </p:pic>
    </p:spTree>
    <p:extLst>
      <p:ext uri="{BB962C8B-B14F-4D97-AF65-F5344CB8AC3E}">
        <p14:creationId xmlns:p14="http://schemas.microsoft.com/office/powerpoint/2010/main" val="12867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38200" y="1837509"/>
            <a:ext cx="9138920" cy="44012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Pakonomainen tarve johonkin aineeseen tai toimintaan​.</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Psyykkinen tai fyysinen tila tuottaa hetkellisesti mielihyvää, jonka jälkeen tulee vieroitusoireet.</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Kuinka helposti jää riippuvaiseksi: Siihen vaikuttaa mm. perintötekijät, lapsuuden ja nuoruuden kokemukset, stressi ja kriisitilanteet elämässä.</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Riippuvuus on sairaus!​</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Riippuvainen ihminen ei aina itse tunnista tai myönnä riippuvuuttaan.​</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Riippuvuuksien haittoja voivat olla esim. terveydelliset haitat, ihmissuhteet kärsivät, taloudelliset haitat (esim. päihteiden hankkiminen, rahapelaaminen)</a:t>
            </a:r>
            <a:endParaRPr kumimoji="0" lang="fi-FI" sz="20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8460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Vahvat</a:t>
            </a:r>
            <a:r>
              <a:rPr lang="en-US"/>
              <a:t> </a:t>
            </a:r>
            <a:r>
              <a:rPr lang="en-US" err="1"/>
              <a:t>tunne</a:t>
            </a:r>
            <a:r>
              <a:rPr lang="en-US"/>
              <a:t>- ja </a:t>
            </a:r>
            <a:r>
              <a:rPr lang="en-US" err="1"/>
              <a:t>sosiaaliset</a:t>
            </a:r>
            <a:r>
              <a:rPr lang="en-US"/>
              <a:t> </a:t>
            </a:r>
            <a:r>
              <a:rPr lang="en-US" err="1"/>
              <a:t>taidot</a:t>
            </a:r>
            <a:r>
              <a:rPr lang="en-US"/>
              <a:t>.</a:t>
            </a:r>
          </a:p>
          <a:p>
            <a:pPr marL="238760" indent="-228600">
              <a:lnSpc>
                <a:spcPct val="90000"/>
              </a:lnSpc>
              <a:spcAft>
                <a:spcPts val="600"/>
              </a:spcAft>
              <a:buFont typeface="Arial,Sans-Serif"/>
            </a:pPr>
            <a:r>
              <a:rPr lang="en-US" err="1"/>
              <a:t>Onnistumiset</a:t>
            </a:r>
            <a:r>
              <a:rPr lang="en-US"/>
              <a:t> ja </a:t>
            </a:r>
            <a:r>
              <a:rPr lang="en-US" err="1"/>
              <a:t>positiivinen</a:t>
            </a:r>
            <a:r>
              <a:rPr lang="en-US"/>
              <a:t> </a:t>
            </a:r>
            <a:r>
              <a:rPr lang="en-US" err="1"/>
              <a:t>palaute</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asioiden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mutta</a:t>
            </a:r>
            <a:r>
              <a:rPr lang="en-US" b="1"/>
              <a:t> </a:t>
            </a:r>
            <a:r>
              <a:rPr lang="en-US" b="1" err="1"/>
              <a:t>riski</a:t>
            </a:r>
            <a:r>
              <a:rPr lang="en-US" b="1"/>
              <a:t> on </a:t>
            </a:r>
            <a:r>
              <a:rPr lang="en-US" b="1" err="1"/>
              <a:t>suurempi</a:t>
            </a:r>
            <a:r>
              <a:rPr lang="en-US" b="1"/>
              <a:t>.</a:t>
            </a:r>
            <a:r>
              <a:rPr lang="en-US"/>
              <a:t> </a:t>
            </a:r>
          </a:p>
        </p:txBody>
      </p:sp>
    </p:spTree>
    <p:extLst>
      <p:ext uri="{BB962C8B-B14F-4D97-AF65-F5344CB8AC3E}">
        <p14:creationId xmlns:p14="http://schemas.microsoft.com/office/powerpoint/2010/main" val="1542206358"/>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Props1.xml><?xml version="1.0" encoding="utf-8"?>
<ds:datastoreItem xmlns:ds="http://schemas.openxmlformats.org/officeDocument/2006/customXml" ds:itemID="{FEB1EA38-95B7-4C54-8F6B-13672A83361E}"/>
</file>

<file path=customXml/itemProps2.xml><?xml version="1.0" encoding="utf-8"?>
<ds:datastoreItem xmlns:ds="http://schemas.openxmlformats.org/officeDocument/2006/customXml" ds:itemID="{0B9D0D3F-D372-46D5-BD57-5ABEA90C58CB}"/>
</file>

<file path=customXml/itemProps3.xml><?xml version="1.0" encoding="utf-8"?>
<ds:datastoreItem xmlns:ds="http://schemas.openxmlformats.org/officeDocument/2006/customXml" ds:itemID="{14AF13AF-E141-465C-A4CA-7989E9ADE93E}"/>
</file>

<file path=docProps/app.xml><?xml version="1.0" encoding="utf-8"?>
<Properties xmlns="http://schemas.openxmlformats.org/officeDocument/2006/extended-properties" xmlns:vt="http://schemas.openxmlformats.org/officeDocument/2006/docPropsVTypes">
  <TotalTime>1</TotalTime>
  <Words>2782</Words>
  <Application>Microsoft Office PowerPoint</Application>
  <PresentationFormat>Laajakuva</PresentationFormat>
  <Paragraphs>316</Paragraphs>
  <Slides>21</Slides>
  <Notes>19</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21</vt:i4>
      </vt:variant>
    </vt:vector>
  </HeadingPairs>
  <TitlesOfParts>
    <vt:vector size="31" baseType="lpstr">
      <vt:lpstr>Arial</vt:lpstr>
      <vt:lpstr>Arial,Sans-Serif</vt:lpstr>
      <vt:lpstr>Calibri</vt:lpstr>
      <vt:lpstr>Courier New</vt:lpstr>
      <vt:lpstr>Lucida Grande</vt:lpstr>
      <vt:lpstr>Noto Sans</vt:lpstr>
      <vt:lpstr>Segoe UI</vt:lpstr>
      <vt:lpstr>Times New Roman</vt:lpstr>
      <vt:lpstr>Wingdings</vt:lpstr>
      <vt:lpstr>Turun kaupunki perustyyli</vt:lpstr>
      <vt:lpstr>Yleistä päihteistä</vt:lpstr>
      <vt:lpstr>Päihdetaulukko</vt:lpstr>
      <vt:lpstr>Päihdefaktat</vt:lpstr>
      <vt:lpstr>World cafe -harjoitus</vt:lpstr>
      <vt:lpstr>Riippuvuus ja itsetuntemus</vt:lpstr>
      <vt:lpstr>Tämän päivän fiilis?</vt:lpstr>
      <vt:lpstr>Riippuvuus</vt:lpstr>
      <vt:lpstr>Riippuvuus</vt:lpstr>
      <vt:lpstr>Päihdeongelmilta suojaavia tekijöitä</vt:lpstr>
      <vt:lpstr>Mikä on parasta minussa?  (parasta minussa-harjoitus)</vt:lpstr>
      <vt:lpstr>PowerPoint-esitys</vt:lpstr>
      <vt:lpstr>Mistä saan apua omiin tai läheisen päihde- tai mielenterveysongelmiin?</vt:lpstr>
      <vt:lpstr>Rikos(ko) 9-luokkien laillisuuskasvatustunti Oikeudet ja velvollisuudet</vt:lpstr>
      <vt:lpstr>Laillisuudesta</vt:lpstr>
      <vt:lpstr>Velvollisuudet ja oikeudet</vt:lpstr>
      <vt:lpstr>Nuorten yleisimpiä rikoksia</vt:lpstr>
      <vt:lpstr>Esimerkkejä nuorten rikoksista</vt:lpstr>
      <vt:lpstr>Tehtävä: Ryhdy rikostutkijaksi</vt:lpstr>
      <vt:lpstr>Mitä rikoksia löydät tarinasta?</vt:lpstr>
      <vt:lpstr>Sosiaalinen media</vt:lpstr>
      <vt:lpstr>Mistä apua eri tilanteisiin?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Yleistä päihteistä</dc:title>
  <dc:creator>Tahko Sanna</dc:creator>
  <cp:lastModifiedBy>Tahko Sanna</cp:lastModifiedBy>
  <cp:revision>1</cp:revision>
  <dcterms:created xsi:type="dcterms:W3CDTF">2025-01-10T07:14:19Z</dcterms:created>
  <dcterms:modified xsi:type="dcterms:W3CDTF">2025-01-10T07:15:49Z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ies>
</file>