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425" r:id="rId6"/>
    <p:sldId id="536" r:id="rId7"/>
    <p:sldId id="532" r:id="rId8"/>
    <p:sldId id="533" r:id="rId9"/>
    <p:sldId id="426" r:id="rId10"/>
    <p:sldId id="446" r:id="rId11"/>
    <p:sldId id="456" r:id="rId12"/>
    <p:sldId id="457" r:id="rId13"/>
    <p:sldId id="441" r:id="rId14"/>
    <p:sldId id="442" r:id="rId15"/>
    <p:sldId id="497" r:id="rId16"/>
    <p:sldId id="443" r:id="rId17"/>
    <p:sldId id="514" r:id="rId18"/>
    <p:sldId id="472" r:id="rId19"/>
    <p:sldId id="515" r:id="rId20"/>
    <p:sldId id="480" r:id="rId21"/>
    <p:sldId id="393" r:id="rId22"/>
    <p:sldId id="516" r:id="rId23"/>
    <p:sldId id="517" r:id="rId24"/>
    <p:sldId id="474" r:id="rId25"/>
    <p:sldId id="518"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4F94D-D982-45B0-B1D5-EE90B7C01858}" v="1" dt="2025-02-03T09:21:53.509"/>
    <p1510:client id="{9B25A57E-DAB8-4F01-9E48-CFA344588756}" v="1" dt="2025-02-03T09:22:47.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3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hko Sanna" userId="ea86f26d-8e8b-4ef9-be84-be1cae0e5dd4" providerId="ADAL" clId="{43945EA1-557C-459E-9217-18994E3AC9CF}"/>
    <pc:docChg chg="modSld">
      <pc:chgData name="Tahko Sanna" userId="ea86f26d-8e8b-4ef9-be84-be1cae0e5dd4" providerId="ADAL" clId="{43945EA1-557C-459E-9217-18994E3AC9CF}" dt="2025-01-10T07:31:31.335" v="1" actId="1076"/>
      <pc:docMkLst>
        <pc:docMk/>
      </pc:docMkLst>
      <pc:sldChg chg="modSp mod">
        <pc:chgData name="Tahko Sanna" userId="ea86f26d-8e8b-4ef9-be84-be1cae0e5dd4" providerId="ADAL" clId="{43945EA1-557C-459E-9217-18994E3AC9CF}" dt="2025-01-10T07:31:31.335" v="1" actId="1076"/>
        <pc:sldMkLst>
          <pc:docMk/>
          <pc:sldMk cId="2167646330" sldId="425"/>
        </pc:sldMkLst>
        <pc:spChg chg="mod">
          <ac:chgData name="Tahko Sanna" userId="ea86f26d-8e8b-4ef9-be84-be1cae0e5dd4" providerId="ADAL" clId="{43945EA1-557C-459E-9217-18994E3AC9CF}" dt="2025-01-10T07:31:31.335" v="1" actId="1076"/>
          <ac:spMkLst>
            <pc:docMk/>
            <pc:sldMk cId="2167646330" sldId="425"/>
            <ac:spMk id="2" creationId="{6CD3A68B-2169-4940-97C5-A10F00CDEB9F}"/>
          </ac:spMkLst>
        </pc:spChg>
      </pc:sldChg>
      <pc:sldChg chg="modSp mod">
        <pc:chgData name="Tahko Sanna" userId="ea86f26d-8e8b-4ef9-be84-be1cae0e5dd4" providerId="ADAL" clId="{43945EA1-557C-459E-9217-18994E3AC9CF}" dt="2025-01-10T07:31:24.826" v="0" actId="1076"/>
        <pc:sldMkLst>
          <pc:docMk/>
          <pc:sldMk cId="1138203090" sldId="426"/>
        </pc:sldMkLst>
        <pc:spChg chg="mod">
          <ac:chgData name="Tahko Sanna" userId="ea86f26d-8e8b-4ef9-be84-be1cae0e5dd4" providerId="ADAL" clId="{43945EA1-557C-459E-9217-18994E3AC9CF}" dt="2025-01-10T07:31:24.826" v="0" actId="1076"/>
          <ac:spMkLst>
            <pc:docMk/>
            <pc:sldMk cId="1138203090" sldId="426"/>
            <ac:spMk id="2" creationId="{6CD3A68B-2169-4940-97C5-A10F00CDEB9F}"/>
          </ac:spMkLst>
        </pc:spChg>
      </pc:sldChg>
    </pc:docChg>
  </pc:docChgLst>
  <pc:docChgLst>
    <pc:chgData name="Tahko Sanna" userId="S::sanna.tahko@turku.fi::ea86f26d-8e8b-4ef9-be84-be1cae0e5dd4" providerId="AD" clId="Web-{3914F94D-D982-45B0-B1D5-EE90B7C01858}"/>
    <pc:docChg chg="delSld">
      <pc:chgData name="Tahko Sanna" userId="S::sanna.tahko@turku.fi::ea86f26d-8e8b-4ef9-be84-be1cae0e5dd4" providerId="AD" clId="Web-{3914F94D-D982-45B0-B1D5-EE90B7C01858}" dt="2025-02-03T09:21:53.509" v="0"/>
      <pc:docMkLst>
        <pc:docMk/>
      </pc:docMkLst>
      <pc:sldChg chg="del">
        <pc:chgData name="Tahko Sanna" userId="S::sanna.tahko@turku.fi::ea86f26d-8e8b-4ef9-be84-be1cae0e5dd4" providerId="AD" clId="Web-{3914F94D-D982-45B0-B1D5-EE90B7C01858}" dt="2025-02-03T09:21:53.509" v="0"/>
        <pc:sldMkLst>
          <pc:docMk/>
          <pc:sldMk cId="2698762044" sldId="2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sv-FI"/>
            <a:t>Personer under 18 år ska skyddas mot alla former av verksamhet som äventyrar tillväxten och utvecklingen.</a:t>
          </a:r>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4E2A56E9-6AD3-4173-BEE9-DE1525FD1F74}">
      <dgm:prSet/>
      <dgm:spPr/>
      <dgm:t>
        <a:bodyPr/>
        <a:lstStyle/>
        <a:p>
          <a:r>
            <a:rPr lang="sv-FI"/>
            <a:t>= vuxnas ansvar</a:t>
          </a:r>
        </a:p>
      </dgm:t>
    </dgm:pt>
    <dgm:pt modelId="{D5232B0D-D9B4-4E73-99F8-3D8936F7ABAD}" type="parTrans" cxnId="{9A4ABBA4-1217-4FDF-9747-1A2AEA1B52BB}">
      <dgm:prSet/>
      <dgm:spPr/>
      <dgm:t>
        <a:bodyPr/>
        <a:lstStyle/>
        <a:p>
          <a:endParaRPr lang="en-US"/>
        </a:p>
      </dgm:t>
    </dgm:pt>
    <dgm:pt modelId="{B7C42B4D-C800-4790-A110-A3CFDAD426DD}" type="sibTrans" cxnId="{9A4ABBA4-1217-4FDF-9747-1A2AEA1B52BB}">
      <dgm:prSet/>
      <dgm:spPr/>
      <dgm:t>
        <a:bodyPr/>
        <a:lstStyle/>
        <a:p>
          <a:endParaRPr lang="en-US"/>
        </a:p>
      </dgm:t>
    </dgm:pt>
    <dgm:pt modelId="{5EBAB01C-2995-4986-AFB1-C800F9B20BD4}">
      <dgm:prSet/>
      <dgm:spPr>
        <a:solidFill>
          <a:schemeClr val="tx2"/>
        </a:solidFill>
      </dgm:spPr>
      <dgm:t>
        <a:bodyPr/>
        <a:lstStyle/>
        <a:p>
          <a:r>
            <a:rPr lang="sv-FI"/>
            <a:t>Barnet har rätt att få information om världen på sin åldersnivå.</a:t>
          </a:r>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dgm:t>
        <a:bodyPr/>
        <a:lstStyle/>
        <a:p>
          <a:r>
            <a:rPr lang="sv-FI"/>
            <a:t>= barnet ansvarar för att lära sig av världen</a:t>
          </a:r>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sv-FI"/>
            <a:t>Vi strävar tillsammans efter en bättre verklighet. Var och en är skyldig att känna till lagen.</a:t>
          </a:r>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dgm:t>
        <a:bodyPr/>
        <a:lstStyle/>
        <a:p>
          <a:r>
            <a:rPr lang="sv-FI"/>
            <a:t>= var och en har rätt att vara trygg och i fred</a:t>
          </a:r>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sv-FI" sz="1600"/>
            <a:t>Var och en ansvarar också för sina egna handlingar</a:t>
          </a:r>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sv-FI" sz="1050"/>
            <a:t> </a:t>
          </a:r>
          <a:r>
            <a:rPr lang="sv-FI" sz="1100"/>
            <a:t>straffrättsligt ansvar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sv-FI" sz="1100"/>
            <a:t>skadeståndsskyldighet</a:t>
          </a:r>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3"/>
      <dgm:spPr/>
    </dgm:pt>
    <dgm:pt modelId="{4D4038FB-CAB6-4BE0-931D-4EC2311B3CA8}" type="pres">
      <dgm:prSet presAssocID="{C3A00128-EC7C-4955-BFEE-62168854493F}" presName="rootConnector" presStyleLbl="node1" presStyleIdx="0" presStyleCnt="3"/>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3"/>
      <dgm:spPr/>
    </dgm:pt>
    <dgm:pt modelId="{C580C0FF-8E26-4120-88B9-4CC0E3C85FE1}" type="pres">
      <dgm:prSet presAssocID="{5EBAB01C-2995-4986-AFB1-C800F9B20BD4}" presName="rootConnector" presStyleLbl="node1" presStyleIdx="1" presStyleCnt="3"/>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3"/>
      <dgm:spPr/>
    </dgm:pt>
    <dgm:pt modelId="{E78E4615-3377-4FE1-A940-6DDE88CBE11B}" type="pres">
      <dgm:prSet presAssocID="{01531D1D-D8DA-47A0-B829-B70EB30FA110}" presName="rootConnector" presStyleLbl="node1" presStyleIdx="2" presStyleCnt="3"/>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12375" custScaleY="67818" custLinFactNeighborX="-45810" custLinFactNeighborY="-13552">
        <dgm:presLayoutVars>
          <dgm:bulletEnabled val="1"/>
        </dgm:presLayoutVars>
      </dgm:prSet>
      <dgm:spPr/>
    </dgm:pt>
  </dgm:ptLst>
  <dgm:cxnLst>
    <dgm:cxn modelId="{026B2228-7310-4329-A5A7-FD5D1F1B97A7}" type="presOf" srcId="{01531D1D-D8DA-47A0-B829-B70EB30FA110}" destId="{8A088FE8-4455-413D-9BC9-B22B9DEDA1B9}" srcOrd="0" destOrd="0" presId="urn:microsoft.com/office/officeart/2005/8/layout/hierarchy3"/>
    <dgm:cxn modelId="{5C94D12F-AA11-4FDD-BEC1-F660FB438B44}" type="presOf" srcId="{0409C565-9DF1-46D2-BB25-4453A0EE857C}" destId="{B1F4B00C-2F4D-466A-9BDF-66D55093734C}" srcOrd="0" destOrd="2" presId="urn:microsoft.com/office/officeart/2005/8/layout/hierarchy3"/>
    <dgm:cxn modelId="{46924730-3C03-4885-BF19-C9B9935D459A}" type="presOf" srcId="{4E2A56E9-6AD3-4173-BEE9-DE1525FD1F74}" destId="{383A3477-88DB-4AE3-82F3-853635A01F55}" srcOrd="0" destOrd="0" presId="urn:microsoft.com/office/officeart/2005/8/layout/hierarchy3"/>
    <dgm:cxn modelId="{EDC1FB32-436E-410B-920A-79A869889461}" type="presOf" srcId="{5EBAB01C-2995-4986-AFB1-C800F9B20BD4}" destId="{C580C0FF-8E26-4120-88B9-4CC0E3C85FE1}" srcOrd="1" destOrd="0" presId="urn:microsoft.com/office/officeart/2005/8/layout/hierarchy3"/>
    <dgm:cxn modelId="{FD802F5D-CC39-483F-B004-0A2FCE7EC2D6}" type="presOf" srcId="{D238F9E8-CB44-4A2B-BC47-3804BC6AB9B5}" destId="{A9F7D04A-12B3-45A3-BEC0-817BC6C081FC}" srcOrd="0" destOrd="0" presId="urn:microsoft.com/office/officeart/2005/8/layout/hierarchy3"/>
    <dgm:cxn modelId="{58475A65-2C52-4EF5-B5A5-4B878BEEE814}" type="presOf" srcId="{5EBAB01C-2995-4986-AFB1-C800F9B20BD4}" destId="{CD00A016-F297-4D7F-BA11-B2D834275671}" srcOrd="0" destOrd="0" presId="urn:microsoft.com/office/officeart/2005/8/layout/hierarchy3"/>
    <dgm:cxn modelId="{4964B948-D01C-4D50-992A-94FEA5E30805}" type="presOf" srcId="{34239F34-2D7A-4A8F-AE3A-2604DDFA7C36}" destId="{29A6E5D8-190F-4AD3-B000-4D7489537D59}" srcOrd="0" destOrd="0" presId="urn:microsoft.com/office/officeart/2005/8/layout/hierarchy3"/>
    <dgm:cxn modelId="{F01EF969-6171-4611-9A2D-D45EEBE688C5}" type="presOf" srcId="{D5232B0D-D9B4-4E73-99F8-3D8936F7ABAD}" destId="{2D64A4A0-AE09-4456-8AAE-82CF816609BC}" srcOrd="0" destOrd="0" presId="urn:microsoft.com/office/officeart/2005/8/layout/hierarchy3"/>
    <dgm:cxn modelId="{74A9016C-9450-49B6-AAC0-49CE2D5355D4}" type="presOf" srcId="{6315B23E-A7CF-4C8D-BB97-A07FA7B60BD0}" destId="{DB9A7C04-6578-441C-AAC3-5DB5138B7B45}" srcOrd="0" destOrd="0" presId="urn:microsoft.com/office/officeart/2005/8/layout/hierarchy3"/>
    <dgm:cxn modelId="{9B35726D-7D2C-4CFC-BC0F-755A6B2FDB17}" type="presOf" srcId="{E827DAB6-3CA4-4087-8CFB-0B3443882E25}" destId="{B1F4B00C-2F4D-466A-9BDF-66D55093734C}" srcOrd="0" destOrd="1" presId="urn:microsoft.com/office/officeart/2005/8/layout/hierarchy3"/>
    <dgm:cxn modelId="{B97B574D-7C33-4307-A56B-5710D8DA5C81}" type="presOf" srcId="{C3A00128-EC7C-4955-BFEE-62168854493F}" destId="{4D4038FB-CAB6-4BE0-931D-4EC2311B3CA8}" srcOrd="1"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EC36D47A-9C5A-433E-88A9-6C83AB34ADA1}" type="presOf" srcId="{DC355BA9-A9D2-4369-B8B8-7A7791C1109D}" destId="{CC80BFD3-B430-45C1-97F1-F6FA402DD412}"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9A4ABBA4-1217-4FDF-9747-1A2AEA1B52BB}" srcId="{C3A00128-EC7C-4955-BFEE-62168854493F}" destId="{4E2A56E9-6AD3-4173-BEE9-DE1525FD1F74}" srcOrd="0" destOrd="0" parTransId="{D5232B0D-D9B4-4E73-99F8-3D8936F7ABAD}" sibTransId="{B7C42B4D-C800-4790-A110-A3CFDAD426DD}"/>
    <dgm:cxn modelId="{3A109FA8-7D65-4D76-848F-BB36FBE69C22}"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668381DE-2326-45D4-9C14-0779818DA895}" srcId="{DE46EF26-4C47-4E5B-B976-61AB084BF23C}" destId="{0409C565-9DF1-46D2-BB25-4453A0EE857C}" srcOrd="1" destOrd="0" parTransId="{3BE9CBB8-B660-4E8D-8CEA-A27DD0A39B9C}" sibTransId="{87AF16EC-008C-459E-AC69-ADD20B699B46}"/>
    <dgm:cxn modelId="{937749E5-4450-4967-BFD4-D7B648EE34C8}" type="presOf" srcId="{02AEEF84-9226-45A3-B843-9237B76F6601}" destId="{E8BDF414-8EC1-4158-87C7-4A51599C76D5}" srcOrd="0" destOrd="0" presId="urn:microsoft.com/office/officeart/2005/8/layout/hierarchy3"/>
    <dgm:cxn modelId="{9E34FDEC-1328-45DC-BB62-EED542F0E7A2}" type="presOf" srcId="{01531D1D-D8DA-47A0-B829-B70EB30FA110}" destId="{E78E4615-3377-4FE1-A940-6DDE88CBE11B}" srcOrd="1"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18B5F8F4-D7D1-4398-A889-38DA46B0C669}" type="presOf" srcId="{DE46EF26-4C47-4E5B-B976-61AB084BF23C}" destId="{B1F4B00C-2F4D-466A-9BDF-66D55093734C}" srcOrd="0" destOrd="0" presId="urn:microsoft.com/office/officeart/2005/8/layout/hierarchy3"/>
    <dgm:cxn modelId="{9ECB02F6-AB2F-4BC7-A949-F55A5B11C477}" srcId="{01531D1D-D8DA-47A0-B829-B70EB30FA110}" destId="{6315B23E-A7CF-4C8D-BB97-A07FA7B60BD0}" srcOrd="0" destOrd="0" parTransId="{D238F9E8-CB44-4A2B-BC47-3804BC6AB9B5}" sibTransId="{8DFDB5B5-83A2-4546-9EB7-38CCA097D61E}"/>
    <dgm:cxn modelId="{48418AFA-2356-415F-A0FC-B356BC51777A}" srcId="{01DC477F-E3FD-4F3A-A8E1-95F3AF37B106}" destId="{C3A00128-EC7C-4955-BFEE-62168854493F}" srcOrd="0" destOrd="0" parTransId="{A17CEA40-00AD-4CBB-8054-BDFAE1083D57}" sibTransId="{F51C6792-6CF7-4BC2-8413-A68ED7FCD0DB}"/>
    <dgm:cxn modelId="{B630815C-5944-41C4-BDA4-CF9DA0BA15B6}" type="presParOf" srcId="{E7C978A6-CFC6-4D78-8CD3-142FDBCB737B}" destId="{FBC00F93-4234-47A1-969E-7D407EB8C2A3}" srcOrd="0" destOrd="0" presId="urn:microsoft.com/office/officeart/2005/8/layout/hierarchy3"/>
    <dgm:cxn modelId="{75E04E95-DB8A-4C6D-8795-1E302F2807AF}" type="presParOf" srcId="{FBC00F93-4234-47A1-969E-7D407EB8C2A3}" destId="{11D2D7D0-59E1-4A0D-A059-6314A049DBBE}" srcOrd="0" destOrd="0" presId="urn:microsoft.com/office/officeart/2005/8/layout/hierarchy3"/>
    <dgm:cxn modelId="{9AC3F12D-BEB4-4452-B2DF-B431CEA2478C}" type="presParOf" srcId="{11D2D7D0-59E1-4A0D-A059-6314A049DBBE}" destId="{706771DF-C35C-4519-A79B-65642553301D}" srcOrd="0" destOrd="0" presId="urn:microsoft.com/office/officeart/2005/8/layout/hierarchy3"/>
    <dgm:cxn modelId="{052D884F-43E5-4301-AA70-9499E5615A6A}" type="presParOf" srcId="{11D2D7D0-59E1-4A0D-A059-6314A049DBBE}" destId="{4D4038FB-CAB6-4BE0-931D-4EC2311B3CA8}" srcOrd="1" destOrd="0" presId="urn:microsoft.com/office/officeart/2005/8/layout/hierarchy3"/>
    <dgm:cxn modelId="{3B33EE68-254C-4AD7-A8B4-AEC76AD63085}" type="presParOf" srcId="{FBC00F93-4234-47A1-969E-7D407EB8C2A3}" destId="{456D7E73-D55B-41DE-A5B0-4323DDF096C8}" srcOrd="1" destOrd="0" presId="urn:microsoft.com/office/officeart/2005/8/layout/hierarchy3"/>
    <dgm:cxn modelId="{56B193FC-8DBD-475D-B2FB-BF8540A972BB}" type="presParOf" srcId="{456D7E73-D55B-41DE-A5B0-4323DDF096C8}" destId="{2D64A4A0-AE09-4456-8AAE-82CF816609BC}" srcOrd="0" destOrd="0" presId="urn:microsoft.com/office/officeart/2005/8/layout/hierarchy3"/>
    <dgm:cxn modelId="{F6500F00-89BE-4E8C-B42C-3D0BB759C1AF}" type="presParOf" srcId="{456D7E73-D55B-41DE-A5B0-4323DDF096C8}" destId="{383A3477-88DB-4AE3-82F3-853635A01F55}" srcOrd="1" destOrd="0" presId="urn:microsoft.com/office/officeart/2005/8/layout/hierarchy3"/>
    <dgm:cxn modelId="{9E59C94F-FBCC-4D44-AE2B-235A7CA22A54}" type="presParOf" srcId="{E7C978A6-CFC6-4D78-8CD3-142FDBCB737B}" destId="{0C327F07-B52D-42A0-914B-A46F88A22701}" srcOrd="1" destOrd="0" presId="urn:microsoft.com/office/officeart/2005/8/layout/hierarchy3"/>
    <dgm:cxn modelId="{6A6F4E25-3EC0-415B-A340-096E9FA9DCEC}" type="presParOf" srcId="{0C327F07-B52D-42A0-914B-A46F88A22701}" destId="{C0540D19-6A7F-4479-A2CB-346538BE5A46}" srcOrd="0" destOrd="0" presId="urn:microsoft.com/office/officeart/2005/8/layout/hierarchy3"/>
    <dgm:cxn modelId="{6B221868-75B3-475F-9387-4C2222F37295}" type="presParOf" srcId="{C0540D19-6A7F-4479-A2CB-346538BE5A46}" destId="{CD00A016-F297-4D7F-BA11-B2D834275671}" srcOrd="0" destOrd="0" presId="urn:microsoft.com/office/officeart/2005/8/layout/hierarchy3"/>
    <dgm:cxn modelId="{CED60C4A-52C3-44C0-A324-73F043585491}" type="presParOf" srcId="{C0540D19-6A7F-4479-A2CB-346538BE5A46}" destId="{C580C0FF-8E26-4120-88B9-4CC0E3C85FE1}" srcOrd="1" destOrd="0" presId="urn:microsoft.com/office/officeart/2005/8/layout/hierarchy3"/>
    <dgm:cxn modelId="{D4E9D39C-810E-4619-A6A4-4E44A2BF96BC}" type="presParOf" srcId="{0C327F07-B52D-42A0-914B-A46F88A22701}" destId="{F994C0C1-AAF8-44A9-A817-503867CC9D02}" srcOrd="1" destOrd="0" presId="urn:microsoft.com/office/officeart/2005/8/layout/hierarchy3"/>
    <dgm:cxn modelId="{E5E76BD7-4AD8-4829-B0F1-30EF07257196}" type="presParOf" srcId="{F994C0C1-AAF8-44A9-A817-503867CC9D02}" destId="{E8BDF414-8EC1-4158-87C7-4A51599C76D5}" srcOrd="0" destOrd="0" presId="urn:microsoft.com/office/officeart/2005/8/layout/hierarchy3"/>
    <dgm:cxn modelId="{5D474982-B178-4DBD-86AC-BFF2CFD1AB4A}" type="presParOf" srcId="{F994C0C1-AAF8-44A9-A817-503867CC9D02}" destId="{29A6E5D8-190F-4AD3-B000-4D7489537D59}" srcOrd="1" destOrd="0" presId="urn:microsoft.com/office/officeart/2005/8/layout/hierarchy3"/>
    <dgm:cxn modelId="{15B62DD1-09A3-43B0-89FC-3A01AF525389}" type="presParOf" srcId="{E7C978A6-CFC6-4D78-8CD3-142FDBCB737B}" destId="{92382315-DB66-4D91-8200-80D396979049}" srcOrd="2" destOrd="0" presId="urn:microsoft.com/office/officeart/2005/8/layout/hierarchy3"/>
    <dgm:cxn modelId="{5A3967C1-E79F-4061-94E2-6E2EB6C0E7F6}" type="presParOf" srcId="{92382315-DB66-4D91-8200-80D396979049}" destId="{045EC9AB-D548-45E0-8540-C25D616EBE3C}" srcOrd="0" destOrd="0" presId="urn:microsoft.com/office/officeart/2005/8/layout/hierarchy3"/>
    <dgm:cxn modelId="{BC350BA9-8244-428B-8A23-C5528F188EF4}" type="presParOf" srcId="{045EC9AB-D548-45E0-8540-C25D616EBE3C}" destId="{8A088FE8-4455-413D-9BC9-B22B9DEDA1B9}" srcOrd="0" destOrd="0" presId="urn:microsoft.com/office/officeart/2005/8/layout/hierarchy3"/>
    <dgm:cxn modelId="{76B22E61-2DE2-4700-A615-854374D9DA0E}" type="presParOf" srcId="{045EC9AB-D548-45E0-8540-C25D616EBE3C}" destId="{E78E4615-3377-4FE1-A940-6DDE88CBE11B}" srcOrd="1" destOrd="0" presId="urn:microsoft.com/office/officeart/2005/8/layout/hierarchy3"/>
    <dgm:cxn modelId="{A6BAFADD-DDBC-47FB-B9C8-2CF5651EB962}" type="presParOf" srcId="{92382315-DB66-4D91-8200-80D396979049}" destId="{7C7A9B7F-0D20-4B07-B110-01D066D604EF}" srcOrd="1" destOrd="0" presId="urn:microsoft.com/office/officeart/2005/8/layout/hierarchy3"/>
    <dgm:cxn modelId="{776BCC9F-90E4-4299-999F-0C14326E4194}" type="presParOf" srcId="{7C7A9B7F-0D20-4B07-B110-01D066D604EF}" destId="{A9F7D04A-12B3-45A3-BEC0-817BC6C081FC}" srcOrd="0" destOrd="0" presId="urn:microsoft.com/office/officeart/2005/8/layout/hierarchy3"/>
    <dgm:cxn modelId="{B2C0457D-2936-4CD7-BA6D-F3204D8D5EBB}" type="presParOf" srcId="{7C7A9B7F-0D20-4B07-B110-01D066D604EF}" destId="{DB9A7C04-6578-441C-AAC3-5DB5138B7B45}" srcOrd="1" destOrd="0" presId="urn:microsoft.com/office/officeart/2005/8/layout/hierarchy3"/>
    <dgm:cxn modelId="{B291CFF2-8ACF-4982-BEB4-D86AADBA674B}" type="presParOf" srcId="{7C7A9B7F-0D20-4B07-B110-01D066D604EF}" destId="{CC80BFD3-B430-45C1-97F1-F6FA402DD412}" srcOrd="2" destOrd="0" presId="urn:microsoft.com/office/officeart/2005/8/layout/hierarchy3"/>
    <dgm:cxn modelId="{C1ACC256-5A49-47B0-BE1D-6F20BB567AD9}" type="presParOf" srcId="{7C7A9B7F-0D20-4B07-B110-01D066D604EF}" destId="{B1F4B00C-2F4D-466A-9BDF-66D55093734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B3CE5-3B0A-4241-B425-B5EA634C5242}" type="doc">
      <dgm:prSet loTypeId="urn:microsoft.com/office/officeart/2005/8/layout/hList1" loCatId="list" qsTypeId="urn:microsoft.com/office/officeart/2005/8/quickstyle/simple1" qsCatId="simple" csTypeId="urn:microsoft.com/office/officeart/2005/8/colors/accent1_2" csCatId="accent1" phldr="1"/>
      <dgm:spPr/>
    </dgm:pt>
    <dgm:pt modelId="{3AAE3B49-B74F-46B1-A367-B7D14BB0A819}">
      <dgm:prSet phldrT="[Teksti]" custT="1"/>
      <dgm:spPr>
        <a:solidFill>
          <a:schemeClr val="tx2"/>
        </a:solidFill>
      </dgm:spPr>
      <dgm:t>
        <a:bodyPr/>
        <a:lstStyle/>
        <a:p>
          <a:pPr>
            <a:buNone/>
          </a:pPr>
          <a:r>
            <a:rPr lang="sv-FI" sz="2400"/>
            <a:t>Medborgarskyldigheter</a:t>
          </a:r>
        </a:p>
      </dgm:t>
    </dgm:pt>
    <dgm:pt modelId="{F62629A3-8DFD-4696-BAEE-735C6ADF859D}" type="parTrans" cxnId="{C5CC5704-55FD-4AF1-9F51-227DA49A7E34}">
      <dgm:prSet/>
      <dgm:spPr/>
      <dgm:t>
        <a:bodyPr/>
        <a:lstStyle/>
        <a:p>
          <a:endParaRPr lang="fi-FI"/>
        </a:p>
      </dgm:t>
    </dgm:pt>
    <dgm:pt modelId="{FD6F2EEA-426F-4C6A-BC93-2C0EF24BADB2}" type="sibTrans" cxnId="{C5CC5704-55FD-4AF1-9F51-227DA49A7E34}">
      <dgm:prSet/>
      <dgm:spPr/>
      <dgm:t>
        <a:bodyPr/>
        <a:lstStyle/>
        <a:p>
          <a:endParaRPr lang="fi-FI"/>
        </a:p>
      </dgm:t>
    </dgm:pt>
    <dgm:pt modelId="{EC1427AD-0AF1-4D0A-AF21-D30CCF3EA5CB}">
      <dgm:prSet phldrT="[Teksti]"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000" b="0" i="0">
              <a:solidFill>
                <a:srgbClr val="333333"/>
              </a:solidFill>
              <a:latin typeface="Noto Sans"/>
              <a:ea typeface="Noto Sans"/>
              <a:cs typeface="Noto Sans"/>
            </a:rPr>
            <a:t>I Finland måste man följa Finlands lag</a:t>
          </a:r>
        </a:p>
      </dgm:t>
    </dgm:pt>
    <dgm:pt modelId="{0DEAC963-F777-4584-A476-A2042CC6A652}" type="parTrans" cxnId="{A980A743-0A0F-4685-8760-2F44CF6E231D}">
      <dgm:prSet/>
      <dgm:spPr/>
      <dgm:t>
        <a:bodyPr/>
        <a:lstStyle/>
        <a:p>
          <a:endParaRPr lang="fi-FI"/>
        </a:p>
      </dgm:t>
    </dgm:pt>
    <dgm:pt modelId="{45AAD3F1-929A-40D8-BFCC-1E1ECE032156}" type="sibTrans" cxnId="{A980A743-0A0F-4685-8760-2F44CF6E231D}">
      <dgm:prSet/>
      <dgm:spPr/>
      <dgm:t>
        <a:bodyPr/>
        <a:lstStyle/>
        <a:p>
          <a:endParaRPr lang="fi-FI"/>
        </a:p>
      </dgm:t>
    </dgm:pt>
    <dgm:pt modelId="{F16F835F-CCB4-4FE2-9487-025AAD2D821D}">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000" b="0" i="0">
              <a:solidFill>
                <a:srgbClr val="333333"/>
              </a:solidFill>
              <a:latin typeface="Noto Sans"/>
              <a:ea typeface="Noto Sans"/>
              <a:cs typeface="Noto Sans"/>
            </a:rPr>
            <a:t>Läroplikt</a:t>
          </a:r>
        </a:p>
      </dgm:t>
    </dgm:pt>
    <dgm:pt modelId="{1CC1A5B1-84E5-4BE9-9CF0-C6F9DEF55A62}" type="parTrans" cxnId="{EC42AF97-E36C-4971-B8FB-C44B1A865FBC}">
      <dgm:prSet/>
      <dgm:spPr/>
      <dgm:t>
        <a:bodyPr/>
        <a:lstStyle/>
        <a:p>
          <a:endParaRPr lang="fi-FI"/>
        </a:p>
      </dgm:t>
    </dgm:pt>
    <dgm:pt modelId="{8DAE0397-4BFD-4B0A-825E-2D8E79B0E961}" type="sibTrans" cxnId="{EC42AF97-E36C-4971-B8FB-C44B1A865FBC}">
      <dgm:prSet/>
      <dgm:spPr/>
      <dgm:t>
        <a:bodyPr/>
        <a:lstStyle/>
        <a:p>
          <a:endParaRPr lang="fi-FI"/>
        </a:p>
      </dgm:t>
    </dgm:pt>
    <dgm:pt modelId="{4F348DB7-3E83-4DCC-B9D9-EE6F1FB8A65D}">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000" b="0" i="0">
              <a:solidFill>
                <a:srgbClr val="333333"/>
              </a:solidFill>
              <a:latin typeface="Noto Sans"/>
              <a:ea typeface="Noto Sans"/>
              <a:cs typeface="Noto Sans"/>
            </a:rPr>
            <a:t>Betalning av skatt </a:t>
          </a:r>
        </a:p>
      </dgm:t>
    </dgm:pt>
    <dgm:pt modelId="{66487926-BADD-4C83-B235-F77EC8E92024}" type="parTrans" cxnId="{03C48937-AC66-416E-895D-D452AEC77300}">
      <dgm:prSet/>
      <dgm:spPr/>
      <dgm:t>
        <a:bodyPr/>
        <a:lstStyle/>
        <a:p>
          <a:endParaRPr lang="fi-FI"/>
        </a:p>
      </dgm:t>
    </dgm:pt>
    <dgm:pt modelId="{3161B128-D0D1-450D-8E50-56601922DD9F}" type="sibTrans" cxnId="{03C48937-AC66-416E-895D-D452AEC77300}">
      <dgm:prSet/>
      <dgm:spPr/>
      <dgm:t>
        <a:bodyPr/>
        <a:lstStyle/>
        <a:p>
          <a:endParaRPr lang="fi-FI"/>
        </a:p>
      </dgm:t>
    </dgm:pt>
    <dgm:pt modelId="{23D9865E-E47D-4109-A775-7CC68C137AB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000" b="0" i="0">
              <a:solidFill>
                <a:srgbClr val="333333"/>
              </a:solidFill>
              <a:latin typeface="Noto Sans"/>
              <a:ea typeface="Noto Sans"/>
              <a:cs typeface="Noto Sans"/>
            </a:rPr>
            <a:t>Alla är skyldiga att vittna i rätten om de kallas dit.</a:t>
          </a:r>
        </a:p>
      </dgm:t>
    </dgm:pt>
    <dgm:pt modelId="{A17B86AC-958F-4CDE-A337-27CB07906AC0}" type="parTrans" cxnId="{D4BC9C15-8B77-4E2A-95B3-F52FE68238AF}">
      <dgm:prSet/>
      <dgm:spPr/>
      <dgm:t>
        <a:bodyPr/>
        <a:lstStyle/>
        <a:p>
          <a:endParaRPr lang="fi-FI"/>
        </a:p>
      </dgm:t>
    </dgm:pt>
    <dgm:pt modelId="{484D460F-3EF4-4141-B16B-ACFCD334BF03}" type="sibTrans" cxnId="{D4BC9C15-8B77-4E2A-95B3-F52FE68238AF}">
      <dgm:prSet/>
      <dgm:spPr/>
      <dgm:t>
        <a:bodyPr/>
        <a:lstStyle/>
        <a:p>
          <a:endParaRPr lang="fi-FI"/>
        </a:p>
      </dgm:t>
    </dgm:pt>
    <dgm:pt modelId="{33C9BE5B-6019-421C-B0A0-EB9B24CB7E17}">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000" b="0" i="0">
              <a:solidFill>
                <a:srgbClr val="333333"/>
              </a:solidFill>
              <a:latin typeface="Noto Sans"/>
              <a:ea typeface="Noto Sans"/>
              <a:cs typeface="Noto Sans"/>
            </a:rPr>
            <a:t>Alla är skyldiga att hjälpa om en olycka inträffar.</a:t>
          </a:r>
        </a:p>
      </dgm:t>
    </dgm:pt>
    <dgm:pt modelId="{3BB60349-4617-4DEA-8DD9-9E2D00F25EDD}" type="parTrans" cxnId="{C3EE445B-3B59-46C5-AEA3-241328C67FFF}">
      <dgm:prSet/>
      <dgm:spPr/>
      <dgm:t>
        <a:bodyPr/>
        <a:lstStyle/>
        <a:p>
          <a:endParaRPr lang="fi-FI"/>
        </a:p>
      </dgm:t>
    </dgm:pt>
    <dgm:pt modelId="{10F05DC7-29D8-4DC6-8C91-217DA1D723E4}" type="sibTrans" cxnId="{C3EE445B-3B59-46C5-AEA3-241328C67FFF}">
      <dgm:prSet/>
      <dgm:spPr/>
      <dgm:t>
        <a:bodyPr/>
        <a:lstStyle/>
        <a:p>
          <a:endParaRPr lang="fi-FI"/>
        </a:p>
      </dgm:t>
    </dgm:pt>
    <dgm:pt modelId="{FEB302E2-81D1-41D2-B544-309FB18D4272}">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000" b="0" i="0">
              <a:solidFill>
                <a:srgbClr val="333333"/>
              </a:solidFill>
              <a:latin typeface="Noto Sans"/>
              <a:ea typeface="Noto Sans"/>
              <a:cs typeface="Noto Sans"/>
            </a:rPr>
            <a:t>Alla är skyldiga att meddela polisen om de ser ett brott eller vet att ett sådant planeras.</a:t>
          </a:r>
        </a:p>
      </dgm:t>
    </dgm:pt>
    <dgm:pt modelId="{0FDBA95A-2511-43E2-9B75-7259C6C128D0}" type="parTrans" cxnId="{F1C30F32-94F6-4269-A070-EDF2AE8A0B8C}">
      <dgm:prSet/>
      <dgm:spPr/>
      <dgm:t>
        <a:bodyPr/>
        <a:lstStyle/>
        <a:p>
          <a:endParaRPr lang="fi-FI"/>
        </a:p>
      </dgm:t>
    </dgm:pt>
    <dgm:pt modelId="{A2756E03-4834-4016-A976-258E4A86CCBE}" type="sibTrans" cxnId="{F1C30F32-94F6-4269-A070-EDF2AE8A0B8C}">
      <dgm:prSet/>
      <dgm:spPr/>
      <dgm:t>
        <a:bodyPr/>
        <a:lstStyle/>
        <a:p>
          <a:endParaRPr lang="fi-FI"/>
        </a:p>
      </dgm:t>
    </dgm:pt>
    <dgm:pt modelId="{652BDD8F-1147-44CB-848D-BDBC60ABFF35}">
      <dgm:prSet phldrT="[Teksti]"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400" b="0" i="0">
              <a:solidFill>
                <a:srgbClr val="333333"/>
              </a:solidFill>
              <a:latin typeface="Noto Sans"/>
            </a:rPr>
            <a:t>Likabehandling</a:t>
          </a:r>
        </a:p>
      </dgm:t>
    </dgm:pt>
    <dgm:pt modelId="{F46C9141-6B12-4F0D-A6C4-D74E34B5C1E5}" type="sibTrans" cxnId="{D5E54EE0-A6EE-42F0-8D95-699ED851B9F8}">
      <dgm:prSet/>
      <dgm:spPr/>
      <dgm:t>
        <a:bodyPr/>
        <a:lstStyle/>
        <a:p>
          <a:endParaRPr lang="fi-FI"/>
        </a:p>
      </dgm:t>
    </dgm:pt>
    <dgm:pt modelId="{AD9CC894-48A9-44B3-893B-1556DD780E14}" type="parTrans" cxnId="{D5E54EE0-A6EE-42F0-8D95-699ED851B9F8}">
      <dgm:prSet/>
      <dgm:spPr/>
      <dgm:t>
        <a:bodyPr/>
        <a:lstStyle/>
        <a:p>
          <a:endParaRPr lang="fi-FI"/>
        </a:p>
      </dgm:t>
    </dgm:pt>
    <dgm:pt modelId="{F189B895-2E45-488D-9E2D-B920796B2C6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400" b="0" i="0">
              <a:solidFill>
                <a:srgbClr val="333333"/>
              </a:solidFill>
              <a:latin typeface="Noto Sans"/>
            </a:rPr>
            <a:t>Yttrandefrihet</a:t>
          </a:r>
        </a:p>
      </dgm:t>
    </dgm:pt>
    <dgm:pt modelId="{633B166B-0177-4128-AB30-2FC1C552B095}" type="sibTrans" cxnId="{03A3EB85-64FA-4A0E-89C4-C5180D5F10E9}">
      <dgm:prSet/>
      <dgm:spPr/>
      <dgm:t>
        <a:bodyPr/>
        <a:lstStyle/>
        <a:p>
          <a:endParaRPr lang="fi-FI"/>
        </a:p>
      </dgm:t>
    </dgm:pt>
    <dgm:pt modelId="{0E94FC15-1922-40D0-AE3A-403D99AC5075}" type="parTrans" cxnId="{03A3EB85-64FA-4A0E-89C4-C5180D5F10E9}">
      <dgm:prSet/>
      <dgm:spPr/>
      <dgm:t>
        <a:bodyPr/>
        <a:lstStyle/>
        <a:p>
          <a:endParaRPr lang="fi-FI"/>
        </a:p>
      </dgm:t>
    </dgm:pt>
    <dgm:pt modelId="{12EF5812-D9DD-4F56-A477-9E80ABA6AA49}">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400" b="0" i="0">
              <a:solidFill>
                <a:srgbClr val="333333"/>
              </a:solidFill>
              <a:latin typeface="Noto Sans"/>
            </a:rPr>
            <a:t>Alla kan själva välja bostadsort och röra sig fritt i Finland.</a:t>
          </a:r>
        </a:p>
      </dgm:t>
    </dgm:pt>
    <dgm:pt modelId="{DE51EA23-0799-4F88-8869-7C54FEE2F106}" type="sibTrans" cxnId="{21CB07B0-A7C0-40C0-8337-93FABBE11C38}">
      <dgm:prSet/>
      <dgm:spPr/>
      <dgm:t>
        <a:bodyPr/>
        <a:lstStyle/>
        <a:p>
          <a:endParaRPr lang="fi-FI"/>
        </a:p>
      </dgm:t>
    </dgm:pt>
    <dgm:pt modelId="{ADBAF00C-E771-4808-84BA-43B94123978C}" type="parTrans" cxnId="{21CB07B0-A7C0-40C0-8337-93FABBE11C38}">
      <dgm:prSet/>
      <dgm:spPr/>
      <dgm:t>
        <a:bodyPr/>
        <a:lstStyle/>
        <a:p>
          <a:endParaRPr lang="fi-FI"/>
        </a:p>
      </dgm:t>
    </dgm:pt>
    <dgm:pt modelId="{05F2A61E-547A-4796-85C7-F98A16EEDA4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400" b="0" i="0">
              <a:solidFill>
                <a:srgbClr val="333333"/>
              </a:solidFill>
              <a:latin typeface="Noto Sans"/>
            </a:rPr>
            <a:t>Integritetsskydd</a:t>
          </a:r>
        </a:p>
      </dgm:t>
    </dgm:pt>
    <dgm:pt modelId="{ACE61363-C994-4E9F-9F85-3B543C574EA8}" type="sibTrans" cxnId="{121292CC-B181-4A51-9EC8-3F6CE5E9E943}">
      <dgm:prSet/>
      <dgm:spPr/>
      <dgm:t>
        <a:bodyPr/>
        <a:lstStyle/>
        <a:p>
          <a:endParaRPr lang="fi-FI"/>
        </a:p>
      </dgm:t>
    </dgm:pt>
    <dgm:pt modelId="{E54857E9-6E95-4EBA-A4F4-27DAB24925BA}" type="parTrans" cxnId="{121292CC-B181-4A51-9EC8-3F6CE5E9E943}">
      <dgm:prSet/>
      <dgm:spPr/>
      <dgm:t>
        <a:bodyPr/>
        <a:lstStyle/>
        <a:p>
          <a:endParaRPr lang="fi-FI"/>
        </a:p>
      </dgm:t>
    </dgm:pt>
    <dgm:pt modelId="{918862B5-5E55-474C-92B4-EFFE52A3F2D6}">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sv-FI" sz="2400" b="0" i="0">
              <a:solidFill>
                <a:srgbClr val="333333"/>
              </a:solidFill>
              <a:latin typeface="Noto Sans"/>
            </a:rPr>
            <a:t>Rätt att välja sin egen religion. Om man inte vill behöver man inte välja någon religion.</a:t>
          </a:r>
        </a:p>
      </dgm:t>
    </dgm:pt>
    <dgm:pt modelId="{24CC9B83-8049-4DC0-BB72-64D23273A9AE}" type="sibTrans" cxnId="{E59D0A22-34A0-4000-9D59-AD66FCACEA10}">
      <dgm:prSet/>
      <dgm:spPr/>
      <dgm:t>
        <a:bodyPr/>
        <a:lstStyle/>
        <a:p>
          <a:endParaRPr lang="fi-FI"/>
        </a:p>
      </dgm:t>
    </dgm:pt>
    <dgm:pt modelId="{BC20C442-CF36-4CCD-A7A4-4823B1ECEB25}" type="parTrans" cxnId="{E59D0A22-34A0-4000-9D59-AD66FCACEA10}">
      <dgm:prSet/>
      <dgm:spPr/>
      <dgm:t>
        <a:bodyPr/>
        <a:lstStyle/>
        <a:p>
          <a:endParaRPr lang="fi-FI"/>
        </a:p>
      </dgm:t>
    </dgm:pt>
    <dgm:pt modelId="{129C0791-A7B2-4069-B12D-B23DE25133A3}">
      <dgm:prSet phldrT="[Teksti]" custT="1"/>
      <dgm:spPr>
        <a:solidFill>
          <a:schemeClr val="tx2">
            <a:alpha val="90000"/>
          </a:schemeClr>
        </a:solidFill>
        <a:ln>
          <a:solidFill>
            <a:schemeClr val="tx2">
              <a:alpha val="90000"/>
            </a:schemeClr>
          </a:solidFill>
        </a:ln>
      </dgm:spPr>
      <dgm:t>
        <a:bodyPr/>
        <a:lstStyle/>
        <a:p>
          <a:pPr>
            <a:buFont typeface="Courier New" panose="02070309020205020404" pitchFamily="49" charset="0"/>
            <a:buChar char="o"/>
          </a:pPr>
          <a:r>
            <a:rPr lang="sv-FI" sz="2400"/>
            <a:t>Medborgerliga rättigheter</a:t>
          </a:r>
        </a:p>
      </dgm:t>
    </dgm:pt>
    <dgm:pt modelId="{1134B2E5-3FDC-4E9B-A164-A5C82EBB1CC3}" type="parTrans" cxnId="{F106B071-1E46-4693-8D66-8F149A599DBC}">
      <dgm:prSet/>
      <dgm:spPr/>
      <dgm:t>
        <a:bodyPr/>
        <a:lstStyle/>
        <a:p>
          <a:endParaRPr lang="fi-FI"/>
        </a:p>
      </dgm:t>
    </dgm:pt>
    <dgm:pt modelId="{236F60B9-E33D-4816-9108-FE5553116BFB}" type="sibTrans" cxnId="{F106B071-1E46-4693-8D66-8F149A599DBC}">
      <dgm:prSet/>
      <dgm:spPr/>
      <dgm:t>
        <a:bodyPr/>
        <a:lstStyle/>
        <a:p>
          <a:endParaRPr lang="fi-FI"/>
        </a:p>
      </dgm:t>
    </dgm:pt>
    <dgm:pt modelId="{C8D4C77D-3ED5-413D-80C9-9DBE92C2F23B}" type="pres">
      <dgm:prSet presAssocID="{CC3B3CE5-3B0A-4241-B425-B5EA634C5242}" presName="Name0" presStyleCnt="0">
        <dgm:presLayoutVars>
          <dgm:dir/>
          <dgm:animLvl val="lvl"/>
          <dgm:resizeHandles val="exact"/>
        </dgm:presLayoutVars>
      </dgm:prSet>
      <dgm:spPr/>
    </dgm:pt>
    <dgm:pt modelId="{37171711-4BB8-4343-8C94-D2B3A94B9B0B}" type="pres">
      <dgm:prSet presAssocID="{129C0791-A7B2-4069-B12D-B23DE25133A3}" presName="composite" presStyleCnt="0"/>
      <dgm:spPr/>
    </dgm:pt>
    <dgm:pt modelId="{5A9FE6FB-61CD-448E-9B06-FA4A28188D00}" type="pres">
      <dgm:prSet presAssocID="{129C0791-A7B2-4069-B12D-B23DE25133A3}" presName="parTx" presStyleLbl="alignNode1" presStyleIdx="0" presStyleCnt="2" custScaleY="100000">
        <dgm:presLayoutVars>
          <dgm:chMax val="0"/>
          <dgm:chPref val="0"/>
          <dgm:bulletEnabled val="1"/>
        </dgm:presLayoutVars>
      </dgm:prSet>
      <dgm:spPr/>
    </dgm:pt>
    <dgm:pt modelId="{F5DC03F2-E4FE-42BD-B60C-5188C89C2910}" type="pres">
      <dgm:prSet presAssocID="{129C0791-A7B2-4069-B12D-B23DE25133A3}" presName="desTx" presStyleLbl="alignAccFollowNode1" presStyleIdx="0" presStyleCnt="2" custLinFactNeighborX="275" custLinFactNeighborY="1704">
        <dgm:presLayoutVars>
          <dgm:bulletEnabled val="1"/>
        </dgm:presLayoutVars>
      </dgm:prSet>
      <dgm:spPr/>
    </dgm:pt>
    <dgm:pt modelId="{ED97961D-A701-4ACB-ABA6-2CEE9CF2BBDE}" type="pres">
      <dgm:prSet presAssocID="{236F60B9-E33D-4816-9108-FE5553116BFB}" presName="space" presStyleCnt="0"/>
      <dgm:spPr/>
    </dgm:pt>
    <dgm:pt modelId="{52C68A60-2BDF-4F72-AA9E-5F32B3948E44}" type="pres">
      <dgm:prSet presAssocID="{3AAE3B49-B74F-46B1-A367-B7D14BB0A819}" presName="composite" presStyleCnt="0"/>
      <dgm:spPr/>
    </dgm:pt>
    <dgm:pt modelId="{0C367985-D8D0-4A98-BF49-D45A7958747D}" type="pres">
      <dgm:prSet presAssocID="{3AAE3B49-B74F-46B1-A367-B7D14BB0A819}" presName="parTx" presStyleLbl="alignNode1" presStyleIdx="1" presStyleCnt="2">
        <dgm:presLayoutVars>
          <dgm:chMax val="0"/>
          <dgm:chPref val="0"/>
          <dgm:bulletEnabled val="1"/>
        </dgm:presLayoutVars>
      </dgm:prSet>
      <dgm:spPr/>
    </dgm:pt>
    <dgm:pt modelId="{AA13D5D9-F124-4A62-8E7F-054291777CBB}" type="pres">
      <dgm:prSet presAssocID="{3AAE3B49-B74F-46B1-A367-B7D14BB0A819}" presName="desTx" presStyleLbl="alignAccFollowNode1" presStyleIdx="1" presStyleCnt="2">
        <dgm:presLayoutVars>
          <dgm:bulletEnabled val="1"/>
        </dgm:presLayoutVars>
      </dgm:prSet>
      <dgm:spPr/>
    </dgm:pt>
  </dgm:ptLst>
  <dgm:cxnLst>
    <dgm:cxn modelId="{FB31EF03-3632-4F7C-BC70-C95BEB6B4DE3}" type="presOf" srcId="{05F2A61E-547A-4796-85C7-F98A16EEDA40}" destId="{F5DC03F2-E4FE-42BD-B60C-5188C89C2910}" srcOrd="0" destOrd="3" presId="urn:microsoft.com/office/officeart/2005/8/layout/hList1"/>
    <dgm:cxn modelId="{C5CC5704-55FD-4AF1-9F51-227DA49A7E34}" srcId="{CC3B3CE5-3B0A-4241-B425-B5EA634C5242}" destId="{3AAE3B49-B74F-46B1-A367-B7D14BB0A819}" srcOrd="1" destOrd="0" parTransId="{F62629A3-8DFD-4696-BAEE-735C6ADF859D}" sibTransId="{FD6F2EEA-426F-4C6A-BC93-2C0EF24BADB2}"/>
    <dgm:cxn modelId="{48DB070A-2E45-474B-912A-6D2AF8A3D251}" type="presOf" srcId="{CC3B3CE5-3B0A-4241-B425-B5EA634C5242}" destId="{C8D4C77D-3ED5-413D-80C9-9DBE92C2F23B}" srcOrd="0" destOrd="0" presId="urn:microsoft.com/office/officeart/2005/8/layout/hList1"/>
    <dgm:cxn modelId="{D4BC9C15-8B77-4E2A-95B3-F52FE68238AF}" srcId="{3AAE3B49-B74F-46B1-A367-B7D14BB0A819}" destId="{23D9865E-E47D-4109-A775-7CC68C137AB0}" srcOrd="3" destOrd="0" parTransId="{A17B86AC-958F-4CDE-A337-27CB07906AC0}" sibTransId="{484D460F-3EF4-4141-B16B-ACFCD334BF03}"/>
    <dgm:cxn modelId="{E59D0A22-34A0-4000-9D59-AD66FCACEA10}" srcId="{129C0791-A7B2-4069-B12D-B23DE25133A3}" destId="{918862B5-5E55-474C-92B4-EFFE52A3F2D6}" srcOrd="4" destOrd="0" parTransId="{BC20C442-CF36-4CCD-A7A4-4823B1ECEB25}" sibTransId="{24CC9B83-8049-4DC0-BB72-64D23273A9AE}"/>
    <dgm:cxn modelId="{F1C30F32-94F6-4269-A070-EDF2AE8A0B8C}" srcId="{3AAE3B49-B74F-46B1-A367-B7D14BB0A819}" destId="{FEB302E2-81D1-41D2-B544-309FB18D4272}" srcOrd="5" destOrd="0" parTransId="{0FDBA95A-2511-43E2-9B75-7259C6C128D0}" sibTransId="{A2756E03-4834-4016-A976-258E4A86CCBE}"/>
    <dgm:cxn modelId="{03C48937-AC66-416E-895D-D452AEC77300}" srcId="{3AAE3B49-B74F-46B1-A367-B7D14BB0A819}" destId="{4F348DB7-3E83-4DCC-B9D9-EE6F1FB8A65D}" srcOrd="2" destOrd="0" parTransId="{66487926-BADD-4C83-B235-F77EC8E92024}" sibTransId="{3161B128-D0D1-450D-8E50-56601922DD9F}"/>
    <dgm:cxn modelId="{C3EE445B-3B59-46C5-AEA3-241328C67FFF}" srcId="{3AAE3B49-B74F-46B1-A367-B7D14BB0A819}" destId="{33C9BE5B-6019-421C-B0A0-EB9B24CB7E17}" srcOrd="4" destOrd="0" parTransId="{3BB60349-4617-4DEA-8DD9-9E2D00F25EDD}" sibTransId="{10F05DC7-29D8-4DC6-8C91-217DA1D723E4}"/>
    <dgm:cxn modelId="{00763641-19F7-4D12-A155-5F73B8E93C90}" type="presOf" srcId="{4F348DB7-3E83-4DCC-B9D9-EE6F1FB8A65D}" destId="{AA13D5D9-F124-4A62-8E7F-054291777CBB}" srcOrd="0" destOrd="2" presId="urn:microsoft.com/office/officeart/2005/8/layout/hList1"/>
    <dgm:cxn modelId="{B30DA842-7239-457F-B0EC-6E5F52A89A0E}" type="presOf" srcId="{23D9865E-E47D-4109-A775-7CC68C137AB0}" destId="{AA13D5D9-F124-4A62-8E7F-054291777CBB}" srcOrd="0" destOrd="3" presId="urn:microsoft.com/office/officeart/2005/8/layout/hList1"/>
    <dgm:cxn modelId="{A980A743-0A0F-4685-8760-2F44CF6E231D}" srcId="{3AAE3B49-B74F-46B1-A367-B7D14BB0A819}" destId="{EC1427AD-0AF1-4D0A-AF21-D30CCF3EA5CB}" srcOrd="0" destOrd="0" parTransId="{0DEAC963-F777-4584-A476-A2042CC6A652}" sibTransId="{45AAD3F1-929A-40D8-BFCC-1E1ECE032156}"/>
    <dgm:cxn modelId="{6B8F2D70-4C63-4F52-9BF2-663FA82AC320}" type="presOf" srcId="{918862B5-5E55-474C-92B4-EFFE52A3F2D6}" destId="{F5DC03F2-E4FE-42BD-B60C-5188C89C2910}" srcOrd="0" destOrd="4" presId="urn:microsoft.com/office/officeart/2005/8/layout/hList1"/>
    <dgm:cxn modelId="{F106B071-1E46-4693-8D66-8F149A599DBC}" srcId="{CC3B3CE5-3B0A-4241-B425-B5EA634C5242}" destId="{129C0791-A7B2-4069-B12D-B23DE25133A3}" srcOrd="0" destOrd="0" parTransId="{1134B2E5-3FDC-4E9B-A164-A5C82EBB1CC3}" sibTransId="{236F60B9-E33D-4816-9108-FE5553116BFB}"/>
    <dgm:cxn modelId="{03A3EB85-64FA-4A0E-89C4-C5180D5F10E9}" srcId="{129C0791-A7B2-4069-B12D-B23DE25133A3}" destId="{F189B895-2E45-488D-9E2D-B920796B2C60}" srcOrd="1" destOrd="0" parTransId="{0E94FC15-1922-40D0-AE3A-403D99AC5075}" sibTransId="{633B166B-0177-4128-AB30-2FC1C552B095}"/>
    <dgm:cxn modelId="{EC42AF97-E36C-4971-B8FB-C44B1A865FBC}" srcId="{3AAE3B49-B74F-46B1-A367-B7D14BB0A819}" destId="{F16F835F-CCB4-4FE2-9487-025AAD2D821D}" srcOrd="1" destOrd="0" parTransId="{1CC1A5B1-84E5-4BE9-9CF0-C6F9DEF55A62}" sibTransId="{8DAE0397-4BFD-4B0A-825E-2D8E79B0E961}"/>
    <dgm:cxn modelId="{3B155598-DCEC-4C67-A98C-30BCFFE490B5}" type="presOf" srcId="{3AAE3B49-B74F-46B1-A367-B7D14BB0A819}" destId="{0C367985-D8D0-4A98-BF49-D45A7958747D}" srcOrd="0" destOrd="0" presId="urn:microsoft.com/office/officeart/2005/8/layout/hList1"/>
    <dgm:cxn modelId="{FB01F8A3-EA4D-4360-983A-CA95FE572EC9}" type="presOf" srcId="{129C0791-A7B2-4069-B12D-B23DE25133A3}" destId="{5A9FE6FB-61CD-448E-9B06-FA4A28188D00}" srcOrd="0" destOrd="0" presId="urn:microsoft.com/office/officeart/2005/8/layout/hList1"/>
    <dgm:cxn modelId="{306E58A4-CF67-42D1-89C0-08EF30A3236B}" type="presOf" srcId="{FEB302E2-81D1-41D2-B544-309FB18D4272}" destId="{AA13D5D9-F124-4A62-8E7F-054291777CBB}" srcOrd="0" destOrd="5" presId="urn:microsoft.com/office/officeart/2005/8/layout/hList1"/>
    <dgm:cxn modelId="{21CB07B0-A7C0-40C0-8337-93FABBE11C38}" srcId="{129C0791-A7B2-4069-B12D-B23DE25133A3}" destId="{12EF5812-D9DD-4F56-A477-9E80ABA6AA49}" srcOrd="2" destOrd="0" parTransId="{ADBAF00C-E771-4808-84BA-43B94123978C}" sibTransId="{DE51EA23-0799-4F88-8869-7C54FEE2F106}"/>
    <dgm:cxn modelId="{707556C9-46B3-42BD-A228-90EB7257FF03}" type="presOf" srcId="{EC1427AD-0AF1-4D0A-AF21-D30CCF3EA5CB}" destId="{AA13D5D9-F124-4A62-8E7F-054291777CBB}" srcOrd="0" destOrd="0" presId="urn:microsoft.com/office/officeart/2005/8/layout/hList1"/>
    <dgm:cxn modelId="{121292CC-B181-4A51-9EC8-3F6CE5E9E943}" srcId="{129C0791-A7B2-4069-B12D-B23DE25133A3}" destId="{05F2A61E-547A-4796-85C7-F98A16EEDA40}" srcOrd="3" destOrd="0" parTransId="{E54857E9-6E95-4EBA-A4F4-27DAB24925BA}" sibTransId="{ACE61363-C994-4E9F-9F85-3B543C574EA8}"/>
    <dgm:cxn modelId="{497D7ECF-EF77-4996-A267-D8AB4777DADD}" type="presOf" srcId="{F189B895-2E45-488D-9E2D-B920796B2C60}" destId="{F5DC03F2-E4FE-42BD-B60C-5188C89C2910}" srcOrd="0" destOrd="1" presId="urn:microsoft.com/office/officeart/2005/8/layout/hList1"/>
    <dgm:cxn modelId="{386888CF-C5EE-429C-B255-E26E16A9F9FF}" type="presOf" srcId="{33C9BE5B-6019-421C-B0A0-EB9B24CB7E17}" destId="{AA13D5D9-F124-4A62-8E7F-054291777CBB}" srcOrd="0" destOrd="4" presId="urn:microsoft.com/office/officeart/2005/8/layout/hList1"/>
    <dgm:cxn modelId="{CA1D1FD3-BAB3-4D73-946A-26028C0D5424}" type="presOf" srcId="{652BDD8F-1147-44CB-848D-BDBC60ABFF35}" destId="{F5DC03F2-E4FE-42BD-B60C-5188C89C2910}" srcOrd="0" destOrd="0" presId="urn:microsoft.com/office/officeart/2005/8/layout/hList1"/>
    <dgm:cxn modelId="{D5E54EE0-A6EE-42F0-8D95-699ED851B9F8}" srcId="{129C0791-A7B2-4069-B12D-B23DE25133A3}" destId="{652BDD8F-1147-44CB-848D-BDBC60ABFF35}" srcOrd="0" destOrd="0" parTransId="{AD9CC894-48A9-44B3-893B-1556DD780E14}" sibTransId="{F46C9141-6B12-4F0D-A6C4-D74E34B5C1E5}"/>
    <dgm:cxn modelId="{0A18FFE1-6B88-4D7B-B1EB-D166B28C1E06}" type="presOf" srcId="{12EF5812-D9DD-4F56-A477-9E80ABA6AA49}" destId="{F5DC03F2-E4FE-42BD-B60C-5188C89C2910}" srcOrd="0" destOrd="2" presId="urn:microsoft.com/office/officeart/2005/8/layout/hList1"/>
    <dgm:cxn modelId="{815C9CEC-CC17-42B9-810F-1D423D323ACD}" type="presOf" srcId="{F16F835F-CCB4-4FE2-9487-025AAD2D821D}" destId="{AA13D5D9-F124-4A62-8E7F-054291777CBB}" srcOrd="0" destOrd="1" presId="urn:microsoft.com/office/officeart/2005/8/layout/hList1"/>
    <dgm:cxn modelId="{C711CCE5-1EE8-4E84-B5EA-C3A765AA8C23}" type="presParOf" srcId="{C8D4C77D-3ED5-413D-80C9-9DBE92C2F23B}" destId="{37171711-4BB8-4343-8C94-D2B3A94B9B0B}" srcOrd="0" destOrd="0" presId="urn:microsoft.com/office/officeart/2005/8/layout/hList1"/>
    <dgm:cxn modelId="{2CA26BE5-EA6E-4EB7-A4F7-0D22E0362484}" type="presParOf" srcId="{37171711-4BB8-4343-8C94-D2B3A94B9B0B}" destId="{5A9FE6FB-61CD-448E-9B06-FA4A28188D00}" srcOrd="0" destOrd="0" presId="urn:microsoft.com/office/officeart/2005/8/layout/hList1"/>
    <dgm:cxn modelId="{008DD5C1-BC94-4133-9F0D-4C269E6282F9}" type="presParOf" srcId="{37171711-4BB8-4343-8C94-D2B3A94B9B0B}" destId="{F5DC03F2-E4FE-42BD-B60C-5188C89C2910}" srcOrd="1" destOrd="0" presId="urn:microsoft.com/office/officeart/2005/8/layout/hList1"/>
    <dgm:cxn modelId="{85E1B70C-DE54-4B9C-BD61-E9E24E95538D}" type="presParOf" srcId="{C8D4C77D-3ED5-413D-80C9-9DBE92C2F23B}" destId="{ED97961D-A701-4ACB-ABA6-2CEE9CF2BBDE}" srcOrd="1" destOrd="0" presId="urn:microsoft.com/office/officeart/2005/8/layout/hList1"/>
    <dgm:cxn modelId="{7E602C9D-DF9B-4FA7-9398-7CB7445EDC70}" type="presParOf" srcId="{C8D4C77D-3ED5-413D-80C9-9DBE92C2F23B}" destId="{52C68A60-2BDF-4F72-AA9E-5F32B3948E44}" srcOrd="2" destOrd="0" presId="urn:microsoft.com/office/officeart/2005/8/layout/hList1"/>
    <dgm:cxn modelId="{BB816216-94C6-413E-AC65-28647441BFD7}" type="presParOf" srcId="{52C68A60-2BDF-4F72-AA9E-5F32B3948E44}" destId="{0C367985-D8D0-4A98-BF49-D45A7958747D}" srcOrd="0" destOrd="0" presId="urn:microsoft.com/office/officeart/2005/8/layout/hList1"/>
    <dgm:cxn modelId="{D061BCEF-4D38-44FE-B6CA-B7F18F87956C}" type="presParOf" srcId="{52C68A60-2BDF-4F72-AA9E-5F32B3948E44}" destId="{AA13D5D9-F124-4A62-8E7F-054291777CB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476"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sv-FI" sz="2200" kern="1200"/>
            <a:t>Personer under 18 år ska skyddas mot alla former av verksamhet som äventyrar tillväxten och utvecklingen.</a:t>
          </a:r>
        </a:p>
      </dsp:txBody>
      <dsp:txXfrm>
        <a:off x="47488" y="529215"/>
        <a:ext cx="3116182" cy="1511079"/>
      </dsp:txXfrm>
    </dsp:sp>
    <dsp:sp modelId="{2D64A4A0-AE09-4456-8AAE-82CF816609BC}">
      <dsp:nvSpPr>
        <dsp:cNvPr id="0" name=""/>
        <dsp:cNvSpPr/>
      </dsp:nvSpPr>
      <dsp:spPr>
        <a:xfrm>
          <a:off x="321497"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642517"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sv-FI" sz="2800" kern="1200"/>
            <a:t>= vuxnas ansvar</a:t>
          </a:r>
        </a:p>
      </dsp:txBody>
      <dsp:txXfrm>
        <a:off x="689529" y="2535594"/>
        <a:ext cx="2474140" cy="1511079"/>
      </dsp:txXfrm>
    </dsp:sp>
    <dsp:sp modelId="{CD00A016-F297-4D7F-BA11-B2D834275671}">
      <dsp:nvSpPr>
        <dsp:cNvPr id="0" name=""/>
        <dsp:cNvSpPr/>
      </dsp:nvSpPr>
      <dsp:spPr>
        <a:xfrm>
          <a:off x="4013234"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sv-FI" sz="2200" kern="1200"/>
            <a:t>Barnet har rätt att få information om världen på sin åldersnivå.</a:t>
          </a:r>
        </a:p>
      </dsp:txBody>
      <dsp:txXfrm>
        <a:off x="4060246" y="529215"/>
        <a:ext cx="3116182" cy="1511079"/>
      </dsp:txXfrm>
    </dsp:sp>
    <dsp:sp modelId="{E8BDF414-8EC1-4158-87C7-4A51599C76D5}">
      <dsp:nvSpPr>
        <dsp:cNvPr id="0" name=""/>
        <dsp:cNvSpPr/>
      </dsp:nvSpPr>
      <dsp:spPr>
        <a:xfrm>
          <a:off x="4334254"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4655275"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sv-FI" sz="2800" kern="1200"/>
            <a:t>= barnet ansvarar för att lära sig av världen</a:t>
          </a:r>
        </a:p>
      </dsp:txBody>
      <dsp:txXfrm>
        <a:off x="4702287" y="2535594"/>
        <a:ext cx="2474140" cy="1511079"/>
      </dsp:txXfrm>
    </dsp:sp>
    <dsp:sp modelId="{8A088FE8-4455-413D-9BC9-B22B9DEDA1B9}">
      <dsp:nvSpPr>
        <dsp:cNvPr id="0" name=""/>
        <dsp:cNvSpPr/>
      </dsp:nvSpPr>
      <dsp:spPr>
        <a:xfrm>
          <a:off x="8025991"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sv-FI" sz="2200" kern="1200"/>
            <a:t>Vi strävar tillsammans efter en bättre verklighet. Var och en är skyldig att känna till lagen.</a:t>
          </a:r>
        </a:p>
      </dsp:txBody>
      <dsp:txXfrm>
        <a:off x="8073003" y="529215"/>
        <a:ext cx="3116182" cy="1511079"/>
      </dsp:txXfrm>
    </dsp:sp>
    <dsp:sp modelId="{A9F7D04A-12B3-45A3-BEC0-817BC6C081FC}">
      <dsp:nvSpPr>
        <dsp:cNvPr id="0" name=""/>
        <dsp:cNvSpPr/>
      </dsp:nvSpPr>
      <dsp:spPr>
        <a:xfrm>
          <a:off x="8347012"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8668033"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sv-FI" sz="2800" kern="1200"/>
            <a:t>= var och en har rätt att vara trygg och i fred</a:t>
          </a:r>
        </a:p>
      </dsp:txBody>
      <dsp:txXfrm>
        <a:off x="8715045" y="2535594"/>
        <a:ext cx="2474140" cy="1511079"/>
      </dsp:txXfrm>
    </dsp:sp>
    <dsp:sp modelId="{CC80BFD3-B430-45C1-97F1-F6FA402DD412}">
      <dsp:nvSpPr>
        <dsp:cNvPr id="0" name=""/>
        <dsp:cNvSpPr/>
      </dsp:nvSpPr>
      <dsp:spPr>
        <a:xfrm>
          <a:off x="7491556" y="2087306"/>
          <a:ext cx="855455" cy="2734405"/>
        </a:xfrm>
        <a:custGeom>
          <a:avLst/>
          <a:gdLst/>
          <a:ahLst/>
          <a:cxnLst/>
          <a:rect l="0" t="0" r="0" b="0"/>
          <a:pathLst>
            <a:path>
              <a:moveTo>
                <a:pt x="855455" y="0"/>
              </a:moveTo>
              <a:lnTo>
                <a:pt x="0" y="27344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7491556" y="4277437"/>
          <a:ext cx="2885975" cy="10885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sv-FI" sz="1600" kern="1200"/>
            <a:t>Var och en ansvarar också för sina egna handlingar</a:t>
          </a:r>
        </a:p>
        <a:p>
          <a:pPr marL="57150" lvl="1" indent="-57150" algn="l" defTabSz="466725">
            <a:lnSpc>
              <a:spcPct val="90000"/>
            </a:lnSpc>
            <a:spcBef>
              <a:spcPct val="0"/>
            </a:spcBef>
            <a:spcAft>
              <a:spcPct val="15000"/>
            </a:spcAft>
            <a:buChar char="•"/>
          </a:pPr>
          <a:r>
            <a:rPr lang="sv-FI" sz="1050" kern="1200"/>
            <a:t> </a:t>
          </a:r>
          <a:r>
            <a:rPr lang="sv-FI" sz="1100" kern="1200"/>
            <a:t>straffrättsligt ansvar </a:t>
          </a:r>
        </a:p>
        <a:p>
          <a:pPr marL="57150" lvl="1" indent="-57150" algn="l" defTabSz="488950">
            <a:lnSpc>
              <a:spcPct val="90000"/>
            </a:lnSpc>
            <a:spcBef>
              <a:spcPct val="0"/>
            </a:spcBef>
            <a:spcAft>
              <a:spcPct val="15000"/>
            </a:spcAft>
            <a:buChar char="•"/>
          </a:pPr>
          <a:r>
            <a:rPr lang="sv-FI" sz="1100" kern="1200"/>
            <a:t>skadeståndsskyldighet</a:t>
          </a:r>
        </a:p>
      </dsp:txBody>
      <dsp:txXfrm>
        <a:off x="7523438" y="4309319"/>
        <a:ext cx="2822211" cy="1024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FE6FB-61CD-448E-9B06-FA4A28188D00}">
      <dsp:nvSpPr>
        <dsp:cNvPr id="0" name=""/>
        <dsp:cNvSpPr/>
      </dsp:nvSpPr>
      <dsp:spPr>
        <a:xfrm>
          <a:off x="53" y="190928"/>
          <a:ext cx="5137362" cy="1872000"/>
        </a:xfrm>
        <a:prstGeom prst="rect">
          <a:avLst/>
        </a:prstGeom>
        <a:solidFill>
          <a:schemeClr val="tx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sv-FI" sz="2400" kern="1200"/>
            <a:t>Medborgerliga rättigheter</a:t>
          </a:r>
        </a:p>
      </dsp:txBody>
      <dsp:txXfrm>
        <a:off x="53" y="190928"/>
        <a:ext cx="5137362" cy="1872000"/>
      </dsp:txXfrm>
    </dsp:sp>
    <dsp:sp modelId="{F5DC03F2-E4FE-42BD-B60C-5188C89C2910}">
      <dsp:nvSpPr>
        <dsp:cNvPr id="0" name=""/>
        <dsp:cNvSpPr/>
      </dsp:nvSpPr>
      <dsp:spPr>
        <a:xfrm>
          <a:off x="14181" y="2119174"/>
          <a:ext cx="5137362" cy="3300862"/>
        </a:xfrm>
        <a:prstGeom prst="rect">
          <a:avLst/>
        </a:prstGeom>
        <a:solidFill>
          <a:schemeClr val="bg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Courier New" panose="02070309020205020404" pitchFamily="49" charset="0"/>
            <a:buChar char="o"/>
          </a:pPr>
          <a:r>
            <a:rPr lang="sv-FI" sz="2400" b="0" i="0" kern="1200">
              <a:solidFill>
                <a:srgbClr val="333333"/>
              </a:solidFill>
              <a:latin typeface="Noto Sans"/>
            </a:rPr>
            <a:t>Likabehandling</a:t>
          </a:r>
        </a:p>
        <a:p>
          <a:pPr marL="228600" lvl="1" indent="-228600" algn="l" defTabSz="1066800">
            <a:lnSpc>
              <a:spcPct val="90000"/>
            </a:lnSpc>
            <a:spcBef>
              <a:spcPct val="0"/>
            </a:spcBef>
            <a:spcAft>
              <a:spcPct val="15000"/>
            </a:spcAft>
            <a:buFont typeface="Courier New" panose="02070309020205020404" pitchFamily="49" charset="0"/>
            <a:buChar char="o"/>
          </a:pPr>
          <a:r>
            <a:rPr lang="sv-FI" sz="2400" b="0" i="0" kern="1200">
              <a:solidFill>
                <a:srgbClr val="333333"/>
              </a:solidFill>
              <a:latin typeface="Noto Sans"/>
            </a:rPr>
            <a:t>Yttrandefrihet</a:t>
          </a:r>
        </a:p>
        <a:p>
          <a:pPr marL="228600" lvl="1" indent="-228600" algn="l" defTabSz="1066800">
            <a:lnSpc>
              <a:spcPct val="90000"/>
            </a:lnSpc>
            <a:spcBef>
              <a:spcPct val="0"/>
            </a:spcBef>
            <a:spcAft>
              <a:spcPct val="15000"/>
            </a:spcAft>
            <a:buFont typeface="Courier New" panose="02070309020205020404" pitchFamily="49" charset="0"/>
            <a:buChar char="o"/>
          </a:pPr>
          <a:r>
            <a:rPr lang="sv-FI" sz="2400" b="0" i="0" kern="1200">
              <a:solidFill>
                <a:srgbClr val="333333"/>
              </a:solidFill>
              <a:latin typeface="Noto Sans"/>
            </a:rPr>
            <a:t>Alla kan själva välja bostadsort och röra sig fritt i Finland.</a:t>
          </a:r>
        </a:p>
        <a:p>
          <a:pPr marL="228600" lvl="1" indent="-228600" algn="l" defTabSz="1066800">
            <a:lnSpc>
              <a:spcPct val="90000"/>
            </a:lnSpc>
            <a:spcBef>
              <a:spcPct val="0"/>
            </a:spcBef>
            <a:spcAft>
              <a:spcPct val="15000"/>
            </a:spcAft>
            <a:buFont typeface="Courier New" panose="02070309020205020404" pitchFamily="49" charset="0"/>
            <a:buChar char="o"/>
          </a:pPr>
          <a:r>
            <a:rPr lang="sv-FI" sz="2400" b="0" i="0" kern="1200">
              <a:solidFill>
                <a:srgbClr val="333333"/>
              </a:solidFill>
              <a:latin typeface="Noto Sans"/>
            </a:rPr>
            <a:t>Integritetsskydd</a:t>
          </a:r>
        </a:p>
        <a:p>
          <a:pPr marL="228600" lvl="1" indent="-228600" algn="l" defTabSz="1066800">
            <a:lnSpc>
              <a:spcPct val="90000"/>
            </a:lnSpc>
            <a:spcBef>
              <a:spcPct val="0"/>
            </a:spcBef>
            <a:spcAft>
              <a:spcPct val="15000"/>
            </a:spcAft>
            <a:buFont typeface="Courier New" panose="02070309020205020404" pitchFamily="49" charset="0"/>
            <a:buChar char="o"/>
          </a:pPr>
          <a:r>
            <a:rPr lang="sv-FI" sz="2400" b="0" i="0" kern="1200">
              <a:solidFill>
                <a:srgbClr val="333333"/>
              </a:solidFill>
              <a:latin typeface="Noto Sans"/>
            </a:rPr>
            <a:t>Rätt att välja sin egen religion. Om man inte vill behöver man inte välja någon religion.</a:t>
          </a:r>
        </a:p>
      </dsp:txBody>
      <dsp:txXfrm>
        <a:off x="14181" y="2119174"/>
        <a:ext cx="5137362" cy="3300862"/>
      </dsp:txXfrm>
    </dsp:sp>
    <dsp:sp modelId="{0C367985-D8D0-4A98-BF49-D45A7958747D}">
      <dsp:nvSpPr>
        <dsp:cNvPr id="0" name=""/>
        <dsp:cNvSpPr/>
      </dsp:nvSpPr>
      <dsp:spPr>
        <a:xfrm>
          <a:off x="5856647" y="190928"/>
          <a:ext cx="5137362" cy="1872000"/>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sv-FI" sz="2400" kern="1200"/>
            <a:t>Medborgarskyldigheter</a:t>
          </a:r>
        </a:p>
      </dsp:txBody>
      <dsp:txXfrm>
        <a:off x="5856647" y="190928"/>
        <a:ext cx="5137362" cy="1872000"/>
      </dsp:txXfrm>
    </dsp:sp>
    <dsp:sp modelId="{AA13D5D9-F124-4A62-8E7F-054291777CBB}">
      <dsp:nvSpPr>
        <dsp:cNvPr id="0" name=""/>
        <dsp:cNvSpPr/>
      </dsp:nvSpPr>
      <dsp:spPr>
        <a:xfrm>
          <a:off x="5856647" y="2062928"/>
          <a:ext cx="5137362" cy="3300862"/>
        </a:xfrm>
        <a:prstGeom prst="rect">
          <a:avLst/>
        </a:prstGeom>
        <a:solidFill>
          <a:schemeClr val="bg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Courier New" panose="02070309020205020404" pitchFamily="49" charset="0"/>
            <a:buChar char="o"/>
          </a:pPr>
          <a:r>
            <a:rPr lang="sv-FI" sz="2000" b="0" i="0" kern="1200">
              <a:solidFill>
                <a:srgbClr val="333333"/>
              </a:solidFill>
              <a:latin typeface="Noto Sans"/>
              <a:ea typeface="Noto Sans"/>
              <a:cs typeface="Noto Sans"/>
            </a:rPr>
            <a:t>I Finland måste man följa Finlands lag</a:t>
          </a:r>
        </a:p>
        <a:p>
          <a:pPr marL="228600" lvl="1" indent="-228600" algn="l" defTabSz="889000">
            <a:lnSpc>
              <a:spcPct val="90000"/>
            </a:lnSpc>
            <a:spcBef>
              <a:spcPct val="0"/>
            </a:spcBef>
            <a:spcAft>
              <a:spcPct val="15000"/>
            </a:spcAft>
            <a:buFont typeface="Courier New" panose="02070309020205020404" pitchFamily="49" charset="0"/>
            <a:buChar char="o"/>
          </a:pPr>
          <a:r>
            <a:rPr lang="sv-FI" sz="2000" b="0" i="0" kern="1200">
              <a:solidFill>
                <a:srgbClr val="333333"/>
              </a:solidFill>
              <a:latin typeface="Noto Sans"/>
              <a:ea typeface="Noto Sans"/>
              <a:cs typeface="Noto Sans"/>
            </a:rPr>
            <a:t>Läroplikt</a:t>
          </a:r>
        </a:p>
        <a:p>
          <a:pPr marL="228600" lvl="1" indent="-228600" algn="l" defTabSz="889000">
            <a:lnSpc>
              <a:spcPct val="90000"/>
            </a:lnSpc>
            <a:spcBef>
              <a:spcPct val="0"/>
            </a:spcBef>
            <a:spcAft>
              <a:spcPct val="15000"/>
            </a:spcAft>
            <a:buFont typeface="Courier New" panose="02070309020205020404" pitchFamily="49" charset="0"/>
            <a:buChar char="o"/>
          </a:pPr>
          <a:r>
            <a:rPr lang="sv-FI" sz="2000" b="0" i="0" kern="1200">
              <a:solidFill>
                <a:srgbClr val="333333"/>
              </a:solidFill>
              <a:latin typeface="Noto Sans"/>
              <a:ea typeface="Noto Sans"/>
              <a:cs typeface="Noto Sans"/>
            </a:rPr>
            <a:t>Betalning av skatt </a:t>
          </a:r>
        </a:p>
        <a:p>
          <a:pPr marL="228600" lvl="1" indent="-228600" algn="l" defTabSz="889000">
            <a:lnSpc>
              <a:spcPct val="90000"/>
            </a:lnSpc>
            <a:spcBef>
              <a:spcPct val="0"/>
            </a:spcBef>
            <a:spcAft>
              <a:spcPct val="15000"/>
            </a:spcAft>
            <a:buFont typeface="Courier New" panose="02070309020205020404" pitchFamily="49" charset="0"/>
            <a:buChar char="o"/>
          </a:pPr>
          <a:r>
            <a:rPr lang="sv-FI" sz="2000" b="0" i="0" kern="1200">
              <a:solidFill>
                <a:srgbClr val="333333"/>
              </a:solidFill>
              <a:latin typeface="Noto Sans"/>
              <a:ea typeface="Noto Sans"/>
              <a:cs typeface="Noto Sans"/>
            </a:rPr>
            <a:t>Alla är skyldiga att vittna i rätten om de kallas dit.</a:t>
          </a:r>
        </a:p>
        <a:p>
          <a:pPr marL="228600" lvl="1" indent="-228600" algn="l" defTabSz="889000">
            <a:lnSpc>
              <a:spcPct val="90000"/>
            </a:lnSpc>
            <a:spcBef>
              <a:spcPct val="0"/>
            </a:spcBef>
            <a:spcAft>
              <a:spcPct val="15000"/>
            </a:spcAft>
            <a:buFont typeface="Courier New" panose="02070309020205020404" pitchFamily="49" charset="0"/>
            <a:buChar char="o"/>
          </a:pPr>
          <a:r>
            <a:rPr lang="sv-FI" sz="2000" b="0" i="0" kern="1200">
              <a:solidFill>
                <a:srgbClr val="333333"/>
              </a:solidFill>
              <a:latin typeface="Noto Sans"/>
              <a:ea typeface="Noto Sans"/>
              <a:cs typeface="Noto Sans"/>
            </a:rPr>
            <a:t>Alla är skyldiga att hjälpa om en olycka inträffar.</a:t>
          </a:r>
        </a:p>
        <a:p>
          <a:pPr marL="228600" lvl="1" indent="-228600" algn="l" defTabSz="889000">
            <a:lnSpc>
              <a:spcPct val="90000"/>
            </a:lnSpc>
            <a:spcBef>
              <a:spcPct val="0"/>
            </a:spcBef>
            <a:spcAft>
              <a:spcPct val="15000"/>
            </a:spcAft>
            <a:buFont typeface="Courier New" panose="02070309020205020404" pitchFamily="49" charset="0"/>
            <a:buChar char="o"/>
          </a:pPr>
          <a:r>
            <a:rPr lang="sv-FI" sz="2000" b="0" i="0" kern="1200">
              <a:solidFill>
                <a:srgbClr val="333333"/>
              </a:solidFill>
              <a:latin typeface="Noto Sans"/>
              <a:ea typeface="Noto Sans"/>
              <a:cs typeface="Noto Sans"/>
            </a:rPr>
            <a:t>Alla är skyldiga att meddela polisen om de ser ett brott eller vet att ett sådant planeras.</a:t>
          </a:r>
        </a:p>
      </dsp:txBody>
      <dsp:txXfrm>
        <a:off x="5856647" y="2062928"/>
        <a:ext cx="5137362" cy="3300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3E56C-3443-43F1-8849-1A6663A1A5F0}" type="datetimeFigureOut">
              <a:rPr lang="fi-FI" smtClean="0"/>
              <a:t>3.2.2025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3ECD5-4C54-49D1-96DE-5F9B3351C6ED}" type="slidenum">
              <a:rPr lang="fi-FI" smtClean="0"/>
              <a:t>‹#›</a:t>
            </a:fld>
            <a:endParaRPr lang="fi-FI"/>
          </a:p>
        </p:txBody>
      </p:sp>
    </p:spTree>
    <p:extLst>
      <p:ext uri="{BB962C8B-B14F-4D97-AF65-F5344CB8AC3E}">
        <p14:creationId xmlns:p14="http://schemas.microsoft.com/office/powerpoint/2010/main" val="249355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e.kahoot.it/details/b368e70d-b5e7-4426-97d7-4308b741bb1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Tarkoitus</a:t>
            </a:r>
            <a:r>
              <a:rPr lang="en-US">
                <a:cs typeface="Calibri"/>
              </a:rPr>
              <a:t> on </a:t>
            </a:r>
            <a:r>
              <a:rPr lang="en-US" err="1">
                <a:cs typeface="Calibri"/>
              </a:rPr>
              <a:t>etsiä</a:t>
            </a:r>
            <a:r>
              <a:rPr lang="en-US">
                <a:cs typeface="Calibri"/>
              </a:rPr>
              <a:t> </a:t>
            </a:r>
            <a:r>
              <a:rPr lang="en-US" err="1">
                <a:cs typeface="Calibri"/>
              </a:rPr>
              <a:t>paikallisia</a:t>
            </a:r>
            <a:r>
              <a:rPr lang="en-US">
                <a:cs typeface="Calibri"/>
              </a:rPr>
              <a:t> </a:t>
            </a:r>
            <a:r>
              <a:rPr lang="en-US" err="1">
                <a:cs typeface="Calibri"/>
              </a:rPr>
              <a:t>tomijoita</a:t>
            </a:r>
            <a:r>
              <a:rPr lang="en-US">
                <a:cs typeface="Calibri"/>
              </a:rPr>
              <a:t>, </a:t>
            </a:r>
            <a:r>
              <a:rPr lang="en-US" err="1">
                <a:cs typeface="Calibri"/>
              </a:rPr>
              <a:t>sekä</a:t>
            </a:r>
            <a:r>
              <a:rPr lang="en-US">
                <a:cs typeface="Calibri"/>
              </a:rPr>
              <a:t> </a:t>
            </a:r>
            <a:r>
              <a:rPr lang="en-US" err="1">
                <a:cs typeface="Calibri"/>
              </a:rPr>
              <a:t>valtakunnallisia</a:t>
            </a:r>
            <a:r>
              <a:rPr lang="en-US">
                <a:cs typeface="Calibri"/>
              </a:rPr>
              <a:t> </a:t>
            </a:r>
            <a:r>
              <a:rPr lang="en-US" err="1">
                <a:cs typeface="Calibri"/>
              </a:rPr>
              <a:t>verkossa</a:t>
            </a:r>
            <a:r>
              <a:rPr lang="en-US">
                <a:cs typeface="Calibri"/>
              </a:rPr>
              <a:t> </a:t>
            </a:r>
            <a:r>
              <a:rPr lang="en-US" err="1">
                <a:cs typeface="Calibri"/>
              </a:rPr>
              <a:t>toimivia</a:t>
            </a:r>
            <a:r>
              <a:rPr lang="en-US">
                <a:cs typeface="Calibri"/>
              </a:rPr>
              <a:t> </a:t>
            </a:r>
            <a:r>
              <a:rPr lang="en-US" err="1">
                <a:cs typeface="Calibri"/>
              </a:rPr>
              <a:t>palveluita</a:t>
            </a:r>
            <a:r>
              <a:rPr lang="en-US">
                <a:cs typeface="Calibri"/>
              </a:rPr>
              <a:t>. </a:t>
            </a:r>
            <a:r>
              <a:rPr lang="en-US" err="1">
                <a:cs typeface="Calibri"/>
              </a:rPr>
              <a:t>Pelkkä</a:t>
            </a:r>
            <a:r>
              <a:rPr lang="en-US">
                <a:cs typeface="Calibri"/>
              </a:rPr>
              <a:t> </a:t>
            </a:r>
            <a:r>
              <a:rPr lang="en-US" err="1">
                <a:cs typeface="Calibri"/>
              </a:rPr>
              <a:t>teksti</a:t>
            </a:r>
            <a:r>
              <a:rPr lang="en-US">
                <a:cs typeface="Calibri"/>
              </a:rPr>
              <a:t> "</a:t>
            </a:r>
            <a:r>
              <a:rPr lang="en-US" err="1">
                <a:cs typeface="Calibri"/>
              </a:rPr>
              <a:t>sairaala</a:t>
            </a:r>
            <a:r>
              <a:rPr lang="en-US">
                <a:cs typeface="Calibri"/>
              </a:rPr>
              <a:t>" </a:t>
            </a:r>
            <a:r>
              <a:rPr lang="en-US" err="1">
                <a:cs typeface="Calibri"/>
              </a:rPr>
              <a:t>ei</a:t>
            </a:r>
            <a:r>
              <a:rPr lang="en-US">
                <a:cs typeface="Calibri"/>
              </a:rPr>
              <a:t> </a:t>
            </a:r>
            <a:r>
              <a:rPr lang="en-US" err="1">
                <a:cs typeface="Calibri"/>
              </a:rPr>
              <a:t>riitä</a:t>
            </a:r>
            <a:r>
              <a:rPr lang="en-US">
                <a:cs typeface="Calibri"/>
              </a:rPr>
              <a:t>, </a:t>
            </a:r>
            <a:r>
              <a:rPr lang="en-US" err="1">
                <a:cs typeface="Calibri"/>
              </a:rPr>
              <a:t>vaan</a:t>
            </a:r>
            <a:r>
              <a:rPr lang="en-US">
                <a:cs typeface="Calibri"/>
              </a:rPr>
              <a:t> </a:t>
            </a:r>
            <a:r>
              <a:rPr lang="en-US" err="1">
                <a:cs typeface="Calibri"/>
              </a:rPr>
              <a:t>etsitään</a:t>
            </a:r>
            <a:r>
              <a:rPr lang="en-US">
                <a:cs typeface="Calibri"/>
              </a:rPr>
              <a:t> </a:t>
            </a:r>
            <a:r>
              <a:rPr lang="en-US" err="1">
                <a:cs typeface="Calibri"/>
              </a:rPr>
              <a:t>tietoa</a:t>
            </a:r>
            <a:r>
              <a:rPr lang="en-US">
                <a:cs typeface="Calibri"/>
              </a:rPr>
              <a:t> </a:t>
            </a:r>
            <a:r>
              <a:rPr lang="en-US" err="1">
                <a:cs typeface="Calibri"/>
              </a:rPr>
              <a:t>mistä</a:t>
            </a:r>
            <a:r>
              <a:rPr lang="en-US">
                <a:cs typeface="Calibri"/>
              </a:rPr>
              <a:t> </a:t>
            </a:r>
            <a:r>
              <a:rPr lang="en-US" err="1">
                <a:cs typeface="Calibri"/>
              </a:rPr>
              <a:t>oikeassa</a:t>
            </a:r>
            <a:r>
              <a:rPr lang="en-US">
                <a:cs typeface="Calibri"/>
              </a:rPr>
              <a:t> </a:t>
            </a:r>
            <a:r>
              <a:rPr lang="en-US" err="1">
                <a:cs typeface="Calibri"/>
              </a:rPr>
              <a:t>tilanteessa</a:t>
            </a:r>
            <a:r>
              <a:rPr lang="en-US">
                <a:cs typeface="Calibri"/>
              </a:rPr>
              <a:t> </a:t>
            </a:r>
            <a:r>
              <a:rPr lang="en-US" err="1">
                <a:cs typeface="Calibri"/>
              </a:rPr>
              <a:t>saisi</a:t>
            </a:r>
            <a:r>
              <a:rPr lang="en-US">
                <a:cs typeface="Calibri"/>
              </a:rPr>
              <a:t> </a:t>
            </a:r>
            <a:r>
              <a:rPr lang="en-US" err="1">
                <a:cs typeface="Calibri"/>
              </a:rPr>
              <a:t>apua</a:t>
            </a:r>
            <a:r>
              <a:rPr lang="en-US">
                <a:cs typeface="Calibri"/>
              </a:rPr>
              <a:t>.</a:t>
            </a:r>
            <a:endParaRPr lang="fi-FI">
              <a:cs typeface="Calibri" panose="020F0502020204030204"/>
            </a:endParaRPr>
          </a:p>
          <a:p>
            <a:pPr marL="171450" indent="-171450">
              <a:buFont typeface="Arial"/>
              <a:buChar char="•"/>
            </a:pPr>
            <a:r>
              <a:rPr lang="en-US" err="1">
                <a:cs typeface="Calibri"/>
              </a:rPr>
              <a:t>Vinkkinä</a:t>
            </a:r>
            <a:r>
              <a:rPr lang="en-US">
                <a:cs typeface="Calibri"/>
              </a:rPr>
              <a:t> </a:t>
            </a:r>
            <a:r>
              <a:rPr lang="en-US" err="1">
                <a:cs typeface="Calibri"/>
              </a:rPr>
              <a:t>voi</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esim</a:t>
            </a:r>
            <a:r>
              <a:rPr lang="en-US">
                <a:cs typeface="Calibri"/>
              </a:rPr>
              <a:t>. </a:t>
            </a:r>
            <a:r>
              <a:rPr lang="en-US" err="1">
                <a:cs typeface="Calibri"/>
              </a:rPr>
              <a:t>Varhan</a:t>
            </a:r>
            <a:r>
              <a:rPr lang="en-US">
                <a:cs typeface="Calibri"/>
              </a:rPr>
              <a:t>, </a:t>
            </a:r>
            <a:r>
              <a:rPr lang="en-US" err="1">
                <a:cs typeface="Calibri"/>
              </a:rPr>
              <a:t>jos</a:t>
            </a:r>
            <a:r>
              <a:rPr lang="en-US">
                <a:cs typeface="Calibri"/>
              </a:rPr>
              <a:t> </a:t>
            </a:r>
            <a:r>
              <a:rPr lang="en-US" err="1">
                <a:cs typeface="Calibri"/>
              </a:rPr>
              <a:t>tiedonhaku</a:t>
            </a:r>
            <a:r>
              <a:rPr lang="en-US">
                <a:cs typeface="Calibri"/>
              </a:rPr>
              <a:t> on </a:t>
            </a:r>
            <a:r>
              <a:rPr lang="en-US" err="1">
                <a:cs typeface="Calibri"/>
              </a:rPr>
              <a:t>aluksi</a:t>
            </a:r>
            <a:r>
              <a:rPr lang="en-US">
                <a:cs typeface="Calibri"/>
              </a:rPr>
              <a:t> </a:t>
            </a:r>
            <a:r>
              <a:rPr lang="en-US" err="1">
                <a:cs typeface="Calibri"/>
              </a:rPr>
              <a:t>vaikeaa</a:t>
            </a:r>
            <a:r>
              <a:rPr lang="en-US">
                <a:cs typeface="Calibri"/>
              </a:rPr>
              <a:t>.</a:t>
            </a:r>
          </a:p>
          <a:p>
            <a:pPr marL="171450" indent="-171450">
              <a:buFont typeface="Arial"/>
              <a:buChar char="•"/>
            </a:pPr>
            <a:r>
              <a:rPr lang="en-US" err="1">
                <a:cs typeface="Calibri"/>
              </a:rPr>
              <a:t>Lopussa</a:t>
            </a:r>
            <a:r>
              <a:rPr lang="en-US">
                <a:cs typeface="Calibri"/>
              </a:rPr>
              <a:t> </a:t>
            </a:r>
            <a:r>
              <a:rPr lang="en-US" err="1">
                <a:cs typeface="Calibri"/>
              </a:rPr>
              <a:t>voi</a:t>
            </a:r>
            <a:r>
              <a:rPr lang="en-US">
                <a:cs typeface="Calibri"/>
              </a:rPr>
              <a:t> </a:t>
            </a:r>
            <a:r>
              <a:rPr lang="en-US" err="1">
                <a:cs typeface="Calibri"/>
              </a:rPr>
              <a:t>nostaa</a:t>
            </a:r>
            <a:r>
              <a:rPr lang="en-US">
                <a:cs typeface="Calibri"/>
              </a:rPr>
              <a:t> </a:t>
            </a:r>
            <a:r>
              <a:rPr lang="en-US" err="1">
                <a:cs typeface="Calibri"/>
              </a:rPr>
              <a:t>esiin</a:t>
            </a:r>
            <a:r>
              <a:rPr lang="en-US">
                <a:cs typeface="Calibri"/>
              </a:rPr>
              <a:t> 112-sovelluksen ja </a:t>
            </a:r>
            <a:r>
              <a:rPr lang="en-US" err="1">
                <a:cs typeface="Calibri"/>
              </a:rPr>
              <a:t>pyytää</a:t>
            </a:r>
            <a:r>
              <a:rPr lang="en-US">
                <a:cs typeface="Calibri"/>
              </a:rPr>
              <a:t> </a:t>
            </a:r>
            <a:r>
              <a:rPr lang="en-US" err="1">
                <a:cs typeface="Calibri"/>
              </a:rPr>
              <a:t>oppilaat</a:t>
            </a:r>
            <a:r>
              <a:rPr lang="en-US">
                <a:cs typeface="Calibri"/>
              </a:rPr>
              <a:t> </a:t>
            </a:r>
            <a:r>
              <a:rPr lang="en-US" err="1">
                <a:cs typeface="Calibri"/>
              </a:rPr>
              <a:t>lataamaan</a:t>
            </a:r>
            <a:r>
              <a:rPr lang="en-US">
                <a:cs typeface="Calibri"/>
              </a:rPr>
              <a:t> </a:t>
            </a:r>
            <a:r>
              <a:rPr lang="en-US" err="1">
                <a:cs typeface="Calibri"/>
              </a:rPr>
              <a:t>sen.</a:t>
            </a:r>
            <a:r>
              <a:rPr lang="en-US">
                <a:cs typeface="Calibri"/>
              </a:rPr>
              <a:t> </a:t>
            </a:r>
            <a:r>
              <a:rPr lang="en-US" err="1">
                <a:cs typeface="Calibri"/>
              </a:rPr>
              <a:t>Sovelluksesta</a:t>
            </a:r>
            <a:r>
              <a:rPr lang="en-US">
                <a:cs typeface="Calibri"/>
              </a:rPr>
              <a:t> </a:t>
            </a:r>
            <a:r>
              <a:rPr lang="en-US" err="1">
                <a:cs typeface="Calibri"/>
              </a:rPr>
              <a:t>löytyy</a:t>
            </a:r>
            <a:r>
              <a:rPr lang="en-US">
                <a:cs typeface="Calibri"/>
              </a:rPr>
              <a:t> </a:t>
            </a:r>
            <a:r>
              <a:rPr lang="en-US" err="1">
                <a:cs typeface="Calibri"/>
              </a:rPr>
              <a:t>palvelut</a:t>
            </a:r>
            <a:r>
              <a:rPr lang="en-US">
                <a:cs typeface="Calibri"/>
              </a:rPr>
              <a:t> </a:t>
            </a:r>
            <a:r>
              <a:rPr lang="en-US" err="1">
                <a:cs typeface="Calibri"/>
              </a:rPr>
              <a:t>sivulta</a:t>
            </a:r>
            <a:r>
              <a:rPr lang="en-US">
                <a:cs typeface="Calibri"/>
              </a:rPr>
              <a:t> </a:t>
            </a:r>
            <a:r>
              <a:rPr lang="en-US" err="1">
                <a:cs typeface="Calibri"/>
              </a:rPr>
              <a:t>yhteystietoja</a:t>
            </a:r>
            <a:r>
              <a:rPr lang="en-US">
                <a:cs typeface="Calibri"/>
              </a:rPr>
              <a:t> </a:t>
            </a:r>
            <a:r>
              <a:rPr lang="en-US" err="1">
                <a:cs typeface="Calibri"/>
              </a:rPr>
              <a:t>erilaisiin</a:t>
            </a:r>
            <a:r>
              <a:rPr lang="en-US">
                <a:cs typeface="Calibri"/>
              </a:rPr>
              <a:t> kriisitilanteisiin, </a:t>
            </a:r>
            <a:r>
              <a:rPr lang="en-US" err="1">
                <a:cs typeface="Calibri"/>
              </a:rPr>
              <a:t>joita</a:t>
            </a:r>
            <a:r>
              <a:rPr lang="en-US">
                <a:cs typeface="Calibri"/>
              </a:rPr>
              <a:t> </a:t>
            </a:r>
            <a:r>
              <a:rPr lang="en-US" err="1">
                <a:cs typeface="Calibri"/>
              </a:rPr>
              <a:t>elämässä</a:t>
            </a:r>
            <a:r>
              <a:rPr lang="en-US">
                <a:cs typeface="Calibri"/>
              </a:rPr>
              <a:t> </a:t>
            </a:r>
            <a:r>
              <a:rPr lang="en-US" err="1">
                <a:cs typeface="Calibri"/>
              </a:rPr>
              <a:t>voi</a:t>
            </a:r>
            <a:r>
              <a:rPr lang="en-US">
                <a:cs typeface="Calibri"/>
              </a:rPr>
              <a:t> </a:t>
            </a:r>
            <a:r>
              <a:rPr lang="en-US" err="1">
                <a:cs typeface="Calibri"/>
              </a:rPr>
              <a:t>kohdata</a:t>
            </a:r>
            <a:r>
              <a:rPr lang="en-US">
                <a:cs typeface="Calibri"/>
              </a:rPr>
              <a:t>.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68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Tervetuloa laillisuuskasvatustunnille! Tällä tunnilla saat tietoa laillisuudesta, oikeuksistasi ja velvollisuuksistasi.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39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Tunnin pitäjälle: </a:t>
            </a:r>
          </a:p>
          <a:p>
            <a:pPr marL="285750" indent="-285750" fontAlgn="base">
              <a:buFont typeface="Arial"/>
              <a:buChar char="•"/>
            </a:pPr>
            <a:r>
              <a:rPr lang="fi-FI" sz="1200" b="0" i="0">
                <a:solidFill>
                  <a:srgbClr val="000000"/>
                </a:solidFill>
                <a:effectLst/>
                <a:latin typeface="Calibri"/>
                <a:ea typeface="Calibri"/>
                <a:cs typeface="Calibri"/>
              </a:rPr>
              <a:t>Asiaa ikärajoista ja vastuusta kansalaisena. </a:t>
            </a:r>
            <a:endParaRPr lang="fi-FI">
              <a:solidFill>
                <a:srgbClr val="000000"/>
              </a:solidFill>
              <a:latin typeface="Calibri"/>
              <a:ea typeface="Calibri"/>
              <a:cs typeface="Calibri"/>
            </a:endParaRPr>
          </a:p>
          <a:p>
            <a:pPr marL="285750" indent="-285750">
              <a:buFont typeface="Arial"/>
              <a:buChar char="•"/>
            </a:pPr>
            <a:r>
              <a:rPr lang="fi-FI" sz="1200" b="0" i="0">
                <a:solidFill>
                  <a:srgbClr val="000000"/>
                </a:solidFill>
                <a:effectLst/>
                <a:latin typeface="Calibri"/>
                <a:ea typeface="Calibri"/>
                <a:cs typeface="Calibri"/>
              </a:rPr>
              <a:t>Ihmiset ovat vuosisatojen aikana päätyneet siihen, että lapsia tulee suojella ja siksi on olemassa esim. ikärajoja (elokuvat, pelit). </a:t>
            </a:r>
            <a:endParaRPr lang="fi-FI">
              <a:solidFill>
                <a:srgbClr val="000000"/>
              </a:solidFill>
              <a:latin typeface="Calibri"/>
              <a:ea typeface="Calibri"/>
              <a:cs typeface="Calibri"/>
            </a:endParaRPr>
          </a:p>
          <a:p>
            <a:pPr marL="285750" indent="-285750">
              <a:buFont typeface="Arial"/>
              <a:buChar char="•"/>
            </a:pPr>
            <a:r>
              <a:rPr lang="fi-FI" sz="1200" b="0" i="0">
                <a:solidFill>
                  <a:srgbClr val="000000"/>
                </a:solidFill>
                <a:effectLst/>
                <a:latin typeface="Calibri"/>
                <a:ea typeface="Calibri"/>
                <a:cs typeface="Calibri"/>
              </a:rPr>
              <a:t>Lisäksi ajatellaan, että lapset kehittyvät ja oppivat, siksi osa vastuusta tulee 15-vuotiaana, osa vasta 18-vuotiaana. </a:t>
            </a:r>
            <a:endParaRPr lang="fi-FI">
              <a:solidFill>
                <a:srgbClr val="000000"/>
              </a:solidFill>
              <a:latin typeface="Calibri"/>
              <a:ea typeface="Calibri"/>
              <a:cs typeface="Calibri"/>
            </a:endParaRPr>
          </a:p>
          <a:p>
            <a:pPr marL="285750" indent="-285750">
              <a:buFont typeface="Arial"/>
              <a:buChar char="•"/>
            </a:pPr>
            <a:r>
              <a:rPr lang="fi-FI" sz="1200" b="0" i="0">
                <a:solidFill>
                  <a:srgbClr val="000000"/>
                </a:solidFill>
                <a:effectLst/>
                <a:latin typeface="Calibri"/>
                <a:ea typeface="Calibri"/>
                <a:cs typeface="Calibri"/>
              </a:rPr>
              <a:t>Olette jo ylittäneet 15-vuoden rajan, joten tiedätte siitä vastuusta. Aina jos kaipaa lisätietoa, voi kysyä, kuunnella ja etsiä sitä itse. </a:t>
            </a:r>
            <a:endParaRPr lang="fi-FI">
              <a:solidFill>
                <a:srgbClr val="000000"/>
              </a:solidFill>
              <a:latin typeface="Calibri"/>
              <a:ea typeface="Calibri"/>
              <a:cs typeface="Calibri"/>
            </a:endParaRPr>
          </a:p>
          <a:p>
            <a:pPr marL="285750" indent="-285750" algn="l">
              <a:buFont typeface="Arial"/>
              <a:buChar char="•"/>
            </a:pPr>
            <a:r>
              <a:rPr lang="fi-FI" sz="1200" b="0" i="0">
                <a:solidFill>
                  <a:srgbClr val="000000"/>
                </a:solidFill>
                <a:effectLst/>
                <a:latin typeface="Calibri"/>
                <a:ea typeface="Calibri"/>
                <a:cs typeface="Calibri"/>
              </a:rPr>
              <a:t>Tämänkin tunnin ajatuksena on lisätä teidän tietojanne. Osa voi tietää jo tosi paljon, älä epäröi tuoda tietämystäsi esille, koska se auttaa muitakin. </a:t>
            </a:r>
          </a:p>
          <a:p>
            <a:pPr algn="l" rtl="0" fontAlgn="base"/>
            <a:endParaRPr lang="fi-FI" b="0" i="0">
              <a:solidFill>
                <a:srgbClr val="000000"/>
              </a:solidFill>
              <a:effectLst/>
              <a:latin typeface="Segoe UI" panose="020B0502040204020203" pitchFamily="34" charset="0"/>
            </a:endParaRPr>
          </a:p>
          <a:p>
            <a:pPr algn="l" rtl="0" fontAlgn="base"/>
            <a:endParaRPr lang="fi-FI" sz="1200" b="0" i="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marL="285750" indent="-285750" fontAlgn="base">
              <a:buFont typeface="Arial"/>
              <a:buChar char="•"/>
            </a:pPr>
            <a:r>
              <a:rPr lang="fi-FI" sz="1200" b="0" i="0">
                <a:solidFill>
                  <a:srgbClr val="000000"/>
                </a:solidFill>
                <a:effectLst/>
                <a:latin typeface="Calibri"/>
                <a:ea typeface="Calibri"/>
                <a:cs typeface="Calibri"/>
              </a:rPr>
              <a:t>Tärkeää muistaa, että 15-vuotiaana alkaa rikosoikeudellinen vastuu. Se tarkoittaa sitä, että ihmisen tulee ymmärtää tekojaan ja niiden seurauksia ja hänen on otettava vastuu teoistaan. </a:t>
            </a:r>
            <a:endParaRPr lang="fi-FI">
              <a:solidFill>
                <a:srgbClr val="000000"/>
              </a:solidFill>
              <a:latin typeface="Calibri"/>
              <a:ea typeface="Calibri"/>
              <a:cs typeface="Calibri"/>
            </a:endParaRPr>
          </a:p>
          <a:p>
            <a:pPr marL="285750" indent="-285750" algn="l">
              <a:buFont typeface="Arial"/>
              <a:buChar char="•"/>
            </a:pPr>
            <a:r>
              <a:rPr lang="fi-FI" sz="1200" b="0" i="0">
                <a:solidFill>
                  <a:srgbClr val="000000"/>
                </a:solidFill>
                <a:effectLst/>
                <a:latin typeface="Calibri"/>
                <a:ea typeface="Calibri"/>
                <a:cs typeface="Calibri"/>
              </a:rPr>
              <a:t>Osaan töistä (puolustusvoimiin, lasten ja nuorten kanssa työskentelyyn, pankki- ja vakuutusalalle tai poliisiksi) tarvitsee puhtaan rikosrekisteriotteen, joten jos haluaa pitää ovet auki erilaisiin ammatteihin, ei kannata olla osallisena rikollisessa toiminnassa tai tehdä rikosta. </a:t>
            </a:r>
            <a:endParaRPr lang="fi-FI" b="0" i="0">
              <a:solidFill>
                <a:srgbClr val="000000"/>
              </a:solidFill>
              <a:effectLst/>
              <a:latin typeface="Calibri"/>
              <a:ea typeface="Calibri"/>
              <a:cs typeface="Calibri"/>
            </a:endParaRPr>
          </a:p>
          <a:p>
            <a:endParaRPr lang="fi-FI"/>
          </a:p>
          <a:p>
            <a:pPr marL="285750" indent="-285750">
              <a:buFont typeface="Arial"/>
              <a:buChar char="•"/>
            </a:pPr>
            <a:r>
              <a:rPr lang="fi-FI"/>
              <a:t>Tunnin alussa kysy oppilailta, muistavatko he milloin rikosoikeudellinen vastuu alkaa? (15-vuotiaana voit saada tuomion (sakkoja tai vankeutta) teostasi)</a:t>
            </a:r>
            <a:endParaRPr lang="fi-FI">
              <a:ea typeface="Calibri" panose="020F0502020204030204"/>
              <a:cs typeface="Calibri" panose="020F0502020204030204"/>
            </a:endParaRPr>
          </a:p>
          <a:p>
            <a:pPr marL="285750" indent="-285750">
              <a:buFont typeface="Arial"/>
              <a:buChar char="•"/>
            </a:pPr>
            <a:r>
              <a:rPr lang="fi-FI"/>
              <a:t>Kysy myös, milloin alkaa vahingonkorvausvelvollisuus? (syntymästä lähtien)</a:t>
            </a:r>
            <a:endParaRPr lang="fi-FI">
              <a:ea typeface="Calibri" panose="020F0502020204030204"/>
              <a:cs typeface="Calibri" panose="020F0502020204030204"/>
            </a:endParaRPr>
          </a:p>
          <a:p>
            <a:pPr marL="285750" indent="-285750">
              <a:buFont typeface="Arial"/>
              <a:buChar char="•"/>
            </a:pPr>
            <a:r>
              <a:rPr lang="fi-FI"/>
              <a:t>Tehkää lyhyt kysely siitä, mitä laki sanoo. </a:t>
            </a:r>
            <a:endParaRPr lang="fi-FI">
              <a:ea typeface="Calibri" panose="020F0502020204030204"/>
              <a:cs typeface="Calibri" panose="020F0502020204030204"/>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8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Tunnin pitäjälle:</a:t>
            </a:r>
          </a:p>
          <a:p>
            <a:pPr marL="285750" indent="-285750">
              <a:buFont typeface="Arial"/>
              <a:buChar char="•"/>
            </a:pPr>
            <a:r>
              <a:rPr lang="fi-FI"/>
              <a:t>Kansalaisoikeudet: </a:t>
            </a:r>
            <a:endParaRPr lang="fi-FI" sz="1600">
              <a:solidFill>
                <a:srgbClr val="000000"/>
              </a:solidFill>
              <a:latin typeface="Calibri"/>
              <a:ea typeface="Calibri"/>
              <a:cs typeface="Calibri"/>
            </a:endParaRPr>
          </a:p>
          <a:p>
            <a:r>
              <a:rPr lang="fi-FI" sz="1200" b="0" i="0">
                <a:solidFill>
                  <a:srgbClr val="333333"/>
                </a:solidFill>
                <a:effectLst/>
                <a:latin typeface="Noto Sans"/>
              </a:rPr>
              <a:t>	Oikeus yhdenvertaiseen kohteluun.</a:t>
            </a:r>
            <a:r>
              <a:rPr lang="fi-FI">
                <a:solidFill>
                  <a:srgbClr val="333333"/>
                </a:solidFill>
                <a:latin typeface="Noto Sans"/>
              </a:rPr>
              <a:t> </a:t>
            </a:r>
            <a:endParaRPr lang="fi-FI" sz="1600">
              <a:ea typeface="Calibri" panose="020F0502020204030204"/>
              <a:cs typeface="Calibri" panose="020F0502020204030204"/>
            </a:endParaRPr>
          </a:p>
          <a:p>
            <a:pPr lvl="0">
              <a:buFontTx/>
              <a:buNone/>
            </a:pPr>
            <a:r>
              <a:rPr lang="fi-FI" sz="1200" b="0" i="0">
                <a:solidFill>
                  <a:srgbClr val="333333"/>
                </a:solidFill>
                <a:effectLst/>
                <a:latin typeface="Noto Sans"/>
              </a:rPr>
              <a:t>	Jokainen saa vapaasti sanoa ja kirjoittaa mielipiteensä, kuitenkin muistaen ettei oma mielipide saa loukata toisia </a:t>
            </a:r>
          </a:p>
          <a:p>
            <a:pPr lvl="0">
              <a:buFontTx/>
              <a:buNone/>
            </a:pPr>
            <a:r>
              <a:rPr lang="fi-FI" sz="1200" b="0" i="0">
                <a:solidFill>
                  <a:srgbClr val="333333"/>
                </a:solidFill>
                <a:effectLst/>
                <a:latin typeface="Noto Sans"/>
              </a:rPr>
              <a:t>	Kaikki voivat valita itse asuinpaikkansa ja liikkua Suomessa vapaasti.</a:t>
            </a:r>
          </a:p>
          <a:p>
            <a:pPr lvl="0">
              <a:buFontTx/>
              <a:buNone/>
            </a:pPr>
            <a:r>
              <a:rPr lang="fi-FI" sz="1200" b="0" i="0">
                <a:solidFill>
                  <a:srgbClr val="333333"/>
                </a:solidFill>
                <a:effectLst/>
                <a:latin typeface="Noto Sans"/>
              </a:rPr>
              <a:t>	Oikeus yksityisyyden suojaan. </a:t>
            </a:r>
          </a:p>
          <a:p>
            <a:pPr lvl="0">
              <a:buFontTx/>
              <a:buNone/>
            </a:pPr>
            <a:r>
              <a:rPr lang="fi-FI" sz="1200" b="0" i="0">
                <a:solidFill>
                  <a:srgbClr val="333333"/>
                </a:solidFill>
                <a:effectLst/>
                <a:latin typeface="Noto Sans"/>
              </a:rPr>
              <a:t>	Oikeus valita oma uskontonsa. Jos ei halua, ei tarvitse valita mitään uskontoa.</a:t>
            </a:r>
          </a:p>
          <a:p>
            <a:pPr marL="285750" lvl="0" indent="-285750">
              <a:buFont typeface="Arial"/>
              <a:buChar char="•"/>
            </a:pPr>
            <a:r>
              <a:rPr lang="fi-FI" sz="1200" b="0" i="0">
                <a:solidFill>
                  <a:srgbClr val="333333"/>
                </a:solidFill>
                <a:effectLst/>
                <a:latin typeface="Noto Sans"/>
              </a:rPr>
              <a:t>Kansalaisvelvollisuudet:</a:t>
            </a:r>
            <a:endParaRPr lang="fi-FI" sz="1200" b="0" i="0">
              <a:solidFill>
                <a:srgbClr val="333333"/>
              </a:solidFill>
              <a:effectLst/>
              <a:latin typeface="Noto Sans"/>
              <a:ea typeface="Noto Sans"/>
              <a:cs typeface="Noto Sans"/>
            </a:endParaRPr>
          </a:p>
          <a:p>
            <a:pPr lvl="0"/>
            <a:r>
              <a:rPr lang="fi-FI" sz="1200" b="0" i="0">
                <a:solidFill>
                  <a:srgbClr val="333333"/>
                </a:solidFill>
                <a:effectLst/>
                <a:latin typeface="Noto Sans" panose="020B0502040204020203" pitchFamily="34" charset="0"/>
              </a:rPr>
              <a:t>	Jos asut tai oleskelet Suomessa, täytyy noudattaa Suomen lakeja.</a:t>
            </a:r>
            <a:endParaRPr lang="fi-FI" sz="1200" b="0">
              <a:ea typeface="Calibri" panose="020F0502020204030204"/>
              <a:cs typeface="Calibri" panose="020F0502020204030204"/>
            </a:endParaRPr>
          </a:p>
          <a:p>
            <a:pPr lvl="0">
              <a:buFontTx/>
              <a:buNone/>
            </a:pPr>
            <a:r>
              <a:rPr lang="fi-FI" sz="1200" b="0" i="0">
                <a:solidFill>
                  <a:srgbClr val="333333"/>
                </a:solidFill>
                <a:effectLst/>
                <a:latin typeface="Noto Sans" panose="020B0502040204020203" pitchFamily="34" charset="0"/>
              </a:rPr>
              <a:t>	Noin 7–18-vuotiailla on oppivelvollisuus.</a:t>
            </a:r>
          </a:p>
          <a:p>
            <a:pPr lvl="0">
              <a:buFontTx/>
              <a:buNone/>
            </a:pPr>
            <a:r>
              <a:rPr lang="fi-FI" sz="1200" b="0" i="0">
                <a:solidFill>
                  <a:srgbClr val="333333"/>
                </a:solidFill>
                <a:effectLst/>
                <a:latin typeface="Noto Sans" panose="020B0502040204020203" pitchFamily="34" charset="0"/>
              </a:rPr>
              <a:t>	Niiden, jotka työskentelevät Suomessa, täytyy maksaa palkasta veroa Suomeen.</a:t>
            </a:r>
          </a:p>
          <a:p>
            <a:pPr lvl="0">
              <a:buFontTx/>
              <a:buNone/>
            </a:pPr>
            <a:r>
              <a:rPr lang="fi-FI" sz="1200" b="0" i="0">
                <a:solidFill>
                  <a:srgbClr val="333333"/>
                </a:solidFill>
                <a:effectLst/>
                <a:latin typeface="Noto Sans" panose="020B0502040204020203" pitchFamily="34" charset="0"/>
              </a:rPr>
              <a:t>	Kaikilla on velvollisuus todistaa oikeudessa, jos heidät sinne kutsutaan.</a:t>
            </a:r>
          </a:p>
          <a:p>
            <a:pPr lvl="0">
              <a:buFontTx/>
              <a:buNone/>
            </a:pPr>
            <a:r>
              <a:rPr lang="fi-FI" sz="1200" b="0" i="0">
                <a:solidFill>
                  <a:srgbClr val="333333"/>
                </a:solidFill>
                <a:effectLst/>
                <a:latin typeface="Noto Sans" panose="020B0502040204020203" pitchFamily="34" charset="0"/>
              </a:rPr>
              <a:t>	Kaikilla on velvollisuus auttaa, jos sattuu onnettomuus.</a:t>
            </a:r>
          </a:p>
          <a:p>
            <a:pPr lvl="0">
              <a:buFontTx/>
              <a:buNone/>
            </a:pPr>
            <a:r>
              <a:rPr lang="fi-FI" sz="1200" b="0" i="0">
                <a:solidFill>
                  <a:srgbClr val="333333"/>
                </a:solidFill>
                <a:effectLst/>
                <a:latin typeface="Noto Sans" panose="020B0502040204020203" pitchFamily="34" charset="0"/>
              </a:rPr>
              <a:t>	Kaikilla on velvollisuus ilmoittaa poliisille jos näkee rikoksen tai tietää sellaista suunniteltavan</a:t>
            </a:r>
          </a:p>
          <a:p>
            <a:pPr marL="285750" marR="0" lvl="0" indent="-285750" algn="l" defTabSz="914378" rtl="0" eaLnBrk="1" fontAlgn="auto" latinLnBrk="0" hangingPunct="1">
              <a:lnSpc>
                <a:spcPct val="100000"/>
              </a:lnSpc>
              <a:spcBef>
                <a:spcPts val="0"/>
              </a:spcBef>
              <a:spcAft>
                <a:spcPts val="0"/>
              </a:spcAft>
              <a:buClrTx/>
              <a:buSzTx/>
              <a:buFont typeface="Arial"/>
              <a:buChar char="•"/>
              <a:tabLst/>
              <a:defRPr/>
            </a:pPr>
            <a:r>
              <a:rPr lang="fi-FI" sz="1200" b="0" i="0">
                <a:solidFill>
                  <a:srgbClr val="333333"/>
                </a:solidFill>
                <a:effectLst/>
                <a:latin typeface="Noto Sans" panose="020B0502040204020203" pitchFamily="34" charset="0"/>
              </a:rPr>
              <a:t>Lisäksi vanhemmilla on velvollisuus huolehtia lapsistaan ja tarvittaessa tähän saa apua yhteiskunnalta jos perhe apua tarvitsee (perhe- ja sosiaalipalvelut).</a:t>
            </a:r>
            <a:endParaRPr lang="fi-FI" sz="1200" b="0" i="0">
              <a:solidFill>
                <a:srgbClr val="333333"/>
              </a:solidFill>
              <a:effectLst/>
              <a:latin typeface="Noto Sans" panose="020B0502040204020203" pitchFamily="34" charset="0"/>
              <a:ea typeface="Noto Sans" panose="020B0502040204020203" pitchFamily="34" charset="0"/>
              <a:cs typeface="Noto Sans" panose="020B0502040204020203" pitchFamily="34" charset="0"/>
            </a:endParaRPr>
          </a:p>
          <a:p>
            <a:pPr lvl="0">
              <a:buFontTx/>
              <a:buNone/>
            </a:pPr>
            <a:endParaRPr lang="fi-FI" sz="1200" b="0" i="0">
              <a:solidFill>
                <a:srgbClr val="333333"/>
              </a:solidFill>
              <a:effectLst/>
              <a:latin typeface="Noto Sans" panose="020B0502040204020203" pitchFamily="34" charset="0"/>
            </a:endParaRPr>
          </a:p>
          <a:p>
            <a:pPr marL="285750" lvl="0" indent="-285750">
              <a:buFont typeface="Arial"/>
              <a:buChar char="•"/>
            </a:pPr>
            <a:r>
              <a:rPr lang="fi-FI" sz="1200" b="0" i="0">
                <a:solidFill>
                  <a:srgbClr val="333333"/>
                </a:solidFill>
                <a:effectLst/>
                <a:latin typeface="Noto Sans" panose="020B0502040204020203" pitchFamily="34" charset="0"/>
              </a:rPr>
              <a:t>Kerrotaan oppilaille että suomessa ihmiset luottavat turvallisuus viranomaisiin (74% vuoden 2023 kyselyn mukaan luottaa turvallisuusviranomaisiin) ja suomalaiset kokevat suomessa olevan turvallista elää (88% vuoden 2023 kyselystä)</a:t>
            </a:r>
            <a:endParaRPr lang="fi-FI" sz="1200" b="0" i="0">
              <a:solidFill>
                <a:srgbClr val="333333"/>
              </a:solidFill>
              <a:effectLst/>
              <a:latin typeface="Noto Sans"/>
              <a:ea typeface="Noto Sans"/>
              <a:cs typeface="Noto Sans"/>
            </a:endParaRPr>
          </a:p>
          <a:p>
            <a:pPr>
              <a:buFontTx/>
              <a:buNone/>
            </a:pPr>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32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Nuoruus on ihmiselämän kaikkein </a:t>
            </a:r>
            <a:r>
              <a:rPr lang="fi-FI">
                <a:solidFill>
                  <a:prstClr val="black"/>
                </a:solidFill>
                <a:latin typeface="Calibri" panose="020F0502020204030204"/>
              </a:rPr>
              <a:t>rikosaltteinta</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aikaa, halutaan kokeilla rajoja.</a:t>
            </a:r>
            <a:endParaRPr lang="en-US">
              <a:solidFill>
                <a:prstClr val="black"/>
              </a:solidFill>
              <a:latin typeface="Calibri" panose="020F0502020204030204"/>
            </a:endParaRPr>
          </a:p>
          <a:p>
            <a:pPr marL="285750" marR="0" lvl="0" indent="-285750" algn="l" defTabSz="914378">
              <a:lnSpc>
                <a:spcPct val="100000"/>
              </a:lnSpc>
              <a:spcBef>
                <a:spcPts val="0"/>
              </a:spcBef>
              <a:spcAft>
                <a:spcPts val="0"/>
              </a:spcAft>
              <a:buClrTx/>
              <a:buSzTx/>
              <a:buFont typeface="Arial"/>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Jos haluat tutustua selkokieliseen versioon rikoksista, voit lukea Konstaapeli Danielin kirjasta lisää, ryhtyä vaikka rikostutkijaksi.</a:t>
            </a:r>
            <a:r>
              <a:rPr kumimoji="0" lang="fi-FI" sz="1200" b="1"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endParaRPr lang="fi-FI">
              <a:solidFill>
                <a:prstClr val="black"/>
              </a:solidFill>
              <a:latin typeface="Calibri" panose="020F0502020204030204"/>
            </a:endParaRPr>
          </a:p>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Eri rikoksista määrätään eri mittaisia rangaistuksia sen mukaan, onko kyseessä lievä, perusmuotoinen vai törkeä toteutustapa. Lisäksi tulevat usein vahingonkorvaukset.</a:t>
            </a:r>
            <a:r>
              <a:rPr lang="fi-FI">
                <a:solidFill>
                  <a:prstClr val="black"/>
                </a:solidFill>
                <a:latin typeface="Calibri" panose="020F0502020204030204"/>
              </a:rPr>
              <a:t> </a:t>
            </a:r>
            <a:endParaRPr lang="fi-FI">
              <a:solidFill>
                <a:prstClr val="black"/>
              </a:solidFill>
              <a:latin typeface="Calibri" panose="020F0502020204030204"/>
              <a:cs typeface="Calibri"/>
            </a:endParaRPr>
          </a:p>
          <a:p>
            <a:pPr marL="285750" marR="0" lvl="0" indent="-285750" algn="l" defTabSz="914378">
              <a:lnSpc>
                <a:spcPct val="100000"/>
              </a:lnSpc>
              <a:spcBef>
                <a:spcPts val="0"/>
              </a:spcBef>
              <a:spcAft>
                <a:spcPts val="0"/>
              </a:spcAft>
              <a:buClrTx/>
              <a:buSzTx/>
              <a:buFont typeface="Arial"/>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Diassa lueteltujen rikosten rangaistukset ovat sakoista kymmeneen vuotta vankeutta ja lähes aina tulee myös uhrille korvattavaksi vahingonkorvauksia.</a:t>
            </a:r>
            <a:endParaRPr lang="fi-FI"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94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Diassa esimerkkejä nuorten viime aikoina tekemistä rikoksista. </a:t>
            </a:r>
          </a:p>
          <a:p>
            <a:pPr marL="171450" indent="-171450">
              <a:buFont typeface="Arial"/>
              <a:buChar char="•"/>
            </a:pPr>
            <a:r>
              <a:rPr lang="fi-FI"/>
              <a:t>Näistä erityisesti on käsiteltävä saadut tuomiot ja korostettava tekojen laittomuutta. </a:t>
            </a:r>
            <a:endParaRPr lang="fi-FI">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63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107000"/>
              </a:lnSpc>
              <a:spcAft>
                <a:spcPts val="800"/>
              </a:spcAft>
              <a:buFont typeface="Arial"/>
              <a:buChar char="•"/>
            </a:pPr>
            <a:r>
              <a:rPr lang="fi-FI"/>
              <a:t>Pohtikaa 3-5 hengen ryhmissä.</a:t>
            </a:r>
            <a:endParaRPr lang="en-US"/>
          </a:p>
          <a:p>
            <a:pPr marL="285750" indent="-285750">
              <a:lnSpc>
                <a:spcPct val="107000"/>
              </a:lnSpc>
              <a:spcAft>
                <a:spcPts val="800"/>
              </a:spcAft>
              <a:buFont typeface="Arial"/>
              <a:buChar char="•"/>
            </a:pPr>
            <a:r>
              <a:rPr lang="fi-FI"/>
              <a:t>Olisiko tilanteessa voinut toimia toisin?</a:t>
            </a:r>
            <a:endParaRPr lang="en-US"/>
          </a:p>
          <a:p>
            <a:pPr marL="285750" indent="-285750">
              <a:lnSpc>
                <a:spcPct val="107000"/>
              </a:lnSpc>
              <a:spcAft>
                <a:spcPts val="800"/>
              </a:spcAft>
              <a:buFont typeface="Arial"/>
              <a:buChar char="•"/>
            </a:pPr>
            <a:endParaRPr lang="fi-FI"/>
          </a:p>
          <a:p>
            <a:pPr marL="285750" indent="-285750">
              <a:lnSpc>
                <a:spcPct val="107000"/>
              </a:lnSpc>
              <a:spcAft>
                <a:spcPts val="800"/>
              </a:spcAft>
              <a:buFont typeface="Arial"/>
              <a:buChar char="•"/>
            </a:pPr>
            <a:r>
              <a:rPr lang="fi-FI"/>
              <a:t>Käydään lopuksi yhteisesti läpi mitä löydettiin.</a:t>
            </a:r>
          </a:p>
          <a:p>
            <a:pPr marL="285750" indent="-285750">
              <a:lnSpc>
                <a:spcPct val="107000"/>
              </a:lnSpc>
              <a:spcAft>
                <a:spcPts val="800"/>
              </a:spcAft>
              <a:buFont typeface="Arial"/>
              <a:buChar char="•"/>
            </a:pPr>
            <a:endParaRPr lang="fi-FI">
              <a:cs typeface="Calibri" panose="020F0502020204030204"/>
            </a:endParaRPr>
          </a:p>
          <a:p>
            <a:pPr algn="l" rtl="0" fontAlgn="base"/>
            <a:r>
              <a:rPr lang="fi-FI" sz="1800" b="0" i="0">
                <a:solidFill>
                  <a:srgbClr val="444444"/>
                </a:solidFill>
                <a:effectLst/>
                <a:latin typeface="Calibri" panose="020F0502020204030204" pitchFamily="34" charset="0"/>
              </a:rPr>
              <a:t>Konstaapeli Danielin kirjasta case: Velkojen maksu (sivut 158-159) </a:t>
            </a:r>
          </a:p>
          <a:p>
            <a:pPr algn="l" rtl="0" fontAlgn="base"/>
            <a:endParaRPr lang="fi-FI" sz="1800" b="0" i="0">
              <a:solidFill>
                <a:srgbClr val="444444"/>
              </a:solidFill>
              <a:effectLst/>
              <a:latin typeface="Calibri" panose="020F0502020204030204" pitchFamily="34" charset="0"/>
            </a:endParaRPr>
          </a:p>
          <a:p>
            <a:pPr marL="0" indent="0">
              <a:lnSpc>
                <a:spcPct val="107000"/>
              </a:lnSpc>
              <a:spcAft>
                <a:spcPts val="800"/>
              </a:spcAft>
              <a:buFont typeface="Arial"/>
              <a:buNone/>
            </a:pP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Ratkaisut samalla dialla. </a:t>
            </a:r>
          </a:p>
          <a:p>
            <a:pPr marL="171450" indent="-171450">
              <a:buFont typeface="Arial"/>
              <a:buChar char="•"/>
            </a:pPr>
            <a:r>
              <a:rPr lang="fi-FI"/>
              <a:t>Tunnin pitäjä laittaa ne näkyviin vasta kun tehtävä on tehty.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0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Pohditaan yhdessä, millaisia rikoksia olette kuulleet, että netissä voi tehdä? </a:t>
            </a:r>
            <a:endParaRPr lang="fi-FI">
              <a:solidFill>
                <a:prstClr val="black"/>
              </a:solidFill>
              <a:latin typeface="Calibri" panose="020F0502020204030204"/>
            </a:endParaRPr>
          </a:p>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Eroavatko ne mielestänne jotenkin muista rikoksista? </a:t>
            </a:r>
            <a:endParaRPr lang="fi-FI">
              <a:solidFill>
                <a:prstClr val="black"/>
              </a:solidFill>
              <a:latin typeface="Calibri" panose="020F0502020204030204"/>
            </a:endParaRPr>
          </a:p>
          <a:p>
            <a:pPr marL="285750" marR="0" lvl="0" indent="-285750" algn="l" defTabSz="914378">
              <a:lnSpc>
                <a:spcPct val="100000"/>
              </a:lnSpc>
              <a:spcBef>
                <a:spcPts val="0"/>
              </a:spcBef>
              <a:spcAft>
                <a:spcPts val="0"/>
              </a:spcAft>
              <a:buClrTx/>
              <a:buSzTx/>
              <a:buFont typeface="Arial"/>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Tuleeko mieleen vielä joitakin rikoksia, joita netissä voi ajautua tekemään?</a:t>
            </a:r>
            <a:endParaRPr lang="fi-FI"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indent="-285750">
              <a:buFont typeface="Arial"/>
              <a:buChar char="•"/>
              <a:defRPr/>
            </a:pPr>
            <a:endParaRPr lang="fi-FI">
              <a:solidFill>
                <a:prstClr val="black"/>
              </a:solidFill>
              <a:latin typeface="Calibri" panose="020F0502020204030204"/>
            </a:endParaRPr>
          </a:p>
          <a:p>
            <a:pPr>
              <a:defRPr/>
            </a:pPr>
            <a:endParaRPr lang="fi-FI">
              <a:solidFill>
                <a:prstClr val="black"/>
              </a:solidFill>
              <a:latin typeface="Calibri" panose="020F0502020204030204"/>
              <a:ea typeface="Calibri" panose="020F0502020204030204"/>
              <a:cs typeface="Calibri" panose="020F0502020204030204"/>
            </a:endParaRPr>
          </a:p>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Vapaampaa keskustelua aiheesta, mitä mieleen tulee? </a:t>
            </a:r>
            <a:endParaRPr lang="fi-FI">
              <a:solidFill>
                <a:prstClr val="black"/>
              </a:solidFill>
              <a:latin typeface="Calibri" panose="020F0502020204030204"/>
            </a:endParaRPr>
          </a:p>
          <a:p>
            <a:pPr marL="742315" lvl="1" indent="-285750">
              <a:buFont typeface="Courier New"/>
              <a:buChar char="o"/>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Miksi ikärajoja on? </a:t>
            </a:r>
            <a:endParaRPr lang="fi-FI">
              <a:solidFill>
                <a:prstClr val="black"/>
              </a:solidFill>
              <a:latin typeface="Calibri" panose="020F0502020204030204"/>
              <a:ea typeface="Calibri" panose="020F0502020204030204"/>
              <a:cs typeface="Calibri" panose="020F0502020204030204"/>
            </a:endParaRPr>
          </a:p>
          <a:p>
            <a:pPr marL="742315" lvl="1" indent="-285750">
              <a:buFont typeface="Courier New"/>
              <a:buChar char="o"/>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Miksi </a:t>
            </a:r>
            <a:r>
              <a:rPr kumimoji="0" lang="fi-FI" sz="1200" b="0" i="0" u="none" strike="noStrike" kern="1200" cap="none" spc="0" normalizeH="0" baseline="0" noProof="0" err="1">
                <a:ln>
                  <a:noFill/>
                </a:ln>
                <a:solidFill>
                  <a:prstClr val="black"/>
                </a:solidFill>
                <a:effectLst/>
                <a:uLnTx/>
                <a:uFillTx/>
                <a:latin typeface="Calibri" panose="020F0502020204030204"/>
                <a:ea typeface="+mn-ea"/>
                <a:cs typeface="+mn-cs"/>
              </a:rPr>
              <a:t>nudet</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on näin rajattuja?</a:t>
            </a:r>
            <a:r>
              <a:rPr lang="fi-FI">
                <a:solidFill>
                  <a:prstClr val="black"/>
                </a:solidFill>
                <a:latin typeface="Calibri" panose="020F0502020204030204"/>
              </a:rPr>
              <a:t> </a:t>
            </a:r>
          </a:p>
          <a:p>
            <a:pPr marL="742315" lvl="1" indent="-285750">
              <a:buFont typeface="Courier New"/>
              <a:buChar char="o"/>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Ennen älypuhelimia tämä ongelma oli toisenlainen. Miksi? </a:t>
            </a:r>
            <a:endParaRPr lang="fi-FI"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456565" lvl="1"/>
            <a:endParaRPr lang="fi-FI">
              <a:ea typeface="Calibri" panose="020F0502020204030204"/>
              <a:cs typeface="Calibri" panose="020F0502020204030204"/>
            </a:endParaRPr>
          </a:p>
          <a:p>
            <a:pPr marL="285750" indent="-285750">
              <a:buFont typeface="Arial"/>
              <a:buChar char="•"/>
            </a:pPr>
            <a:r>
              <a:rPr lang="fi-FI">
                <a:ea typeface="Calibri" panose="020F0502020204030204"/>
                <a:cs typeface="Calibri" panose="020F0502020204030204"/>
              </a:rPr>
              <a:t>Jos keskustelu lähtee sellaiseen suuntaan, jossa hämärtyy laillisuuden raja, keskustelu on pysäytettävä.</a:t>
            </a: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7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r>
              <a:rPr lang="sv-SE" dirty="0">
                <a:hlinkClick r:id="rId3"/>
              </a:rPr>
              <a:t>Rusmedelsinfo (åk 7–9) - </a:t>
            </a:r>
            <a:r>
              <a:rPr lang="sv-SE" dirty="0" err="1">
                <a:hlinkClick r:id="rId3"/>
              </a:rPr>
              <a:t>Details</a:t>
            </a:r>
            <a:r>
              <a:rPr lang="sv-SE" dirty="0">
                <a:hlinkClick r:id="rId3"/>
              </a:rPr>
              <a:t> - </a:t>
            </a:r>
            <a:r>
              <a:rPr lang="sv-SE" dirty="0" err="1">
                <a:hlinkClick r:id="rId3"/>
              </a:rPr>
              <a:t>Kahoot</a:t>
            </a:r>
            <a:r>
              <a:rPr lang="sv-SE" dirty="0">
                <a:hlinkClick r:id="rId3"/>
              </a:rPr>
              <a:t>!</a:t>
            </a:r>
            <a:endParaRPr lang="sv-SE" dirty="0"/>
          </a:p>
          <a:p>
            <a:endParaRPr lang="en-US" dirty="0">
              <a:cs typeface="Calibri"/>
            </a:endParaRPr>
          </a:p>
          <a:p>
            <a:r>
              <a:rPr lang="en-US" dirty="0" err="1"/>
              <a:t>Kahootin</a:t>
            </a:r>
            <a:r>
              <a:rPr lang="en-US" dirty="0"/>
              <a:t> </a:t>
            </a:r>
            <a:r>
              <a:rPr lang="en-US" dirty="0" err="1"/>
              <a:t>kysymyksiin</a:t>
            </a:r>
            <a:r>
              <a:rPr lang="en-US" dirty="0"/>
              <a:t> </a:t>
            </a:r>
            <a:r>
              <a:rPr lang="en-US" dirty="0" err="1"/>
              <a:t>vastauksiin</a:t>
            </a:r>
            <a:r>
              <a:rPr lang="en-US" dirty="0"/>
              <a:t> </a:t>
            </a:r>
            <a:r>
              <a:rPr lang="en-US" dirty="0" err="1"/>
              <a:t>tueksi</a:t>
            </a:r>
            <a:r>
              <a:rPr lang="en-US" dirty="0"/>
              <a:t>:</a:t>
            </a:r>
          </a:p>
          <a:p>
            <a:pPr marL="228600" indent="-228600">
              <a:buAutoNum type="arabicPeriod"/>
            </a:pPr>
            <a:r>
              <a:rPr lang="en-US" dirty="0" err="1"/>
              <a:t>Sähkötupakka</a:t>
            </a:r>
            <a:r>
              <a:rPr lang="en-US" dirty="0"/>
              <a:t> on </a:t>
            </a:r>
            <a:r>
              <a:rPr lang="en-US" dirty="0" err="1"/>
              <a:t>tupakkalain</a:t>
            </a:r>
            <a:r>
              <a:rPr lang="en-US" dirty="0"/>
              <a:t> </a:t>
            </a:r>
            <a:r>
              <a:rPr lang="en-US" dirty="0" err="1"/>
              <a:t>mukaisesti</a:t>
            </a:r>
            <a:r>
              <a:rPr lang="en-US" dirty="0"/>
              <a:t> </a:t>
            </a:r>
            <a:r>
              <a:rPr lang="en-US" dirty="0" err="1"/>
              <a:t>päihteeksi</a:t>
            </a:r>
            <a:r>
              <a:rPr lang="en-US" dirty="0"/>
              <a:t> </a:t>
            </a:r>
            <a:r>
              <a:rPr lang="en-US" dirty="0" err="1"/>
              <a:t>laskettava</a:t>
            </a:r>
            <a:r>
              <a:rPr lang="en-US" dirty="0"/>
              <a:t>. </a:t>
            </a:r>
            <a:r>
              <a:rPr lang="en-US" dirty="0" err="1"/>
              <a:t>Sillä</a:t>
            </a:r>
            <a:r>
              <a:rPr lang="en-US" dirty="0"/>
              <a:t> </a:t>
            </a:r>
            <a:r>
              <a:rPr lang="en-US" dirty="0" err="1"/>
              <a:t>ei</a:t>
            </a:r>
            <a:r>
              <a:rPr lang="en-US" dirty="0"/>
              <a:t> ole </a:t>
            </a:r>
            <a:r>
              <a:rPr lang="en-US" dirty="0" err="1"/>
              <a:t>merkitystä</a:t>
            </a:r>
            <a:r>
              <a:rPr lang="en-US" dirty="0"/>
              <a:t> </a:t>
            </a:r>
            <a:r>
              <a:rPr lang="en-US" dirty="0" err="1"/>
              <a:t>onko</a:t>
            </a:r>
            <a:r>
              <a:rPr lang="en-US" dirty="0"/>
              <a:t> </a:t>
            </a:r>
            <a:r>
              <a:rPr lang="en-US" dirty="0" err="1"/>
              <a:t>siinä</a:t>
            </a:r>
            <a:r>
              <a:rPr lang="en-US" dirty="0"/>
              <a:t> </a:t>
            </a:r>
            <a:r>
              <a:rPr lang="en-US" dirty="0" err="1"/>
              <a:t>nikotiinia</a:t>
            </a:r>
            <a:r>
              <a:rPr lang="en-US" dirty="0"/>
              <a:t> </a:t>
            </a:r>
            <a:r>
              <a:rPr lang="en-US" dirty="0" err="1"/>
              <a:t>vai</a:t>
            </a:r>
            <a:r>
              <a:rPr lang="en-US" dirty="0"/>
              <a:t> </a:t>
            </a:r>
            <a:r>
              <a:rPr lang="en-US" dirty="0" err="1"/>
              <a:t>ei</a:t>
            </a:r>
            <a:r>
              <a:rPr lang="en-US" dirty="0"/>
              <a:t>. </a:t>
            </a:r>
            <a:endParaRPr lang="en-US" dirty="0">
              <a:cs typeface="Calibri"/>
            </a:endParaRPr>
          </a:p>
          <a:p>
            <a:pPr marL="228600" indent="-228600">
              <a:buAutoNum type="arabicPeriod"/>
            </a:pPr>
            <a:r>
              <a:rPr lang="en-US" dirty="0" err="1"/>
              <a:t>Nuuska</a:t>
            </a:r>
            <a:r>
              <a:rPr lang="en-US" dirty="0"/>
              <a:t> </a:t>
            </a:r>
            <a:r>
              <a:rPr lang="en-US" dirty="0" err="1"/>
              <a:t>nostaa</a:t>
            </a:r>
            <a:r>
              <a:rPr lang="en-US" dirty="0"/>
              <a:t> </a:t>
            </a:r>
            <a:r>
              <a:rPr lang="en-US" dirty="0" err="1"/>
              <a:t>verenpainetta</a:t>
            </a:r>
            <a:r>
              <a:rPr lang="en-US" dirty="0"/>
              <a:t> ja </a:t>
            </a:r>
            <a:r>
              <a:rPr lang="en-US" dirty="0" err="1"/>
              <a:t>kiihdyttää</a:t>
            </a:r>
            <a:r>
              <a:rPr lang="en-US" dirty="0"/>
              <a:t> </a:t>
            </a:r>
            <a:r>
              <a:rPr lang="en-US" dirty="0" err="1"/>
              <a:t>sydämen</a:t>
            </a:r>
            <a:r>
              <a:rPr lang="en-US" dirty="0"/>
              <a:t> </a:t>
            </a:r>
            <a:r>
              <a:rPr lang="en-US" dirty="0" err="1"/>
              <a:t>sykettä</a:t>
            </a:r>
            <a:r>
              <a:rPr lang="en-US" dirty="0"/>
              <a:t>, </a:t>
            </a:r>
            <a:r>
              <a:rPr lang="en-US" dirty="0" err="1"/>
              <a:t>jolloin</a:t>
            </a:r>
            <a:r>
              <a:rPr lang="en-US" dirty="0"/>
              <a:t> </a:t>
            </a:r>
            <a:r>
              <a:rPr lang="en-US" dirty="0" err="1"/>
              <a:t>ihminesen</a:t>
            </a:r>
            <a:r>
              <a:rPr lang="en-US" dirty="0"/>
              <a:t> </a:t>
            </a:r>
            <a:r>
              <a:rPr lang="en-US" dirty="0" err="1"/>
              <a:t>elimistö</a:t>
            </a:r>
            <a:r>
              <a:rPr lang="en-US" dirty="0"/>
              <a:t> on jo </a:t>
            </a:r>
            <a:r>
              <a:rPr lang="en-US" dirty="0" err="1"/>
              <a:t>rasitustilassa</a:t>
            </a:r>
            <a:r>
              <a:rPr lang="en-US" dirty="0"/>
              <a:t>. </a:t>
            </a:r>
            <a:r>
              <a:rPr lang="en-US" dirty="0" err="1"/>
              <a:t>Tästä</a:t>
            </a:r>
            <a:r>
              <a:rPr lang="en-US" dirty="0"/>
              <a:t> </a:t>
            </a:r>
            <a:r>
              <a:rPr lang="en-US" dirty="0" err="1"/>
              <a:t>johtuen</a:t>
            </a:r>
            <a:r>
              <a:rPr lang="en-US" dirty="0"/>
              <a:t> se </a:t>
            </a:r>
            <a:r>
              <a:rPr lang="en-US" dirty="0" err="1"/>
              <a:t>voi</a:t>
            </a:r>
            <a:r>
              <a:rPr lang="en-US" dirty="0"/>
              <a:t> </a:t>
            </a:r>
            <a:r>
              <a:rPr lang="en-US" dirty="0" err="1"/>
              <a:t>jopa</a:t>
            </a:r>
            <a:r>
              <a:rPr lang="en-US" dirty="0"/>
              <a:t> </a:t>
            </a:r>
            <a:r>
              <a:rPr lang="en-US" dirty="0" err="1"/>
              <a:t>heikentää</a:t>
            </a:r>
            <a:r>
              <a:rPr lang="en-US" dirty="0"/>
              <a:t> </a:t>
            </a:r>
            <a:r>
              <a:rPr lang="en-US" dirty="0" err="1"/>
              <a:t>urheilusuoritusta</a:t>
            </a:r>
            <a:r>
              <a:rPr lang="en-US" dirty="0"/>
              <a:t>.</a:t>
            </a:r>
            <a:endParaRPr lang="en-US" dirty="0">
              <a:cs typeface="Calibri"/>
            </a:endParaRPr>
          </a:p>
          <a:p>
            <a:pPr marL="228600" indent="-228600">
              <a:buAutoNum type="arabicPeriod"/>
            </a:pPr>
            <a:r>
              <a:rPr lang="en-US" dirty="0" err="1"/>
              <a:t>Alkoholi</a:t>
            </a:r>
            <a:r>
              <a:rPr lang="en-US" dirty="0"/>
              <a:t> on </a:t>
            </a:r>
            <a:r>
              <a:rPr lang="en-US" dirty="0" err="1"/>
              <a:t>yksi</a:t>
            </a:r>
            <a:r>
              <a:rPr lang="en-US" dirty="0"/>
              <a:t> </a:t>
            </a:r>
            <a:r>
              <a:rPr lang="en-US" dirty="0" err="1"/>
              <a:t>yleisimpiä</a:t>
            </a:r>
            <a:r>
              <a:rPr lang="en-US" dirty="0"/>
              <a:t> </a:t>
            </a:r>
            <a:r>
              <a:rPr lang="en-US" dirty="0" err="1"/>
              <a:t>työikäisten</a:t>
            </a:r>
            <a:r>
              <a:rPr lang="en-US" dirty="0"/>
              <a:t> </a:t>
            </a:r>
            <a:r>
              <a:rPr lang="en-US" dirty="0" err="1"/>
              <a:t>suomalaisten</a:t>
            </a:r>
            <a:r>
              <a:rPr lang="en-US" dirty="0"/>
              <a:t> </a:t>
            </a:r>
            <a:r>
              <a:rPr lang="en-US" dirty="0" err="1"/>
              <a:t>kuolinsyyn</a:t>
            </a:r>
            <a:r>
              <a:rPr lang="en-US" dirty="0"/>
              <a:t> </a:t>
            </a:r>
            <a:r>
              <a:rPr lang="en-US" dirty="0" err="1"/>
              <a:t>aiheuttajia</a:t>
            </a:r>
            <a:r>
              <a:rPr lang="en-US" dirty="0"/>
              <a:t>. </a:t>
            </a:r>
            <a:r>
              <a:rPr lang="en-US" dirty="0" err="1"/>
              <a:t>Terveyshaittojen</a:t>
            </a:r>
            <a:r>
              <a:rPr lang="en-US" dirty="0"/>
              <a:t> </a:t>
            </a:r>
            <a:r>
              <a:rPr lang="en-US" dirty="0" err="1"/>
              <a:t>lisäksi</a:t>
            </a:r>
            <a:r>
              <a:rPr lang="en-US" dirty="0"/>
              <a:t> </a:t>
            </a:r>
            <a:r>
              <a:rPr lang="en-US" dirty="0" err="1"/>
              <a:t>onnettomuudet</a:t>
            </a:r>
            <a:r>
              <a:rPr lang="en-US" dirty="0"/>
              <a:t>, </a:t>
            </a:r>
            <a:r>
              <a:rPr lang="en-US" dirty="0" err="1"/>
              <a:t>tapaturmat</a:t>
            </a:r>
            <a:r>
              <a:rPr lang="en-US" dirty="0"/>
              <a:t> mm. </a:t>
            </a:r>
            <a:r>
              <a:rPr lang="en-US" dirty="0" err="1"/>
              <a:t>Rattijuopumukset</a:t>
            </a:r>
            <a:r>
              <a:rPr lang="en-US" dirty="0"/>
              <a:t> ja </a:t>
            </a:r>
            <a:r>
              <a:rPr lang="en-US" dirty="0" err="1"/>
              <a:t>hukkumiskuolemat</a:t>
            </a:r>
            <a:r>
              <a:rPr lang="en-US" dirty="0"/>
              <a:t> </a:t>
            </a:r>
            <a:r>
              <a:rPr lang="en-US" dirty="0" err="1"/>
              <a:t>lasketaan</a:t>
            </a:r>
            <a:r>
              <a:rPr lang="en-US" dirty="0"/>
              <a:t> </a:t>
            </a:r>
            <a:r>
              <a:rPr lang="en-US" dirty="0" err="1"/>
              <a:t>mukaan</a:t>
            </a:r>
            <a:r>
              <a:rPr lang="en-US" dirty="0"/>
              <a:t>.</a:t>
            </a:r>
            <a:endParaRPr lang="en-US" dirty="0">
              <a:cs typeface="Calibri"/>
            </a:endParaRPr>
          </a:p>
          <a:p>
            <a:pPr marL="228600" indent="-228600">
              <a:buAutoNum type="arabicPeriod"/>
            </a:pPr>
            <a:r>
              <a:rPr lang="en-US" dirty="0" err="1"/>
              <a:t>Nuuskan</a:t>
            </a:r>
            <a:r>
              <a:rPr lang="en-US" dirty="0"/>
              <a:t> </a:t>
            </a:r>
            <a:r>
              <a:rPr lang="en-US" dirty="0" err="1"/>
              <a:t>lahjoittaminenkin</a:t>
            </a:r>
            <a:r>
              <a:rPr lang="en-US" dirty="0"/>
              <a:t> on </a:t>
            </a:r>
            <a:r>
              <a:rPr lang="en-US" dirty="0" err="1"/>
              <a:t>laissa</a:t>
            </a:r>
            <a:r>
              <a:rPr lang="en-US" dirty="0"/>
              <a:t> </a:t>
            </a:r>
            <a:r>
              <a:rPr lang="en-US" dirty="0" err="1"/>
              <a:t>kielletty</a:t>
            </a:r>
            <a:r>
              <a:rPr lang="en-US" dirty="0"/>
              <a:t>. </a:t>
            </a:r>
            <a:r>
              <a:rPr lang="en-US" dirty="0" err="1"/>
              <a:t>Vapessa</a:t>
            </a:r>
            <a:r>
              <a:rPr lang="en-US" dirty="0"/>
              <a:t> on </a:t>
            </a:r>
            <a:r>
              <a:rPr lang="en-US" dirty="0" err="1"/>
              <a:t>todettu</a:t>
            </a:r>
            <a:r>
              <a:rPr lang="en-US" dirty="0"/>
              <a:t> </a:t>
            </a:r>
            <a:r>
              <a:rPr lang="en-US" dirty="0" err="1"/>
              <a:t>vaarallisia</a:t>
            </a:r>
            <a:r>
              <a:rPr lang="en-US" dirty="0"/>
              <a:t> </a:t>
            </a:r>
            <a:r>
              <a:rPr lang="en-US" dirty="0" err="1"/>
              <a:t>määriä</a:t>
            </a:r>
            <a:r>
              <a:rPr lang="en-US" dirty="0"/>
              <a:t> </a:t>
            </a:r>
            <a:r>
              <a:rPr lang="en-US" dirty="0" err="1"/>
              <a:t>lyijyä</a:t>
            </a:r>
            <a:r>
              <a:rPr lang="en-US" dirty="0"/>
              <a:t> (</a:t>
            </a:r>
            <a:r>
              <a:rPr lang="en-US" dirty="0" err="1"/>
              <a:t>Ylen</a:t>
            </a:r>
            <a:r>
              <a:rPr lang="en-US" dirty="0"/>
              <a:t> video), </a:t>
            </a:r>
            <a:r>
              <a:rPr lang="en-US" dirty="0" err="1"/>
              <a:t>kannabiksen</a:t>
            </a:r>
            <a:r>
              <a:rPr lang="en-US" dirty="0"/>
              <a:t> </a:t>
            </a:r>
            <a:r>
              <a:rPr lang="en-US" dirty="0" err="1"/>
              <a:t>käyttö</a:t>
            </a:r>
            <a:r>
              <a:rPr lang="en-US" dirty="0"/>
              <a:t> </a:t>
            </a:r>
            <a:r>
              <a:rPr lang="en-US" dirty="0" err="1"/>
              <a:t>voi</a:t>
            </a:r>
            <a:r>
              <a:rPr lang="en-US" dirty="0"/>
              <a:t> </a:t>
            </a:r>
            <a:r>
              <a:rPr lang="en-US" dirty="0" err="1"/>
              <a:t>aiheuttaa</a:t>
            </a:r>
            <a:r>
              <a:rPr lang="en-US" dirty="0"/>
              <a:t> jo </a:t>
            </a:r>
            <a:r>
              <a:rPr lang="en-US" dirty="0" err="1"/>
              <a:t>ensimmäisellä</a:t>
            </a:r>
            <a:r>
              <a:rPr lang="en-US" dirty="0"/>
              <a:t> </a:t>
            </a:r>
            <a:r>
              <a:rPr lang="en-US" dirty="0" err="1"/>
              <a:t>kokeilulla</a:t>
            </a:r>
            <a:r>
              <a:rPr lang="en-US" dirty="0"/>
              <a:t> </a:t>
            </a:r>
            <a:r>
              <a:rPr lang="en-US" dirty="0" err="1"/>
              <a:t>psykoosin</a:t>
            </a:r>
            <a:r>
              <a:rPr lang="en-US" dirty="0"/>
              <a:t>, </a:t>
            </a:r>
            <a:r>
              <a:rPr lang="en-US" dirty="0" err="1"/>
              <a:t>jos</a:t>
            </a:r>
            <a:r>
              <a:rPr lang="en-US" dirty="0"/>
              <a:t> </a:t>
            </a:r>
            <a:r>
              <a:rPr lang="en-US" dirty="0" err="1"/>
              <a:t>ihmisellä</a:t>
            </a:r>
            <a:r>
              <a:rPr lang="en-US" dirty="0"/>
              <a:t> on </a:t>
            </a:r>
            <a:r>
              <a:rPr lang="en-US" dirty="0" err="1"/>
              <a:t>alttius</a:t>
            </a:r>
            <a:r>
              <a:rPr lang="en-US" dirty="0"/>
              <a:t> </a:t>
            </a:r>
            <a:r>
              <a:rPr lang="en-US" dirty="0" err="1"/>
              <a:t>olemassa</a:t>
            </a:r>
            <a:r>
              <a:rPr lang="en-US" dirty="0"/>
              <a:t>. </a:t>
            </a:r>
            <a:r>
              <a:rPr lang="en-US" b="1" dirty="0" err="1"/>
              <a:t>Passiivinen</a:t>
            </a:r>
            <a:r>
              <a:rPr lang="en-US" b="1" dirty="0"/>
              <a:t> </a:t>
            </a:r>
            <a:r>
              <a:rPr lang="en-US" b="1" dirty="0" err="1"/>
              <a:t>tupakointi</a:t>
            </a:r>
            <a:r>
              <a:rPr lang="en-US" b="1" dirty="0"/>
              <a:t> on </a:t>
            </a:r>
            <a:r>
              <a:rPr lang="en-US" b="1" dirty="0" err="1"/>
              <a:t>tärkeä</a:t>
            </a:r>
            <a:r>
              <a:rPr lang="en-US" b="1" dirty="0"/>
              <a:t> </a:t>
            </a:r>
            <a:r>
              <a:rPr lang="en-US" b="1" dirty="0" err="1"/>
              <a:t>käydä</a:t>
            </a:r>
            <a:r>
              <a:rPr lang="en-US" b="1" dirty="0"/>
              <a:t> </a:t>
            </a:r>
            <a:r>
              <a:rPr lang="en-US" b="1" dirty="0" err="1"/>
              <a:t>läpi</a:t>
            </a:r>
            <a:r>
              <a:rPr lang="en-US" b="1" dirty="0"/>
              <a:t> </a:t>
            </a:r>
            <a:r>
              <a:rPr lang="en-US" b="1" dirty="0" err="1"/>
              <a:t>tässä</a:t>
            </a:r>
            <a:r>
              <a:rPr lang="en-US" b="1" dirty="0"/>
              <a:t>,</a:t>
            </a:r>
            <a:r>
              <a:rPr lang="en-US" dirty="0"/>
              <a:t> </a:t>
            </a:r>
            <a:r>
              <a:rPr lang="en-US" dirty="0" err="1"/>
              <a:t>myös</a:t>
            </a:r>
            <a:r>
              <a:rPr lang="en-US" dirty="0"/>
              <a:t> </a:t>
            </a:r>
            <a:r>
              <a:rPr lang="en-US" dirty="0" err="1"/>
              <a:t>vapen</a:t>
            </a:r>
            <a:r>
              <a:rPr lang="en-US" dirty="0"/>
              <a:t> </a:t>
            </a:r>
            <a:r>
              <a:rPr lang="en-US" dirty="0" err="1"/>
              <a:t>höyryistä</a:t>
            </a:r>
            <a:r>
              <a:rPr lang="en-US" dirty="0"/>
              <a:t> on </a:t>
            </a:r>
            <a:r>
              <a:rPr lang="en-US" dirty="0" err="1"/>
              <a:t>haittoja</a:t>
            </a:r>
            <a:r>
              <a:rPr lang="en-US" dirty="0"/>
              <a:t> </a:t>
            </a:r>
            <a:r>
              <a:rPr lang="en-US" dirty="0" err="1"/>
              <a:t>ympärillä</a:t>
            </a:r>
            <a:r>
              <a:rPr lang="en-US" dirty="0"/>
              <a:t> </a:t>
            </a:r>
            <a:r>
              <a:rPr lang="en-US" dirty="0" err="1"/>
              <a:t>oleville</a:t>
            </a:r>
            <a:r>
              <a:rPr lang="en-US" dirty="0"/>
              <a:t>, </a:t>
            </a:r>
            <a:r>
              <a:rPr lang="en-US" dirty="0" err="1"/>
              <a:t>ei</a:t>
            </a:r>
            <a:r>
              <a:rPr lang="en-US" dirty="0"/>
              <a:t> vain </a:t>
            </a:r>
            <a:r>
              <a:rPr lang="en-US" dirty="0" err="1"/>
              <a:t>tupakan</a:t>
            </a:r>
            <a:r>
              <a:rPr lang="en-US" dirty="0"/>
              <a:t> </a:t>
            </a:r>
            <a:r>
              <a:rPr lang="en-US" dirty="0" err="1"/>
              <a:t>savusta</a:t>
            </a:r>
            <a:r>
              <a:rPr lang="en-US" dirty="0"/>
              <a:t>.</a:t>
            </a:r>
            <a:endParaRPr lang="en-US" dirty="0">
              <a:cs typeface="Calibri"/>
            </a:endParaRPr>
          </a:p>
          <a:p>
            <a:pPr marL="228600" indent="-228600">
              <a:buAutoNum type="arabicPeriod"/>
            </a:pPr>
            <a:r>
              <a:rPr lang="en-US" dirty="0" err="1"/>
              <a:t>Vapen</a:t>
            </a:r>
            <a:r>
              <a:rPr lang="en-US" dirty="0"/>
              <a:t> </a:t>
            </a:r>
            <a:r>
              <a:rPr lang="en-US" dirty="0" err="1"/>
              <a:t>käytöstä</a:t>
            </a:r>
            <a:r>
              <a:rPr lang="en-US" dirty="0"/>
              <a:t> </a:t>
            </a:r>
            <a:r>
              <a:rPr lang="en-US" dirty="0" err="1"/>
              <a:t>voi</a:t>
            </a:r>
            <a:r>
              <a:rPr lang="en-US" dirty="0"/>
              <a:t> </a:t>
            </a:r>
            <a:r>
              <a:rPr lang="en-US" dirty="0" err="1"/>
              <a:t>tulla</a:t>
            </a:r>
            <a:r>
              <a:rPr lang="en-US" dirty="0"/>
              <a:t> </a:t>
            </a:r>
            <a:r>
              <a:rPr lang="en-US" dirty="0" err="1"/>
              <a:t>näitä</a:t>
            </a:r>
            <a:r>
              <a:rPr lang="en-US" dirty="0"/>
              <a:t> </a:t>
            </a:r>
            <a:r>
              <a:rPr lang="en-US" dirty="0" err="1"/>
              <a:t>kaikkia</a:t>
            </a:r>
            <a:r>
              <a:rPr lang="en-US" dirty="0"/>
              <a:t> </a:t>
            </a:r>
            <a:r>
              <a:rPr lang="en-US" dirty="0" err="1"/>
              <a:t>haittoja</a:t>
            </a:r>
            <a:r>
              <a:rPr lang="en-US" dirty="0"/>
              <a:t>. </a:t>
            </a:r>
            <a:r>
              <a:rPr lang="en-US" dirty="0" err="1"/>
              <a:t>Pitkäaikaisvaikutuksista</a:t>
            </a:r>
            <a:r>
              <a:rPr lang="en-US" dirty="0"/>
              <a:t> </a:t>
            </a:r>
            <a:r>
              <a:rPr lang="en-US" dirty="0" err="1"/>
              <a:t>ei</a:t>
            </a:r>
            <a:r>
              <a:rPr lang="en-US" dirty="0"/>
              <a:t> </a:t>
            </a:r>
            <a:r>
              <a:rPr lang="en-US" dirty="0" err="1"/>
              <a:t>vielä</a:t>
            </a:r>
            <a:r>
              <a:rPr lang="en-US" dirty="0"/>
              <a:t> ole </a:t>
            </a:r>
            <a:r>
              <a:rPr lang="en-US" dirty="0" err="1"/>
              <a:t>edes</a:t>
            </a:r>
            <a:r>
              <a:rPr lang="en-US" dirty="0"/>
              <a:t> </a:t>
            </a:r>
            <a:r>
              <a:rPr lang="en-US" dirty="0" err="1"/>
              <a:t>tutkittua</a:t>
            </a:r>
            <a:r>
              <a:rPr lang="en-US" dirty="0"/>
              <a:t> </a:t>
            </a:r>
            <a:r>
              <a:rPr lang="en-US" dirty="0" err="1"/>
              <a:t>tietoa</a:t>
            </a:r>
            <a:r>
              <a:rPr lang="en-US" dirty="0"/>
              <a:t>. </a:t>
            </a:r>
            <a:endParaRPr lang="en-US" dirty="0">
              <a:cs typeface="Calibri"/>
            </a:endParaRPr>
          </a:p>
          <a:p>
            <a:pPr marL="228600" indent="-228600">
              <a:buAutoNum type="arabicPeriod"/>
            </a:pPr>
            <a:r>
              <a:rPr lang="en-US" dirty="0" err="1"/>
              <a:t>Ensin</a:t>
            </a:r>
            <a:r>
              <a:rPr lang="en-US" dirty="0"/>
              <a:t> </a:t>
            </a:r>
            <a:r>
              <a:rPr lang="en-US" dirty="0" err="1"/>
              <a:t>käydään</a:t>
            </a:r>
            <a:r>
              <a:rPr lang="en-US" dirty="0"/>
              <a:t> </a:t>
            </a:r>
            <a:r>
              <a:rPr lang="en-US" dirty="0" err="1"/>
              <a:t>läpi</a:t>
            </a:r>
            <a:r>
              <a:rPr lang="en-US" dirty="0"/>
              <a:t> </a:t>
            </a:r>
            <a:r>
              <a:rPr lang="en-US" dirty="0" err="1"/>
              <a:t>mitä</a:t>
            </a:r>
            <a:r>
              <a:rPr lang="en-US" dirty="0"/>
              <a:t> on </a:t>
            </a:r>
            <a:r>
              <a:rPr lang="en-US" dirty="0" err="1"/>
              <a:t>julkiset</a:t>
            </a:r>
            <a:r>
              <a:rPr lang="en-US" dirty="0"/>
              <a:t> </a:t>
            </a:r>
            <a:r>
              <a:rPr lang="en-US" dirty="0" err="1"/>
              <a:t>tilat</a:t>
            </a:r>
            <a:r>
              <a:rPr lang="en-US" dirty="0"/>
              <a:t> (</a:t>
            </a:r>
            <a:r>
              <a:rPr lang="en-US" dirty="0" err="1"/>
              <a:t>esim</a:t>
            </a:r>
            <a:r>
              <a:rPr lang="en-US" dirty="0"/>
              <a:t>. </a:t>
            </a:r>
            <a:r>
              <a:rPr lang="en-US" dirty="0" err="1"/>
              <a:t>Kauppakeskukset</a:t>
            </a:r>
            <a:r>
              <a:rPr lang="en-US" dirty="0"/>
              <a:t>, </a:t>
            </a:r>
            <a:r>
              <a:rPr lang="en-US" dirty="0" err="1"/>
              <a:t>kirjastot</a:t>
            </a:r>
            <a:r>
              <a:rPr lang="en-US" dirty="0"/>
              <a:t>, </a:t>
            </a:r>
            <a:r>
              <a:rPr lang="en-US" dirty="0" err="1"/>
              <a:t>nuorisotilat</a:t>
            </a:r>
            <a:r>
              <a:rPr lang="en-US" dirty="0"/>
              <a:t> </a:t>
            </a:r>
            <a:r>
              <a:rPr lang="en-US" dirty="0" err="1"/>
              <a:t>ym</a:t>
            </a:r>
            <a:r>
              <a:rPr lang="en-US" dirty="0"/>
              <a:t>.) </a:t>
            </a:r>
            <a:r>
              <a:rPr lang="en-US" dirty="0" err="1"/>
              <a:t>Erikseen</a:t>
            </a:r>
            <a:r>
              <a:rPr lang="en-US" dirty="0"/>
              <a:t> </a:t>
            </a:r>
            <a:r>
              <a:rPr lang="en-US" dirty="0" err="1"/>
              <a:t>voi</a:t>
            </a:r>
            <a:r>
              <a:rPr lang="en-US" dirty="0"/>
              <a:t> </a:t>
            </a:r>
            <a:r>
              <a:rPr lang="en-US" dirty="0" err="1"/>
              <a:t>mainita</a:t>
            </a:r>
            <a:r>
              <a:rPr lang="en-US" dirty="0"/>
              <a:t> </a:t>
            </a:r>
            <a:r>
              <a:rPr lang="en-US" dirty="0" err="1"/>
              <a:t>kouluihin</a:t>
            </a:r>
            <a:r>
              <a:rPr lang="en-US" dirty="0"/>
              <a:t> </a:t>
            </a:r>
            <a:r>
              <a:rPr lang="en-US" dirty="0" err="1"/>
              <a:t>liittyvästä</a:t>
            </a:r>
            <a:r>
              <a:rPr lang="en-US" dirty="0"/>
              <a:t> </a:t>
            </a:r>
            <a:r>
              <a:rPr lang="en-US" dirty="0" err="1"/>
              <a:t>lainsäädännöstä</a:t>
            </a:r>
            <a:r>
              <a:rPr lang="en-US" dirty="0"/>
              <a:t>. </a:t>
            </a:r>
            <a:r>
              <a:rPr lang="en-US" dirty="0" err="1"/>
              <a:t>Julkisten</a:t>
            </a:r>
            <a:r>
              <a:rPr lang="en-US" dirty="0"/>
              <a:t> </a:t>
            </a:r>
            <a:r>
              <a:rPr lang="en-US" dirty="0" err="1"/>
              <a:t>tilojen</a:t>
            </a:r>
            <a:r>
              <a:rPr lang="en-US" dirty="0"/>
              <a:t> </a:t>
            </a:r>
            <a:r>
              <a:rPr lang="en-US" dirty="0" err="1"/>
              <a:t>tupakointikielto</a:t>
            </a:r>
            <a:r>
              <a:rPr lang="en-US" dirty="0"/>
              <a:t> </a:t>
            </a:r>
            <a:r>
              <a:rPr lang="en-US" dirty="0" err="1"/>
              <a:t>koskee</a:t>
            </a:r>
            <a:r>
              <a:rPr lang="en-US" dirty="0"/>
              <a:t> </a:t>
            </a:r>
            <a:r>
              <a:rPr lang="en-US" dirty="0" err="1"/>
              <a:t>myös</a:t>
            </a:r>
            <a:r>
              <a:rPr lang="en-US" dirty="0"/>
              <a:t> </a:t>
            </a:r>
            <a:r>
              <a:rPr lang="en-US" dirty="0" err="1"/>
              <a:t>sähkötupakkaa</a:t>
            </a:r>
            <a:r>
              <a:rPr lang="en-US" dirty="0"/>
              <a:t> ja </a:t>
            </a:r>
            <a:r>
              <a:rPr lang="en-US" dirty="0" err="1"/>
              <a:t>kaikkia</a:t>
            </a:r>
            <a:r>
              <a:rPr lang="en-US" dirty="0"/>
              <a:t> </a:t>
            </a:r>
            <a:r>
              <a:rPr lang="en-US" dirty="0" err="1"/>
              <a:t>savuavia</a:t>
            </a:r>
            <a:r>
              <a:rPr lang="en-US" dirty="0"/>
              <a:t> </a:t>
            </a:r>
            <a:r>
              <a:rPr lang="en-US" dirty="0" err="1"/>
              <a:t>tupakkatuotteita</a:t>
            </a:r>
            <a:endParaRPr lang="en-US" dirty="0">
              <a:cs typeface="Calibri"/>
            </a:endParaRPr>
          </a:p>
          <a:p>
            <a:pPr marL="228600" indent="-228600">
              <a:buAutoNum type="arabicPeriod"/>
            </a:pPr>
            <a:r>
              <a:rPr lang="en-US" dirty="0" err="1"/>
              <a:t>Myös</a:t>
            </a:r>
            <a:r>
              <a:rPr lang="en-US" dirty="0"/>
              <a:t> </a:t>
            </a:r>
            <a:r>
              <a:rPr lang="en-US" dirty="0" err="1"/>
              <a:t>täysi-ikäinen</a:t>
            </a:r>
            <a:r>
              <a:rPr lang="en-US" dirty="0"/>
              <a:t> </a:t>
            </a:r>
            <a:r>
              <a:rPr lang="en-US" dirty="0" err="1"/>
              <a:t>voi</a:t>
            </a:r>
            <a:r>
              <a:rPr lang="en-US" dirty="0"/>
              <a:t> </a:t>
            </a:r>
            <a:r>
              <a:rPr lang="en-US" dirty="0" err="1"/>
              <a:t>saada</a:t>
            </a:r>
            <a:r>
              <a:rPr lang="en-US" dirty="0"/>
              <a:t> </a:t>
            </a:r>
            <a:r>
              <a:rPr lang="en-US" dirty="0" err="1"/>
              <a:t>sakkoa</a:t>
            </a:r>
            <a:r>
              <a:rPr lang="en-US" dirty="0"/>
              <a:t> </a:t>
            </a:r>
            <a:r>
              <a:rPr lang="en-US" dirty="0" err="1"/>
              <a:t>vapen</a:t>
            </a:r>
            <a:r>
              <a:rPr lang="en-US" dirty="0"/>
              <a:t> </a:t>
            </a:r>
            <a:r>
              <a:rPr lang="en-US" dirty="0" err="1"/>
              <a:t>hallussapidosta</a:t>
            </a:r>
            <a:r>
              <a:rPr lang="en-US" dirty="0"/>
              <a:t>, </a:t>
            </a:r>
            <a:r>
              <a:rPr lang="en-US" dirty="0" err="1"/>
              <a:t>jos</a:t>
            </a:r>
            <a:r>
              <a:rPr lang="en-US" dirty="0"/>
              <a:t> </a:t>
            </a:r>
            <a:r>
              <a:rPr lang="en-US" dirty="0" err="1"/>
              <a:t>tuotteessa</a:t>
            </a:r>
            <a:r>
              <a:rPr lang="en-US" dirty="0"/>
              <a:t> on </a:t>
            </a:r>
            <a:r>
              <a:rPr lang="en-US" dirty="0" err="1"/>
              <a:t>nikotiinia</a:t>
            </a:r>
            <a:r>
              <a:rPr lang="en-US" dirty="0"/>
              <a:t> </a:t>
            </a:r>
            <a:r>
              <a:rPr lang="en-US" dirty="0" err="1"/>
              <a:t>yli</a:t>
            </a:r>
            <a:r>
              <a:rPr lang="en-US" dirty="0"/>
              <a:t> 20mg. 20mg on </a:t>
            </a:r>
            <a:r>
              <a:rPr lang="en-US" dirty="0" err="1"/>
              <a:t>Suomessa</a:t>
            </a:r>
            <a:r>
              <a:rPr lang="en-US" dirty="0"/>
              <a:t> lain </a:t>
            </a:r>
            <a:r>
              <a:rPr lang="en-US" dirty="0" err="1"/>
              <a:t>sallima</a:t>
            </a:r>
            <a:r>
              <a:rPr lang="en-US" dirty="0"/>
              <a:t> raja </a:t>
            </a:r>
            <a:r>
              <a:rPr lang="en-US" dirty="0" err="1"/>
              <a:t>nikotiinille</a:t>
            </a:r>
            <a:r>
              <a:rPr lang="en-US" dirty="0"/>
              <a:t>, </a:t>
            </a:r>
            <a:r>
              <a:rPr lang="en-US" dirty="0" err="1"/>
              <a:t>lähes</a:t>
            </a:r>
            <a:r>
              <a:rPr lang="en-US" dirty="0"/>
              <a:t> </a:t>
            </a:r>
            <a:r>
              <a:rPr lang="en-US" dirty="0" err="1"/>
              <a:t>kaikissa</a:t>
            </a:r>
            <a:r>
              <a:rPr lang="en-US" dirty="0"/>
              <a:t> </a:t>
            </a:r>
            <a:r>
              <a:rPr lang="en-US" dirty="0" err="1"/>
              <a:t>ulkomailta</a:t>
            </a:r>
            <a:r>
              <a:rPr lang="en-US" dirty="0"/>
              <a:t> </a:t>
            </a:r>
            <a:r>
              <a:rPr lang="en-US" dirty="0" err="1"/>
              <a:t>tuoduissa</a:t>
            </a:r>
            <a:r>
              <a:rPr lang="en-US" dirty="0"/>
              <a:t> </a:t>
            </a:r>
            <a:r>
              <a:rPr lang="en-US" dirty="0" err="1"/>
              <a:t>vapeissa</a:t>
            </a:r>
            <a:r>
              <a:rPr lang="en-US" dirty="0"/>
              <a:t> on </a:t>
            </a:r>
            <a:r>
              <a:rPr lang="en-US" dirty="0" err="1"/>
              <a:t>nikotiinia</a:t>
            </a:r>
            <a:r>
              <a:rPr lang="en-US" dirty="0"/>
              <a:t> </a:t>
            </a:r>
            <a:r>
              <a:rPr lang="en-US" dirty="0" err="1"/>
              <a:t>enemmän</a:t>
            </a:r>
            <a:r>
              <a:rPr lang="en-US" dirty="0"/>
              <a:t>. </a:t>
            </a:r>
            <a:r>
              <a:rPr lang="en-US" dirty="0" err="1"/>
              <a:t>Rikosnimike</a:t>
            </a:r>
            <a:r>
              <a:rPr lang="en-US" dirty="0"/>
              <a:t> on "</a:t>
            </a:r>
            <a:r>
              <a:rPr lang="en-US" dirty="0" err="1"/>
              <a:t>lievä</a:t>
            </a:r>
            <a:r>
              <a:rPr lang="en-US" dirty="0"/>
              <a:t> </a:t>
            </a:r>
            <a:r>
              <a:rPr lang="en-US" dirty="0" err="1"/>
              <a:t>laittomaan</a:t>
            </a:r>
            <a:r>
              <a:rPr lang="en-US" dirty="0"/>
              <a:t> </a:t>
            </a:r>
            <a:r>
              <a:rPr lang="en-US" dirty="0" err="1"/>
              <a:t>tuontitavaraan</a:t>
            </a:r>
            <a:r>
              <a:rPr lang="en-US" dirty="0"/>
              <a:t> </a:t>
            </a:r>
            <a:r>
              <a:rPr lang="en-US" dirty="0" err="1"/>
              <a:t>ryhtyminen</a:t>
            </a:r>
            <a:r>
              <a:rPr lang="en-US" dirty="0"/>
              <a:t>". </a:t>
            </a:r>
            <a:r>
              <a:rPr lang="en-US" dirty="0" err="1"/>
              <a:t>Tärkeä</a:t>
            </a:r>
            <a:r>
              <a:rPr lang="en-US" dirty="0"/>
              <a:t> </a:t>
            </a:r>
            <a:r>
              <a:rPr lang="en-US" dirty="0" err="1"/>
              <a:t>muistuttaa</a:t>
            </a:r>
            <a:r>
              <a:rPr lang="en-US" dirty="0"/>
              <a:t>, </a:t>
            </a:r>
            <a:r>
              <a:rPr lang="en-US" dirty="0" err="1"/>
              <a:t>että</a:t>
            </a:r>
            <a:r>
              <a:rPr lang="en-US" dirty="0"/>
              <a:t> </a:t>
            </a:r>
            <a:r>
              <a:rPr lang="en-US" dirty="0" err="1"/>
              <a:t>ulkomailta</a:t>
            </a:r>
            <a:r>
              <a:rPr lang="en-US" dirty="0"/>
              <a:t> </a:t>
            </a:r>
            <a:r>
              <a:rPr lang="en-US" dirty="0" err="1"/>
              <a:t>tuoduissa</a:t>
            </a:r>
            <a:r>
              <a:rPr lang="en-US" dirty="0"/>
              <a:t> </a:t>
            </a:r>
            <a:r>
              <a:rPr lang="en-US" dirty="0" err="1"/>
              <a:t>vapeissa</a:t>
            </a:r>
            <a:r>
              <a:rPr lang="en-US" dirty="0"/>
              <a:t> </a:t>
            </a:r>
            <a:r>
              <a:rPr lang="en-US" dirty="0" err="1"/>
              <a:t>ei</a:t>
            </a:r>
            <a:r>
              <a:rPr lang="en-US" dirty="0"/>
              <a:t> </a:t>
            </a:r>
            <a:r>
              <a:rPr lang="en-US" dirty="0" err="1"/>
              <a:t>voi</a:t>
            </a:r>
            <a:r>
              <a:rPr lang="en-US" dirty="0"/>
              <a:t> </a:t>
            </a:r>
            <a:r>
              <a:rPr lang="en-US" dirty="0" err="1"/>
              <a:t>luottaa</a:t>
            </a:r>
            <a:r>
              <a:rPr lang="en-US" dirty="0"/>
              <a:t> </a:t>
            </a:r>
            <a:r>
              <a:rPr lang="en-US" dirty="0" err="1"/>
              <a:t>nikotiinimäärä</a:t>
            </a:r>
            <a:r>
              <a:rPr lang="en-US" dirty="0"/>
              <a:t> </a:t>
            </a:r>
            <a:r>
              <a:rPr lang="en-US" dirty="0" err="1"/>
              <a:t>merkintään</a:t>
            </a:r>
            <a:r>
              <a:rPr lang="en-US" dirty="0"/>
              <a:t>. </a:t>
            </a:r>
            <a:r>
              <a:rPr lang="en-US" dirty="0" err="1"/>
              <a:t>Tuontituotteista</a:t>
            </a:r>
            <a:r>
              <a:rPr lang="en-US" dirty="0"/>
              <a:t> on </a:t>
            </a:r>
            <a:r>
              <a:rPr lang="en-US" dirty="0" err="1"/>
              <a:t>tunnistettu</a:t>
            </a:r>
            <a:r>
              <a:rPr lang="en-US" dirty="0"/>
              <a:t> </a:t>
            </a:r>
            <a:r>
              <a:rPr lang="en-US" dirty="0" err="1"/>
              <a:t>huomattavasti</a:t>
            </a:r>
            <a:r>
              <a:rPr lang="en-US" dirty="0"/>
              <a:t> </a:t>
            </a:r>
            <a:r>
              <a:rPr lang="en-US" dirty="0" err="1"/>
              <a:t>suurempia</a:t>
            </a:r>
            <a:r>
              <a:rPr lang="en-US" dirty="0"/>
              <a:t> </a:t>
            </a:r>
            <a:r>
              <a:rPr lang="en-US" dirty="0" err="1"/>
              <a:t>nikotiinimääriä</a:t>
            </a:r>
            <a:r>
              <a:rPr lang="en-US" dirty="0"/>
              <a:t>, </a:t>
            </a:r>
            <a:r>
              <a:rPr lang="en-US" dirty="0" err="1"/>
              <a:t>kuin</a:t>
            </a:r>
            <a:r>
              <a:rPr lang="en-US" dirty="0"/>
              <a:t> </a:t>
            </a:r>
            <a:r>
              <a:rPr lang="en-US" dirty="0" err="1"/>
              <a:t>mitä</a:t>
            </a:r>
            <a:r>
              <a:rPr lang="en-US" dirty="0"/>
              <a:t> </a:t>
            </a:r>
            <a:r>
              <a:rPr lang="en-US" dirty="0" err="1"/>
              <a:t>pakkauksessa</a:t>
            </a:r>
            <a:r>
              <a:rPr lang="en-US" dirty="0"/>
              <a:t> on </a:t>
            </a:r>
            <a:r>
              <a:rPr lang="en-US" dirty="0" err="1"/>
              <a:t>mainittu</a:t>
            </a:r>
            <a:r>
              <a:rPr lang="en-US" dirty="0"/>
              <a:t>.</a:t>
            </a:r>
            <a:endParaRPr lang="en-US" dirty="0">
              <a:cs typeface="Calibri"/>
            </a:endParaRPr>
          </a:p>
          <a:p>
            <a:pPr marL="228600" indent="-228600">
              <a:buAutoNum type="arabicPeriod"/>
            </a:pPr>
            <a:r>
              <a:rPr lang="en-US" dirty="0" err="1"/>
              <a:t>Höyrystäminen</a:t>
            </a:r>
            <a:r>
              <a:rPr lang="en-US" dirty="0"/>
              <a:t> </a:t>
            </a:r>
            <a:r>
              <a:rPr lang="en-US" dirty="0" err="1"/>
              <a:t>aiheuttaa</a:t>
            </a:r>
            <a:r>
              <a:rPr lang="en-US" dirty="0"/>
              <a:t> </a:t>
            </a:r>
            <a:r>
              <a:rPr lang="en-US" dirty="0" err="1"/>
              <a:t>makunesteissä</a:t>
            </a:r>
            <a:r>
              <a:rPr lang="en-US" dirty="0"/>
              <a:t> </a:t>
            </a:r>
            <a:r>
              <a:rPr lang="en-US" dirty="0" err="1"/>
              <a:t>myrkyllisiä</a:t>
            </a:r>
            <a:r>
              <a:rPr lang="en-US" dirty="0"/>
              <a:t> </a:t>
            </a:r>
            <a:r>
              <a:rPr lang="en-US" dirty="0" err="1"/>
              <a:t>yhdisteitä</a:t>
            </a:r>
            <a:r>
              <a:rPr lang="en-US" dirty="0"/>
              <a:t>. </a:t>
            </a:r>
            <a:r>
              <a:rPr lang="en-US" dirty="0" err="1"/>
              <a:t>Makunesteet</a:t>
            </a:r>
            <a:r>
              <a:rPr lang="en-US" dirty="0"/>
              <a:t> </a:t>
            </a:r>
            <a:r>
              <a:rPr lang="en-US" dirty="0" err="1"/>
              <a:t>eivät</a:t>
            </a:r>
            <a:r>
              <a:rPr lang="en-US" dirty="0"/>
              <a:t> ole </a:t>
            </a:r>
            <a:r>
              <a:rPr lang="en-US" dirty="0" err="1"/>
              <a:t>tarkoitettu</a:t>
            </a:r>
            <a:r>
              <a:rPr lang="en-US" dirty="0"/>
              <a:t> </a:t>
            </a:r>
            <a:r>
              <a:rPr lang="en-US" dirty="0" err="1"/>
              <a:t>höyrystettäväksi</a:t>
            </a:r>
            <a:r>
              <a:rPr lang="en-US" dirty="0"/>
              <a:t>, </a:t>
            </a:r>
            <a:r>
              <a:rPr lang="en-US" dirty="0" err="1"/>
              <a:t>vaan</a:t>
            </a:r>
            <a:r>
              <a:rPr lang="en-US" dirty="0"/>
              <a:t> </a:t>
            </a:r>
            <a:r>
              <a:rPr lang="en-US" dirty="0" err="1"/>
              <a:t>esim</a:t>
            </a:r>
            <a:r>
              <a:rPr lang="en-US" dirty="0"/>
              <a:t>. </a:t>
            </a:r>
            <a:r>
              <a:rPr lang="en-US" dirty="0" err="1"/>
              <a:t>Elintarvikekäyttöön</a:t>
            </a:r>
            <a:r>
              <a:rPr lang="en-US" dirty="0"/>
              <a:t>. </a:t>
            </a:r>
            <a:endParaRPr lang="en-US" dirty="0">
              <a:cs typeface="Calibri"/>
            </a:endParaRPr>
          </a:p>
          <a:p>
            <a:pPr marL="228600" indent="-228600">
              <a:buAutoNum type="arabicPeriod"/>
            </a:pPr>
            <a:r>
              <a:rPr lang="en-US" dirty="0" err="1"/>
              <a:t>Luonnon</a:t>
            </a:r>
            <a:r>
              <a:rPr lang="en-US" dirty="0"/>
              <a:t> </a:t>
            </a:r>
            <a:r>
              <a:rPr lang="en-US" dirty="0" err="1"/>
              <a:t>eläimet</a:t>
            </a:r>
            <a:r>
              <a:rPr lang="en-US" dirty="0"/>
              <a:t>, </a:t>
            </a:r>
            <a:r>
              <a:rPr lang="en-US" dirty="0" err="1"/>
              <a:t>sekä</a:t>
            </a:r>
            <a:r>
              <a:rPr lang="en-US" dirty="0"/>
              <a:t> </a:t>
            </a:r>
            <a:r>
              <a:rPr lang="en-US" dirty="0" err="1"/>
              <a:t>lemmikit</a:t>
            </a:r>
            <a:r>
              <a:rPr lang="en-US" dirty="0"/>
              <a:t> </a:t>
            </a:r>
            <a:r>
              <a:rPr lang="en-US" dirty="0" err="1"/>
              <a:t>voivat</a:t>
            </a:r>
            <a:r>
              <a:rPr lang="en-US" dirty="0"/>
              <a:t> </a:t>
            </a:r>
            <a:r>
              <a:rPr lang="en-US" dirty="0" err="1"/>
              <a:t>syödä</a:t>
            </a:r>
            <a:r>
              <a:rPr lang="en-US" dirty="0"/>
              <a:t> </a:t>
            </a:r>
            <a:r>
              <a:rPr lang="en-US" dirty="0" err="1"/>
              <a:t>näitä</a:t>
            </a:r>
            <a:r>
              <a:rPr lang="en-US" dirty="0"/>
              <a:t> </a:t>
            </a:r>
            <a:r>
              <a:rPr lang="en-US" dirty="0" err="1"/>
              <a:t>roskia</a:t>
            </a:r>
            <a:r>
              <a:rPr lang="en-US" dirty="0"/>
              <a:t> ja </a:t>
            </a:r>
            <a:r>
              <a:rPr lang="en-US" dirty="0" err="1"/>
              <a:t>saada</a:t>
            </a:r>
            <a:r>
              <a:rPr lang="en-US" dirty="0"/>
              <a:t> </a:t>
            </a:r>
            <a:r>
              <a:rPr lang="en-US" dirty="0" err="1"/>
              <a:t>nikotiinimyrkytyksen</a:t>
            </a:r>
            <a:r>
              <a:rPr lang="en-US" dirty="0"/>
              <a:t>, </a:t>
            </a:r>
            <a:r>
              <a:rPr lang="en-US" dirty="0" err="1"/>
              <a:t>joka</a:t>
            </a:r>
            <a:r>
              <a:rPr lang="en-US" dirty="0"/>
              <a:t> </a:t>
            </a:r>
            <a:r>
              <a:rPr lang="en-US" dirty="0" err="1"/>
              <a:t>pienellä</a:t>
            </a:r>
            <a:r>
              <a:rPr lang="en-US" dirty="0"/>
              <a:t> </a:t>
            </a:r>
            <a:r>
              <a:rPr lang="en-US" dirty="0" err="1"/>
              <a:t>eläimellä</a:t>
            </a:r>
            <a:r>
              <a:rPr lang="en-US" dirty="0"/>
              <a:t> </a:t>
            </a:r>
            <a:r>
              <a:rPr lang="en-US" dirty="0" err="1"/>
              <a:t>johtaa</a:t>
            </a:r>
            <a:r>
              <a:rPr lang="en-US" dirty="0"/>
              <a:t> </a:t>
            </a:r>
            <a:r>
              <a:rPr lang="en-US" dirty="0" err="1"/>
              <a:t>kuolemaan</a:t>
            </a:r>
            <a:r>
              <a:rPr lang="en-US" dirty="0"/>
              <a:t>. </a:t>
            </a:r>
            <a:r>
              <a:rPr lang="en-US" dirty="0" err="1"/>
              <a:t>Myös</a:t>
            </a:r>
            <a:r>
              <a:rPr lang="en-US" dirty="0"/>
              <a:t> </a:t>
            </a:r>
            <a:r>
              <a:rPr lang="en-US" dirty="0" err="1"/>
              <a:t>imeytyminen</a:t>
            </a:r>
            <a:r>
              <a:rPr lang="en-US" dirty="0"/>
              <a:t> </a:t>
            </a:r>
            <a:r>
              <a:rPr lang="en-US" dirty="0" err="1"/>
              <a:t>maaperään</a:t>
            </a:r>
            <a:r>
              <a:rPr lang="en-US" dirty="0"/>
              <a:t> ja </a:t>
            </a:r>
            <a:r>
              <a:rPr lang="en-US" dirty="0" err="1"/>
              <a:t>vesistöihin</a:t>
            </a:r>
            <a:r>
              <a:rPr lang="en-US" dirty="0"/>
              <a:t> </a:t>
            </a:r>
            <a:r>
              <a:rPr lang="en-US" dirty="0" err="1"/>
              <a:t>aiheuttaa</a:t>
            </a:r>
            <a:r>
              <a:rPr lang="en-US" dirty="0"/>
              <a:t> </a:t>
            </a:r>
            <a:r>
              <a:rPr lang="en-US" dirty="0" err="1"/>
              <a:t>tuhoa</a:t>
            </a:r>
            <a:r>
              <a:rPr lang="en-US" dirty="0"/>
              <a:t>. </a:t>
            </a:r>
            <a:endParaRPr lang="en-US" dirty="0">
              <a:cs typeface="Calibri"/>
            </a:endParaRPr>
          </a:p>
          <a:p>
            <a:pPr marL="228600" indent="-228600">
              <a:buAutoNum type="arabicPeriod"/>
            </a:pPr>
            <a:r>
              <a:rPr lang="en-US" dirty="0" err="1"/>
              <a:t>Riippuvuus</a:t>
            </a:r>
            <a:r>
              <a:rPr lang="en-US" dirty="0"/>
              <a:t> </a:t>
            </a:r>
            <a:r>
              <a:rPr lang="en-US" dirty="0" err="1"/>
              <a:t>voi</a:t>
            </a:r>
            <a:r>
              <a:rPr lang="en-US" dirty="0"/>
              <a:t> </a:t>
            </a:r>
            <a:r>
              <a:rPr lang="en-US" dirty="0" err="1"/>
              <a:t>aiheuttaa</a:t>
            </a:r>
            <a:r>
              <a:rPr lang="en-US" dirty="0"/>
              <a:t> </a:t>
            </a:r>
            <a:r>
              <a:rPr lang="en-US" dirty="0" err="1"/>
              <a:t>monenlaisia</a:t>
            </a:r>
            <a:r>
              <a:rPr lang="en-US" dirty="0"/>
              <a:t> </a:t>
            </a:r>
            <a:r>
              <a:rPr lang="en-US" dirty="0" err="1"/>
              <a:t>eri</a:t>
            </a:r>
            <a:r>
              <a:rPr lang="en-US" dirty="0"/>
              <a:t> </a:t>
            </a:r>
            <a:r>
              <a:rPr lang="en-US" dirty="0" err="1"/>
              <a:t>haittoja</a:t>
            </a:r>
            <a:r>
              <a:rPr lang="en-US" dirty="0"/>
              <a:t> </a:t>
            </a:r>
            <a:r>
              <a:rPr lang="en-US" dirty="0" err="1"/>
              <a:t>niin</a:t>
            </a:r>
            <a:r>
              <a:rPr lang="en-US" dirty="0"/>
              <a:t> </a:t>
            </a:r>
            <a:r>
              <a:rPr lang="en-US" dirty="0" err="1"/>
              <a:t>tunnetasol</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57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on </a:t>
            </a:r>
            <a:r>
              <a:rPr lang="en-US" err="1"/>
              <a:t>parasta</a:t>
            </a:r>
            <a:r>
              <a:rPr lang="en-US"/>
              <a:t> </a:t>
            </a:r>
            <a:r>
              <a:rPr lang="en-US" err="1"/>
              <a:t>meidän</a:t>
            </a:r>
            <a:r>
              <a:rPr lang="en-US"/>
              <a:t> </a:t>
            </a:r>
            <a:r>
              <a:rPr lang="en-US" err="1"/>
              <a:t>luokassa</a:t>
            </a:r>
            <a:r>
              <a:rPr lang="en-US"/>
              <a:t>?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Sans-Serif"/>
              <a:buChar char="•"/>
            </a:pPr>
            <a:r>
              <a:rPr lang="en-US"/>
              <a:t>Jos </a:t>
            </a:r>
            <a:r>
              <a:rPr lang="en-US" err="1"/>
              <a:t>ryhmätyöskentely</a:t>
            </a:r>
            <a:r>
              <a:rPr lang="en-US"/>
              <a:t> </a:t>
            </a:r>
            <a:r>
              <a:rPr lang="en-US" err="1"/>
              <a:t>ei</a:t>
            </a:r>
            <a:r>
              <a:rPr lang="en-US"/>
              <a:t> ole </a:t>
            </a:r>
            <a:r>
              <a:rPr lang="en-US" err="1"/>
              <a:t>mahdollista</a:t>
            </a:r>
            <a:r>
              <a:rPr lang="en-US"/>
              <a:t>, </a:t>
            </a:r>
            <a:r>
              <a:rPr lang="en-US" err="1"/>
              <a:t>voidaan</a:t>
            </a:r>
            <a:r>
              <a:rPr lang="en-US"/>
              <a:t> </a:t>
            </a:r>
            <a:r>
              <a:rPr lang="en-US" err="1"/>
              <a:t>kysymyksiin</a:t>
            </a:r>
            <a:r>
              <a:rPr lang="en-US"/>
              <a:t> </a:t>
            </a:r>
            <a:r>
              <a:rPr lang="en-US" err="1"/>
              <a:t>vastata</a:t>
            </a:r>
            <a:r>
              <a:rPr lang="en-US"/>
              <a:t> </a:t>
            </a:r>
            <a:r>
              <a:rPr lang="en-US" err="1"/>
              <a:t>yksilöinä</a:t>
            </a:r>
            <a:r>
              <a:rPr lang="en-US"/>
              <a:t> tai </a:t>
            </a:r>
            <a:r>
              <a:rPr lang="en-US" err="1"/>
              <a:t>parityönä</a:t>
            </a:r>
            <a:r>
              <a:rPr lang="en-US"/>
              <a:t>.</a:t>
            </a:r>
            <a:endParaRPr lang="en-US">
              <a:cs typeface="Calibri"/>
            </a:endParaRPr>
          </a:p>
          <a:p>
            <a:pPr marL="171450" indent="-171450">
              <a:buFont typeface="Arial,Sans-Serif"/>
              <a:buChar char="•"/>
            </a:pPr>
            <a:r>
              <a:rPr lang="en-US" err="1"/>
              <a:t>Kysymyksen</a:t>
            </a:r>
            <a:r>
              <a:rPr lang="en-US"/>
              <a:t> </a:t>
            </a:r>
            <a:r>
              <a:rPr lang="en-US" err="1"/>
              <a:t>voi</a:t>
            </a:r>
            <a:r>
              <a:rPr lang="en-US"/>
              <a:t> </a:t>
            </a:r>
            <a:r>
              <a:rPr lang="en-US" err="1"/>
              <a:t>kirjoittaa</a:t>
            </a:r>
            <a:r>
              <a:rPr lang="en-US"/>
              <a:t> </a:t>
            </a:r>
            <a:r>
              <a:rPr lang="en-US" err="1"/>
              <a:t>paperin</a:t>
            </a:r>
            <a:r>
              <a:rPr lang="en-US"/>
              <a:t> </a:t>
            </a:r>
            <a:r>
              <a:rPr lang="en-US" err="1"/>
              <a:t>keskelle</a:t>
            </a:r>
            <a:r>
              <a:rPr lang="en-US"/>
              <a:t>, </a:t>
            </a:r>
            <a:r>
              <a:rPr lang="en-US" err="1"/>
              <a:t>vihkon</a:t>
            </a:r>
            <a:r>
              <a:rPr lang="en-US"/>
              <a:t> </a:t>
            </a:r>
            <a:r>
              <a:rPr lang="en-US" err="1"/>
              <a:t>otsikoksi</a:t>
            </a:r>
            <a:r>
              <a:rPr lang="en-US"/>
              <a:t>, tai </a:t>
            </a:r>
            <a:r>
              <a:rPr lang="en-US" err="1"/>
              <a:t>halutessaan</a:t>
            </a:r>
            <a:r>
              <a:rPr lang="en-US"/>
              <a:t> </a:t>
            </a:r>
            <a:r>
              <a:rPr lang="en-US" err="1"/>
              <a:t>voi</a:t>
            </a:r>
            <a:r>
              <a:rPr lang="en-US"/>
              <a:t> </a:t>
            </a:r>
            <a:r>
              <a:rPr lang="en-US" err="1"/>
              <a:t>tulostaa</a:t>
            </a:r>
            <a:r>
              <a:rPr lang="en-US"/>
              <a:t> </a:t>
            </a:r>
            <a:r>
              <a:rPr lang="en-US" err="1"/>
              <a:t>tekstin</a:t>
            </a:r>
            <a:r>
              <a:rPr lang="en-US"/>
              <a:t> </a:t>
            </a:r>
            <a:r>
              <a:rPr lang="en-US" err="1"/>
              <a:t>visuaaliselle</a:t>
            </a:r>
            <a:r>
              <a:rPr lang="en-US"/>
              <a:t> </a:t>
            </a:r>
            <a:r>
              <a:rPr lang="en-US" err="1"/>
              <a:t>pohjalle</a:t>
            </a:r>
            <a:r>
              <a:rPr lang="en-US"/>
              <a:t>, </a:t>
            </a:r>
            <a:r>
              <a:rPr lang="en-US" err="1"/>
              <a:t>jolloin</a:t>
            </a:r>
            <a:r>
              <a:rPr lang="en-US"/>
              <a:t> </a:t>
            </a:r>
            <a:r>
              <a:rPr lang="en-US" err="1"/>
              <a:t>tuotokset</a:t>
            </a:r>
            <a:r>
              <a:rPr lang="en-US"/>
              <a:t> </a:t>
            </a:r>
            <a:r>
              <a:rPr lang="en-US" err="1"/>
              <a:t>voi</a:t>
            </a:r>
            <a:r>
              <a:rPr lang="en-US"/>
              <a:t> </a:t>
            </a:r>
            <a:r>
              <a:rPr lang="en-US" err="1"/>
              <a:t>jättää</a:t>
            </a:r>
            <a:r>
              <a:rPr lang="en-US"/>
              <a:t> </a:t>
            </a:r>
            <a:r>
              <a:rPr lang="en-US" err="1"/>
              <a:t>esimerkiksi</a:t>
            </a:r>
            <a:r>
              <a:rPr lang="en-US"/>
              <a:t> </a:t>
            </a:r>
            <a:r>
              <a:rPr lang="en-US" err="1"/>
              <a:t>luokan</a:t>
            </a:r>
            <a:r>
              <a:rPr lang="en-US"/>
              <a:t> </a:t>
            </a:r>
            <a:r>
              <a:rPr lang="en-US" err="1"/>
              <a:t>seinälle</a:t>
            </a:r>
            <a:r>
              <a:rPr lang="en-US"/>
              <a:t> </a:t>
            </a:r>
            <a:r>
              <a:rPr lang="en-US" err="1"/>
              <a:t>esille</a:t>
            </a:r>
            <a:r>
              <a:rPr lang="en-US"/>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40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Alustus</a:t>
            </a:r>
            <a:r>
              <a:rPr lang="en-US">
                <a:cs typeface="Calibri"/>
              </a:rPr>
              <a:t> </a:t>
            </a:r>
            <a:r>
              <a:rPr lang="en-US" err="1">
                <a:cs typeface="Calibri"/>
              </a:rPr>
              <a:t>aiheeseen</a:t>
            </a:r>
            <a:r>
              <a:rPr lang="en-US">
                <a:cs typeface="Calibri"/>
              </a:rPr>
              <a:t> </a:t>
            </a:r>
            <a:r>
              <a:rPr lang="en-US" err="1">
                <a:cs typeface="Calibri"/>
              </a:rPr>
              <a:t>miettimällä</a:t>
            </a:r>
            <a:r>
              <a:rPr lang="en-US">
                <a:cs typeface="Calibri"/>
              </a:rPr>
              <a:t> </a:t>
            </a:r>
            <a:r>
              <a:rPr lang="en-US" err="1">
                <a:cs typeface="Calibri"/>
              </a:rPr>
              <a:t>mikä</a:t>
            </a:r>
            <a:r>
              <a:rPr lang="en-US">
                <a:cs typeface="Calibri"/>
              </a:rPr>
              <a:t> </a:t>
            </a:r>
            <a:r>
              <a:rPr lang="en-US" err="1">
                <a:cs typeface="Calibri"/>
              </a:rPr>
              <a:t>fiilis</a:t>
            </a:r>
            <a:r>
              <a:rPr lang="en-US">
                <a:cs typeface="Calibri"/>
              </a:rPr>
              <a:t> </a:t>
            </a:r>
            <a:r>
              <a:rPr lang="en-US" err="1">
                <a:cs typeface="Calibri"/>
              </a:rPr>
              <a:t>tänään</a:t>
            </a:r>
            <a:r>
              <a:rPr lang="en-US">
                <a:cs typeface="Calibri"/>
              </a:rPr>
              <a:t> on. </a:t>
            </a:r>
            <a:r>
              <a:rPr lang="en-US" err="1">
                <a:cs typeface="Calibri"/>
              </a:rPr>
              <a:t>Kuvasta</a:t>
            </a:r>
            <a:r>
              <a:rPr lang="en-US">
                <a:cs typeface="Calibri"/>
              </a:rPr>
              <a:t> </a:t>
            </a:r>
            <a:r>
              <a:rPr lang="en-US" err="1">
                <a:cs typeface="Calibri"/>
              </a:rPr>
              <a:t>voi</a:t>
            </a:r>
            <a:r>
              <a:rPr lang="en-US">
                <a:cs typeface="Calibri"/>
              </a:rPr>
              <a:t> </a:t>
            </a:r>
            <a:r>
              <a:rPr lang="en-US" err="1">
                <a:cs typeface="Calibri"/>
              </a:rPr>
              <a:t>etsiä</a:t>
            </a:r>
            <a:r>
              <a:rPr lang="en-US">
                <a:cs typeface="Calibri"/>
              </a:rPr>
              <a:t> </a:t>
            </a:r>
            <a:r>
              <a:rPr lang="en-US" err="1">
                <a:cs typeface="Calibri"/>
              </a:rPr>
              <a:t>omaa</a:t>
            </a:r>
            <a:r>
              <a:rPr lang="en-US">
                <a:cs typeface="Calibri"/>
              </a:rPr>
              <a:t> </a:t>
            </a:r>
            <a:r>
              <a:rPr lang="en-US" err="1">
                <a:cs typeface="Calibri"/>
              </a:rPr>
              <a:t>fiilistä</a:t>
            </a:r>
            <a:r>
              <a:rPr lang="en-US">
                <a:cs typeface="Calibri"/>
              </a:rPr>
              <a:t> </a:t>
            </a:r>
            <a:r>
              <a:rPr lang="en-US" err="1">
                <a:cs typeface="Calibri"/>
              </a:rPr>
              <a:t>kuvaavan</a:t>
            </a:r>
            <a:r>
              <a:rPr lang="en-US">
                <a:cs typeface="Calibri"/>
              </a:rPr>
              <a:t> </a:t>
            </a:r>
            <a:r>
              <a:rPr lang="en-US" err="1">
                <a:cs typeface="Calibri"/>
              </a:rPr>
              <a:t>hahmon</a:t>
            </a:r>
            <a:r>
              <a:rPr lang="en-US">
                <a:cs typeface="Calibri"/>
              </a:rPr>
              <a:t>. </a:t>
            </a:r>
            <a:endParaRPr lang="fi-FI">
              <a:cs typeface="Calibri"/>
            </a:endParaRPr>
          </a:p>
          <a:p>
            <a:pPr marL="171450" indent="-171450">
              <a:buFont typeface="Arial"/>
              <a:buChar char="•"/>
            </a:pPr>
            <a:r>
              <a:rPr lang="en-US" err="1">
                <a:cs typeface="Calibri"/>
              </a:rPr>
              <a:t>Päihteidenkäyttö</a:t>
            </a:r>
            <a:r>
              <a:rPr lang="en-US">
                <a:cs typeface="Calibri"/>
              </a:rPr>
              <a:t> </a:t>
            </a:r>
            <a:r>
              <a:rPr lang="en-US" err="1">
                <a:cs typeface="Calibri"/>
              </a:rPr>
              <a:t>liittyy</a:t>
            </a:r>
            <a:r>
              <a:rPr lang="en-US">
                <a:cs typeface="Calibri"/>
              </a:rPr>
              <a:t> </a:t>
            </a:r>
            <a:r>
              <a:rPr lang="en-US" err="1">
                <a:cs typeface="Calibri"/>
              </a:rPr>
              <a:t>hyvin</a:t>
            </a:r>
            <a:r>
              <a:rPr lang="en-US">
                <a:cs typeface="Calibri"/>
              </a:rPr>
              <a:t> </a:t>
            </a:r>
            <a:r>
              <a:rPr lang="en-US" err="1">
                <a:cs typeface="Calibri"/>
              </a:rPr>
              <a:t>usein</a:t>
            </a:r>
            <a:r>
              <a:rPr lang="en-US">
                <a:cs typeface="Calibri"/>
              </a:rPr>
              <a:t> </a:t>
            </a:r>
            <a:r>
              <a:rPr lang="en-US" err="1">
                <a:cs typeface="Calibri"/>
              </a:rPr>
              <a:t>fiilikseen</a:t>
            </a:r>
            <a:r>
              <a:rPr lang="en-US">
                <a:cs typeface="Calibri"/>
              </a:rPr>
              <a:t> ja </a:t>
            </a:r>
            <a:r>
              <a:rPr lang="en-US" err="1">
                <a:cs typeface="Calibri"/>
              </a:rPr>
              <a:t>erilaisiin</a:t>
            </a:r>
            <a:r>
              <a:rPr lang="en-US">
                <a:cs typeface="Calibri"/>
              </a:rPr>
              <a:t> </a:t>
            </a:r>
            <a:r>
              <a:rPr lang="en-US" err="1">
                <a:cs typeface="Calibri"/>
              </a:rPr>
              <a:t>tunteisiin</a:t>
            </a:r>
            <a:r>
              <a:rPr lang="en-US">
                <a:cs typeface="Calibri"/>
              </a:rPr>
              <a:t>. </a:t>
            </a:r>
            <a:r>
              <a:rPr lang="en-US" err="1">
                <a:cs typeface="Calibri"/>
              </a:rPr>
              <a:t>Tämä</a:t>
            </a:r>
            <a:r>
              <a:rPr lang="en-US">
                <a:cs typeface="Calibri"/>
              </a:rPr>
              <a:t> on </a:t>
            </a:r>
            <a:r>
              <a:rPr lang="en-US" err="1">
                <a:cs typeface="Calibri"/>
              </a:rPr>
              <a:t>hyvä</a:t>
            </a:r>
            <a:r>
              <a:rPr lang="en-US">
                <a:cs typeface="Calibri"/>
              </a:rPr>
              <a:t> </a:t>
            </a:r>
            <a:r>
              <a:rPr lang="en-US" err="1">
                <a:cs typeface="Calibri"/>
              </a:rPr>
              <a:t>tuoda</a:t>
            </a:r>
            <a:r>
              <a:rPr lang="en-US">
                <a:cs typeface="Calibri"/>
              </a:rPr>
              <a:t> </a:t>
            </a:r>
            <a:r>
              <a:rPr lang="en-US" err="1">
                <a:cs typeface="Calibri"/>
              </a:rPr>
              <a:t>esille</a:t>
            </a:r>
            <a:r>
              <a:rPr lang="en-US">
                <a:cs typeface="Calibri"/>
              </a:rPr>
              <a:t> ja </a:t>
            </a:r>
            <a:r>
              <a:rPr lang="en-US" err="1">
                <a:cs typeface="Calibri"/>
              </a:rPr>
              <a:t>miettiä</a:t>
            </a:r>
            <a:r>
              <a:rPr lang="en-US">
                <a:cs typeface="Calibri"/>
              </a:rPr>
              <a:t> </a:t>
            </a:r>
            <a:r>
              <a:rPr lang="en-US" err="1">
                <a:cs typeface="Calibri"/>
              </a:rPr>
              <a:t>minkälaisia</a:t>
            </a:r>
            <a:r>
              <a:rPr lang="en-US">
                <a:cs typeface="Calibri"/>
              </a:rPr>
              <a:t> </a:t>
            </a:r>
            <a:r>
              <a:rPr lang="en-US" err="1">
                <a:cs typeface="Calibri"/>
              </a:rPr>
              <a:t>keinoja</a:t>
            </a:r>
            <a:r>
              <a:rPr lang="en-US">
                <a:cs typeface="Calibri"/>
              </a:rPr>
              <a:t> </a:t>
            </a:r>
            <a:r>
              <a:rPr lang="en-US" err="1">
                <a:cs typeface="Calibri"/>
              </a:rPr>
              <a:t>itsellä</a:t>
            </a:r>
            <a:r>
              <a:rPr lang="en-US">
                <a:cs typeface="Calibri"/>
              </a:rPr>
              <a:t> on </a:t>
            </a:r>
            <a:r>
              <a:rPr lang="en-US" err="1">
                <a:cs typeface="Calibri"/>
              </a:rPr>
              <a:t>käsitellä</a:t>
            </a:r>
            <a:r>
              <a:rPr lang="en-US">
                <a:cs typeface="Calibri"/>
              </a:rPr>
              <a:t> </a:t>
            </a:r>
            <a:r>
              <a:rPr lang="en-US" err="1">
                <a:cs typeface="Calibri"/>
              </a:rPr>
              <a:t>erilaisia</a:t>
            </a:r>
            <a:r>
              <a:rPr lang="en-US">
                <a:cs typeface="Calibri"/>
              </a:rPr>
              <a:t> </a:t>
            </a:r>
            <a:r>
              <a:rPr lang="en-US" err="1">
                <a:cs typeface="Calibri"/>
              </a:rPr>
              <a:t>tunnetiloja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54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cs typeface="Calibri"/>
              </a:rPr>
              <a:t>9. </a:t>
            </a:r>
            <a:r>
              <a:rPr lang="en-US" err="1">
                <a:cs typeface="Calibri"/>
              </a:rPr>
              <a:t>luokkalaisten</a:t>
            </a:r>
            <a:r>
              <a:rPr lang="en-US">
                <a:cs typeface="Calibri"/>
              </a:rPr>
              <a:t> </a:t>
            </a:r>
            <a:r>
              <a:rPr lang="en-US" err="1">
                <a:cs typeface="Calibri"/>
              </a:rPr>
              <a:t>kanssa</a:t>
            </a:r>
            <a:r>
              <a:rPr lang="en-US">
                <a:cs typeface="Calibri"/>
              </a:rPr>
              <a:t> </a:t>
            </a:r>
            <a:r>
              <a:rPr lang="en-US" err="1">
                <a:cs typeface="Calibri"/>
              </a:rPr>
              <a:t>keskustellaan</a:t>
            </a:r>
            <a:r>
              <a:rPr lang="en-US">
                <a:cs typeface="Calibri"/>
              </a:rPr>
              <a:t> </a:t>
            </a:r>
            <a:r>
              <a:rPr lang="en-US" err="1">
                <a:cs typeface="Calibri"/>
              </a:rPr>
              <a:t>aiheesta</a:t>
            </a:r>
            <a:r>
              <a:rPr lang="en-US">
                <a:cs typeface="Calibri"/>
              </a:rPr>
              <a:t> </a:t>
            </a:r>
            <a:r>
              <a:rPr lang="en-US" err="1">
                <a:cs typeface="Calibri"/>
              </a:rPr>
              <a:t>teemalla</a:t>
            </a:r>
            <a:r>
              <a:rPr lang="en-US">
                <a:cs typeface="Calibri"/>
              </a:rPr>
              <a:t> "</a:t>
            </a:r>
            <a:r>
              <a:rPr lang="en-US" err="1">
                <a:cs typeface="Calibri"/>
              </a:rPr>
              <a:t>miten</a:t>
            </a:r>
            <a:r>
              <a:rPr lang="en-US">
                <a:cs typeface="Calibri"/>
              </a:rPr>
              <a:t> </a:t>
            </a:r>
            <a:r>
              <a:rPr lang="en-US" err="1">
                <a:cs typeface="Calibri"/>
              </a:rPr>
              <a:t>fiilis</a:t>
            </a:r>
            <a:r>
              <a:rPr lang="en-US">
                <a:cs typeface="Calibri"/>
              </a:rPr>
              <a:t> </a:t>
            </a:r>
            <a:r>
              <a:rPr lang="en-US" err="1">
                <a:cs typeface="Calibri"/>
              </a:rPr>
              <a:t>vaikuttaa</a:t>
            </a:r>
            <a:r>
              <a:rPr lang="en-US">
                <a:cs typeface="Calibri"/>
              </a:rPr>
              <a:t> </a:t>
            </a:r>
            <a:r>
              <a:rPr lang="en-US" err="1">
                <a:cs typeface="Calibri"/>
              </a:rPr>
              <a:t>päihteidenkäyttöön</a:t>
            </a:r>
            <a:r>
              <a:rPr lang="en-US">
                <a:cs typeface="Calibri"/>
              </a:rPr>
              <a:t> ja </a:t>
            </a:r>
            <a:r>
              <a:rPr lang="en-US" err="1">
                <a:cs typeface="Calibri"/>
              </a:rPr>
              <a:t>riippuvuuteen</a:t>
            </a:r>
            <a:r>
              <a:rPr lang="en-US">
                <a:cs typeface="Calibri"/>
              </a:rPr>
              <a:t>". </a:t>
            </a:r>
            <a:r>
              <a:rPr lang="en-US" err="1">
                <a:cs typeface="Calibri"/>
              </a:rPr>
              <a:t>Fiilis</a:t>
            </a:r>
            <a:r>
              <a:rPr lang="en-US">
                <a:cs typeface="Calibri"/>
              </a:rPr>
              <a:t> ja </a:t>
            </a:r>
            <a:r>
              <a:rPr lang="en-US" err="1">
                <a:cs typeface="Calibri"/>
              </a:rPr>
              <a:t>tunteet</a:t>
            </a:r>
            <a:r>
              <a:rPr lang="en-US">
                <a:cs typeface="Calibri"/>
              </a:rPr>
              <a:t> </a:t>
            </a:r>
            <a:r>
              <a:rPr lang="en-US" err="1">
                <a:cs typeface="Calibri"/>
              </a:rPr>
              <a:t>ohjaavat</a:t>
            </a:r>
            <a:r>
              <a:rPr lang="en-US">
                <a:cs typeface="Calibri"/>
              </a:rPr>
              <a:t> </a:t>
            </a:r>
            <a:r>
              <a:rPr lang="en-US" err="1">
                <a:cs typeface="Calibri"/>
              </a:rPr>
              <a:t>aina</a:t>
            </a:r>
            <a:r>
              <a:rPr lang="en-US">
                <a:cs typeface="Calibri"/>
              </a:rPr>
              <a:t> </a:t>
            </a:r>
            <a:r>
              <a:rPr lang="en-US" err="1">
                <a:cs typeface="Calibri"/>
              </a:rPr>
              <a:t>tietyllä</a:t>
            </a:r>
            <a:r>
              <a:rPr lang="en-US">
                <a:cs typeface="Calibri"/>
              </a:rPr>
              <a:t> </a:t>
            </a:r>
            <a:r>
              <a:rPr lang="en-US" err="1">
                <a:cs typeface="Calibri"/>
              </a:rPr>
              <a:t>tavalla</a:t>
            </a:r>
            <a:r>
              <a:rPr lang="en-US">
                <a:cs typeface="Calibri"/>
              </a:rPr>
              <a:t> </a:t>
            </a:r>
            <a:r>
              <a:rPr lang="en-US" err="1">
                <a:cs typeface="Calibri"/>
              </a:rPr>
              <a:t>ihmistä</a:t>
            </a:r>
            <a:r>
              <a:rPr lang="en-US">
                <a:cs typeface="Calibri"/>
              </a:rPr>
              <a:t> </a:t>
            </a:r>
            <a:r>
              <a:rPr lang="en-US" err="1">
                <a:cs typeface="Calibri"/>
              </a:rPr>
              <a:t>päihteidenkäytössä</a:t>
            </a:r>
            <a:r>
              <a:rPr lang="en-US">
                <a:cs typeface="Calibri"/>
              </a:rPr>
              <a:t>. </a:t>
            </a:r>
            <a:r>
              <a:rPr lang="en-US" err="1">
                <a:cs typeface="Calibri"/>
              </a:rPr>
              <a:t>Toiset</a:t>
            </a:r>
            <a:r>
              <a:rPr lang="en-US">
                <a:cs typeface="Calibri"/>
              </a:rPr>
              <a:t> </a:t>
            </a:r>
            <a:r>
              <a:rPr lang="en-US" err="1">
                <a:cs typeface="Calibri"/>
              </a:rPr>
              <a:t>voivat</a:t>
            </a:r>
            <a:r>
              <a:rPr lang="en-US">
                <a:cs typeface="Calibri"/>
              </a:rPr>
              <a:t> </a:t>
            </a:r>
            <a:r>
              <a:rPr lang="en-US" err="1">
                <a:cs typeface="Calibri"/>
              </a:rPr>
              <a:t>käyttää</a:t>
            </a:r>
            <a:r>
              <a:rPr lang="en-US">
                <a:cs typeface="Calibri"/>
              </a:rPr>
              <a:t> </a:t>
            </a:r>
            <a:r>
              <a:rPr lang="en-US" err="1">
                <a:cs typeface="Calibri"/>
              </a:rPr>
              <a:t>päihteitä</a:t>
            </a:r>
            <a:r>
              <a:rPr lang="en-US">
                <a:cs typeface="Calibri"/>
              </a:rPr>
              <a:t> </a:t>
            </a:r>
            <a:r>
              <a:rPr lang="en-US" err="1">
                <a:cs typeface="Calibri"/>
              </a:rPr>
              <a:t>hyvän</a:t>
            </a:r>
            <a:r>
              <a:rPr lang="en-US">
                <a:cs typeface="Calibri"/>
              </a:rPr>
              <a:t> </a:t>
            </a:r>
            <a:r>
              <a:rPr lang="en-US" err="1">
                <a:cs typeface="Calibri"/>
              </a:rPr>
              <a:t>fiiliksen</a:t>
            </a:r>
            <a:r>
              <a:rPr lang="en-US">
                <a:cs typeface="Calibri"/>
              </a:rPr>
              <a:t> </a:t>
            </a:r>
            <a:r>
              <a:rPr lang="en-US" err="1">
                <a:cs typeface="Calibri"/>
              </a:rPr>
              <a:t>nostamiseen</a:t>
            </a:r>
            <a:r>
              <a:rPr lang="en-US">
                <a:cs typeface="Calibri"/>
              </a:rPr>
              <a:t>, </a:t>
            </a:r>
            <a:r>
              <a:rPr lang="en-US" err="1">
                <a:cs typeface="Calibri"/>
              </a:rPr>
              <a:t>toiset</a:t>
            </a:r>
            <a:r>
              <a:rPr lang="en-US">
                <a:cs typeface="Calibri"/>
              </a:rPr>
              <a:t> </a:t>
            </a:r>
            <a:r>
              <a:rPr lang="en-US" err="1">
                <a:cs typeface="Calibri"/>
              </a:rPr>
              <a:t>taas</a:t>
            </a:r>
            <a:r>
              <a:rPr lang="en-US">
                <a:cs typeface="Calibri"/>
              </a:rPr>
              <a:t> </a:t>
            </a:r>
            <a:r>
              <a:rPr lang="en-US" err="1">
                <a:cs typeface="Calibri"/>
              </a:rPr>
              <a:t>huonon</a:t>
            </a:r>
            <a:r>
              <a:rPr lang="en-US">
                <a:cs typeface="Calibri"/>
              </a:rPr>
              <a:t> </a:t>
            </a:r>
            <a:r>
              <a:rPr lang="en-US" err="1">
                <a:cs typeface="Calibri"/>
              </a:rPr>
              <a:t>fiiliksen</a:t>
            </a:r>
            <a:r>
              <a:rPr lang="en-US">
                <a:cs typeface="Calibri"/>
              </a:rPr>
              <a:t> </a:t>
            </a:r>
            <a:r>
              <a:rPr lang="en-US" err="1">
                <a:cs typeface="Calibri"/>
              </a:rPr>
              <a:t>sietämiseen</a:t>
            </a:r>
            <a:r>
              <a:rPr lang="en-US">
                <a:cs typeface="Calibri"/>
              </a:rPr>
              <a:t>. </a:t>
            </a:r>
            <a:endParaRPr lang="fi-FI"/>
          </a:p>
          <a:p>
            <a:pPr marL="171450" indent="-171450">
              <a:buFont typeface="Arial"/>
              <a:buChar char="•"/>
            </a:pPr>
            <a:r>
              <a:rPr lang="en-US">
                <a:cs typeface="Calibri"/>
              </a:rPr>
              <a:t>On </a:t>
            </a:r>
            <a:r>
              <a:rPr lang="en-US" err="1">
                <a:cs typeface="Calibri"/>
              </a:rPr>
              <a:t>tärkeää</a:t>
            </a:r>
            <a:r>
              <a:rPr lang="en-US">
                <a:cs typeface="Calibri"/>
              </a:rPr>
              <a:t> </a:t>
            </a:r>
            <a:r>
              <a:rPr lang="en-US" err="1">
                <a:cs typeface="Calibri"/>
              </a:rPr>
              <a:t>miettiä</a:t>
            </a:r>
            <a:r>
              <a:rPr lang="en-US">
                <a:cs typeface="Calibri"/>
              </a:rPr>
              <a:t> </a:t>
            </a:r>
            <a:r>
              <a:rPr lang="en-US" err="1">
                <a:cs typeface="Calibri"/>
              </a:rPr>
              <a:t>miten</a:t>
            </a:r>
            <a:r>
              <a:rPr lang="en-US">
                <a:cs typeface="Calibri"/>
              </a:rPr>
              <a:t> </a:t>
            </a:r>
            <a:r>
              <a:rPr lang="en-US" err="1">
                <a:cs typeface="Calibri"/>
              </a:rPr>
              <a:t>itse</a:t>
            </a:r>
            <a:r>
              <a:rPr lang="en-US">
                <a:cs typeface="Calibri"/>
              </a:rPr>
              <a:t> </a:t>
            </a:r>
            <a:r>
              <a:rPr lang="en-US" err="1">
                <a:cs typeface="Calibri"/>
              </a:rPr>
              <a:t>toimii</a:t>
            </a:r>
            <a:r>
              <a:rPr lang="en-US">
                <a:cs typeface="Calibri"/>
              </a:rPr>
              <a:t> </a:t>
            </a:r>
            <a:r>
              <a:rPr lang="en-US" err="1">
                <a:cs typeface="Calibri"/>
              </a:rPr>
              <a:t>eri</a:t>
            </a:r>
            <a:r>
              <a:rPr lang="en-US">
                <a:cs typeface="Calibri"/>
              </a:rPr>
              <a:t> </a:t>
            </a:r>
            <a:r>
              <a:rPr lang="en-US" err="1">
                <a:cs typeface="Calibri"/>
              </a:rPr>
              <a:t>tilanteissa</a:t>
            </a:r>
            <a:r>
              <a:rPr lang="en-US">
                <a:cs typeface="Calibri"/>
              </a:rPr>
              <a:t> ja </a:t>
            </a:r>
            <a:r>
              <a:rPr lang="en-US" err="1">
                <a:cs typeface="Calibri"/>
              </a:rPr>
              <a:t>minkälaisia</a:t>
            </a:r>
            <a:r>
              <a:rPr lang="en-US">
                <a:cs typeface="Calibri"/>
              </a:rPr>
              <a:t> </a:t>
            </a:r>
            <a:r>
              <a:rPr lang="en-US" err="1">
                <a:cs typeface="Calibri"/>
              </a:rPr>
              <a:t>toimintamalleja</a:t>
            </a:r>
            <a:r>
              <a:rPr lang="en-US">
                <a:cs typeface="Calibri"/>
              </a:rPr>
              <a:t> </a:t>
            </a:r>
            <a:r>
              <a:rPr lang="en-US" err="1">
                <a:cs typeface="Calibri"/>
              </a:rPr>
              <a:t>itse</a:t>
            </a:r>
            <a:r>
              <a:rPr lang="en-US">
                <a:cs typeface="Calibri"/>
              </a:rPr>
              <a:t> on </a:t>
            </a:r>
            <a:r>
              <a:rPr lang="en-US" err="1">
                <a:cs typeface="Calibri"/>
              </a:rPr>
              <a:t>oppinut</a:t>
            </a:r>
            <a:r>
              <a:rPr lang="en-US">
                <a:cs typeface="Calibri"/>
              </a:rPr>
              <a:t>. </a:t>
            </a:r>
            <a:r>
              <a:rPr lang="en-US" err="1">
                <a:cs typeface="Calibri"/>
              </a:rPr>
              <a:t>Tunnetilojen</a:t>
            </a:r>
            <a:r>
              <a:rPr lang="en-US">
                <a:cs typeface="Calibri"/>
              </a:rPr>
              <a:t> </a:t>
            </a:r>
            <a:r>
              <a:rPr lang="en-US" err="1">
                <a:cs typeface="Calibri"/>
              </a:rPr>
              <a:t>käsittelyllä</a:t>
            </a:r>
            <a:r>
              <a:rPr lang="en-US">
                <a:cs typeface="Calibri"/>
              </a:rPr>
              <a:t> ja </a:t>
            </a:r>
            <a:r>
              <a:rPr lang="en-US" err="1">
                <a:cs typeface="Calibri"/>
              </a:rPr>
              <a:t>tunnistamisella</a:t>
            </a:r>
            <a:r>
              <a:rPr lang="en-US">
                <a:cs typeface="Calibri"/>
              </a:rPr>
              <a:t> on </a:t>
            </a:r>
            <a:r>
              <a:rPr lang="en-US" err="1">
                <a:cs typeface="Calibri"/>
              </a:rPr>
              <a:t>suuri</a:t>
            </a:r>
            <a:r>
              <a:rPr lang="en-US">
                <a:cs typeface="Calibri"/>
              </a:rPr>
              <a:t> </a:t>
            </a:r>
            <a:r>
              <a:rPr lang="en-US" err="1">
                <a:cs typeface="Calibri"/>
              </a:rPr>
              <a:t>merkitys</a:t>
            </a:r>
            <a:r>
              <a:rPr lang="en-US">
                <a:cs typeface="Calibri"/>
              </a:rPr>
              <a:t> </a:t>
            </a:r>
            <a:r>
              <a:rPr lang="en-US" err="1">
                <a:cs typeface="Calibri"/>
              </a:rPr>
              <a:t>omaan</a:t>
            </a:r>
            <a:r>
              <a:rPr lang="en-US">
                <a:cs typeface="Calibri"/>
              </a:rPr>
              <a:t> </a:t>
            </a:r>
            <a:r>
              <a:rPr lang="en-US" err="1">
                <a:cs typeface="Calibri"/>
              </a:rPr>
              <a:t>käytökseen</a:t>
            </a:r>
            <a:r>
              <a:rPr lang="en-US">
                <a:cs typeface="Calibri"/>
              </a:rPr>
              <a:t>.</a:t>
            </a:r>
          </a:p>
          <a:p>
            <a:endParaRPr lang="en-US"/>
          </a:p>
          <a:p>
            <a:pPr marL="171450" indent="-171450">
              <a:buFont typeface="Arial"/>
              <a:buChar char="•"/>
            </a:pPr>
            <a:r>
              <a:rPr lang="en-US" err="1"/>
              <a:t>Diasta</a:t>
            </a:r>
            <a:r>
              <a:rPr lang="en-US"/>
              <a:t> </a:t>
            </a:r>
            <a:r>
              <a:rPr lang="en-US" err="1"/>
              <a:t>voi</a:t>
            </a:r>
            <a:r>
              <a:rPr lang="en-US"/>
              <a:t> </a:t>
            </a:r>
            <a:r>
              <a:rPr lang="en-US" err="1"/>
              <a:t>nostaa</a:t>
            </a:r>
            <a:r>
              <a:rPr lang="en-US"/>
              <a:t> </a:t>
            </a:r>
            <a:r>
              <a:rPr lang="en-US" err="1"/>
              <a:t>esiin</a:t>
            </a:r>
            <a:r>
              <a:rPr lang="en-US"/>
              <a:t> </a:t>
            </a:r>
            <a:r>
              <a:rPr lang="en-US" err="1"/>
              <a:t>leimaamisen</a:t>
            </a:r>
            <a:r>
              <a:rPr lang="en-US"/>
              <a:t>.  </a:t>
            </a:r>
            <a:r>
              <a:rPr lang="en-US" err="1"/>
              <a:t>Riippuvainen</a:t>
            </a:r>
            <a:r>
              <a:rPr lang="en-US"/>
              <a:t> </a:t>
            </a:r>
            <a:r>
              <a:rPr lang="en-US" err="1"/>
              <a:t>saa</a:t>
            </a:r>
            <a:r>
              <a:rPr lang="en-US"/>
              <a:t> </a:t>
            </a:r>
            <a:r>
              <a:rPr lang="en-US" err="1"/>
              <a:t>helposti</a:t>
            </a:r>
            <a:r>
              <a:rPr lang="en-US"/>
              <a:t> </a:t>
            </a:r>
            <a:r>
              <a:rPr lang="en-US" err="1"/>
              <a:t>leiman</a:t>
            </a:r>
            <a:r>
              <a:rPr lang="en-US"/>
              <a:t> </a:t>
            </a:r>
            <a:r>
              <a:rPr lang="en-US" err="1"/>
              <a:t>joka</a:t>
            </a:r>
            <a:r>
              <a:rPr lang="en-US"/>
              <a:t> </a:t>
            </a:r>
            <a:r>
              <a:rPr lang="en-US" err="1"/>
              <a:t>voi</a:t>
            </a:r>
            <a:r>
              <a:rPr lang="en-US"/>
              <a:t> </a:t>
            </a:r>
            <a:r>
              <a:rPr lang="en-US" err="1"/>
              <a:t>puhekielessä</a:t>
            </a:r>
            <a:r>
              <a:rPr lang="en-US"/>
              <a:t> olla </a:t>
            </a:r>
            <a:r>
              <a:rPr lang="en-US" err="1"/>
              <a:t>halventava</a:t>
            </a:r>
            <a:r>
              <a:rPr lang="en-US"/>
              <a:t> "</a:t>
            </a:r>
            <a:r>
              <a:rPr lang="en-US" err="1"/>
              <a:t>nisti</a:t>
            </a:r>
            <a:r>
              <a:rPr lang="en-US"/>
              <a:t>, </a:t>
            </a:r>
            <a:r>
              <a:rPr lang="en-US" err="1"/>
              <a:t>juoppo</a:t>
            </a:r>
            <a:r>
              <a:rPr lang="en-US"/>
              <a:t>, </a:t>
            </a:r>
            <a:r>
              <a:rPr lang="en-US" err="1"/>
              <a:t>narkkari</a:t>
            </a:r>
            <a:r>
              <a:rPr lang="en-US"/>
              <a:t>" </a:t>
            </a:r>
            <a:r>
              <a:rPr lang="en-US" err="1"/>
              <a:t>yms</a:t>
            </a:r>
            <a:r>
              <a:rPr lang="en-US"/>
              <a:t>. On </a:t>
            </a:r>
            <a:r>
              <a:rPr lang="en-US" err="1"/>
              <a:t>tärkeää</a:t>
            </a:r>
            <a:r>
              <a:rPr lang="en-US"/>
              <a:t> </a:t>
            </a:r>
            <a:r>
              <a:rPr lang="en-US" err="1"/>
              <a:t>tuoda</a:t>
            </a:r>
            <a:r>
              <a:rPr lang="en-US"/>
              <a:t> </a:t>
            </a:r>
            <a:r>
              <a:rPr lang="en-US" err="1"/>
              <a:t>esille</a:t>
            </a:r>
            <a:r>
              <a:rPr lang="en-US"/>
              <a:t> </a:t>
            </a:r>
            <a:r>
              <a:rPr lang="en-US" err="1"/>
              <a:t>että</a:t>
            </a:r>
            <a:r>
              <a:rPr lang="en-US"/>
              <a:t> </a:t>
            </a:r>
            <a:r>
              <a:rPr lang="en-US" err="1"/>
              <a:t>kukaan</a:t>
            </a:r>
            <a:r>
              <a:rPr lang="en-US"/>
              <a:t> </a:t>
            </a:r>
            <a:r>
              <a:rPr lang="en-US" err="1"/>
              <a:t>ei</a:t>
            </a:r>
            <a:r>
              <a:rPr lang="en-US"/>
              <a:t> </a:t>
            </a:r>
            <a:r>
              <a:rPr lang="en-US" err="1"/>
              <a:t>nuorena</a:t>
            </a:r>
            <a:r>
              <a:rPr lang="en-US"/>
              <a:t> </a:t>
            </a:r>
            <a:r>
              <a:rPr lang="en-US" err="1"/>
              <a:t>suunnittele</a:t>
            </a:r>
            <a:r>
              <a:rPr lang="en-US"/>
              <a:t> </a:t>
            </a:r>
            <a:r>
              <a:rPr lang="en-US" err="1"/>
              <a:t>itselleen</a:t>
            </a:r>
            <a:r>
              <a:rPr lang="en-US"/>
              <a:t> </a:t>
            </a:r>
            <a:r>
              <a:rPr lang="en-US" err="1"/>
              <a:t>sellaista</a:t>
            </a:r>
            <a:r>
              <a:rPr lang="en-US"/>
              <a:t> </a:t>
            </a:r>
            <a:r>
              <a:rPr lang="en-US" err="1"/>
              <a:t>tulevaisuutta</a:t>
            </a:r>
            <a:r>
              <a:rPr lang="en-US"/>
              <a:t>, </a:t>
            </a:r>
            <a:r>
              <a:rPr lang="en-US" err="1"/>
              <a:t>vaan</a:t>
            </a:r>
            <a:r>
              <a:rPr lang="en-US"/>
              <a:t> </a:t>
            </a:r>
            <a:r>
              <a:rPr lang="en-US" err="1"/>
              <a:t>riippuvuus</a:t>
            </a:r>
            <a:r>
              <a:rPr lang="en-US"/>
              <a:t> </a:t>
            </a:r>
            <a:r>
              <a:rPr lang="en-US" err="1"/>
              <a:t>aiheuttaa</a:t>
            </a:r>
            <a:r>
              <a:rPr lang="en-US"/>
              <a:t> </a:t>
            </a:r>
            <a:r>
              <a:rPr lang="en-US" err="1"/>
              <a:t>sen.</a:t>
            </a:r>
            <a:r>
              <a:rPr lang="en-US"/>
              <a:t> </a:t>
            </a:r>
            <a:endParaRPr lang="en-US">
              <a:cs typeface="Calibri"/>
            </a:endParaRPr>
          </a:p>
          <a:p>
            <a:pPr marL="171450" indent="-171450">
              <a:buFont typeface="Arial"/>
              <a:buChar char="•"/>
            </a:pPr>
            <a:r>
              <a:rPr lang="en-US"/>
              <a:t>Jos/</a:t>
            </a:r>
            <a:r>
              <a:rPr lang="en-US" err="1"/>
              <a:t>kun</a:t>
            </a:r>
            <a:r>
              <a:rPr lang="en-US"/>
              <a:t> </a:t>
            </a:r>
            <a:r>
              <a:rPr lang="en-US" err="1"/>
              <a:t>päihteidenkäyttäjä</a:t>
            </a:r>
            <a:r>
              <a:rPr lang="en-US"/>
              <a:t> </a:t>
            </a:r>
            <a:r>
              <a:rPr lang="en-US" err="1"/>
              <a:t>pääsee</a:t>
            </a:r>
            <a:r>
              <a:rPr lang="en-US"/>
              <a:t> </a:t>
            </a:r>
            <a:r>
              <a:rPr lang="en-US" err="1"/>
              <a:t>irti</a:t>
            </a:r>
            <a:r>
              <a:rPr lang="en-US"/>
              <a:t> </a:t>
            </a:r>
            <a:r>
              <a:rPr lang="en-US" err="1"/>
              <a:t>päihteistä</a:t>
            </a:r>
            <a:r>
              <a:rPr lang="en-US"/>
              <a:t>, </a:t>
            </a:r>
            <a:r>
              <a:rPr lang="en-US" err="1"/>
              <a:t>leimasta</a:t>
            </a:r>
            <a:r>
              <a:rPr lang="en-US"/>
              <a:t> on </a:t>
            </a:r>
            <a:r>
              <a:rPr lang="en-US" err="1"/>
              <a:t>vaikeampi</a:t>
            </a:r>
            <a:r>
              <a:rPr lang="en-US"/>
              <a:t> </a:t>
            </a:r>
            <a:r>
              <a:rPr lang="en-US" err="1"/>
              <a:t>päästä</a:t>
            </a:r>
            <a:r>
              <a:rPr lang="en-US"/>
              <a:t> </a:t>
            </a:r>
            <a:r>
              <a:rPr lang="en-US" err="1"/>
              <a:t>eroon</a:t>
            </a:r>
            <a:r>
              <a:rPr lang="en-US"/>
              <a:t>. </a:t>
            </a:r>
            <a:r>
              <a:rPr lang="en-US" err="1"/>
              <a:t>Leimaantuminen</a:t>
            </a:r>
            <a:r>
              <a:rPr lang="en-US"/>
              <a:t> </a:t>
            </a:r>
            <a:r>
              <a:rPr lang="en-US" err="1"/>
              <a:t>voi</a:t>
            </a:r>
            <a:r>
              <a:rPr lang="en-US"/>
              <a:t> </a:t>
            </a:r>
            <a:r>
              <a:rPr lang="en-US" err="1"/>
              <a:t>vaikuttaa</a:t>
            </a:r>
            <a:r>
              <a:rPr lang="en-US"/>
              <a:t> </a:t>
            </a:r>
            <a:r>
              <a:rPr lang="en-US" err="1"/>
              <a:t>myös</a:t>
            </a:r>
            <a:r>
              <a:rPr lang="en-US"/>
              <a:t> </a:t>
            </a:r>
            <a:r>
              <a:rPr lang="en-US" err="1"/>
              <a:t>riippuvuuden</a:t>
            </a:r>
            <a:r>
              <a:rPr lang="en-US"/>
              <a:t> </a:t>
            </a:r>
            <a:r>
              <a:rPr lang="en-US" err="1"/>
              <a:t>jatkumiseen</a:t>
            </a:r>
            <a:r>
              <a:rPr lang="en-US"/>
              <a:t>. </a:t>
            </a: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1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Milloin</a:t>
            </a:r>
            <a:r>
              <a:rPr lang="en-US"/>
              <a:t> </a:t>
            </a:r>
            <a:r>
              <a:rPr lang="en-US" err="1"/>
              <a:t>riippuvuus</a:t>
            </a:r>
            <a:r>
              <a:rPr lang="en-US"/>
              <a:t> </a:t>
            </a:r>
            <a:r>
              <a:rPr lang="en-US" err="1"/>
              <a:t>sitten</a:t>
            </a:r>
            <a:r>
              <a:rPr lang="en-US"/>
              <a:t> on </a:t>
            </a:r>
            <a:r>
              <a:rPr lang="en-US" err="1"/>
              <a:t>vakava</a:t>
            </a:r>
            <a:r>
              <a:rPr lang="en-US"/>
              <a:t>? Kun </a:t>
            </a:r>
            <a:r>
              <a:rPr lang="en-US" err="1"/>
              <a:t>riippuvuutta</a:t>
            </a:r>
            <a:r>
              <a:rPr lang="en-US"/>
              <a:t> </a:t>
            </a:r>
            <a:r>
              <a:rPr lang="en-US" err="1"/>
              <a:t>aiheuttava</a:t>
            </a:r>
            <a:r>
              <a:rPr lang="en-US"/>
              <a:t> </a:t>
            </a:r>
            <a:r>
              <a:rPr lang="en-US" err="1"/>
              <a:t>asia</a:t>
            </a:r>
            <a:r>
              <a:rPr lang="en-US"/>
              <a:t> </a:t>
            </a:r>
            <a:r>
              <a:rPr lang="en-US" err="1"/>
              <a:t>menee</a:t>
            </a:r>
            <a:r>
              <a:rPr lang="en-US"/>
              <a:t> </a:t>
            </a:r>
            <a:r>
              <a:rPr lang="en-US" err="1"/>
              <a:t>muiden</a:t>
            </a:r>
            <a:r>
              <a:rPr lang="en-US"/>
              <a:t> </a:t>
            </a:r>
            <a:r>
              <a:rPr lang="en-US" err="1"/>
              <a:t>tärkeiden</a:t>
            </a:r>
            <a:r>
              <a:rPr lang="en-US"/>
              <a:t> </a:t>
            </a:r>
            <a:r>
              <a:rPr lang="en-US" err="1"/>
              <a:t>asioiden</a:t>
            </a:r>
            <a:r>
              <a:rPr lang="en-US"/>
              <a:t> </a:t>
            </a:r>
            <a:r>
              <a:rPr lang="en-US" err="1"/>
              <a:t>edelle</a:t>
            </a:r>
            <a:r>
              <a:rPr lang="en-US"/>
              <a:t> ja </a:t>
            </a:r>
            <a:r>
              <a:rPr lang="en-US" err="1"/>
              <a:t>elämä</a:t>
            </a:r>
            <a:r>
              <a:rPr lang="en-US"/>
              <a:t> </a:t>
            </a:r>
            <a:r>
              <a:rPr lang="en-US" err="1"/>
              <a:t>pyörii</a:t>
            </a:r>
            <a:r>
              <a:rPr lang="en-US"/>
              <a:t> </a:t>
            </a:r>
            <a:r>
              <a:rPr lang="en-US" err="1"/>
              <a:t>riippuvuuden</a:t>
            </a:r>
            <a:r>
              <a:rPr lang="en-US"/>
              <a:t> </a:t>
            </a:r>
            <a:r>
              <a:rPr lang="en-US" err="1"/>
              <a:t>aiheuttajan</a:t>
            </a:r>
            <a:r>
              <a:rPr lang="en-US"/>
              <a:t> </a:t>
            </a:r>
            <a:r>
              <a:rPr lang="en-US" err="1"/>
              <a:t>ympärillä</a:t>
            </a:r>
            <a:r>
              <a:rPr lang="en-US"/>
              <a:t>.</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55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cs typeface="Calibri"/>
              </a:rPr>
              <a:t>On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että</a:t>
            </a:r>
            <a:r>
              <a:rPr lang="en-US">
                <a:cs typeface="Calibri"/>
              </a:rPr>
              <a:t> </a:t>
            </a:r>
            <a:r>
              <a:rPr lang="en-US" err="1">
                <a:cs typeface="Calibri"/>
              </a:rPr>
              <a:t>kaikkiin</a:t>
            </a:r>
            <a:r>
              <a:rPr lang="en-US">
                <a:cs typeface="Calibri"/>
              </a:rPr>
              <a:t> </a:t>
            </a:r>
            <a:r>
              <a:rPr lang="en-US" err="1">
                <a:cs typeface="Calibri"/>
              </a:rPr>
              <a:t>tämän</a:t>
            </a:r>
            <a:r>
              <a:rPr lang="en-US">
                <a:cs typeface="Calibri"/>
              </a:rPr>
              <a:t> </a:t>
            </a:r>
            <a:r>
              <a:rPr lang="en-US" err="1">
                <a:cs typeface="Calibri"/>
              </a:rPr>
              <a:t>dian</a:t>
            </a:r>
            <a:r>
              <a:rPr lang="en-US">
                <a:cs typeface="Calibri"/>
              </a:rPr>
              <a:t> </a:t>
            </a:r>
            <a:r>
              <a:rPr lang="en-US" err="1">
                <a:cs typeface="Calibri"/>
              </a:rPr>
              <a:t>asioihin</a:t>
            </a:r>
            <a:r>
              <a:rPr lang="en-US">
                <a:cs typeface="Calibri"/>
              </a:rPr>
              <a:t> </a:t>
            </a:r>
            <a:r>
              <a:rPr lang="en-US" err="1">
                <a:cs typeface="Calibri"/>
              </a:rPr>
              <a:t>pystyy</a:t>
            </a:r>
            <a:r>
              <a:rPr lang="en-US">
                <a:cs typeface="Calibri"/>
              </a:rPr>
              <a:t> </a:t>
            </a:r>
            <a:r>
              <a:rPr lang="en-US" err="1">
                <a:cs typeface="Calibri"/>
              </a:rPr>
              <a:t>itse</a:t>
            </a:r>
            <a:r>
              <a:rPr lang="en-US">
                <a:cs typeface="Calibri"/>
              </a:rPr>
              <a:t> </a:t>
            </a:r>
            <a:r>
              <a:rPr lang="en-US" err="1">
                <a:cs typeface="Calibri"/>
              </a:rPr>
              <a:t>vaikuttamaan</a:t>
            </a:r>
            <a:r>
              <a:rPr lang="en-US">
                <a:cs typeface="Calibri"/>
              </a:rPr>
              <a:t>.</a:t>
            </a:r>
            <a:endParaRPr lang="fi-FI"/>
          </a:p>
          <a:p>
            <a:pPr marL="171450" indent="-171450">
              <a:buFont typeface="Arial"/>
              <a:buChar char="•"/>
            </a:pPr>
            <a:r>
              <a:rPr lang="en-US" err="1">
                <a:cs typeface="Calibri"/>
              </a:rPr>
              <a:t>Kenenkään</a:t>
            </a:r>
            <a:r>
              <a:rPr lang="en-US">
                <a:cs typeface="Calibri"/>
              </a:rPr>
              <a:t> </a:t>
            </a:r>
            <a:r>
              <a:rPr lang="en-US" err="1">
                <a:cs typeface="Calibri"/>
              </a:rPr>
              <a:t>elämässä</a:t>
            </a:r>
            <a:r>
              <a:rPr lang="en-US">
                <a:cs typeface="Calibri"/>
              </a:rPr>
              <a:t> </a:t>
            </a:r>
            <a:r>
              <a:rPr lang="en-US" err="1">
                <a:cs typeface="Calibri"/>
              </a:rPr>
              <a:t>ei</a:t>
            </a:r>
            <a:r>
              <a:rPr lang="en-US">
                <a:cs typeface="Calibri"/>
              </a:rPr>
              <a:t> </a:t>
            </a:r>
            <a:r>
              <a:rPr lang="en-US" err="1">
                <a:cs typeface="Calibri"/>
              </a:rPr>
              <a:t>aina</a:t>
            </a:r>
            <a:r>
              <a:rPr lang="en-US">
                <a:cs typeface="Calibri"/>
              </a:rPr>
              <a:t> ole </a:t>
            </a:r>
            <a:r>
              <a:rPr lang="en-US" err="1">
                <a:cs typeface="Calibri"/>
              </a:rPr>
              <a:t>kaikki</a:t>
            </a:r>
            <a:r>
              <a:rPr lang="en-US">
                <a:cs typeface="Calibri"/>
              </a:rPr>
              <a:t> </a:t>
            </a:r>
            <a:r>
              <a:rPr lang="en-US" err="1">
                <a:cs typeface="Calibri"/>
              </a:rPr>
              <a:t>nämä</a:t>
            </a:r>
            <a:r>
              <a:rPr lang="en-US">
                <a:cs typeface="Calibri"/>
              </a:rPr>
              <a:t> </a:t>
            </a:r>
            <a:r>
              <a:rPr lang="en-US" err="1">
                <a:cs typeface="Calibri"/>
              </a:rPr>
              <a:t>asiat</a:t>
            </a:r>
            <a:r>
              <a:rPr lang="en-US">
                <a:cs typeface="Calibri"/>
              </a:rPr>
              <a:t> </a:t>
            </a:r>
            <a:r>
              <a:rPr lang="en-US" err="1">
                <a:cs typeface="Calibri"/>
              </a:rPr>
              <a:t>hyvin</a:t>
            </a:r>
            <a:r>
              <a:rPr lang="en-US">
                <a:cs typeface="Calibri"/>
              </a:rPr>
              <a:t>, </a:t>
            </a:r>
            <a:r>
              <a:rPr lang="en-US" err="1">
                <a:cs typeface="Calibri"/>
              </a:rPr>
              <a:t>vaan</a:t>
            </a:r>
            <a:r>
              <a:rPr lang="en-US">
                <a:cs typeface="Calibri"/>
              </a:rPr>
              <a:t> </a:t>
            </a:r>
            <a:r>
              <a:rPr lang="en-US" err="1">
                <a:cs typeface="Calibri"/>
              </a:rPr>
              <a:t>tilanteet</a:t>
            </a:r>
            <a:r>
              <a:rPr lang="en-US">
                <a:cs typeface="Calibri"/>
              </a:rPr>
              <a:t> </a:t>
            </a:r>
            <a:r>
              <a:rPr lang="en-US" err="1">
                <a:cs typeface="Calibri"/>
              </a:rPr>
              <a:t>muuttuvat</a:t>
            </a:r>
            <a:r>
              <a:rPr lang="en-US">
                <a:cs typeface="Calibri"/>
              </a:rPr>
              <a:t> </a:t>
            </a:r>
            <a:r>
              <a:rPr lang="en-US" err="1">
                <a:cs typeface="Calibri"/>
              </a:rPr>
              <a:t>elämän</a:t>
            </a:r>
            <a:r>
              <a:rPr lang="en-US">
                <a:cs typeface="Calibri"/>
              </a:rPr>
              <a:t> </a:t>
            </a:r>
            <a:r>
              <a:rPr lang="en-US" err="1">
                <a:cs typeface="Calibri"/>
              </a:rPr>
              <a:t>myötä</a:t>
            </a:r>
            <a:r>
              <a:rPr lang="en-US">
                <a:cs typeface="Calibri"/>
              </a:rPr>
              <a:t>. Se </a:t>
            </a:r>
            <a:r>
              <a:rPr lang="en-US" err="1">
                <a:cs typeface="Calibri"/>
              </a:rPr>
              <a:t>kuuluu</a:t>
            </a:r>
            <a:r>
              <a:rPr lang="en-US">
                <a:cs typeface="Calibri"/>
              </a:rPr>
              <a:t> </a:t>
            </a:r>
            <a:r>
              <a:rPr lang="en-US" err="1">
                <a:cs typeface="Calibri"/>
              </a:rPr>
              <a:t>normaaliin</a:t>
            </a:r>
            <a:r>
              <a:rPr lang="en-US">
                <a:cs typeface="Calibri"/>
              </a:rPr>
              <a:t> </a:t>
            </a:r>
            <a:r>
              <a:rPr lang="en-US" err="1">
                <a:cs typeface="Calibri"/>
              </a:rPr>
              <a:t>elämänkulkuun</a:t>
            </a:r>
            <a:r>
              <a:rPr lang="en-US">
                <a:cs typeface="Calibri"/>
              </a:rPr>
              <a:t>.</a:t>
            </a:r>
          </a:p>
          <a:p>
            <a:pPr marL="171450" indent="-171450">
              <a:buFont typeface="Arial"/>
              <a:buChar char="•"/>
            </a:pPr>
            <a:r>
              <a:rPr lang="en-US">
                <a:cs typeface="Calibri"/>
              </a:rPr>
              <a:t>On </a:t>
            </a:r>
            <a:r>
              <a:rPr lang="en-US" err="1">
                <a:cs typeface="Calibri"/>
              </a:rPr>
              <a:t>kuitenkin</a:t>
            </a:r>
            <a:r>
              <a:rPr lang="en-US">
                <a:cs typeface="Calibri"/>
              </a:rPr>
              <a:t> </a:t>
            </a:r>
            <a:r>
              <a:rPr lang="en-US" err="1">
                <a:cs typeface="Calibri"/>
              </a:rPr>
              <a:t>tärkeää</a:t>
            </a:r>
            <a:r>
              <a:rPr lang="en-US">
                <a:cs typeface="Calibri"/>
              </a:rPr>
              <a:t> </a:t>
            </a:r>
            <a:r>
              <a:rPr lang="en-US" err="1">
                <a:cs typeface="Calibri"/>
              </a:rPr>
              <a:t>kiinnittää</a:t>
            </a:r>
            <a:r>
              <a:rPr lang="en-US">
                <a:cs typeface="Calibri"/>
              </a:rPr>
              <a:t> </a:t>
            </a:r>
            <a:r>
              <a:rPr lang="en-US" err="1">
                <a:cs typeface="Calibri"/>
              </a:rPr>
              <a:t>huomiota</a:t>
            </a:r>
            <a:r>
              <a:rPr lang="en-US">
                <a:cs typeface="Calibri"/>
              </a:rPr>
              <a:t> </a:t>
            </a:r>
            <a:r>
              <a:rPr lang="en-US" err="1">
                <a:cs typeface="Calibri"/>
              </a:rPr>
              <a:t>näihin</a:t>
            </a:r>
            <a:r>
              <a:rPr lang="en-US">
                <a:cs typeface="Calibri"/>
              </a:rPr>
              <a:t> </a:t>
            </a:r>
            <a:r>
              <a:rPr lang="en-US" err="1">
                <a:cs typeface="Calibri"/>
              </a:rPr>
              <a:t>asioihin</a:t>
            </a:r>
            <a:r>
              <a:rPr lang="en-US">
                <a:cs typeface="Calibri"/>
              </a:rPr>
              <a:t> </a:t>
            </a:r>
            <a:r>
              <a:rPr lang="en-US" err="1">
                <a:cs typeface="Calibri"/>
              </a:rPr>
              <a:t>oman</a:t>
            </a:r>
            <a:r>
              <a:rPr lang="en-US">
                <a:cs typeface="Calibri"/>
              </a:rPr>
              <a:t> </a:t>
            </a:r>
            <a:r>
              <a:rPr lang="en-US" err="1">
                <a:cs typeface="Calibri"/>
              </a:rPr>
              <a:t>hyvinvoinnin</a:t>
            </a:r>
            <a:r>
              <a:rPr lang="en-US">
                <a:cs typeface="Calibri"/>
              </a:rPr>
              <a:t> </a:t>
            </a:r>
            <a:r>
              <a:rPr lang="en-US" err="1">
                <a:cs typeface="Calibri"/>
              </a:rPr>
              <a:t>tukena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Jaetaan</a:t>
            </a:r>
            <a:r>
              <a:rPr lang="en-US">
                <a:cs typeface="Calibri"/>
              </a:rPr>
              <a:t> 9. </a:t>
            </a:r>
            <a:r>
              <a:rPr lang="en-US" err="1">
                <a:cs typeface="Calibri"/>
              </a:rPr>
              <a:t>luokan</a:t>
            </a:r>
            <a:r>
              <a:rPr lang="en-US">
                <a:cs typeface="Calibri"/>
              </a:rPr>
              <a:t> </a:t>
            </a:r>
            <a:r>
              <a:rPr lang="en-US" err="1">
                <a:cs typeface="Calibri"/>
              </a:rPr>
              <a:t>moniste</a:t>
            </a:r>
            <a:r>
              <a:rPr lang="en-US">
                <a:cs typeface="Calibri"/>
              </a:rPr>
              <a:t> "dream it big and make it happen". </a:t>
            </a:r>
            <a:r>
              <a:rPr lang="en-US" err="1">
                <a:cs typeface="Calibri"/>
              </a:rPr>
              <a:t>Moniste</a:t>
            </a:r>
            <a:r>
              <a:rPr lang="en-US">
                <a:cs typeface="Calibri"/>
              </a:rPr>
              <a:t> </a:t>
            </a:r>
            <a:r>
              <a:rPr lang="en-US" err="1">
                <a:cs typeface="Calibri"/>
              </a:rPr>
              <a:t>täytetään</a:t>
            </a:r>
            <a:r>
              <a:rPr lang="en-US">
                <a:cs typeface="Calibri"/>
              </a:rPr>
              <a:t> </a:t>
            </a:r>
            <a:r>
              <a:rPr lang="en-US" err="1">
                <a:cs typeface="Calibri"/>
              </a:rPr>
              <a:t>yksilötehtävänä</a:t>
            </a:r>
            <a:r>
              <a:rPr lang="en-US">
                <a:cs typeface="Calibri"/>
              </a:rPr>
              <a:t>. </a:t>
            </a:r>
            <a:r>
              <a:rPr lang="en-US" err="1">
                <a:cs typeface="Calibri"/>
              </a:rPr>
              <a:t>Tarkoitus</a:t>
            </a:r>
            <a:r>
              <a:rPr lang="en-US">
                <a:cs typeface="Calibri"/>
              </a:rPr>
              <a:t> on </a:t>
            </a:r>
            <a:r>
              <a:rPr lang="en-US" err="1">
                <a:cs typeface="Calibri"/>
              </a:rPr>
              <a:t>pohtia</a:t>
            </a:r>
            <a:r>
              <a:rPr lang="en-US">
                <a:cs typeface="Calibri"/>
              </a:rPr>
              <a:t> </a:t>
            </a:r>
            <a:r>
              <a:rPr lang="en-US" err="1">
                <a:cs typeface="Calibri"/>
              </a:rPr>
              <a:t>omia</a:t>
            </a:r>
            <a:r>
              <a:rPr lang="en-US">
                <a:cs typeface="Calibri"/>
              </a:rPr>
              <a:t> </a:t>
            </a:r>
            <a:r>
              <a:rPr lang="en-US" err="1">
                <a:cs typeface="Calibri"/>
              </a:rPr>
              <a:t>hyviä</a:t>
            </a:r>
            <a:r>
              <a:rPr lang="en-US">
                <a:cs typeface="Calibri"/>
              </a:rPr>
              <a:t> </a:t>
            </a:r>
            <a:r>
              <a:rPr lang="en-US" err="1">
                <a:cs typeface="Calibri"/>
              </a:rPr>
              <a:t>puolia</a:t>
            </a:r>
            <a:r>
              <a:rPr lang="en-US">
                <a:cs typeface="Calibri"/>
              </a:rPr>
              <a:t> ja </a:t>
            </a:r>
            <a:r>
              <a:rPr lang="en-US" err="1">
                <a:cs typeface="Calibri"/>
              </a:rPr>
              <a:t>itselle</a:t>
            </a:r>
            <a:r>
              <a:rPr lang="en-US">
                <a:cs typeface="Calibri"/>
              </a:rPr>
              <a:t> </a:t>
            </a:r>
            <a:r>
              <a:rPr lang="en-US" err="1">
                <a:cs typeface="Calibri"/>
              </a:rPr>
              <a:t>tärkeitä</a:t>
            </a:r>
            <a:r>
              <a:rPr lang="en-US">
                <a:cs typeface="Calibri"/>
              </a:rPr>
              <a:t> </a:t>
            </a:r>
            <a:r>
              <a:rPr lang="en-US" err="1">
                <a:cs typeface="Calibri"/>
              </a:rPr>
              <a:t>asioita</a:t>
            </a:r>
            <a:r>
              <a:rPr lang="en-US">
                <a:cs typeface="Calibri"/>
              </a:rPr>
              <a:t>.</a:t>
            </a:r>
          </a:p>
          <a:p>
            <a:pPr marL="171450" indent="-171450">
              <a:buFont typeface="Arial"/>
              <a:buChar char="•"/>
            </a:pPr>
            <a:r>
              <a:rPr lang="en-US" err="1">
                <a:cs typeface="Calibri"/>
              </a:rPr>
              <a:t>Tehtävän</a:t>
            </a:r>
            <a:r>
              <a:rPr lang="en-US">
                <a:cs typeface="Calibri"/>
              </a:rPr>
              <a:t> </a:t>
            </a:r>
            <a:r>
              <a:rPr lang="en-US" err="1">
                <a:cs typeface="Calibri"/>
              </a:rPr>
              <a:t>kysymyksiin</a:t>
            </a:r>
            <a:r>
              <a:rPr lang="en-US">
                <a:cs typeface="Calibri"/>
              </a:rPr>
              <a:t> </a:t>
            </a:r>
            <a:r>
              <a:rPr lang="en-US" err="1">
                <a:cs typeface="Calibri"/>
              </a:rPr>
              <a:t>voidaan</a:t>
            </a:r>
            <a:r>
              <a:rPr lang="en-US">
                <a:cs typeface="Calibri"/>
              </a:rPr>
              <a:t> </a:t>
            </a:r>
            <a:r>
              <a:rPr lang="en-US" err="1">
                <a:cs typeface="Calibri"/>
              </a:rPr>
              <a:t>vastata</a:t>
            </a:r>
            <a:r>
              <a:rPr lang="en-US">
                <a:cs typeface="Calibri"/>
              </a:rPr>
              <a:t> </a:t>
            </a:r>
            <a:r>
              <a:rPr lang="en-US" err="1">
                <a:cs typeface="Calibri"/>
              </a:rPr>
              <a:t>myös</a:t>
            </a:r>
            <a:r>
              <a:rPr lang="en-US">
                <a:cs typeface="Calibri"/>
              </a:rPr>
              <a:t> </a:t>
            </a:r>
            <a:r>
              <a:rPr lang="en-US" err="1">
                <a:cs typeface="Calibri"/>
              </a:rPr>
              <a:t>pienryhmissä</a:t>
            </a:r>
            <a:r>
              <a:rPr lang="en-US">
                <a:cs typeface="Calibri"/>
              </a:rPr>
              <a:t>, </a:t>
            </a:r>
            <a:r>
              <a:rPr lang="en-US" err="1">
                <a:cs typeface="Calibri"/>
              </a:rPr>
              <a:t>vihkoon</a:t>
            </a:r>
            <a:r>
              <a:rPr lang="en-US">
                <a:cs typeface="Calibri"/>
              </a:rPr>
              <a:t>, tai </a:t>
            </a:r>
            <a:r>
              <a:rPr lang="en-US" err="1">
                <a:cs typeface="Calibri"/>
              </a:rPr>
              <a:t>miettien</a:t>
            </a:r>
            <a:r>
              <a:rPr lang="en-US">
                <a:cs typeface="Calibri"/>
              </a:rPr>
              <a:t> </a:t>
            </a:r>
            <a:r>
              <a:rPr lang="en-US" err="1">
                <a:cs typeface="Calibri"/>
              </a:rPr>
              <a:t>mielessään</a:t>
            </a:r>
            <a:r>
              <a:rPr lang="en-US">
                <a:cs typeface="Calibri"/>
              </a:rPr>
              <a:t>. </a:t>
            </a:r>
            <a:r>
              <a:rPr lang="en-US" err="1">
                <a:cs typeface="Calibri"/>
              </a:rPr>
              <a:t>Tällöin</a:t>
            </a:r>
            <a:r>
              <a:rPr lang="en-US">
                <a:cs typeface="Calibri"/>
              </a:rPr>
              <a:t> </a:t>
            </a:r>
            <a:r>
              <a:rPr lang="en-US" err="1">
                <a:cs typeface="Calibri"/>
              </a:rPr>
              <a:t>kysymykset</a:t>
            </a:r>
            <a:r>
              <a:rPr lang="en-US">
                <a:cs typeface="Calibri"/>
              </a:rPr>
              <a:t> </a:t>
            </a:r>
            <a:r>
              <a:rPr lang="en-US" err="1">
                <a:cs typeface="Calibri"/>
              </a:rPr>
              <a:t>voidaan</a:t>
            </a:r>
            <a:r>
              <a:rPr lang="en-US">
                <a:cs typeface="Calibri"/>
              </a:rPr>
              <a:t> </a:t>
            </a:r>
            <a:r>
              <a:rPr lang="en-US" err="1">
                <a:cs typeface="Calibri"/>
              </a:rPr>
              <a:t>kirjoittaa</a:t>
            </a:r>
            <a:r>
              <a:rPr lang="en-US">
                <a:cs typeface="Calibri"/>
              </a:rPr>
              <a:t> tai </a:t>
            </a:r>
            <a:r>
              <a:rPr lang="en-US" err="1">
                <a:cs typeface="Calibri"/>
              </a:rPr>
              <a:t>heijastaa</a:t>
            </a:r>
            <a:r>
              <a:rPr lang="en-US">
                <a:cs typeface="Calibri"/>
              </a:rPr>
              <a:t> </a:t>
            </a:r>
            <a:r>
              <a:rPr lang="en-US" err="1">
                <a:cs typeface="Calibri"/>
              </a:rPr>
              <a:t>taululle</a:t>
            </a:r>
            <a:r>
              <a:rPr lang="en-US">
                <a:cs typeface="Calibri"/>
              </a:rPr>
              <a:t>, </a:t>
            </a:r>
            <a:r>
              <a:rPr lang="en-US" err="1">
                <a:cs typeface="Calibri"/>
              </a:rPr>
              <a:t>jos</a:t>
            </a:r>
            <a:r>
              <a:rPr lang="en-US">
                <a:cs typeface="Calibri"/>
              </a:rPr>
              <a:t> </a:t>
            </a:r>
            <a:r>
              <a:rPr lang="en-US" err="1">
                <a:cs typeface="Calibri"/>
              </a:rPr>
              <a:t>monistaminen</a:t>
            </a:r>
            <a:r>
              <a:rPr lang="en-US">
                <a:cs typeface="Calibri"/>
              </a:rPr>
              <a:t> </a:t>
            </a:r>
            <a:r>
              <a:rPr lang="en-US" err="1">
                <a:cs typeface="Calibri"/>
              </a:rPr>
              <a:t>ei</a:t>
            </a:r>
            <a:r>
              <a:rPr lang="en-US">
                <a:cs typeface="Calibri"/>
              </a:rPr>
              <a:t> ole </a:t>
            </a:r>
            <a:r>
              <a:rPr lang="en-US" err="1">
                <a:cs typeface="Calibri"/>
              </a:rPr>
              <a:t>mahdollista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8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Tulostettava</a:t>
            </a:r>
            <a:r>
              <a:rPr lang="en-US">
                <a:cs typeface="Calibri"/>
              </a:rPr>
              <a:t> </a:t>
            </a:r>
            <a:r>
              <a:rPr lang="en-US" err="1">
                <a:cs typeface="Calibri"/>
              </a:rPr>
              <a:t>parasta</a:t>
            </a:r>
            <a:r>
              <a:rPr lang="en-US">
                <a:cs typeface="Calibri"/>
              </a:rPr>
              <a:t> </a:t>
            </a:r>
            <a:r>
              <a:rPr lang="en-US" err="1">
                <a:cs typeface="Calibri"/>
              </a:rPr>
              <a:t>minussa</a:t>
            </a:r>
            <a:r>
              <a:rPr lang="en-US">
                <a:cs typeface="Calibri"/>
              </a:rPr>
              <a:t> </a:t>
            </a:r>
            <a:r>
              <a:rPr lang="en-US" err="1">
                <a:cs typeface="Calibri"/>
              </a:rPr>
              <a:t>moniste</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21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BB6947-6AFB-7B7B-70A4-59050BD4F18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8230771-84DE-91B9-B66B-782B1C867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46A741E-C558-CE0E-23FE-C586305DEE78}"/>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5" name="Alatunnisteen paikkamerkki 4">
            <a:extLst>
              <a:ext uri="{FF2B5EF4-FFF2-40B4-BE49-F238E27FC236}">
                <a16:creationId xmlns:a16="http://schemas.microsoft.com/office/drawing/2014/main" id="{4DC4A0DD-63D6-05CD-459F-35EB6050F2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551EE61-B62D-AB02-9960-B9F79C564E40}"/>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102146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C9665B-E693-6198-9746-65EBFB78795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149A8B2-E2EA-0C8F-F107-84736E51FD3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6AAC05-DD80-5D80-34B9-B4540DCAB734}"/>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5" name="Alatunnisteen paikkamerkki 4">
            <a:extLst>
              <a:ext uri="{FF2B5EF4-FFF2-40B4-BE49-F238E27FC236}">
                <a16:creationId xmlns:a16="http://schemas.microsoft.com/office/drawing/2014/main" id="{CF614830-ECF1-AD69-98C9-977165AFEAE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31EE905-9CFE-4E34-CE42-B58CE98D3FAF}"/>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186105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D40883D-A76C-B984-C482-84674660CF2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F4932CA-17BF-B2DA-EB1E-3C29825D7FB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CABF4C-7BEB-47C9-9E80-558CD9F25A8A}"/>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5" name="Alatunnisteen paikkamerkki 4">
            <a:extLst>
              <a:ext uri="{FF2B5EF4-FFF2-40B4-BE49-F238E27FC236}">
                <a16:creationId xmlns:a16="http://schemas.microsoft.com/office/drawing/2014/main" id="{1B7DDD4C-E294-0A98-9D0B-14BB5B533F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DBF938-0D48-2FD7-4CE2-F28BBFD4636D}"/>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160835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2139458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1958678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660439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75201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644953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88846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54581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255495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44283-594A-D407-F59A-F7D52568472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71ACFC-F0FC-BC9D-D892-787A03E4C80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3A15EE-DFA0-E412-F8A1-7D49E8EE40F3}"/>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5" name="Alatunnisteen paikkamerkki 4">
            <a:extLst>
              <a:ext uri="{FF2B5EF4-FFF2-40B4-BE49-F238E27FC236}">
                <a16:creationId xmlns:a16="http://schemas.microsoft.com/office/drawing/2014/main" id="{3CF3A0A6-E0A0-C45F-CAA9-DBB6AF4FBDD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0B0364E-D5A4-7AEA-ED50-27A31FD9AE6C}"/>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90280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887431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329480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278102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119647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584984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3.2.2025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3434673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292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3.2.2025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130545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1661626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69830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C661E6-02B1-A9C1-E876-5D3AC69C2E5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31BF64B-946C-15A1-E7B9-1E7966380D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DD1ADFA-A09B-25E4-EA84-0B0B9B028EB4}"/>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5" name="Alatunnisteen paikkamerkki 4">
            <a:extLst>
              <a:ext uri="{FF2B5EF4-FFF2-40B4-BE49-F238E27FC236}">
                <a16:creationId xmlns:a16="http://schemas.microsoft.com/office/drawing/2014/main" id="{F60F7EE5-3813-35C6-EDD8-A078626EECD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45A945-D0A4-334D-3DD7-F909A0D7007F}"/>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1198710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055530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4200720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353847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107136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88A97A-9E06-F19F-575D-24D5C2CD6ED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9B5A0E5-062B-C183-787B-032CC91BCA0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4A1B264-4DC3-C53D-AE73-C75A04F2253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5520F56-320A-E1B9-98B5-D395199FDCC9}"/>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6" name="Alatunnisteen paikkamerkki 5">
            <a:extLst>
              <a:ext uri="{FF2B5EF4-FFF2-40B4-BE49-F238E27FC236}">
                <a16:creationId xmlns:a16="http://schemas.microsoft.com/office/drawing/2014/main" id="{89EB0EB4-D6A0-DC10-B08C-4749C1F2F72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5FF0649-DAFD-ED9D-36DA-EC879315F65D}"/>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409179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177D55-019E-555C-4359-1AB90C3CE9E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4378154-DC89-C2E9-825F-FAA9DAB2D3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CA76640-BB71-B7E3-2690-4CC2A4338BB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93B41DA-6D40-D510-68AE-61D7B6D3A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3D2E0-6954-6DA8-AB90-AA51D5F7722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576676D-CC19-E7A9-64FE-16865D0008CD}"/>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8" name="Alatunnisteen paikkamerkki 7">
            <a:extLst>
              <a:ext uri="{FF2B5EF4-FFF2-40B4-BE49-F238E27FC236}">
                <a16:creationId xmlns:a16="http://schemas.microsoft.com/office/drawing/2014/main" id="{5C9599A9-F090-CA2F-D9BF-62EA5CA9704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E8CEDF5-1A40-66D3-38EF-47F93A1B88F2}"/>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362479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279632-6187-5F33-1CCF-C0D39C50BE7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82F68ED-DB09-AC93-618E-9CEB08B3DE04}"/>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4" name="Alatunnisteen paikkamerkki 3">
            <a:extLst>
              <a:ext uri="{FF2B5EF4-FFF2-40B4-BE49-F238E27FC236}">
                <a16:creationId xmlns:a16="http://schemas.microsoft.com/office/drawing/2014/main" id="{4F81115D-4085-D7F0-6E17-7E38BE5AAF0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A98FEB3-D8A1-367F-E9E6-33747281244D}"/>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242496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151B10-0717-DC07-E01B-F5E272B4DE93}"/>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3" name="Alatunnisteen paikkamerkki 2">
            <a:extLst>
              <a:ext uri="{FF2B5EF4-FFF2-40B4-BE49-F238E27FC236}">
                <a16:creationId xmlns:a16="http://schemas.microsoft.com/office/drawing/2014/main" id="{C7BE176B-576A-29CB-6969-35C40F4A65F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5F843DC-59D6-73AD-188C-1EE7BBD44F74}"/>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182811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920664-3D22-CDA5-D81F-842C9693378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6B314E8-980C-BF0F-7AA7-C851D8FE3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0986FE1-DC08-F98A-09B9-60E50E621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82458FB-C51D-F884-4AC3-6D697E1C1743}"/>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6" name="Alatunnisteen paikkamerkki 5">
            <a:extLst>
              <a:ext uri="{FF2B5EF4-FFF2-40B4-BE49-F238E27FC236}">
                <a16:creationId xmlns:a16="http://schemas.microsoft.com/office/drawing/2014/main" id="{9436D0B8-F220-5CBC-18FF-B11C93879B8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B15D552-E8FC-46EA-B89D-12D529049AE5}"/>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266752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EBA1A6-B342-3DC0-B7A9-B55C3899837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3A9FC98-86E7-BDA8-05D8-21C53E37B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4F9769A2-FF63-A058-EC32-460C94A83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DDED191-9F95-45E9-4E7D-95A4A6603EAD}"/>
              </a:ext>
            </a:extLst>
          </p:cNvPr>
          <p:cNvSpPr>
            <a:spLocks noGrp="1"/>
          </p:cNvSpPr>
          <p:nvPr>
            <p:ph type="dt" sz="half" idx="10"/>
          </p:nvPr>
        </p:nvSpPr>
        <p:spPr/>
        <p:txBody>
          <a:bodyPr/>
          <a:lstStyle/>
          <a:p>
            <a:fld id="{6DA97267-7267-4371-BDA2-9F869DF2F8C0}" type="datetimeFigureOut">
              <a:rPr lang="fi-FI" smtClean="0"/>
              <a:t>3.2.2025</a:t>
            </a:fld>
            <a:endParaRPr lang="fi-FI"/>
          </a:p>
        </p:txBody>
      </p:sp>
      <p:sp>
        <p:nvSpPr>
          <p:cNvPr id="6" name="Alatunnisteen paikkamerkki 5">
            <a:extLst>
              <a:ext uri="{FF2B5EF4-FFF2-40B4-BE49-F238E27FC236}">
                <a16:creationId xmlns:a16="http://schemas.microsoft.com/office/drawing/2014/main" id="{6197D137-5ABF-14F6-D9CC-E42FCAFCE7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22CACD-0214-AD27-693F-CF18A88BBD9F}"/>
              </a:ext>
            </a:extLst>
          </p:cNvPr>
          <p:cNvSpPr>
            <a:spLocks noGrp="1"/>
          </p:cNvSpPr>
          <p:nvPr>
            <p:ph type="sldNum" sz="quarter" idx="12"/>
          </p:nvPr>
        </p:nvSpPr>
        <p:spPr/>
        <p:txBody>
          <a:bodyPr/>
          <a:lstStyle/>
          <a:p>
            <a:fld id="{006AB488-5DC1-441E-A7AE-8F0E1042E757}" type="slidenum">
              <a:rPr lang="fi-FI" smtClean="0"/>
              <a:t>‹#›</a:t>
            </a:fld>
            <a:endParaRPr lang="fi-FI"/>
          </a:p>
        </p:txBody>
      </p:sp>
    </p:spTree>
    <p:extLst>
      <p:ext uri="{BB962C8B-B14F-4D97-AF65-F5344CB8AC3E}">
        <p14:creationId xmlns:p14="http://schemas.microsoft.com/office/powerpoint/2010/main" val="350143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7EF7ED-D34F-E775-424F-ECF5E8B28D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E095B68-F609-B890-E86C-18369AECD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453A03-DE09-65A6-357F-4E5F87B051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97267-7267-4371-BDA2-9F869DF2F8C0}" type="datetimeFigureOut">
              <a:rPr lang="fi-FI" smtClean="0"/>
              <a:t>3.2.2025</a:t>
            </a:fld>
            <a:endParaRPr lang="fi-FI"/>
          </a:p>
        </p:txBody>
      </p:sp>
      <p:sp>
        <p:nvSpPr>
          <p:cNvPr id="5" name="Alatunnisteen paikkamerkki 4">
            <a:extLst>
              <a:ext uri="{FF2B5EF4-FFF2-40B4-BE49-F238E27FC236}">
                <a16:creationId xmlns:a16="http://schemas.microsoft.com/office/drawing/2014/main" id="{DBE7FEEB-793D-DD27-3F94-688332157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847A07D-091E-84C6-2C5E-1C3A6C279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AB488-5DC1-441E-A7AE-8F0E1042E757}" type="slidenum">
              <a:rPr lang="fi-FI" smtClean="0"/>
              <a:t>‹#›</a:t>
            </a:fld>
            <a:endParaRPr lang="fi-FI"/>
          </a:p>
        </p:txBody>
      </p:sp>
    </p:spTree>
    <p:extLst>
      <p:ext uri="{BB962C8B-B14F-4D97-AF65-F5344CB8AC3E}">
        <p14:creationId xmlns:p14="http://schemas.microsoft.com/office/powerpoint/2010/main" val="181585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482613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hyperlink" Target="https://www.finlex.fi/fi/laki/ajantasa/1889/18890039001" TargetMode="External"/><Relationship Id="rId3" Type="http://schemas.openxmlformats.org/officeDocument/2006/relationships/image" Target="../media/image12.png"/><Relationship Id="rId7" Type="http://schemas.openxmlformats.org/officeDocument/2006/relationships/hyperlink" Target="https://www.nuoretjarikollisuus.fi/sv"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rikoksentorjunta.fi/sv/framsida" TargetMode="External"/><Relationship Id="rId5" Type="http://schemas.openxmlformats.org/officeDocument/2006/relationships/hyperlink" Target="https://www.riku.fi/sv/" TargetMode="External"/><Relationship Id="rId4" Type="http://schemas.openxmlformats.org/officeDocument/2006/relationships/image" Target="../media/image13.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hyperlink" Target="https://www.is.fi/tampereen-seutu/art-2000010142382.html"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www.hs.fi/pkseutu/art-2000010291389.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16.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details/b368e70d-b5e7-4426-97d7-4308b741bb15"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create.kahoot.it/details/1d6a335c-e667-4e58-80f5-ce569ba162e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41" y="1436003"/>
            <a:ext cx="6159076" cy="2349157"/>
          </a:xfrm>
        </p:spPr>
        <p:txBody>
          <a:bodyPr wrap="square" anchor="b">
            <a:normAutofit/>
          </a:bodyPr>
          <a:lstStyle/>
          <a:p>
            <a:r>
              <a:rPr lang="sv-FI" sz="5900" dirty="0"/>
              <a:t>Allmänt om rusmedel</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4247418"/>
            <a:ext cx="7701149" cy="1678195"/>
          </a:xfrm>
        </p:spPr>
        <p:txBody>
          <a:bodyPr anchor="t">
            <a:normAutofit lnSpcReduction="10000"/>
          </a:bodyPr>
          <a:lstStyle/>
          <a:p>
            <a:pPr>
              <a:spcAft>
                <a:spcPts val="600"/>
              </a:spcAft>
            </a:pPr>
            <a:r>
              <a:rPr lang="sv-FI" sz="2900"/>
              <a:t>Årskurs 9, Lektion 1</a:t>
            </a:r>
          </a:p>
          <a:p>
            <a:r>
              <a:rPr lang="sv-FI" sz="12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Centralförbundet för Mental Hälsa</a:t>
            </a:r>
          </a:p>
          <a:p>
            <a:r>
              <a:rPr lang="sv-FI" sz="1200"/>
              <a:t>Droglänken</a:t>
            </a:r>
          </a:p>
        </p:txBody>
      </p:sp>
    </p:spTree>
    <p:extLst>
      <p:ext uri="{BB962C8B-B14F-4D97-AF65-F5344CB8AC3E}">
        <p14:creationId xmlns:p14="http://schemas.microsoft.com/office/powerpoint/2010/main" val="2167646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18F7-906F-AFD8-022A-C9B203F5E0C2}"/>
              </a:ext>
            </a:extLst>
          </p:cNvPr>
          <p:cNvSpPr>
            <a:spLocks noGrp="1"/>
          </p:cNvSpPr>
          <p:nvPr>
            <p:ph type="ctrTitle"/>
          </p:nvPr>
        </p:nvSpPr>
        <p:spPr/>
        <p:txBody>
          <a:bodyPr/>
          <a:lstStyle/>
          <a:p>
            <a:r>
              <a:rPr lang="sv-FI" sz="7450"/>
              <a:t>Vad är det bästa med mig? </a:t>
            </a:r>
            <a:br>
              <a:rPr lang="sv-FI" sz="7450"/>
            </a:br>
            <a:r>
              <a:rPr lang="sv-FI" sz="3200"/>
              <a:t>(övningen Bäst med mig)</a:t>
            </a:r>
          </a:p>
        </p:txBody>
      </p:sp>
    </p:spTree>
    <p:extLst>
      <p:ext uri="{BB962C8B-B14F-4D97-AF65-F5344CB8AC3E}">
        <p14:creationId xmlns:p14="http://schemas.microsoft.com/office/powerpoint/2010/main" val="177265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teksti, kuvakaappaus, diagrammi&#10;&#10;Kuvaus luotu automaattisesti">
            <a:extLst>
              <a:ext uri="{FF2B5EF4-FFF2-40B4-BE49-F238E27FC236}">
                <a16:creationId xmlns:a16="http://schemas.microsoft.com/office/drawing/2014/main" id="{6A2BA88A-4F8D-44DE-189D-3E00983D01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2782" y="13811"/>
            <a:ext cx="9926435" cy="6830378"/>
          </a:xfrm>
          <a:prstGeom prst="rect">
            <a:avLst/>
          </a:prstGeom>
        </p:spPr>
      </p:pic>
    </p:spTree>
    <p:extLst>
      <p:ext uri="{BB962C8B-B14F-4D97-AF65-F5344CB8AC3E}">
        <p14:creationId xmlns:p14="http://schemas.microsoft.com/office/powerpoint/2010/main" val="269630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9345-0D82-820F-B698-769BE7E02F75}"/>
              </a:ext>
            </a:extLst>
          </p:cNvPr>
          <p:cNvSpPr>
            <a:spLocks noGrp="1"/>
          </p:cNvSpPr>
          <p:nvPr>
            <p:ph type="title"/>
          </p:nvPr>
        </p:nvSpPr>
        <p:spPr>
          <a:xfrm>
            <a:off x="904424" y="746064"/>
            <a:ext cx="10708260" cy="1520463"/>
          </a:xfrm>
        </p:spPr>
        <p:txBody>
          <a:bodyPr/>
          <a:lstStyle/>
          <a:p>
            <a:r>
              <a:rPr lang="sv-FI"/>
              <a:t>Var får jag hjälp med mina eller en närståendes missbruksproblem eller psykiska problem?</a:t>
            </a:r>
          </a:p>
        </p:txBody>
      </p:sp>
      <p:sp>
        <p:nvSpPr>
          <p:cNvPr id="3" name="Text Placeholder 2">
            <a:extLst>
              <a:ext uri="{FF2B5EF4-FFF2-40B4-BE49-F238E27FC236}">
                <a16:creationId xmlns:a16="http://schemas.microsoft.com/office/drawing/2014/main" id="{B1A141DE-AB2F-9677-3C92-412DF09E649B}"/>
              </a:ext>
            </a:extLst>
          </p:cNvPr>
          <p:cNvSpPr>
            <a:spLocks noGrp="1"/>
          </p:cNvSpPr>
          <p:nvPr>
            <p:ph type="body" idx="1"/>
          </p:nvPr>
        </p:nvSpPr>
        <p:spPr>
          <a:xfrm>
            <a:off x="904423" y="2755391"/>
            <a:ext cx="9227394" cy="3139584"/>
          </a:xfrm>
        </p:spPr>
        <p:txBody>
          <a:bodyPr vert="horz" lIns="0" tIns="45720" rIns="0" bIns="45720" rtlCol="0" anchor="t">
            <a:noAutofit/>
          </a:bodyPr>
          <a:lstStyle/>
          <a:p>
            <a:pPr marL="238760" indent="-238760"/>
            <a:r>
              <a:rPr lang="sv-FI"/>
              <a:t>Vi delar in oss i små grupper.</a:t>
            </a:r>
          </a:p>
          <a:p>
            <a:pPr marL="238760" indent="-238760"/>
            <a:r>
              <a:rPr lang="sv-FI"/>
              <a:t>Varje grupp får en egen A4 med olika teman. </a:t>
            </a:r>
          </a:p>
          <a:p>
            <a:pPr marL="238760" indent="-238760"/>
            <a:r>
              <a:rPr lang="sv-FI"/>
              <a:t>I gruppen söker ni under den egna rubriken olika aktörer av vilka ni kan få hjälp med problem i Åboregionen.</a:t>
            </a:r>
          </a:p>
          <a:p>
            <a:pPr marL="238760" indent="-238760"/>
            <a:endParaRPr lang="en-US"/>
          </a:p>
        </p:txBody>
      </p:sp>
    </p:spTree>
    <p:extLst>
      <p:ext uri="{BB962C8B-B14F-4D97-AF65-F5344CB8AC3E}">
        <p14:creationId xmlns:p14="http://schemas.microsoft.com/office/powerpoint/2010/main" val="278292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descr="Osuuden lähdeluettelo.">
            <a:extLst>
              <a:ext uri="{FF2B5EF4-FFF2-40B4-BE49-F238E27FC236}">
                <a16:creationId xmlns:a16="http://schemas.microsoft.com/office/drawing/2014/main" id="{6FA07076-FA7C-418E-AC45-28069630983B}"/>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25966" y="-72901"/>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8000" b="1" i="0" u="none" strike="noStrike" cap="none" normalizeH="0" baseline="0" noProof="0">
                <a:ln>
                  <a:noFill/>
                </a:ln>
                <a:solidFill>
                  <a:srgbClr val="FFFFFF"/>
                </a:solidFill>
                <a:uLnTx/>
                <a:uFillTx/>
                <a:latin typeface="+mn-lt"/>
                <a:ea typeface="Montserrat"/>
                <a:cs typeface="Montserrat"/>
                <a:sym typeface="Montserrat"/>
              </a:rPr>
              <a:t>Brott(?)</a:t>
            </a:r>
            <a:br>
              <a:rPr lang="sv-FI" sz="5300" b="0" i="0" u="none" strike="noStrike" cap="none" normalizeH="0" baseline="0" noProof="0">
                <a:ln>
                  <a:noFill/>
                </a:ln>
                <a:uLnTx/>
                <a:uFillTx/>
                <a:latin typeface="+mj-lt"/>
                <a:ea typeface="Montserrat Light"/>
                <a:cs typeface="Montserrat Light"/>
              </a:rPr>
            </a:br>
            <a:r>
              <a:rPr lang="sv-FI" sz="3200" b="0">
                <a:solidFill>
                  <a:srgbClr val="FFFFFF"/>
                </a:solidFill>
                <a:latin typeface="+mj-lt"/>
                <a:ea typeface="Montserrat Light"/>
                <a:cs typeface="Montserrat Light"/>
                <a:sym typeface="Montserrat Light"/>
              </a:rPr>
              <a:t>Laglighetsfostran för årskurs 9</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3200" b="0" i="0" u="none" strike="noStrike" cap="none" normalizeH="0" baseline="0" noProof="0">
                <a:ln>
                  <a:noFill/>
                </a:ln>
                <a:solidFill>
                  <a:srgbClr val="FFFFFF"/>
                </a:solidFill>
                <a:uLnTx/>
                <a:uFillTx/>
                <a:latin typeface="+mj-lt"/>
                <a:ea typeface="Montserrat Light"/>
                <a:cs typeface="Montserrat Light"/>
                <a:sym typeface="Montserrat Light"/>
              </a:rPr>
              <a:t>Rättigheter och skyldigheter</a:t>
            </a: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8779" y="5542489"/>
            <a:ext cx="8568387" cy="1433790"/>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050" b="0" i="0" u="none" strike="noStrike" kern="1200" cap="none" spc="0" normalizeH="0" baseline="0" noProof="0">
                <a:ln>
                  <a:noFill/>
                </a:ln>
                <a:solidFill>
                  <a:prstClr val="black"/>
                </a:solidFill>
                <a:effectLst/>
                <a:uLnTx/>
                <a:uFillTx/>
                <a:latin typeface="Arial"/>
                <a:ea typeface="+mn-ea"/>
                <a:cs typeface="+mn-cs"/>
              </a:rPr>
              <a:t>Saara Juutinen, Alvin Koskinen, Laura Kiviranta, Paula Mäkelä och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rPr>
              <a:t>Källor:</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5"/>
              </a:rPr>
              <a:t>Förstasidan – Brottsofferjouren (riku.fi)</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6"/>
              </a:rPr>
              <a:t>https://rikoksentorjunta.fi/sv/framsida</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7"/>
              </a:rPr>
              <a:t>https://www.nuoretjarikollisuus.fi/sv</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8"/>
              </a:rPr>
              <a:t>Strafflag 39/1889 - Uppdaterad lagstiftning - FINLEX ®</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rPr>
              <a:t>Case-uppgift från boken Konstaapeli Daniel tässä, moro! (Konstapel Daniel här, tjena!) (</a:t>
            </a:r>
            <a:r>
              <a:rPr kumimoji="0" lang="sv-FI" sz="1100" b="0" i="0" u="none" strike="noStrike" kern="1200" cap="none" spc="0" normalizeH="0" baseline="0" noProof="0">
                <a:ln>
                  <a:noFill/>
                </a:ln>
                <a:solidFill>
                  <a:srgbClr val="0A0A0A"/>
                </a:solidFill>
                <a:effectLst/>
                <a:uLnTx/>
                <a:uFillTx/>
                <a:latin typeface="Arial"/>
                <a:ea typeface="+mn-ea"/>
                <a:cs typeface="Arial"/>
              </a:rPr>
              <a:t>Kalejaiye, Daniel, 2022)</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Arial"/>
              <a:ea typeface="+mn-ea"/>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7852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79DE694-EC70-23D7-47CF-C95C0B1568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156301"/>
            <a:ext cx="11766300" cy="1072989"/>
          </a:xfrm>
          <a:prstGeom prst="rect">
            <a:avLst/>
          </a:prstGeom>
        </p:spPr>
      </p:pic>
      <p:sp>
        <p:nvSpPr>
          <p:cNvPr id="2" name="Otsikko 1">
            <a:extLst>
              <a:ext uri="{FF2B5EF4-FFF2-40B4-BE49-F238E27FC236}">
                <a16:creationId xmlns:a16="http://schemas.microsoft.com/office/drawing/2014/main" id="{F1F316FE-3B1C-2397-7F3E-F025C7B3F9E3}"/>
              </a:ext>
            </a:extLst>
          </p:cNvPr>
          <p:cNvSpPr>
            <a:spLocks noGrp="1"/>
          </p:cNvSpPr>
          <p:nvPr>
            <p:ph type="title"/>
          </p:nvPr>
        </p:nvSpPr>
        <p:spPr>
          <a:xfrm>
            <a:off x="1118321" y="335985"/>
            <a:ext cx="10306051" cy="713620"/>
          </a:xfrm>
        </p:spPr>
        <p:txBody>
          <a:bodyPr wrap="square" anchor="b">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sv-FI" sz="4800">
                <a:solidFill>
                  <a:schemeClr val="bg1"/>
                </a:solidFill>
              </a:rPr>
              <a:t>Om laglighet</a:t>
            </a:r>
          </a:p>
        </p:txBody>
      </p:sp>
      <p:graphicFrame>
        <p:nvGraphicFramePr>
          <p:cNvPr id="5" name="Tekstin paikkamerkki 2">
            <a:extLst>
              <a:ext uri="{FF2B5EF4-FFF2-40B4-BE49-F238E27FC236}">
                <a16:creationId xmlns:a16="http://schemas.microsoft.com/office/drawing/2014/main" id="{C93994FE-E654-0827-CC3D-A252A52CA614}"/>
              </a:ext>
              <a:ext uri="{C183D7F6-B498-43B3-948B-1728B52AA6E4}">
                <adec:decorative xmlns:adec="http://schemas.microsoft.com/office/drawing/2017/decorative" val="1"/>
              </a:ext>
            </a:extLst>
          </p:cNvPr>
          <p:cNvGraphicFramePr/>
          <p:nvPr/>
        </p:nvGraphicFramePr>
        <p:xfrm>
          <a:off x="424665" y="1408974"/>
          <a:ext cx="11554485" cy="6065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Kuva 2">
            <a:extLst>
              <a:ext uri="{FF2B5EF4-FFF2-40B4-BE49-F238E27FC236}">
                <a16:creationId xmlns:a16="http://schemas.microsoft.com/office/drawing/2014/main" id="{0F4E4DB2-74F8-F5C8-FB1F-F0125AD8A41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2887" y="5848185"/>
            <a:ext cx="603556" cy="853514"/>
          </a:xfrm>
          <a:prstGeom prst="rect">
            <a:avLst/>
          </a:prstGeom>
        </p:spPr>
      </p:pic>
    </p:spTree>
    <p:extLst>
      <p:ext uri="{BB962C8B-B14F-4D97-AF65-F5344CB8AC3E}">
        <p14:creationId xmlns:p14="http://schemas.microsoft.com/office/powerpoint/2010/main" val="40739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3B5EFB0-EF38-2A03-056E-26FE9808E4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115146"/>
            <a:ext cx="11766300" cy="1072989"/>
          </a:xfrm>
          <a:prstGeom prst="rect">
            <a:avLst/>
          </a:prstGeom>
        </p:spPr>
      </p:pic>
      <p:sp>
        <p:nvSpPr>
          <p:cNvPr id="2" name="Otsikko 1">
            <a:extLst>
              <a:ext uri="{FF2B5EF4-FFF2-40B4-BE49-F238E27FC236}">
                <a16:creationId xmlns:a16="http://schemas.microsoft.com/office/drawing/2014/main" id="{045E9697-3E85-B571-ED46-AE4BBF8C6877}"/>
              </a:ext>
            </a:extLst>
          </p:cNvPr>
          <p:cNvSpPr>
            <a:spLocks noGrp="1"/>
          </p:cNvSpPr>
          <p:nvPr>
            <p:ph type="title"/>
          </p:nvPr>
        </p:nvSpPr>
        <p:spPr>
          <a:xfrm>
            <a:off x="734304" y="382501"/>
            <a:ext cx="10435091" cy="415792"/>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sv-FI" sz="4267">
                <a:solidFill>
                  <a:schemeClr val="bg1"/>
                </a:solidFill>
              </a:rPr>
              <a:t>Skyldigheter och rättigheter</a:t>
            </a:r>
          </a:p>
        </p:txBody>
      </p:sp>
      <p:graphicFrame>
        <p:nvGraphicFramePr>
          <p:cNvPr id="4" name="Kaaviokuva 3">
            <a:extLst>
              <a:ext uri="{FF2B5EF4-FFF2-40B4-BE49-F238E27FC236}">
                <a16:creationId xmlns:a16="http://schemas.microsoft.com/office/drawing/2014/main" id="{44E11669-FC1D-4CCE-0702-B4F63081629F}"/>
              </a:ext>
              <a:ext uri="{C183D7F6-B498-43B3-948B-1728B52AA6E4}">
                <adec:decorative xmlns:adec="http://schemas.microsoft.com/office/drawing/2017/decorative" val="1"/>
              </a:ext>
            </a:extLst>
          </p:cNvPr>
          <p:cNvGraphicFramePr/>
          <p:nvPr/>
        </p:nvGraphicFramePr>
        <p:xfrm>
          <a:off x="829342" y="1188135"/>
          <a:ext cx="10994064" cy="5554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Kuva 7">
            <a:extLst>
              <a:ext uri="{FF2B5EF4-FFF2-40B4-BE49-F238E27FC236}">
                <a16:creationId xmlns:a16="http://schemas.microsoft.com/office/drawing/2014/main" id="{AB69B30C-443B-7622-FC31-4227889898D8}"/>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86104" y="1065648"/>
            <a:ext cx="2419791" cy="2419791"/>
          </a:xfrm>
          <a:prstGeom prst="rect">
            <a:avLst/>
          </a:prstGeom>
        </p:spPr>
      </p:pic>
    </p:spTree>
    <p:extLst>
      <p:ext uri="{BB962C8B-B14F-4D97-AF65-F5344CB8AC3E}">
        <p14:creationId xmlns:p14="http://schemas.microsoft.com/office/powerpoint/2010/main" val="22198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D0BFBCBF-36CF-9658-604A-E908ED2052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65928"/>
            <a:ext cx="11766300" cy="1072989"/>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2050020" y="328208"/>
            <a:ext cx="10435091" cy="51635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3733">
                <a:solidFill>
                  <a:schemeClr val="bg1"/>
                </a:solidFill>
              </a:rPr>
              <a:t>De vanligaste brotten bland unga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226150"/>
            <a:ext cx="6271705" cy="5798318"/>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9395"/>
            <a:r>
              <a:rPr lang="sv-FI" sz="1600"/>
              <a:t>Egendomsbrott</a:t>
            </a:r>
          </a:p>
          <a:p>
            <a:pPr marL="608965" lvl="1" indent="-263525"/>
            <a:r>
              <a:rPr lang="sv-FI" sz="1300"/>
              <a:t>snatteri, stöld och rån </a:t>
            </a:r>
            <a:r>
              <a:rPr lang="sv-FI" sz="1300" i="1"/>
              <a:t>		</a:t>
            </a:r>
            <a:r>
              <a:rPr lang="sv-FI" sz="1400" b="1" i="1"/>
              <a:t>Böter–4 år fängelse</a:t>
            </a:r>
          </a:p>
          <a:p>
            <a:pPr indent="-239395"/>
            <a:r>
              <a:rPr lang="sv-FI" sz="1600"/>
              <a:t>Vilseledande</a:t>
            </a:r>
          </a:p>
          <a:p>
            <a:pPr marL="608965" lvl="1" indent="-263525"/>
            <a:r>
              <a:rPr lang="sv-FI" sz="1300"/>
              <a:t>bedrägeri och ocker</a:t>
            </a:r>
            <a:r>
              <a:rPr lang="sv-FI" sz="1300" i="1"/>
              <a:t>			</a:t>
            </a:r>
            <a:r>
              <a:rPr lang="sv-FI" sz="1400" b="1" i="1"/>
              <a:t>Böter–4 år fängelse</a:t>
            </a:r>
          </a:p>
          <a:p>
            <a:pPr indent="-239395"/>
            <a:r>
              <a:rPr lang="sv-FI" sz="1600"/>
              <a:t>Trafikbrott</a:t>
            </a:r>
          </a:p>
          <a:p>
            <a:pPr marL="608965" lvl="1" indent="-263525"/>
            <a:r>
              <a:rPr lang="sv-FI" sz="1300"/>
              <a:t>äventyrande av trafiksäkerheten</a:t>
            </a:r>
          </a:p>
          <a:p>
            <a:pPr marL="608965" lvl="1" indent="-263525"/>
            <a:r>
              <a:rPr lang="sv-FI" sz="1300"/>
              <a:t>körning av ett fordon utan behörighet	</a:t>
            </a:r>
            <a:r>
              <a:rPr lang="sv-FI" sz="1400" b="1" i="1"/>
              <a:t>Böter–2 år fängelse</a:t>
            </a:r>
          </a:p>
          <a:p>
            <a:pPr indent="-239395"/>
            <a:r>
              <a:rPr lang="sv-FI" sz="1600"/>
              <a:t>Våld och tvång</a:t>
            </a:r>
          </a:p>
          <a:p>
            <a:pPr marL="608965" lvl="1" indent="-263525"/>
            <a:r>
              <a:rPr lang="sv-FI" sz="1300"/>
              <a:t>olaga hot</a:t>
            </a:r>
          </a:p>
          <a:p>
            <a:pPr marL="608965" lvl="1" indent="-263525"/>
            <a:r>
              <a:rPr lang="sv-FI" sz="1300"/>
              <a:t>tvång och misshandel		</a:t>
            </a:r>
            <a:r>
              <a:rPr lang="sv-FI" sz="1400" b="1" i="1"/>
              <a:t>Böter–10 år fängelse</a:t>
            </a:r>
          </a:p>
          <a:p>
            <a:pPr indent="-239395"/>
            <a:r>
              <a:rPr lang="sv-FI" sz="1600"/>
              <a:t>Sexualbrott </a:t>
            </a:r>
          </a:p>
          <a:p>
            <a:pPr marL="608965" lvl="1" indent="-263525"/>
            <a:r>
              <a:rPr lang="sv-FI" sz="1300"/>
              <a:t>spridning av en video eller bild</a:t>
            </a:r>
          </a:p>
          <a:p>
            <a:pPr marL="345440" lvl="1" indent="0">
              <a:buNone/>
            </a:pPr>
            <a:r>
              <a:rPr lang="sv-FI" sz="1300"/>
              <a:t> med sexuell nyans som tagits av ett barn.		</a:t>
            </a:r>
            <a:r>
              <a:rPr lang="sv-FI" sz="1400" b="1" i="1"/>
              <a:t>Böter–6 år fängelse</a:t>
            </a:r>
          </a:p>
          <a:p>
            <a:pPr indent="-239395"/>
            <a:endParaRPr lang="fi-FI">
              <a:cs typeface="Arial"/>
            </a:endParaRPr>
          </a:p>
          <a:p>
            <a:pPr marL="608965" lvl="1" indent="-263525"/>
            <a:endParaRPr lang="fi-FI">
              <a:cs typeface="Arial"/>
            </a:endParaRPr>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66839" y="1329705"/>
            <a:ext cx="5212311" cy="4877565"/>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5"/>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2133" b="1" i="1" u="none" strike="noStrike" kern="1200" cap="none" spc="0" normalizeH="0" baseline="0" noProof="0">
                <a:ln>
                  <a:noFill/>
                </a:ln>
                <a:solidFill>
                  <a:prstClr val="white"/>
                </a:solidFill>
                <a:effectLst/>
                <a:uLnTx/>
                <a:uFillTx/>
                <a:latin typeface="Arial"/>
                <a:ea typeface="+mn-ea"/>
                <a:cs typeface="+mn-cs"/>
              </a:rPr>
              <a:t>Alla fula gärningar är inte brott, men alla brott är fula gärningar.</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600" b="0" i="1" u="none" strike="noStrike" kern="1200" cap="none" spc="0" normalizeH="0" baseline="0" noProof="0">
                <a:ln>
                  <a:noFill/>
                </a:ln>
                <a:solidFill>
                  <a:prstClr val="white"/>
                </a:solidFill>
                <a:effectLst/>
                <a:uLnTx/>
                <a:uFillTx/>
                <a:latin typeface="Arial"/>
                <a:ea typeface="+mn-ea"/>
                <a:cs typeface="+mn-cs"/>
              </a:rPr>
              <a:t>Teemu Hokkanen, överkonstapel</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600" b="0" i="1" u="none" strike="noStrike" kern="1200" cap="none" spc="0" normalizeH="0" baseline="0" noProof="0">
                <a:ln>
                  <a:noFill/>
                </a:ln>
                <a:solidFill>
                  <a:prstClr val="white"/>
                </a:solidFill>
                <a:effectLst/>
                <a:uLnTx/>
                <a:uFillTx/>
                <a:latin typeface="Arial"/>
                <a:ea typeface="+mn-ea"/>
                <a:cs typeface="+mn-cs"/>
              </a:rPr>
              <a:t>Polisinrättningen i Helsingfors</a:t>
            </a:r>
          </a:p>
        </p:txBody>
      </p:sp>
      <p:pic>
        <p:nvPicPr>
          <p:cNvPr id="9" name="Kuva 8">
            <a:extLst>
              <a:ext uri="{FF2B5EF4-FFF2-40B4-BE49-F238E27FC236}">
                <a16:creationId xmlns:a16="http://schemas.microsoft.com/office/drawing/2014/main" id="{58EB04C1-CAC7-EF13-2051-5A318D2531C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191814">
            <a:off x="6917609" y="1633527"/>
            <a:ext cx="3917286" cy="2263393"/>
          </a:xfrm>
          <a:prstGeom prst="rect">
            <a:avLst/>
          </a:prstGeom>
        </p:spPr>
      </p:pic>
      <p:pic>
        <p:nvPicPr>
          <p:cNvPr id="4" name="Kuva 3">
            <a:extLst>
              <a:ext uri="{FF2B5EF4-FFF2-40B4-BE49-F238E27FC236}">
                <a16:creationId xmlns:a16="http://schemas.microsoft.com/office/drawing/2014/main" id="{B7231678-2D89-9BF1-3A85-E4C31393C9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879007"/>
            <a:ext cx="603556" cy="853514"/>
          </a:xfrm>
          <a:prstGeom prst="rect">
            <a:avLst/>
          </a:prstGeom>
        </p:spPr>
      </p:pic>
    </p:spTree>
    <p:extLst>
      <p:ext uri="{BB962C8B-B14F-4D97-AF65-F5344CB8AC3E}">
        <p14:creationId xmlns:p14="http://schemas.microsoft.com/office/powerpoint/2010/main" val="26547040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EDC90509-20BC-1804-DE35-14F73E40AF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3492" y="104930"/>
            <a:ext cx="11766300" cy="1072989"/>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1452231" y="203398"/>
            <a:ext cx="10306051" cy="713620"/>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4400">
                <a:solidFill>
                  <a:schemeClr val="bg1"/>
                </a:solidFill>
              </a:rPr>
              <a:t>Exempel på brott bland unga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2000"/>
              <a:t>Rån</a:t>
            </a:r>
          </a:p>
          <a:p>
            <a:r>
              <a:rPr lang="sv-FI" sz="2000"/>
              <a:t>Mars 2024</a:t>
            </a: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2502" y="2254983"/>
            <a:ext cx="2303999" cy="3901583"/>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1700"/>
              <a:t>6 personer rånar telefon och hörlurar av en 16-åring med hot om våld. Gärningen filmas. </a:t>
            </a:r>
          </a:p>
          <a:p>
            <a:r>
              <a:rPr lang="sv-FI" sz="1700"/>
              <a:t>2 av gärningspersonerna över 15 år</a:t>
            </a:r>
          </a:p>
          <a:p>
            <a:r>
              <a:rPr lang="sv-FI" sz="1700"/>
              <a:t>Dom 7 månader villkorligt fängelse</a:t>
            </a:r>
          </a:p>
          <a:p>
            <a:r>
              <a:rPr lang="sv-FI" sz="1700">
                <a:hlinkClick r:id="rId4"/>
              </a:rPr>
              <a:t>Teinipojat piirittivät 16-vuotiaan kerrostalon pihalla ja hakkasivat hänet - PK-seutu | HS.fi</a:t>
            </a:r>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54186"/>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1800"/>
              <a:t>Ärekränkning</a:t>
            </a:r>
          </a:p>
          <a:p>
            <a:r>
              <a:rPr lang="sv-FI" sz="1800"/>
              <a:t>2022</a:t>
            </a: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2" y="2223997"/>
            <a:ext cx="2303999" cy="4258393"/>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l"/>
            <a:r>
              <a:rPr lang="sv-FI" sz="1300" b="0" i="0">
                <a:solidFill>
                  <a:srgbClr val="262626"/>
                </a:solidFill>
                <a:latin typeface="+mj-lt"/>
              </a:rPr>
              <a:t>Ungdom X publicerade en bild i Snapchat där hen hade en identifierbar skada i ansiktet. </a:t>
            </a:r>
            <a:r>
              <a:rPr lang="sv-FI" sz="1300">
                <a:solidFill>
                  <a:srgbClr val="262626"/>
                </a:solidFill>
                <a:latin typeface="+mj-lt"/>
              </a:rPr>
              <a:t>X lät förstå att pojkvännen hade orsakat skadan.</a:t>
            </a:r>
            <a:r>
              <a:rPr lang="sv-FI" sz="1300" b="0" i="0">
                <a:solidFill>
                  <a:srgbClr val="262626"/>
                </a:solidFill>
                <a:latin typeface="+mj-lt"/>
              </a:rPr>
              <a:t> </a:t>
            </a:r>
          </a:p>
          <a:p>
            <a:pPr algn="l"/>
            <a:r>
              <a:rPr lang="sv-FI" sz="1300">
                <a:solidFill>
                  <a:srgbClr val="262626"/>
                </a:solidFill>
                <a:latin typeface="+mj-lt"/>
              </a:rPr>
              <a:t>Ingen polisanmälan hade gjorts om eventuell misshandel.</a:t>
            </a:r>
          </a:p>
          <a:p>
            <a:pPr algn="l"/>
            <a:r>
              <a:rPr lang="sv-FI" sz="1300">
                <a:solidFill>
                  <a:srgbClr val="262626"/>
                </a:solidFill>
                <a:latin typeface="+mj-lt"/>
              </a:rPr>
              <a:t> </a:t>
            </a:r>
            <a:r>
              <a:rPr lang="sv-FI" sz="1300" b="1" i="0">
                <a:solidFill>
                  <a:srgbClr val="262626"/>
                </a:solidFill>
                <a:latin typeface="+mj-lt"/>
              </a:rPr>
              <a:t>16-åringen</a:t>
            </a:r>
            <a:r>
              <a:rPr lang="sv-FI" sz="1300" i="0">
                <a:solidFill>
                  <a:srgbClr val="262626"/>
                </a:solidFill>
                <a:latin typeface="+mj-lt"/>
              </a:rPr>
              <a:t> dömdes till 15 dagsböter för ärekränkning som begåtts som ung person.</a:t>
            </a:r>
          </a:p>
          <a:p>
            <a:pPr algn="l"/>
            <a:r>
              <a:rPr lang="sv-FI" sz="1300">
                <a:latin typeface="+mj-lt"/>
                <a:hlinkClick r:id="rId5"/>
              </a:rPr>
              <a:t>Nuori tyttö kertoi Snapchatissä poikaystävänsä pahoinpidelleen hänet – sai lopulta itse tuomion kunnianloukkauksesta | Paikalliset | Helsingin Uutiset</a:t>
            </a:r>
          </a:p>
          <a:p>
            <a:endParaRPr lang="fi-FI"/>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2000"/>
              <a:t>Olaga hot</a:t>
            </a:r>
          </a:p>
          <a:p>
            <a:r>
              <a:rPr lang="sv-FI" sz="2000"/>
              <a:t>Maj 2023</a:t>
            </a: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7202" y="2254983"/>
            <a:ext cx="2303999" cy="3817437"/>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1400"/>
              <a:t>En stor grupp ungdomar samlades för att spela fotboll.</a:t>
            </a:r>
          </a:p>
          <a:p>
            <a:r>
              <a:rPr lang="sv-FI" sz="1400"/>
              <a:t>Situationen eskalerade och dödshot ropades ut under evenemanget.</a:t>
            </a:r>
          </a:p>
          <a:p>
            <a:r>
              <a:rPr lang="sv-FI" sz="1400"/>
              <a:t>Ärendet framskred till polisutredning som misstanke om olaga hot. </a:t>
            </a:r>
          </a:p>
          <a:p>
            <a:r>
              <a:rPr lang="sv-FI" sz="1400">
                <a:hlinkClick r:id="rId6"/>
              </a:rPr>
              <a:t>Yli sata nuorta kokoontui jalkapallopeliin Lappeenrannassa – poliisi tutkii, tapahtuiko siellä laiton uhkaus | Kotimaa | Yle</a:t>
            </a:r>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1"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2000"/>
              <a:t>Misshandel</a:t>
            </a:r>
          </a:p>
          <a:p>
            <a:r>
              <a:rPr lang="sv-FI" sz="2000"/>
              <a:t>Februari 2023</a:t>
            </a: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54552" y="2219458"/>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sv-FI" sz="1400"/>
              <a:t>En 14-åring slogs i ansiktet på skolgården och hens plånbok stals</a:t>
            </a:r>
          </a:p>
          <a:p>
            <a:pPr indent="-143510"/>
            <a:r>
              <a:rPr lang="sv-FI" sz="1400"/>
              <a:t>Förbrytaren var 16 år</a:t>
            </a:r>
          </a:p>
          <a:p>
            <a:pPr indent="-143510"/>
            <a:r>
              <a:rPr lang="sv-FI" sz="1400"/>
              <a:t>Dom för misshandel: </a:t>
            </a:r>
            <a:r>
              <a:rPr lang="sv-FI" sz="1400" b="0" i="0">
                <a:solidFill>
                  <a:srgbClr val="191919"/>
                </a:solidFill>
                <a:latin typeface="Arial"/>
                <a:cs typeface="Arial"/>
              </a:rPr>
              <a:t>60 dagsböter (=360 euro). </a:t>
            </a:r>
            <a:r>
              <a:rPr lang="sv-FI" sz="1400">
                <a:solidFill>
                  <a:srgbClr val="191919"/>
                </a:solidFill>
                <a:latin typeface="Arial"/>
                <a:cs typeface="Arial"/>
              </a:rPr>
              <a:t>Skadestånd som betalas till offret 500 euro.</a:t>
            </a:r>
            <a:r>
              <a:rPr lang="sv-FI" sz="1400" b="0" i="0">
                <a:solidFill>
                  <a:srgbClr val="191919"/>
                </a:solidFill>
                <a:latin typeface="Arial"/>
                <a:cs typeface="Arial"/>
              </a:rPr>
              <a:t> Rättskostnader som betalas till offret 1000 euro. </a:t>
            </a:r>
          </a:p>
          <a:p>
            <a:pPr indent="-143510"/>
            <a:r>
              <a:rPr lang="sv-FI" sz="1400">
                <a:hlinkClick r:id="rId7"/>
              </a:rPr>
              <a:t>14-vuotias pahoinpideltiin tamperelaisen koulun pihalla kesken koulupäivän - Tampereen seutu - Ilta-Sanomat</a:t>
            </a:r>
          </a:p>
        </p:txBody>
      </p:sp>
      <p:pic>
        <p:nvPicPr>
          <p:cNvPr id="11" name="Kuva 10">
            <a:extLst>
              <a:ext uri="{FF2B5EF4-FFF2-40B4-BE49-F238E27FC236}">
                <a16:creationId xmlns:a16="http://schemas.microsoft.com/office/drawing/2014/main" id="{27BBD6F7-3B50-38EB-3750-1EFB9E39580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8286" y="5899556"/>
            <a:ext cx="603556" cy="853514"/>
          </a:xfrm>
          <a:prstGeom prst="rect">
            <a:avLst/>
          </a:prstGeom>
        </p:spPr>
      </p:pic>
    </p:spTree>
    <p:extLst>
      <p:ext uri="{BB962C8B-B14F-4D97-AF65-F5344CB8AC3E}">
        <p14:creationId xmlns:p14="http://schemas.microsoft.com/office/powerpoint/2010/main" val="372810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FI" sz="2800" b="1" i="0" u="none" strike="noStrike" cap="none" normalizeH="0" baseline="0" noProof="0">
                <a:ln>
                  <a:noFill/>
                </a:ln>
                <a:solidFill>
                  <a:schemeClr val="tx1"/>
                </a:solidFill>
                <a:uLnTx/>
                <a:uFillTx/>
                <a:latin typeface="+mn-lt"/>
                <a:ea typeface="+mn-ea"/>
                <a:cs typeface="+mn-cs"/>
              </a:rPr>
              <a:t>Uppgift: Bli brottsutredare</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1"/>
            <a:ext cx="12192001" cy="5388667"/>
          </a:xfrm>
          <a:prstGeom prst="rect">
            <a:avLst/>
          </a:prstGeom>
          <a:noFill/>
        </p:spPr>
      </p:pic>
    </p:spTree>
    <p:extLst>
      <p:ext uri="{BB962C8B-B14F-4D97-AF65-F5344CB8AC3E}">
        <p14:creationId xmlns:p14="http://schemas.microsoft.com/office/powerpoint/2010/main" val="327858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FD6820-465A-F848-58BD-A4BC6A8EE74D}"/>
              </a:ext>
            </a:extLst>
          </p:cNvPr>
          <p:cNvSpPr>
            <a:spLocks noGrp="1"/>
          </p:cNvSpPr>
          <p:nvPr>
            <p:ph type="title"/>
          </p:nvPr>
        </p:nvSpPr>
        <p:spPr>
          <a:xfrm>
            <a:off x="904425" y="183296"/>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a:t>Vilka brott hittar du i berättelsen?</a:t>
            </a:r>
          </a:p>
        </p:txBody>
      </p:sp>
      <p:sp>
        <p:nvSpPr>
          <p:cNvPr id="3" name="Tekstin paikkamerkki 2">
            <a:extLst>
              <a:ext uri="{FF2B5EF4-FFF2-40B4-BE49-F238E27FC236}">
                <a16:creationId xmlns:a16="http://schemas.microsoft.com/office/drawing/2014/main" id="{ECB640F3-05FA-6C66-6D20-F5530C33B031}"/>
              </a:ext>
            </a:extLst>
          </p:cNvPr>
          <p:cNvSpPr>
            <a:spLocks noGrp="1"/>
          </p:cNvSpPr>
          <p:nvPr>
            <p:ph type="body" idx="1"/>
          </p:nvPr>
        </p:nvSpPr>
        <p:spPr>
          <a:xfrm>
            <a:off x="904425" y="1040525"/>
            <a:ext cx="10435091" cy="554946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indent="0" fontAlgn="base">
              <a:buNone/>
            </a:pPr>
            <a:r>
              <a:rPr lang="sv-FI" sz="1800" i="1">
                <a:solidFill>
                  <a:srgbClr val="444444"/>
                </a:solidFill>
                <a:latin typeface="Calibri"/>
              </a:rPr>
              <a:t>Tuukka, Nico och Toni är på hemmafest. Stämningen på festen blir spänd och Nico och Toni börjar gräla. </a:t>
            </a:r>
          </a:p>
          <a:p>
            <a:pPr marL="0" indent="0" fontAlgn="base">
              <a:buNone/>
            </a:pPr>
            <a:r>
              <a:rPr lang="sv-FI" sz="1800" i="1">
                <a:solidFill>
                  <a:srgbClr val="444444"/>
                </a:solidFill>
                <a:latin typeface="Calibri"/>
              </a:rPr>
              <a:t>Grälet börjar med skrik och knuffar, men eskalerar snabbt. Människor runt grälmakarna väljer sida och börjar skrika förolämpningar mot den andra parten. Toni skriker åt Nico att han är skyldig Toni 3000 euro och om Nico inte betalar slår Toni in ansiktet på honom. Efter att ha skrikit och hotat lyckas Toni slå Nico i tinningen så hårt att Nico faller medvetslös ner i marken. Toni tar plånboken ur Nicos ficka och meddelar samtidigt att skulderna härefter fördubblas varje vecka.</a:t>
            </a:r>
            <a:r>
              <a:rPr lang="sv-FI" sz="1800">
                <a:solidFill>
                  <a:srgbClr val="444444"/>
                </a:solidFill>
                <a:latin typeface="Calibri"/>
              </a:rPr>
              <a:t> </a:t>
            </a:r>
          </a:p>
          <a:p>
            <a:pPr marL="0" indent="0" fontAlgn="base">
              <a:buNone/>
            </a:pPr>
            <a:r>
              <a:rPr lang="sv-FI" sz="1800" i="1">
                <a:solidFill>
                  <a:srgbClr val="444444"/>
                </a:solidFill>
                <a:latin typeface="Calibri"/>
              </a:rPr>
              <a:t>Tuukka hoppar in för att skydda Nico från ytterligare slag. Toni tittar förvånad på Tuukka och frågar vad "hans problem" är. Tuukka får inte fram orden, varvid Toni tar Tuukka i strypgrepp, släpar honom till städskrubben, stänger dörren och lägger en stol framför dörrhandtaget som ett hinder. </a:t>
            </a:r>
            <a:r>
              <a:rPr lang="sv-FI" sz="1800">
                <a:solidFill>
                  <a:srgbClr val="444444"/>
                </a:solidFill>
                <a:latin typeface="Calibri"/>
              </a:rPr>
              <a:t> </a:t>
            </a:r>
          </a:p>
          <a:p>
            <a:pPr marL="0" indent="0" fontAlgn="base">
              <a:buNone/>
            </a:pPr>
            <a:r>
              <a:rPr lang="sv-FI" sz="1800" i="1">
                <a:solidFill>
                  <a:srgbClr val="444444"/>
                </a:solidFill>
                <a:latin typeface="Calibri"/>
              </a:rPr>
              <a:t>Toni tittar på festsällskapet som stirrar på honom upprört och frågar "är det ännu någon som har några problem?" Ingen vågar säga något och Toni lämnar platsen och lämnar Tuukka i skåpet och Nico liggande medvetslös på golvet.</a:t>
            </a:r>
            <a:r>
              <a:rPr lang="sv-FI" sz="1800">
                <a:solidFill>
                  <a:srgbClr val="444444"/>
                </a:solidFill>
                <a:latin typeface="Calibri"/>
              </a:rPr>
              <a:t> </a:t>
            </a:r>
          </a:p>
          <a:p>
            <a:pPr marL="0" indent="0">
              <a:buNone/>
            </a:pPr>
            <a:endParaRPr lang="fi-FI" sz="1600"/>
          </a:p>
        </p:txBody>
      </p:sp>
      <p:sp>
        <p:nvSpPr>
          <p:cNvPr id="4" name="Tekstiruutu 3">
            <a:extLst>
              <a:ext uri="{FF2B5EF4-FFF2-40B4-BE49-F238E27FC236}">
                <a16:creationId xmlns:a16="http://schemas.microsoft.com/office/drawing/2014/main" id="{3C5AC55B-AB2E-9F90-36ED-71344F2AC03F}"/>
              </a:ext>
            </a:extLst>
          </p:cNvPr>
          <p:cNvSpPr txBox="1"/>
          <p:nvPr/>
        </p:nvSpPr>
        <p:spPr>
          <a:xfrm>
            <a:off x="210056" y="5327386"/>
            <a:ext cx="3657600" cy="12721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867" b="1" i="0" u="none" strike="noStrike" kern="1200" cap="none" spc="0" normalizeH="0" baseline="0" noProof="0">
                <a:ln>
                  <a:noFill/>
                </a:ln>
                <a:solidFill>
                  <a:prstClr val="black"/>
                </a:solidFill>
                <a:effectLst/>
                <a:uLnTx/>
                <a:uFillTx/>
                <a:latin typeface="Arial"/>
                <a:ea typeface="+mn-ea"/>
                <a:cs typeface="+mn-cs"/>
              </a:rPr>
              <a:t>     Rån </a:t>
            </a:r>
          </a:p>
          <a:p>
            <a:pPr marL="380990" marR="0" lvl="0" indent="-380990" algn="l" defTabSz="609570" rtl="0" eaLnBrk="1" fontAlgn="auto" latinLnBrk="0" hangingPunct="1">
              <a:lnSpc>
                <a:spcPct val="100000"/>
              </a:lnSpc>
              <a:spcBef>
                <a:spcPts val="0"/>
              </a:spcBef>
              <a:spcAft>
                <a:spcPts val="0"/>
              </a:spcAft>
              <a:buClrTx/>
              <a:buSzTx/>
              <a:buFont typeface="Arial"/>
              <a:buChar char="•"/>
              <a:tabLst/>
              <a:defRPr/>
            </a:pPr>
            <a:r>
              <a:rPr kumimoji="0" lang="sv-FI" sz="1867" b="1" i="0" u="none" strike="noStrike" kern="1200" cap="none" spc="0" normalizeH="0" baseline="0" noProof="0">
                <a:ln>
                  <a:noFill/>
                </a:ln>
                <a:solidFill>
                  <a:prstClr val="black"/>
                </a:solidFill>
                <a:effectLst/>
                <a:uLnTx/>
                <a:uFillTx/>
                <a:latin typeface="Arial"/>
                <a:ea typeface="+mn-ea"/>
                <a:cs typeface="+mn-cs"/>
              </a:rPr>
              <a:t>Kapitel 31 § 1 (Toni använder våld och stjäl plånboken)</a:t>
            </a:r>
          </a:p>
        </p:txBody>
      </p:sp>
      <p:sp>
        <p:nvSpPr>
          <p:cNvPr id="5" name="Tekstiruutu 4">
            <a:extLst>
              <a:ext uri="{FF2B5EF4-FFF2-40B4-BE49-F238E27FC236}">
                <a16:creationId xmlns:a16="http://schemas.microsoft.com/office/drawing/2014/main" id="{660B22E0-AEE3-3FBB-27C8-1DE739270161}"/>
              </a:ext>
            </a:extLst>
          </p:cNvPr>
          <p:cNvSpPr txBox="1"/>
          <p:nvPr/>
        </p:nvSpPr>
        <p:spPr>
          <a:xfrm>
            <a:off x="4168370" y="5327384"/>
            <a:ext cx="3865417" cy="9848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867" b="1" i="0" u="none" strike="noStrike" kern="1200" cap="none" spc="0" normalizeH="0" baseline="0" noProof="0">
                <a:ln>
                  <a:noFill/>
                </a:ln>
                <a:solidFill>
                  <a:prstClr val="black"/>
                </a:solidFill>
                <a:effectLst/>
                <a:uLnTx/>
                <a:uFillTx/>
                <a:latin typeface="Arial"/>
                <a:ea typeface="+mn-ea"/>
                <a:cs typeface="+mn-cs"/>
              </a:rPr>
              <a:t>     Frihetsberövande </a:t>
            </a:r>
          </a:p>
          <a:p>
            <a:pPr marL="380990" marR="0" lvl="0" indent="-380990" algn="l" defTabSz="609570" rtl="0" eaLnBrk="1" fontAlgn="auto" latinLnBrk="0" hangingPunct="1">
              <a:lnSpc>
                <a:spcPct val="100000"/>
              </a:lnSpc>
              <a:spcBef>
                <a:spcPts val="0"/>
              </a:spcBef>
              <a:spcAft>
                <a:spcPts val="0"/>
              </a:spcAft>
              <a:buClrTx/>
              <a:buSzTx/>
              <a:buFont typeface="Arial"/>
              <a:buChar char="•"/>
              <a:tabLst/>
              <a:defRPr/>
            </a:pPr>
            <a:r>
              <a:rPr kumimoji="0" lang="sv-FI" sz="1867" b="1" i="0" u="none" strike="noStrike" kern="1200" cap="none" spc="0" normalizeH="0" baseline="0" noProof="0">
                <a:ln>
                  <a:noFill/>
                </a:ln>
                <a:solidFill>
                  <a:prstClr val="black"/>
                </a:solidFill>
                <a:effectLst/>
                <a:uLnTx/>
                <a:uFillTx/>
                <a:latin typeface="Arial"/>
                <a:ea typeface="+mn-ea"/>
                <a:cs typeface="+mn-cs"/>
              </a:rPr>
              <a:t>Kapitel 25 § 1 (Toni stänger in Tuukka i städskrubben)</a:t>
            </a:r>
          </a:p>
        </p:txBody>
      </p:sp>
      <p:sp>
        <p:nvSpPr>
          <p:cNvPr id="6" name="Tekstiruutu 5">
            <a:extLst>
              <a:ext uri="{FF2B5EF4-FFF2-40B4-BE49-F238E27FC236}">
                <a16:creationId xmlns:a16="http://schemas.microsoft.com/office/drawing/2014/main" id="{177D1BCF-F519-12F0-3BBE-C1110EFEC45C}"/>
              </a:ext>
            </a:extLst>
          </p:cNvPr>
          <p:cNvSpPr txBox="1"/>
          <p:nvPr/>
        </p:nvSpPr>
        <p:spPr>
          <a:xfrm>
            <a:off x="8225121" y="5327386"/>
            <a:ext cx="3815937" cy="9848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867" b="1" i="0" u="none" strike="noStrike" kern="1200" cap="none" spc="0" normalizeH="0" baseline="0" noProof="0">
                <a:ln>
                  <a:noFill/>
                </a:ln>
                <a:solidFill>
                  <a:prstClr val="black"/>
                </a:solidFill>
                <a:effectLst/>
                <a:uLnTx/>
                <a:uFillTx/>
                <a:latin typeface="Arial"/>
                <a:ea typeface="+mn-ea"/>
                <a:cs typeface="Segoe UI"/>
              </a:rPr>
              <a:t>Eventuella anknytande brott</a:t>
            </a:r>
          </a:p>
          <a:p>
            <a:pPr marL="239601" marR="0" lvl="0" indent="-239601" algn="l" defTabSz="609570" rtl="0" eaLnBrk="1" fontAlgn="auto" latinLnBrk="0" hangingPunct="1">
              <a:lnSpc>
                <a:spcPct val="100000"/>
              </a:lnSpc>
              <a:spcBef>
                <a:spcPts val="0"/>
              </a:spcBef>
              <a:spcAft>
                <a:spcPts val="0"/>
              </a:spcAft>
              <a:buClrTx/>
              <a:buSzTx/>
              <a:buFont typeface=""/>
              <a:buChar char="•"/>
              <a:tabLst/>
              <a:defRPr/>
            </a:pPr>
            <a:r>
              <a:rPr kumimoji="0" lang="sv-FI" sz="1867" b="1" i="0" u="none" strike="noStrike" kern="1200" cap="none" spc="0" normalizeH="0" baseline="0" noProof="0">
                <a:ln>
                  <a:noFill/>
                </a:ln>
                <a:solidFill>
                  <a:prstClr val="black"/>
                </a:solidFill>
                <a:effectLst/>
                <a:uLnTx/>
                <a:uFillTx/>
                <a:latin typeface="Arial"/>
                <a:ea typeface="+mn-ea"/>
                <a:cs typeface="Arial"/>
              </a:rPr>
              <a:t>Olaga hot; 25 § 7</a:t>
            </a:r>
          </a:p>
          <a:p>
            <a:pPr marL="239601" marR="0" lvl="0" indent="-239601" algn="l" defTabSz="609570" rtl="0" eaLnBrk="1" fontAlgn="auto" latinLnBrk="0" hangingPunct="1">
              <a:lnSpc>
                <a:spcPct val="100000"/>
              </a:lnSpc>
              <a:spcBef>
                <a:spcPts val="0"/>
              </a:spcBef>
              <a:spcAft>
                <a:spcPts val="0"/>
              </a:spcAft>
              <a:buClrTx/>
              <a:buSzTx/>
              <a:buFont typeface=""/>
              <a:buChar char="•"/>
              <a:tabLst/>
              <a:defRPr/>
            </a:pPr>
            <a:r>
              <a:rPr kumimoji="0" lang="sv-FI" sz="1867" b="1" i="0" u="none" strike="noStrike" kern="1200" cap="none" spc="0" normalizeH="0" baseline="0" noProof="0">
                <a:ln>
                  <a:noFill/>
                </a:ln>
                <a:solidFill>
                  <a:prstClr val="black"/>
                </a:solidFill>
                <a:effectLst/>
                <a:uLnTx/>
                <a:uFillTx/>
                <a:latin typeface="Arial"/>
                <a:ea typeface="+mn-ea"/>
                <a:cs typeface="Arial"/>
              </a:rPr>
              <a:t>Ocker; Kapitel 36 § 6</a:t>
            </a:r>
          </a:p>
        </p:txBody>
      </p:sp>
    </p:spTree>
    <p:extLst>
      <p:ext uri="{BB962C8B-B14F-4D97-AF65-F5344CB8AC3E}">
        <p14:creationId xmlns:p14="http://schemas.microsoft.com/office/powerpoint/2010/main" val="13697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4333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sv-FI" sz="2000"/>
                        <a:t>Lagliga rusmedel</a:t>
                      </a:r>
                    </a:p>
                  </a:txBody>
                  <a:tcPr/>
                </a:tc>
                <a:tc>
                  <a:txBody>
                    <a:bodyPr/>
                    <a:lstStyle/>
                    <a:p>
                      <a:r>
                        <a:rPr lang="sv-FI" sz="2000"/>
                        <a:t>Olagliga rusmedel</a:t>
                      </a:r>
                    </a:p>
                  </a:txBody>
                  <a:tcPr/>
                </a:tc>
                <a:tc>
                  <a:txBody>
                    <a:bodyPr/>
                    <a:lstStyle/>
                    <a:p>
                      <a:pPr lvl="0">
                        <a:buNone/>
                      </a:pPr>
                      <a:r>
                        <a:rPr lang="sv-FI" sz="2000"/>
                        <a:t>Andra skadliga ämnen/</a:t>
                      </a:r>
                    </a:p>
                    <a:p>
                      <a:pPr lvl="0">
                        <a:buNone/>
                      </a:pPr>
                      <a:r>
                        <a:rPr lang="sv-FI" sz="2000"/>
                        <a:t>föreningar</a:t>
                      </a:r>
                    </a:p>
                  </a:txBody>
                  <a:tcPr/>
                </a:tc>
                <a:extLst>
                  <a:ext uri="{0D108BD9-81ED-4DB2-BD59-A6C34878D82A}">
                    <a16:rowId xmlns:a16="http://schemas.microsoft.com/office/drawing/2014/main" val="1013036390"/>
                  </a:ext>
                </a:extLst>
              </a:tr>
              <a:tr h="685800">
                <a:tc>
                  <a:txBody>
                    <a:bodyPr/>
                    <a:lstStyle/>
                    <a:p>
                      <a:pPr lvl="0">
                        <a:buNone/>
                      </a:pPr>
                      <a:r>
                        <a:rPr lang="sv-FI" sz="2000"/>
                        <a:t>Under 18 år </a:t>
                      </a:r>
                    </a:p>
                  </a:txBody>
                  <a:tcPr/>
                </a:tc>
                <a:tc>
                  <a:txBody>
                    <a:bodyPr/>
                    <a:lstStyle/>
                    <a:p>
                      <a:pPr lvl="0" algn="ctr">
                        <a:buNone/>
                      </a:pPr>
                      <a:r>
                        <a:rPr lang="sv-FI" sz="2000" b="1"/>
                        <a:t>X</a:t>
                      </a:r>
                    </a:p>
                  </a:txBody>
                  <a:tcPr/>
                </a:tc>
                <a:tc>
                  <a:txBody>
                    <a:bodyPr/>
                    <a:lstStyle/>
                    <a:p>
                      <a:pPr lvl="0" algn="ctr">
                        <a:buNone/>
                      </a:pPr>
                      <a:r>
                        <a:rPr lang="sv-FI" sz="2000" b="1"/>
                        <a:t>X</a:t>
                      </a:r>
                    </a:p>
                  </a:txBody>
                  <a:tcPr/>
                </a:tc>
                <a:tc>
                  <a:txBody>
                    <a:bodyPr/>
                    <a:lstStyle/>
                    <a:p>
                      <a:pPr lvl="0" algn="ctr">
                        <a:buNone/>
                      </a:pPr>
                      <a:r>
                        <a:rPr lang="sv-FI" sz="2000" b="1"/>
                        <a:t>X</a:t>
                      </a:r>
                    </a:p>
                  </a:txBody>
                  <a:tcPr/>
                </a:tc>
                <a:extLst>
                  <a:ext uri="{0D108BD9-81ED-4DB2-BD59-A6C34878D82A}">
                    <a16:rowId xmlns:a16="http://schemas.microsoft.com/office/drawing/2014/main" val="4277004442"/>
                  </a:ext>
                </a:extLst>
              </a:tr>
              <a:tr h="3343275">
                <a:tc>
                  <a:txBody>
                    <a:bodyPr/>
                    <a:lstStyle/>
                    <a:p>
                      <a:r>
                        <a:rPr lang="sv-FI"/>
                        <a:t>K-18</a:t>
                      </a:r>
                    </a:p>
                  </a:txBody>
                  <a:tcPr/>
                </a:tc>
                <a:tc>
                  <a:txBody>
                    <a:bodyPr/>
                    <a:lstStyle/>
                    <a:p>
                      <a:r>
                        <a:rPr lang="sv-FI" sz="2000"/>
                        <a:t>Tobak, svaga alkoholdrycker (alkohol 1,2–22%).</a:t>
                      </a:r>
                    </a:p>
                    <a:p>
                      <a:pPr lvl="0">
                        <a:buNone/>
                      </a:pPr>
                      <a:r>
                        <a:rPr lang="sv-FI" sz="2000"/>
                        <a:t>Nikotinpåsar.</a:t>
                      </a:r>
                    </a:p>
                    <a:p>
                      <a:pPr lvl="0">
                        <a:buNone/>
                      </a:pPr>
                      <a:r>
                        <a:rPr lang="sv-FI" sz="2000"/>
                        <a:t>E-cigaretter (produkter i gatuhandeln olagliga).</a:t>
                      </a:r>
                    </a:p>
                    <a:p>
                      <a:pPr lvl="0">
                        <a:buNone/>
                      </a:pPr>
                      <a:r>
                        <a:rPr lang="sv-FI" sz="2000"/>
                        <a:t>Snus</a:t>
                      </a:r>
                    </a:p>
                    <a:p>
                      <a:pPr lvl="0">
                        <a:buNone/>
                      </a:pPr>
                      <a:r>
                        <a:rPr lang="sv-FI" sz="2000"/>
                        <a:t>(försäljning och köp olagligt i Finland.)</a:t>
                      </a:r>
                    </a:p>
                  </a:txBody>
                  <a:tcPr/>
                </a:tc>
                <a:tc>
                  <a:txBody>
                    <a:bodyPr/>
                    <a:lstStyle/>
                    <a:p>
                      <a:r>
                        <a:rPr lang="sv-FI" sz="2000"/>
                        <a:t>Droger, t.ex. cannabis, kokain, ecstasy, heroin.</a:t>
                      </a:r>
                    </a:p>
                    <a:p>
                      <a:pPr lvl="0">
                        <a:buNone/>
                      </a:pPr>
                      <a:r>
                        <a:rPr lang="sv-FI" sz="2000"/>
                        <a:t>Nikotinprodukter med över 20 mg nikotin (t.ex. vissa e-cigaretter).</a:t>
                      </a:r>
                    </a:p>
                    <a:p>
                      <a:pPr lvl="0" algn="l" rtl="0">
                        <a:buNone/>
                      </a:pPr>
                      <a:endParaRPr lang="en-US"/>
                    </a:p>
                    <a:p>
                      <a:pPr lvl="0">
                        <a:buNone/>
                      </a:pPr>
                      <a:r>
                        <a:rPr lang="sv-FI" sz="1400" b="1"/>
                        <a:t>Olagliga i Finland </a:t>
                      </a:r>
                    </a:p>
                    <a:p>
                      <a:pPr lvl="0">
                        <a:buNone/>
                      </a:pPr>
                      <a:r>
                        <a:rPr lang="sv-FI" sz="1400" b="1"/>
                        <a:t>för personer i alla åldrar!</a:t>
                      </a:r>
                    </a:p>
                  </a:txBody>
                  <a:tcPr/>
                </a:tc>
                <a:tc>
                  <a:txBody>
                    <a:bodyPr/>
                    <a:lstStyle/>
                    <a:p>
                      <a:pPr lvl="0">
                        <a:buNone/>
                      </a:pPr>
                      <a:r>
                        <a:rPr lang="sv-FI" sz="2000" b="0"/>
                        <a:t>Läkemedels- </a:t>
                      </a:r>
                    </a:p>
                    <a:p>
                      <a:pPr lvl="0">
                        <a:buNone/>
                      </a:pPr>
                      <a:r>
                        <a:rPr lang="sv-FI" sz="2000" b="0"/>
                        <a:t>missbruk. </a:t>
                      </a:r>
                    </a:p>
                    <a:p>
                      <a:pPr lvl="0">
                        <a:buNone/>
                      </a:pPr>
                      <a:r>
                        <a:rPr lang="sv-FI" sz="2000" b="0"/>
                        <a:t>Blandmissbruk.</a:t>
                      </a:r>
                    </a:p>
                    <a:p>
                      <a:pPr lvl="0">
                        <a:buNone/>
                      </a:pPr>
                      <a:r>
                        <a:rPr lang="sv-FI" sz="2000" b="0"/>
                        <a:t>Alla kemikalier som används i berusningssyfte.</a:t>
                      </a:r>
                    </a:p>
                  </a:txBody>
                  <a:tcPr/>
                </a:tc>
                <a:extLst>
                  <a:ext uri="{0D108BD9-81ED-4DB2-BD59-A6C34878D82A}">
                    <a16:rowId xmlns:a16="http://schemas.microsoft.com/office/drawing/2014/main" val="1279153625"/>
                  </a:ext>
                </a:extLst>
              </a:tr>
              <a:tr h="914400">
                <a:tc>
                  <a:txBody>
                    <a:bodyPr/>
                    <a:lstStyle/>
                    <a:p>
                      <a:r>
                        <a:rPr lang="sv-FI"/>
                        <a:t>K-20</a:t>
                      </a:r>
                    </a:p>
                  </a:txBody>
                  <a:tcPr/>
                </a:tc>
                <a:tc>
                  <a:txBody>
                    <a:bodyPr/>
                    <a:lstStyle/>
                    <a:p>
                      <a:r>
                        <a:rPr lang="sv-FI" sz="2000"/>
                        <a:t>Starka alkoholdrycker, t.ex. vodka, alla med över 22 % alkohol</a:t>
                      </a:r>
                    </a:p>
                  </a:txBody>
                  <a:tcPr/>
                </a:tc>
                <a:tc>
                  <a:txBody>
                    <a:bodyPr/>
                    <a:lstStyle/>
                    <a:p>
                      <a:endParaRPr lang="en-US"/>
                    </a:p>
                  </a:txBody>
                  <a:tcPr/>
                </a:tc>
                <a:tc>
                  <a:txBody>
                    <a:bodyPr/>
                    <a:lstStyle/>
                    <a:p>
                      <a:pPr lvl="0" algn="l" rt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sv-FI"/>
              <a:t>Tabell över rusmedel</a:t>
            </a:r>
          </a:p>
        </p:txBody>
      </p:sp>
    </p:spTree>
    <p:extLst>
      <p:ext uri="{BB962C8B-B14F-4D97-AF65-F5344CB8AC3E}">
        <p14:creationId xmlns:p14="http://schemas.microsoft.com/office/powerpoint/2010/main" val="1926579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62438E9-B8F7-C36C-9296-DBAC0343FC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0"/>
            <a:ext cx="11766300" cy="1072989"/>
          </a:xfrm>
          <a:prstGeom prst="rect">
            <a:avLst/>
          </a:prstGeom>
        </p:spPr>
      </p:pic>
      <p:sp>
        <p:nvSpPr>
          <p:cNvPr id="23" name="Title 1">
            <a:extLst>
              <a:ext uri="{FF2B5EF4-FFF2-40B4-BE49-F238E27FC236}">
                <a16:creationId xmlns:a16="http://schemas.microsoft.com/office/drawing/2014/main" id="{54538D61-BB12-B165-B6DA-8DB0C9E16878}"/>
              </a:ext>
            </a:extLst>
          </p:cNvPr>
          <p:cNvSpPr>
            <a:spLocks noGrp="1"/>
          </p:cNvSpPr>
          <p:nvPr>
            <p:ph type="title"/>
          </p:nvPr>
        </p:nvSpPr>
        <p:spPr>
          <a:xfrm>
            <a:off x="2620940" y="-382463"/>
            <a:ext cx="9317895" cy="1219745"/>
          </a:xfrm>
        </p:spPr>
        <p:txBody>
          <a:bodyPr wrap="square" anchor="b">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4400">
                <a:solidFill>
                  <a:schemeClr val="bg1"/>
                </a:solidFill>
              </a:rPr>
              <a:t>Sociala medier</a:t>
            </a:r>
          </a:p>
        </p:txBody>
      </p:sp>
      <p:sp>
        <p:nvSpPr>
          <p:cNvPr id="25" name="Subtitle 2">
            <a:extLst>
              <a:ext uri="{FF2B5EF4-FFF2-40B4-BE49-F238E27FC236}">
                <a16:creationId xmlns:a16="http://schemas.microsoft.com/office/drawing/2014/main" id="{0124BADA-9E06-22C2-D76D-6D03CA5482AA}"/>
              </a:ext>
            </a:extLst>
          </p:cNvPr>
          <p:cNvSpPr>
            <a:spLocks noGrp="1"/>
          </p:cNvSpPr>
          <p:nvPr>
            <p:ph type="body" idx="1"/>
          </p:nvPr>
        </p:nvSpPr>
        <p:spPr>
          <a:xfrm>
            <a:off x="6326372" y="1455452"/>
            <a:ext cx="5383849" cy="4922052"/>
          </a:xfrm>
        </p:spPr>
        <p:txBody>
          <a:bodyPr vert="horz" lIns="0" tIns="0" rIns="0" bIns="0" rtlCol="0" anchor="t">
            <a:normAutofit lnSpcReduction="10000"/>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9395">
              <a:lnSpc>
                <a:spcPct val="97000"/>
              </a:lnSpc>
              <a:spcAft>
                <a:spcPts val="600"/>
              </a:spcAft>
            </a:pPr>
            <a:r>
              <a:rPr lang="sv-FI" sz="2000" b="1"/>
              <a:t>Visste du att:</a:t>
            </a:r>
          </a:p>
          <a:p>
            <a:pPr marL="608965" lvl="1" indent="-263525">
              <a:lnSpc>
                <a:spcPct val="97000"/>
              </a:lnSpc>
              <a:spcAft>
                <a:spcPts val="600"/>
              </a:spcAft>
            </a:pPr>
            <a:r>
              <a:rPr lang="sv-FI" sz="2000"/>
              <a:t>man inte får skicka nakenbilder till någon utan tillstånd?</a:t>
            </a:r>
          </a:p>
          <a:p>
            <a:pPr marL="608965" lvl="1" indent="-263525">
              <a:lnSpc>
                <a:spcPct val="97000"/>
              </a:lnSpc>
              <a:spcAft>
                <a:spcPts val="600"/>
              </a:spcAft>
            </a:pPr>
            <a:r>
              <a:rPr lang="sv-FI" sz="2000"/>
              <a:t>Man inte ens får be om nakenbilder av en person under 16 år?</a:t>
            </a:r>
          </a:p>
          <a:p>
            <a:pPr marL="608965" lvl="1" indent="-263525">
              <a:lnSpc>
                <a:spcPct val="97000"/>
              </a:lnSpc>
              <a:spcAft>
                <a:spcPts val="600"/>
              </a:spcAft>
            </a:pPr>
            <a:r>
              <a:rPr lang="sv-FI" sz="2000"/>
              <a:t>Delning av nakenbilder som någon annan skickat och visa dem för andra är olagligt?</a:t>
            </a:r>
          </a:p>
          <a:p>
            <a:pPr marL="608965" lvl="1" indent="-263525">
              <a:lnSpc>
                <a:spcPct val="97000"/>
              </a:lnSpc>
              <a:spcAft>
                <a:spcPts val="600"/>
              </a:spcAft>
            </a:pPr>
            <a:r>
              <a:rPr lang="sv-FI" sz="2000"/>
              <a:t>Du inte får ha nakenbilder från personer under 18 år sparade på någon enhet?</a:t>
            </a:r>
          </a:p>
          <a:p>
            <a:pPr marL="608965" lvl="1" indent="-263525">
              <a:lnSpc>
                <a:spcPct val="97000"/>
              </a:lnSpc>
              <a:spcAft>
                <a:spcPts val="600"/>
              </a:spcAft>
            </a:pPr>
            <a:endParaRPr lang="en-US" sz="2000">
              <a:cs typeface="Arial"/>
            </a:endParaRPr>
          </a:p>
          <a:p>
            <a:pPr marL="608965" lvl="1" indent="-263525">
              <a:lnSpc>
                <a:spcPct val="97000"/>
              </a:lnSpc>
              <a:spcAft>
                <a:spcPts val="600"/>
              </a:spcAft>
            </a:pPr>
            <a:endParaRPr lang="en-US" sz="2000">
              <a:cs typeface="Arial"/>
            </a:endParaRPr>
          </a:p>
          <a:p>
            <a:pPr marL="684530" lvl="1" indent="-227965">
              <a:lnSpc>
                <a:spcPct val="97000"/>
              </a:lnSpc>
              <a:spcAft>
                <a:spcPts val="600"/>
              </a:spcAft>
              <a:buFont typeface="Wingdings" panose="05000000000000000000" pitchFamily="2" charset="2"/>
              <a:buChar char="è"/>
            </a:pPr>
            <a:r>
              <a:rPr lang="sv-FI" sz="2000" b="1" u="sng"/>
              <a:t>Fundera på vad du delar och till vem du delar!  </a:t>
            </a:r>
          </a:p>
          <a:p>
            <a:pPr marL="684530" lvl="1" indent="-227965">
              <a:lnSpc>
                <a:spcPct val="97000"/>
              </a:lnSpc>
              <a:spcAft>
                <a:spcPts val="600"/>
              </a:spcAft>
              <a:buFont typeface="Wingdings" panose="05000000000000000000" pitchFamily="2" charset="2"/>
              <a:buChar char="è"/>
            </a:pPr>
            <a:r>
              <a:rPr lang="sv-FI" sz="2000" b="1" u="sng"/>
              <a:t>Kom ihåg att du kan bli ansvarig för vad du publicerar!</a:t>
            </a:r>
          </a:p>
          <a:p>
            <a:pPr marL="608965" lvl="1" indent="-263525">
              <a:lnSpc>
                <a:spcPct val="97000"/>
              </a:lnSpc>
              <a:spcAft>
                <a:spcPts val="600"/>
              </a:spcAft>
            </a:pPr>
            <a:endParaRPr lang="en-US" sz="2000">
              <a:cs typeface="Arial"/>
            </a:endParaRPr>
          </a:p>
          <a:p>
            <a:pPr marL="608965" lvl="1" indent="-263525">
              <a:lnSpc>
                <a:spcPct val="97000"/>
              </a:lnSpc>
              <a:spcAft>
                <a:spcPts val="600"/>
              </a:spcAft>
            </a:pPr>
            <a:endParaRPr lang="en-US" sz="1600">
              <a:cs typeface="Arial"/>
            </a:endParaRPr>
          </a:p>
        </p:txBody>
      </p:sp>
      <p:pic>
        <p:nvPicPr>
          <p:cNvPr id="4" name="Kuva 3">
            <a:extLst>
              <a:ext uri="{FF2B5EF4-FFF2-40B4-BE49-F238E27FC236}">
                <a16:creationId xmlns:a16="http://schemas.microsoft.com/office/drawing/2014/main" id="{D9695982-AF50-B702-9EE5-98C0FD1DD67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777" y="1419684"/>
            <a:ext cx="5241824" cy="5240918"/>
          </a:xfrm>
          <a:prstGeom prst="rect">
            <a:avLst/>
          </a:prstGeom>
          <a:noFill/>
        </p:spPr>
      </p:pic>
      <p:pic>
        <p:nvPicPr>
          <p:cNvPr id="2" name="Kuva 1">
            <a:extLst>
              <a:ext uri="{FF2B5EF4-FFF2-40B4-BE49-F238E27FC236}">
                <a16:creationId xmlns:a16="http://schemas.microsoft.com/office/drawing/2014/main" id="{F091D87A-BAA3-5358-1A33-486CA0D7334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807088"/>
            <a:ext cx="603556" cy="853514"/>
          </a:xfrm>
          <a:prstGeom prst="rect">
            <a:avLst/>
          </a:prstGeom>
        </p:spPr>
      </p:pic>
    </p:spTree>
    <p:extLst>
      <p:ext uri="{BB962C8B-B14F-4D97-AF65-F5344CB8AC3E}">
        <p14:creationId xmlns:p14="http://schemas.microsoft.com/office/powerpoint/2010/main" val="3553465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 calcmode="lin" valueType="num">
                                      <p:cBhvr additive="base">
                                        <p:cTn id="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anim calcmode="lin" valueType="num">
                                      <p:cBhvr additive="base">
                                        <p:cTn id="11"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anim calcmode="lin" valueType="num">
                                      <p:cBhvr additive="base">
                                        <p:cTn id="1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anim calcmode="lin" valueType="num">
                                      <p:cBhvr additive="base">
                                        <p:cTn id="19"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xEl>
                                              <p:pRg st="7" end="7"/>
                                            </p:txEl>
                                          </p:spTgt>
                                        </p:tgtEl>
                                        <p:attrNameLst>
                                          <p:attrName>style.visibility</p:attrName>
                                        </p:attrNameLst>
                                      </p:cBhvr>
                                      <p:to>
                                        <p:strVal val="visible"/>
                                      </p:to>
                                    </p:set>
                                    <p:anim calcmode="lin" valueType="num">
                                      <p:cBhvr additive="base">
                                        <p:cTn id="23" dur="500" fill="hold"/>
                                        <p:tgtEl>
                                          <p:spTgt spid="2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xEl>
                                              <p:pRg st="8" end="8"/>
                                            </p:txEl>
                                          </p:spTgt>
                                        </p:tgtEl>
                                        <p:attrNameLst>
                                          <p:attrName>style.visibility</p:attrName>
                                        </p:attrNameLst>
                                      </p:cBhvr>
                                      <p:to>
                                        <p:strVal val="visible"/>
                                      </p:to>
                                    </p:set>
                                    <p:anim calcmode="lin" valueType="num">
                                      <p:cBhvr additive="base">
                                        <p:cTn id="27" dur="500" fill="hold"/>
                                        <p:tgtEl>
                                          <p:spTgt spid="2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 calcmode="lin" valueType="num">
                                      <p:cBhvr additive="base">
                                        <p:cTn id="3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a:solidFill>
                  <a:srgbClr val="FFFFFF"/>
                </a:solidFill>
              </a:rPr>
              <a:t>Var får man hjälp i olika situationer?</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sv-FI" sz="1600" u="sng">
                <a:solidFill>
                  <a:schemeClr val="bg1"/>
                </a:solidFill>
                <a:latin typeface="Arial" panose="020B0604020202020204" pitchFamily="34" charset="0"/>
                <a:ea typeface="Times New Roman" panose="02020603050405020304" pitchFamily="18" charset="0"/>
              </a:rPr>
              <a:t>RIKU.FI</a:t>
            </a:r>
          </a:p>
          <a:p>
            <a:pPr marL="0" indent="0" fontAlgn="base">
              <a:buNone/>
            </a:pPr>
            <a:r>
              <a:rPr lang="sv-FI" sz="1600">
                <a:solidFill>
                  <a:schemeClr val="bg1"/>
                </a:solidFill>
                <a:latin typeface="Arial"/>
                <a:ea typeface="Times New Roman" panose="02020603050405020304" pitchFamily="18" charset="0"/>
                <a:cs typeface="Arial"/>
              </a:rPr>
              <a:t>Brottsofferjouren 116 006 betjänar på finska må–fr kl. 9–20. (avgiftsfri + anonym) på webbplatsen RIKU-Chat.</a:t>
            </a:r>
          </a:p>
          <a:p>
            <a:pPr fontAlgn="base"/>
            <a:r>
              <a:rPr lang="sv-FI" sz="1600" u="sng">
                <a:solidFill>
                  <a:schemeClr val="bg1"/>
                </a:solidFill>
                <a:latin typeface="Arial" panose="020B0604020202020204" pitchFamily="34" charset="0"/>
                <a:ea typeface="Times New Roman" panose="02020603050405020304" pitchFamily="18" charset="0"/>
              </a:rPr>
              <a:t>MLL.FI</a:t>
            </a:r>
          </a:p>
          <a:p>
            <a:pPr marL="0" indent="0" fontAlgn="base">
              <a:buNone/>
            </a:pPr>
            <a:r>
              <a:rPr lang="sv-FI" sz="1600">
                <a:solidFill>
                  <a:schemeClr val="bg1"/>
                </a:solidFill>
                <a:latin typeface="Arial" panose="020B0604020202020204" pitchFamily="34" charset="0"/>
                <a:ea typeface="Times New Roman" panose="02020603050405020304" pitchFamily="18" charset="0"/>
              </a:rPr>
              <a:t>MLL Barn- och ungdomstelefon 116 111 måndag till fredag kl. 14–20, lördagar och söndagar kl. 17–20 (avgiftsfri + anonym)</a:t>
            </a:r>
          </a:p>
          <a:p>
            <a:pPr fontAlgn="base"/>
            <a:r>
              <a:rPr lang="sv-FI" sz="1600" u="sng">
                <a:solidFill>
                  <a:schemeClr val="bg1"/>
                </a:solidFill>
                <a:latin typeface="Arial" panose="020B0604020202020204" pitchFamily="34" charset="0"/>
                <a:ea typeface="Times New Roman" panose="02020603050405020304" pitchFamily="18" charset="0"/>
              </a:rPr>
              <a:t>Ehyt.fi</a:t>
            </a:r>
          </a:p>
          <a:p>
            <a:pPr marL="0" indent="0" fontAlgn="base">
              <a:buNone/>
            </a:pPr>
            <a:r>
              <a:rPr lang="sv-FI" sz="1600">
                <a:solidFill>
                  <a:schemeClr val="bg1"/>
                </a:solidFill>
                <a:latin typeface="Arial" panose="020B0604020202020204" pitchFamily="34" charset="0"/>
                <a:ea typeface="Times New Roman" panose="02020603050405020304" pitchFamily="18" charset="0"/>
              </a:rPr>
              <a:t>EHYT rf:s missbrukarrådgivning Telefonnummer: </a:t>
            </a:r>
            <a:r>
              <a:rPr lang="sv-FI" sz="1600">
                <a:solidFill>
                  <a:schemeClr val="bg1"/>
                </a:solidFill>
              </a:rPr>
              <a:t>0800 900 45 (avgiftsfri + anonym + du kan ringa när som helst)</a:t>
            </a:r>
          </a:p>
          <a:p>
            <a:pPr marL="0" indent="0" fontAlgn="base">
              <a:buNone/>
            </a:pPr>
            <a:r>
              <a:rPr lang="sv-FI" sz="1600">
                <a:solidFill>
                  <a:schemeClr val="bg1"/>
                </a:solidFill>
                <a:latin typeface="Arial" panose="020B0604020202020204" pitchFamily="34" charset="0"/>
                <a:ea typeface="Calibri" panose="020F0502020204030204" pitchFamily="34" charset="0"/>
              </a:rPr>
              <a:t>112-applikationen (servicerådgivning, informationssökning)</a:t>
            </a: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540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Rusmedelsfakta</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dirty="0"/>
          </a:p>
          <a:p>
            <a:pPr marL="238760" indent="-238760"/>
            <a:r>
              <a:rPr lang="sv-FI" dirty="0">
                <a:hlinkClick r:id="rId3"/>
              </a:rPr>
              <a:t>www.kahoot.it</a:t>
            </a:r>
            <a:endParaRPr lang="sv-FI" dirty="0">
              <a:hlinkClick r:id="rId4"/>
            </a:endParaRPr>
          </a:p>
          <a:p>
            <a:pPr marL="0" indent="0">
              <a:buNone/>
            </a:pPr>
            <a:endParaRPr lang="fi-FI" dirty="0"/>
          </a:p>
          <a:p>
            <a:pPr marL="238760" indent="-238760"/>
            <a:r>
              <a:rPr lang="sv-FI" dirty="0"/>
              <a:t>Logga in i spelet med EGET förnamn. </a:t>
            </a:r>
          </a:p>
        </p:txBody>
      </p:sp>
    </p:spTree>
    <p:extLst>
      <p:ext uri="{BB962C8B-B14F-4D97-AF65-F5344CB8AC3E}">
        <p14:creationId xmlns:p14="http://schemas.microsoft.com/office/powerpoint/2010/main" val="226768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World cafe-övning</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sv-FI"/>
              <a:t>Dela in er i 4 grupper.</a:t>
            </a:r>
          </a:p>
          <a:p>
            <a:pPr marL="238760" indent="-238760"/>
            <a:r>
              <a:rPr lang="sv-FI"/>
              <a:t>Varje grupp får ett papper med en fråga med rusmedelstema. Gruppen har 3–4 minuter tid att svara. När tiden tar slut ges frågorna vidare till följande grupp. Varje grupp svarar på varje fråga.</a:t>
            </a:r>
          </a:p>
          <a:p>
            <a:pPr marL="238760" indent="-238760"/>
            <a:r>
              <a:rPr lang="sv-FI"/>
              <a:t>Syftet är att skriva gruppens åsikter om frågan på pappret, man behöver inte söka information.</a:t>
            </a:r>
          </a:p>
          <a:p>
            <a:pPr marL="238760" indent="-238760"/>
            <a:r>
              <a:rPr lang="sv-FI"/>
              <a:t>När grupperna har svarat på alla frågor presenterar grupperna resultaten för klassen. Svaren diskuteras tillsammans.</a:t>
            </a:r>
          </a:p>
          <a:p>
            <a:pPr marL="238760" indent="-238760"/>
            <a:r>
              <a:rPr lang="sv-FI"/>
              <a:t>Om du vill kan du lämna affischerna t.ex. på väggen i klassen för att påminna om ämnet.</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293062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41" y="2027734"/>
            <a:ext cx="6159076" cy="2349157"/>
          </a:xfrm>
        </p:spPr>
        <p:txBody>
          <a:bodyPr wrap="square" anchor="b">
            <a:normAutofit/>
          </a:bodyPr>
          <a:lstStyle/>
          <a:p>
            <a:r>
              <a:rPr lang="sv-FI" sz="5900" dirty="0"/>
              <a:t>Beroende och självkännedom</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23384"/>
            <a:ext cx="6975504" cy="1825256"/>
          </a:xfrm>
        </p:spPr>
        <p:txBody>
          <a:bodyPr anchor="t">
            <a:normAutofit/>
          </a:bodyPr>
          <a:lstStyle/>
          <a:p>
            <a:pPr>
              <a:spcAft>
                <a:spcPts val="600"/>
              </a:spcAft>
            </a:pPr>
            <a:r>
              <a:rPr lang="sv-FI" sz="2900"/>
              <a:t>Årskurs 9, Lektion 1</a:t>
            </a:r>
          </a:p>
          <a:p>
            <a:r>
              <a:rPr lang="sv-FI" sz="12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Centralförbundet för Mental Hälsa</a:t>
            </a:r>
          </a:p>
          <a:p>
            <a:r>
              <a:rPr lang="sv-FI" sz="1200"/>
              <a:t>Droglänken</a:t>
            </a:r>
          </a:p>
        </p:txBody>
      </p:sp>
    </p:spTree>
    <p:extLst>
      <p:ext uri="{BB962C8B-B14F-4D97-AF65-F5344CB8AC3E}">
        <p14:creationId xmlns:p14="http://schemas.microsoft.com/office/powerpoint/2010/main" val="113820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EC82-48A0-978E-3D64-BC4CA6788530}"/>
              </a:ext>
            </a:extLst>
          </p:cNvPr>
          <p:cNvSpPr>
            <a:spLocks noGrp="1"/>
          </p:cNvSpPr>
          <p:nvPr>
            <p:ph type="ctrTitle"/>
          </p:nvPr>
        </p:nvSpPr>
        <p:spPr>
          <a:xfrm>
            <a:off x="647139" y="2633662"/>
            <a:ext cx="6159076" cy="2349157"/>
          </a:xfrm>
        </p:spPr>
        <p:txBody>
          <a:bodyPr wrap="square" anchor="b">
            <a:normAutofit/>
          </a:bodyPr>
          <a:lstStyle/>
          <a:p>
            <a:r>
              <a:rPr lang="sv-FI"/>
              <a:t>Känslan i dag?</a:t>
            </a:r>
          </a:p>
        </p:txBody>
      </p:sp>
      <p:pic>
        <p:nvPicPr>
          <p:cNvPr id="4" name="Picture 3">
            <a:extLst>
              <a:ext uri="{FF2B5EF4-FFF2-40B4-BE49-F238E27FC236}">
                <a16:creationId xmlns:a16="http://schemas.microsoft.com/office/drawing/2014/main" id="{BD71B639-3B29-B44A-08AC-F34A376A3D7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28" r="750"/>
          <a:stretch/>
        </p:blipFill>
        <p:spPr>
          <a:xfrm>
            <a:off x="7329912" y="0"/>
            <a:ext cx="4831135" cy="6858000"/>
          </a:xfrm>
          <a:prstGeom prst="rect">
            <a:avLst/>
          </a:prstGeom>
          <a:noFill/>
        </p:spPr>
      </p:pic>
    </p:spTree>
    <p:extLst>
      <p:ext uri="{BB962C8B-B14F-4D97-AF65-F5344CB8AC3E}">
        <p14:creationId xmlns:p14="http://schemas.microsoft.com/office/powerpoint/2010/main" val="62760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3281-67B3-F319-6BF1-3B4B72CB2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50A33-BA1C-B61C-97EC-7DEDC33FC4CB}"/>
              </a:ext>
            </a:extLst>
          </p:cNvPr>
          <p:cNvSpPr>
            <a:spLocks noGrp="1"/>
          </p:cNvSpPr>
          <p:nvPr>
            <p:ph type="title"/>
          </p:nvPr>
        </p:nvSpPr>
        <p:spPr>
          <a:xfrm>
            <a:off x="1037062" y="409576"/>
            <a:ext cx="10435091" cy="942974"/>
          </a:xfrm>
        </p:spPr>
        <p:txBody>
          <a:bodyPr/>
          <a:lstStyle/>
          <a:p>
            <a:r>
              <a:rPr lang="sv-FI"/>
              <a:t>Beroende</a:t>
            </a:r>
          </a:p>
        </p:txBody>
      </p:sp>
      <p:sp>
        <p:nvSpPr>
          <p:cNvPr id="3" name="Text Placeholder 2">
            <a:extLst>
              <a:ext uri="{FF2B5EF4-FFF2-40B4-BE49-F238E27FC236}">
                <a16:creationId xmlns:a16="http://schemas.microsoft.com/office/drawing/2014/main" id="{CA738D41-D818-99A2-757F-A900A8C6E25E}"/>
              </a:ext>
            </a:extLst>
          </p:cNvPr>
          <p:cNvSpPr>
            <a:spLocks noGrp="1"/>
          </p:cNvSpPr>
          <p:nvPr>
            <p:ph type="body" idx="1"/>
          </p:nvPr>
        </p:nvSpPr>
        <p:spPr>
          <a:xfrm>
            <a:off x="1037062" y="1352550"/>
            <a:ext cx="6409191" cy="5017588"/>
          </a:xfrm>
        </p:spPr>
        <p:txBody>
          <a:bodyPr vert="horz" lIns="0" tIns="45720" rIns="0" bIns="45720" numCol="1" rtlCol="0" anchor="t">
            <a:noAutofit/>
          </a:bodyPr>
          <a:lstStyle/>
          <a:p>
            <a:pPr marL="238760" indent="-238760"/>
            <a:r>
              <a:rPr lang="sv-FI"/>
              <a:t>Vad är beroende?</a:t>
            </a:r>
          </a:p>
          <a:p>
            <a:pPr marL="238760" indent="-238760">
              <a:buFont typeface="+mj-lt"/>
              <a:buChar char="•"/>
            </a:pPr>
            <a:r>
              <a:rPr lang="sv-FI"/>
              <a:t>Vad kan man bli beroende av?</a:t>
            </a:r>
          </a:p>
          <a:p>
            <a:pPr marL="238760" indent="-238760">
              <a:buFont typeface="+mj-lt"/>
              <a:buChar char="•"/>
            </a:pPr>
            <a:r>
              <a:rPr lang="sv-FI" b="1"/>
              <a:t>Hur påverkar känslan människors användning av rusmedel?</a:t>
            </a:r>
          </a:p>
          <a:p>
            <a:pPr marL="238760" indent="-238760"/>
            <a:endParaRPr lang="fi-FI"/>
          </a:p>
          <a:p>
            <a:pPr marL="238760" indent="-238760">
              <a:buFont typeface="+mj-lt"/>
              <a:buChar char="•"/>
            </a:pPr>
            <a:endParaRPr lang="fi-FI"/>
          </a:p>
          <a:p>
            <a:pPr marL="238760" indent="-238760"/>
            <a:endParaRPr lang="fi-FI"/>
          </a:p>
          <a:p>
            <a:pPr marL="238760" indent="-238760">
              <a:buFont typeface="+mj-lt"/>
              <a:buChar char="•"/>
            </a:pPr>
            <a:endParaRPr lang="fi-FI"/>
          </a:p>
          <a:p>
            <a:pPr marL="456565" indent="-456565">
              <a:buFont typeface="+mj-lt"/>
              <a:buAutoNum type="arabicPeriod"/>
            </a:pPr>
            <a:endParaRPr lang="fi-FI"/>
          </a:p>
          <a:p>
            <a:pPr marL="456565" indent="-456565">
              <a:buFont typeface="+mj-lt"/>
              <a:buAutoNum type="arabicPeriod"/>
            </a:pPr>
            <a:endParaRPr lang="fi-FI"/>
          </a:p>
        </p:txBody>
      </p:sp>
      <p:pic>
        <p:nvPicPr>
          <p:cNvPr id="4" name="Picture 3">
            <a:extLst>
              <a:ext uri="{FF2B5EF4-FFF2-40B4-BE49-F238E27FC236}">
                <a16:creationId xmlns:a16="http://schemas.microsoft.com/office/drawing/2014/main" id="{B3DEF891-DD37-C78C-9E0B-E735BF2EB6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3896" y="3083"/>
            <a:ext cx="4883889" cy="6846064"/>
          </a:xfrm>
          <a:prstGeom prst="rect">
            <a:avLst/>
          </a:prstGeom>
        </p:spPr>
      </p:pic>
    </p:spTree>
    <p:extLst>
      <p:ext uri="{BB962C8B-B14F-4D97-AF65-F5344CB8AC3E}">
        <p14:creationId xmlns:p14="http://schemas.microsoft.com/office/powerpoint/2010/main" val="12867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sv-FI" sz="4250">
                <a:solidFill>
                  <a:schemeClr val="bg1"/>
                </a:solidFill>
              </a:rPr>
              <a:t>Beroende</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38200" y="1837509"/>
            <a:ext cx="9138920" cy="440120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2000" b="0" i="0" u="none" strike="noStrike" kern="1200" cap="none" spc="0" normalizeH="0" baseline="0" noProof="0">
                <a:ln>
                  <a:noFill/>
                </a:ln>
                <a:solidFill>
                  <a:prstClr val="white"/>
                </a:solidFill>
                <a:effectLst/>
                <a:uLnTx/>
                <a:uFillTx/>
                <a:latin typeface="Arial"/>
                <a:ea typeface="+mn-ea"/>
                <a:cs typeface="+mn-cs"/>
              </a:rPr>
              <a:t>Tvångsmässigt behov av något rusmedel eller någon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2000" b="0" i="0" u="none" strike="noStrike" kern="1200" cap="none" spc="0" normalizeH="0" baseline="0" noProof="0">
                <a:ln>
                  <a:noFill/>
                </a:ln>
                <a:solidFill>
                  <a:prstClr val="white"/>
                </a:solidFill>
                <a:effectLst/>
                <a:uLnTx/>
                <a:uFillTx/>
                <a:latin typeface="Arial"/>
                <a:ea typeface="+mn-ea"/>
                <a:cs typeface="+mn-cs"/>
              </a:rPr>
              <a:t>Det psykiska eller fysiska tillståndet ger tillfällig tillfredsställelse, varefter abstinenssymtomen börjar.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prstClr val="white"/>
                </a:solidFill>
                <a:effectLst/>
                <a:uLnTx/>
                <a:uFillTx/>
                <a:latin typeface="Arial"/>
                <a:ea typeface="+mn-ea"/>
                <a:cs typeface="+mn-cs"/>
              </a:rPr>
              <a:t>Hur lätt blir man beroende: Det påverkas bland annat av ärftliga faktorer, upplevelser i barndomen och ungdomen, stress och krissituationer i livet.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2000" b="0" i="0" u="none" strike="noStrike" kern="1200" cap="none" spc="0" normalizeH="0" baseline="0" noProof="0">
                <a:ln>
                  <a:noFill/>
                </a:ln>
                <a:solidFill>
                  <a:prstClr val="white"/>
                </a:solidFill>
                <a:effectLst/>
                <a:uLnTx/>
                <a:uFillTx/>
                <a:latin typeface="Arial"/>
                <a:ea typeface="+mn-ea"/>
                <a:cs typeface="+mn-cs"/>
              </a:rPr>
              <a:t>Beroende är en sjukdom!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2000" b="0" i="0" u="none" strike="noStrike" kern="1200" cap="none" spc="0" normalizeH="0" baseline="0" noProof="0">
                <a:ln>
                  <a:noFill/>
                </a:ln>
                <a:solidFill>
                  <a:prstClr val="white"/>
                </a:solidFill>
                <a:effectLst/>
                <a:uLnTx/>
                <a:uFillTx/>
                <a:latin typeface="Arial"/>
                <a:ea typeface="+mn-ea"/>
                <a:cs typeface="+mn-cs"/>
              </a:rPr>
              <a:t>En beroende person identifierar eller medger inte alltid sitt beroende.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2000" b="0" i="0" u="none" strike="noStrike" kern="1200" cap="none" spc="0" normalizeH="0" baseline="0" noProof="0">
                <a:ln>
                  <a:noFill/>
                </a:ln>
                <a:solidFill>
                  <a:prstClr val="white"/>
                </a:solidFill>
                <a:effectLst/>
                <a:uLnTx/>
                <a:uFillTx/>
                <a:latin typeface="Arial"/>
                <a:ea typeface="+mn-ea"/>
                <a:cs typeface="+mn-cs"/>
              </a:rPr>
              <a:t>Skadeverkningar av beroende kan vara t.ex. hälsorisker, försämrade relationer, ekonomiska nackdelar (t.ex. anskaffning av rusmedel, penningspelande)</a:t>
            </a:r>
          </a:p>
        </p:txBody>
      </p:sp>
    </p:spTree>
    <p:extLst>
      <p:ext uri="{BB962C8B-B14F-4D97-AF65-F5344CB8AC3E}">
        <p14:creationId xmlns:p14="http://schemas.microsoft.com/office/powerpoint/2010/main" val="18460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sv-FI"/>
              <a:t>Faktorer som skyddar mot missbruksproblem</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sv-FI"/>
              <a:t>Nära relationer till familjen/</a:t>
            </a:r>
            <a:r>
              <a:rPr lang="sv-FI" u="sng"/>
              <a:t>en annan pålitlig vuxen</a:t>
            </a:r>
            <a:r>
              <a:rPr lang="sv-FI"/>
              <a:t>. </a:t>
            </a:r>
          </a:p>
          <a:p>
            <a:pPr marL="238760" indent="-228600">
              <a:lnSpc>
                <a:spcPct val="90000"/>
              </a:lnSpc>
              <a:spcAft>
                <a:spcPts val="600"/>
              </a:spcAft>
              <a:buFont typeface="Arial,Sans-Serif"/>
            </a:pPr>
            <a:r>
              <a:rPr lang="sv-FI"/>
              <a:t>Sunt självförtroende, positiv självbild. </a:t>
            </a:r>
          </a:p>
          <a:p>
            <a:pPr marL="238760" indent="-228600">
              <a:lnSpc>
                <a:spcPct val="90000"/>
              </a:lnSpc>
              <a:spcAft>
                <a:spcPts val="600"/>
              </a:spcAft>
              <a:buFont typeface="Arial,Sans-Serif"/>
            </a:pPr>
            <a:r>
              <a:rPr lang="sv-FI"/>
              <a:t>Känsla av delaktighet (t.ex. hobby, kompisar, skola, arbete, familj, spelgrupp). </a:t>
            </a:r>
          </a:p>
          <a:p>
            <a:pPr marL="238760" indent="-228600">
              <a:lnSpc>
                <a:spcPct val="90000"/>
              </a:lnSpc>
              <a:spcAft>
                <a:spcPts val="600"/>
              </a:spcAft>
              <a:buFont typeface="Arial,Sans-Serif"/>
            </a:pPr>
            <a:r>
              <a:rPr lang="sv-FI"/>
              <a:t>Starka emotionella och sociala färdigheter.</a:t>
            </a:r>
          </a:p>
          <a:p>
            <a:pPr marL="238760" indent="-228600">
              <a:lnSpc>
                <a:spcPct val="90000"/>
              </a:lnSpc>
              <a:spcAft>
                <a:spcPts val="600"/>
              </a:spcAft>
              <a:buFont typeface="Arial,Sans-Serif"/>
            </a:pPr>
            <a:r>
              <a:rPr lang="sv-FI"/>
              <a:t>Framgångar och positiv respons. </a:t>
            </a:r>
          </a:p>
          <a:p>
            <a:pPr marL="238760" indent="-228600">
              <a:lnSpc>
                <a:spcPct val="90000"/>
              </a:lnSpc>
              <a:spcAft>
                <a:spcPts val="600"/>
              </a:spcAft>
              <a:buFont typeface="Arial,Sans-Serif"/>
            </a:pPr>
            <a:r>
              <a:rPr lang="sv-FI"/>
              <a:t>Närmiljöns ansvarsfulla inställning till rusmedel.</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sv-FI" b="1"/>
              <a:t>Bristen på ovan nämnda saker innebär inte att den unga blir missbrukare, men risken är större.</a:t>
            </a:r>
            <a:r>
              <a:rPr lang="sv-FI"/>
              <a:t> </a:t>
            </a:r>
          </a:p>
        </p:txBody>
      </p:sp>
    </p:spTree>
    <p:extLst>
      <p:ext uri="{BB962C8B-B14F-4D97-AF65-F5344CB8AC3E}">
        <p14:creationId xmlns:p14="http://schemas.microsoft.com/office/powerpoint/2010/main" val="154220635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1FDBD-1B4B-4345-88F0-48846B5E89C2}">
  <ds:schemaRefs>
    <ds:schemaRef ds:uri="http://purl.org/dc/dcmitype/"/>
    <ds:schemaRef ds:uri="d3a7fb74-fcaf-47fd-b1e3-0541edb53a79"/>
    <ds:schemaRef ds:uri="http://schemas.microsoft.com/office/2006/documentManagement/types"/>
    <ds:schemaRef ds:uri="http://www.w3.org/XML/1998/namespace"/>
    <ds:schemaRef ds:uri="http://schemas.microsoft.com/office/infopath/2007/PartnerControls"/>
    <ds:schemaRef ds:uri="http://purl.org/dc/elements/1.1/"/>
    <ds:schemaRef ds:uri="http://purl.org/dc/terms/"/>
    <ds:schemaRef ds:uri="de70ee2f-dab2-4529-9dbb-dd8518a87fcf"/>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BC21D1D-8517-4801-8F7A-17D6C87CF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C124C7-7B7E-4820-AE47-22E596089D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3031</Words>
  <Application>Microsoft Office PowerPoint</Application>
  <PresentationFormat>Laajakuva</PresentationFormat>
  <Paragraphs>315</Paragraphs>
  <Slides>21</Slides>
  <Notes>19</Notes>
  <HiddenSlides>0</HiddenSlides>
  <MMClips>0</MMClips>
  <ScaleCrop>false</ScaleCrop>
  <HeadingPairs>
    <vt:vector size="6" baseType="variant">
      <vt:variant>
        <vt:lpstr>Käytetyt fontit</vt:lpstr>
      </vt:variant>
      <vt:variant>
        <vt:i4>10</vt:i4>
      </vt:variant>
      <vt:variant>
        <vt:lpstr>Teema</vt:lpstr>
      </vt:variant>
      <vt:variant>
        <vt:i4>2</vt:i4>
      </vt:variant>
      <vt:variant>
        <vt:lpstr>Dian otsikot</vt:lpstr>
      </vt:variant>
      <vt:variant>
        <vt:i4>21</vt:i4>
      </vt:variant>
    </vt:vector>
  </HeadingPairs>
  <TitlesOfParts>
    <vt:vector size="33" baseType="lpstr">
      <vt:lpstr>Arial</vt:lpstr>
      <vt:lpstr>Arial,Sans-Serif</vt:lpstr>
      <vt:lpstr>Calibri</vt:lpstr>
      <vt:lpstr>Calibri Light</vt:lpstr>
      <vt:lpstr>Courier New</vt:lpstr>
      <vt:lpstr>Lucida Grande</vt:lpstr>
      <vt:lpstr>Noto Sans</vt:lpstr>
      <vt:lpstr>Segoe UI</vt:lpstr>
      <vt:lpstr>Times New Roman</vt:lpstr>
      <vt:lpstr>Wingdings</vt:lpstr>
      <vt:lpstr>Office-teema</vt:lpstr>
      <vt:lpstr>Turun kaupunki perustyyli</vt:lpstr>
      <vt:lpstr>Allmänt om rusmedel</vt:lpstr>
      <vt:lpstr>Tabell över rusmedel</vt:lpstr>
      <vt:lpstr>Rusmedelsfakta</vt:lpstr>
      <vt:lpstr>World cafe-övning</vt:lpstr>
      <vt:lpstr>Beroende och självkännedom</vt:lpstr>
      <vt:lpstr>Känslan i dag?</vt:lpstr>
      <vt:lpstr>Beroende</vt:lpstr>
      <vt:lpstr>Beroende</vt:lpstr>
      <vt:lpstr>Faktorer som skyddar mot missbruksproblem</vt:lpstr>
      <vt:lpstr>Vad är det bästa med mig?  (övningen Bäst med mig)</vt:lpstr>
      <vt:lpstr>PowerPoint-esitys</vt:lpstr>
      <vt:lpstr>Var får jag hjälp med mina eller en närståendes missbruksproblem eller psykiska problem?</vt:lpstr>
      <vt:lpstr>Brott(?) Laglighetsfostran för årskurs 9 Rättigheter och skyldigheter</vt:lpstr>
      <vt:lpstr>Om laglighet</vt:lpstr>
      <vt:lpstr>Skyldigheter och rättigheter</vt:lpstr>
      <vt:lpstr>De vanligaste brotten bland unga</vt:lpstr>
      <vt:lpstr>Exempel på brott bland unga</vt:lpstr>
      <vt:lpstr>Uppgift: Bli brottsutredare</vt:lpstr>
      <vt:lpstr>Vilka brott hittar du i berättelsen?</vt:lpstr>
      <vt:lpstr>Sociala medier</vt:lpstr>
      <vt:lpstr>Var får man hjälp i olika situationer?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Tahko Sanna</dc:creator>
  <cp:lastModifiedBy>Tahko Sanna</cp:lastModifiedBy>
  <cp:revision>2</cp:revision>
  <dcterms:created xsi:type="dcterms:W3CDTF">2025-01-10T07:30:31Z</dcterms:created>
  <dcterms:modified xsi:type="dcterms:W3CDTF">2025-02-03T09:22:56Z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MediaServiceImageTags">
    <vt:lpwstr/>
  </property>
</Properties>
</file>