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486" r:id="rId5"/>
    <p:sldId id="535" r:id="rId6"/>
    <p:sldId id="487" r:id="rId7"/>
    <p:sldId id="488" r:id="rId8"/>
    <p:sldId id="423" r:id="rId9"/>
    <p:sldId id="459" r:id="rId10"/>
    <p:sldId id="452" r:id="rId11"/>
    <p:sldId id="479" r:id="rId12"/>
    <p:sldId id="437" r:id="rId13"/>
    <p:sldId id="438" r:id="rId14"/>
    <p:sldId id="444" r:id="rId15"/>
    <p:sldId id="439" r:id="rId16"/>
    <p:sldId id="454" r:id="rId17"/>
    <p:sldId id="453" r:id="rId18"/>
    <p:sldId id="303" r:id="rId19"/>
    <p:sldId id="541" r:id="rId20"/>
    <p:sldId id="484" r:id="rId21"/>
    <p:sldId id="491" r:id="rId22"/>
    <p:sldId id="526" r:id="rId23"/>
    <p:sldId id="527" r:id="rId24"/>
    <p:sldId id="403" r:id="rId25"/>
    <p:sldId id="495" r:id="rId26"/>
    <p:sldId id="496" r:id="rId27"/>
    <p:sldId id="528" r:id="rId2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738CFE-ED9A-4842-BA99-F20EAA55E24B}" v="1" dt="2025-01-17T08:27:43.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4" d="100"/>
          <a:sy n="54" d="100"/>
        </p:scale>
        <p:origin x="11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 Id="rId4" Type="http://schemas.openxmlformats.org/officeDocument/2006/relationships/hyperlink" Target="https://www.youtube.com/watch?v=x7y6p5xAsu0"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yle.fi/a/74-20078938" TargetMode="External"/><Relationship Id="rId1" Type="http://schemas.openxmlformats.org/officeDocument/2006/relationships/hyperlink" Target="https://yle.fi/a/74-20093607"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9.png"/><Relationship Id="rId4" Type="http://schemas.openxmlformats.org/officeDocument/2006/relationships/hyperlink" Target="https://www.youtube.com/watch?v=x7y6p5xAsu0"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yle.fi/a/74-20093607" TargetMode="External"/><Relationship Id="rId1" Type="http://schemas.openxmlformats.org/officeDocument/2006/relationships/hyperlink" Target="https://yle.fi/a/74-20078938"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C477F-E3FD-4F3A-A8E1-95F3AF37B106}"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C3A00128-EC7C-4955-BFEE-62168854493F}">
      <dgm:prSet/>
      <dgm:spPr>
        <a:solidFill>
          <a:schemeClr val="tx2"/>
        </a:solidFill>
      </dgm:spPr>
      <dgm:t>
        <a:bodyPr/>
        <a:lstStyle/>
        <a:p>
          <a:r>
            <a:rPr lang="fi-FI"/>
            <a:t>Alle 18-vuotiasta tulee suojella kaikenlaiselta kasvua ja kehitystä vaarantavalta toiminnalta.</a:t>
          </a:r>
          <a:endParaRPr lang="en-US"/>
        </a:p>
      </dgm:t>
    </dgm:pt>
    <dgm:pt modelId="{A17CEA40-00AD-4CBB-8054-BDFAE1083D57}" type="parTrans" cxnId="{48418AFA-2356-415F-A0FC-B356BC51777A}">
      <dgm:prSet/>
      <dgm:spPr/>
      <dgm:t>
        <a:bodyPr/>
        <a:lstStyle/>
        <a:p>
          <a:endParaRPr lang="en-US"/>
        </a:p>
      </dgm:t>
    </dgm:pt>
    <dgm:pt modelId="{F51C6792-6CF7-4BC2-8413-A68ED7FCD0DB}" type="sibTrans" cxnId="{48418AFA-2356-415F-A0FC-B356BC51777A}">
      <dgm:prSet/>
      <dgm:spPr/>
      <dgm:t>
        <a:bodyPr/>
        <a:lstStyle/>
        <a:p>
          <a:endParaRPr lang="en-US"/>
        </a:p>
      </dgm:t>
    </dgm:pt>
    <dgm:pt modelId="{5EBAB01C-2995-4986-AFB1-C800F9B20BD4}">
      <dgm:prSet/>
      <dgm:spPr>
        <a:solidFill>
          <a:schemeClr val="tx2"/>
        </a:solidFill>
      </dgm:spPr>
      <dgm:t>
        <a:bodyPr/>
        <a:lstStyle/>
        <a:p>
          <a:r>
            <a:rPr lang="fi-FI"/>
            <a:t>Lapsella on oikeus saada ikätasoistaan tietoa maailmasta.</a:t>
          </a:r>
          <a:endParaRPr lang="en-US"/>
        </a:p>
      </dgm:t>
    </dgm:pt>
    <dgm:pt modelId="{71CE7CFD-D22C-47D9-9F8E-661D4FB193A7}" type="parTrans" cxnId="{B30A209A-A490-46D0-88E2-AF54983B010E}">
      <dgm:prSet/>
      <dgm:spPr/>
      <dgm:t>
        <a:bodyPr/>
        <a:lstStyle/>
        <a:p>
          <a:endParaRPr lang="en-US"/>
        </a:p>
      </dgm:t>
    </dgm:pt>
    <dgm:pt modelId="{EC83ED45-1573-4802-B936-49B205036D7B}" type="sibTrans" cxnId="{B30A209A-A490-46D0-88E2-AF54983B010E}">
      <dgm:prSet/>
      <dgm:spPr/>
      <dgm:t>
        <a:bodyPr/>
        <a:lstStyle/>
        <a:p>
          <a:endParaRPr lang="en-US"/>
        </a:p>
      </dgm:t>
    </dgm:pt>
    <dgm:pt modelId="{34239F34-2D7A-4A8F-AE3A-2604DDFA7C36}">
      <dgm:prSet/>
      <dgm:spPr>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r>
            <a:rPr lang="fi-FI">
              <a:solidFill>
                <a:schemeClr val="bg1"/>
              </a:solidFill>
              <a:latin typeface="Arial"/>
            </a:rPr>
            <a:t>Lapsen</a:t>
          </a:r>
          <a:r>
            <a:rPr lang="fi-FI">
              <a:solidFill>
                <a:schemeClr val="bg1"/>
              </a:solidFill>
            </a:rPr>
            <a:t> vastuulla</a:t>
          </a:r>
        </a:p>
        <a:p>
          <a:r>
            <a:rPr lang="fi-FI">
              <a:solidFill>
                <a:schemeClr val="bg1"/>
              </a:solidFill>
            </a:rPr>
            <a:t> on ottaa oppia maailmasta</a:t>
          </a:r>
          <a:endParaRPr lang="en-US">
            <a:solidFill>
              <a:schemeClr val="bg1"/>
            </a:solidFill>
          </a:endParaRPr>
        </a:p>
      </dgm:t>
    </dgm:pt>
    <dgm:pt modelId="{02AEEF84-9226-45A3-B843-9237B76F6601}" type="parTrans" cxnId="{FDA37598-47FD-4E7E-BA9D-315307B54846}">
      <dgm:prSet/>
      <dgm:spPr/>
      <dgm:t>
        <a:bodyPr/>
        <a:lstStyle/>
        <a:p>
          <a:endParaRPr lang="en-US"/>
        </a:p>
      </dgm:t>
    </dgm:pt>
    <dgm:pt modelId="{701D7A7E-A63E-4BCD-AF5B-A1328553507D}" type="sibTrans" cxnId="{FDA37598-47FD-4E7E-BA9D-315307B54846}">
      <dgm:prSet/>
      <dgm:spPr/>
      <dgm:t>
        <a:bodyPr/>
        <a:lstStyle/>
        <a:p>
          <a:endParaRPr lang="en-US"/>
        </a:p>
      </dgm:t>
    </dgm:pt>
    <dgm:pt modelId="{01531D1D-D8DA-47A0-B829-B70EB30FA110}">
      <dgm:prSet/>
      <dgm:spPr>
        <a:solidFill>
          <a:schemeClr val="tx2"/>
        </a:solidFill>
      </dgm:spPr>
      <dgm:t>
        <a:bodyPr/>
        <a:lstStyle/>
        <a:p>
          <a:r>
            <a:rPr lang="fi-FI"/>
            <a:t>Yhdessä tavoitetaan parempaa todellisuutta. Lain tuntemus on jokaisen velvollisuus.</a:t>
          </a:r>
          <a:endParaRPr lang="en-US"/>
        </a:p>
      </dgm:t>
    </dgm:pt>
    <dgm:pt modelId="{AB6260F3-3B3D-4D0E-8BB3-9C6C50DC571A}" type="parTrans" cxnId="{6E824673-7CAF-428C-9DB9-559DDC728873}">
      <dgm:prSet/>
      <dgm:spPr/>
      <dgm:t>
        <a:bodyPr/>
        <a:lstStyle/>
        <a:p>
          <a:endParaRPr lang="en-US"/>
        </a:p>
      </dgm:t>
    </dgm:pt>
    <dgm:pt modelId="{42E75795-44FF-43ED-A9AC-C08205651572}" type="sibTrans" cxnId="{6E824673-7CAF-428C-9DB9-559DDC728873}">
      <dgm:prSet/>
      <dgm:spPr/>
      <dgm:t>
        <a:bodyPr/>
        <a:lstStyle/>
        <a:p>
          <a:endParaRPr lang="en-US"/>
        </a:p>
      </dgm:t>
    </dgm:pt>
    <dgm:pt modelId="{6315B23E-A7CF-4C8D-BB97-A07FA7B60BD0}">
      <dgm:prSet/>
      <dgm:spPr>
        <a:blipFill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r>
            <a:rPr lang="fi-FI">
              <a:solidFill>
                <a:schemeClr val="bg1"/>
              </a:solidFill>
              <a:latin typeface="Arial"/>
            </a:rPr>
            <a:t>Jokaisella</a:t>
          </a:r>
          <a:r>
            <a:rPr lang="fi-FI">
              <a:solidFill>
                <a:schemeClr val="bg1"/>
              </a:solidFill>
            </a:rPr>
            <a:t> on oikeus olla turvassa ja rauhassa</a:t>
          </a:r>
          <a:endParaRPr lang="en-US">
            <a:solidFill>
              <a:schemeClr val="bg1"/>
            </a:solidFill>
          </a:endParaRPr>
        </a:p>
      </dgm:t>
    </dgm:pt>
    <dgm:pt modelId="{D238F9E8-CB44-4A2B-BC47-3804BC6AB9B5}" type="parTrans" cxnId="{9ECB02F6-AB2F-4BC7-A949-F55A5B11C477}">
      <dgm:prSet/>
      <dgm:spPr/>
      <dgm:t>
        <a:bodyPr/>
        <a:lstStyle/>
        <a:p>
          <a:endParaRPr lang="en-US"/>
        </a:p>
      </dgm:t>
    </dgm:pt>
    <dgm:pt modelId="{8DFDB5B5-83A2-4546-9EB7-38CCA097D61E}" type="sibTrans" cxnId="{9ECB02F6-AB2F-4BC7-A949-F55A5B11C477}">
      <dgm:prSet/>
      <dgm:spPr/>
      <dgm:t>
        <a:bodyPr/>
        <a:lstStyle/>
        <a:p>
          <a:endParaRPr lang="en-US"/>
        </a:p>
      </dgm:t>
    </dgm:pt>
    <dgm:pt modelId="{DE46EF26-4C47-4E5B-B976-61AB084BF23C}">
      <dgm:prSet custT="1"/>
      <dgm:spPr/>
      <dgm:t>
        <a:bodyPr/>
        <a:lstStyle/>
        <a:p>
          <a:r>
            <a:rPr lang="en-US" sz="1800" err="1"/>
            <a:t>Jokaisella</a:t>
          </a:r>
          <a:r>
            <a:rPr lang="en-US" sz="1800"/>
            <a:t> on </a:t>
          </a:r>
          <a:r>
            <a:rPr lang="en-US" sz="1800" err="1"/>
            <a:t>myös</a:t>
          </a:r>
          <a:r>
            <a:rPr lang="en-US" sz="1800"/>
            <a:t> </a:t>
          </a:r>
          <a:r>
            <a:rPr lang="en-US" sz="1800" err="1"/>
            <a:t>vastuu</a:t>
          </a:r>
          <a:r>
            <a:rPr lang="en-US" sz="1800"/>
            <a:t> </a:t>
          </a:r>
          <a:r>
            <a:rPr lang="en-US" sz="1800" err="1"/>
            <a:t>omista</a:t>
          </a:r>
          <a:r>
            <a:rPr lang="en-US" sz="1800"/>
            <a:t> </a:t>
          </a:r>
          <a:r>
            <a:rPr lang="en-US" sz="1800" err="1"/>
            <a:t>teoistaan</a:t>
          </a:r>
          <a:endParaRPr lang="en-US" sz="1800"/>
        </a:p>
        <a:p>
          <a:endParaRPr lang="en-US" sz="1800"/>
        </a:p>
      </dgm:t>
    </dgm:pt>
    <dgm:pt modelId="{DC355BA9-A9D2-4369-B8B8-7A7791C1109D}" type="parTrans" cxnId="{5000AA85-F5E6-422E-A7AF-D5E0559A233A}">
      <dgm:prSet/>
      <dgm:spPr/>
      <dgm:t>
        <a:bodyPr/>
        <a:lstStyle/>
        <a:p>
          <a:endParaRPr lang="fi-FI"/>
        </a:p>
      </dgm:t>
    </dgm:pt>
    <dgm:pt modelId="{914C491E-28EA-4C7C-A0A0-6236B9A97BEF}" type="sibTrans" cxnId="{5000AA85-F5E6-422E-A7AF-D5E0559A233A}">
      <dgm:prSet/>
      <dgm:spPr/>
      <dgm:t>
        <a:bodyPr/>
        <a:lstStyle/>
        <a:p>
          <a:endParaRPr lang="fi-FI"/>
        </a:p>
      </dgm:t>
    </dgm:pt>
    <dgm:pt modelId="{E827DAB6-3CA4-4087-8CFB-0B3443882E25}">
      <dgm:prSet custT="1"/>
      <dgm:spPr/>
      <dgm:t>
        <a:bodyPr/>
        <a:lstStyle/>
        <a:p>
          <a:r>
            <a:rPr lang="en-US" sz="1100"/>
            <a:t> </a:t>
          </a:r>
          <a:r>
            <a:rPr lang="en-US" sz="1200" err="1"/>
            <a:t>rikosoikeudellinen</a:t>
          </a:r>
          <a:r>
            <a:rPr lang="en-US" sz="1200"/>
            <a:t> </a:t>
          </a:r>
          <a:r>
            <a:rPr lang="en-US" sz="1200" err="1"/>
            <a:t>vastuu</a:t>
          </a:r>
          <a:r>
            <a:rPr lang="en-US" sz="1200"/>
            <a:t> </a:t>
          </a:r>
        </a:p>
      </dgm:t>
    </dgm:pt>
    <dgm:pt modelId="{AFF9ADA6-8EFE-49D1-92E0-705FC2120D6E}" type="parTrans" cxnId="{79C581F4-F5FE-43F3-83AF-FF9869EA02F1}">
      <dgm:prSet/>
      <dgm:spPr/>
      <dgm:t>
        <a:bodyPr/>
        <a:lstStyle/>
        <a:p>
          <a:endParaRPr lang="fi-FI"/>
        </a:p>
      </dgm:t>
    </dgm:pt>
    <dgm:pt modelId="{16F627B9-1CEB-4695-BF07-6A12A2731153}" type="sibTrans" cxnId="{79C581F4-F5FE-43F3-83AF-FF9869EA02F1}">
      <dgm:prSet/>
      <dgm:spPr/>
      <dgm:t>
        <a:bodyPr/>
        <a:lstStyle/>
        <a:p>
          <a:endParaRPr lang="fi-FI"/>
        </a:p>
      </dgm:t>
    </dgm:pt>
    <dgm:pt modelId="{0409C565-9DF1-46D2-BB25-4453A0EE857C}">
      <dgm:prSet custT="1"/>
      <dgm:spPr/>
      <dgm:t>
        <a:bodyPr/>
        <a:lstStyle/>
        <a:p>
          <a:r>
            <a:rPr lang="en-US" sz="1200" err="1"/>
            <a:t>vahingonkorvausvelvollisuus</a:t>
          </a:r>
          <a:endParaRPr lang="en-US" sz="1200"/>
        </a:p>
      </dgm:t>
    </dgm:pt>
    <dgm:pt modelId="{3BE9CBB8-B660-4E8D-8CEA-A27DD0A39B9C}" type="parTrans" cxnId="{668381DE-2326-45D4-9C14-0779818DA895}">
      <dgm:prSet/>
      <dgm:spPr/>
      <dgm:t>
        <a:bodyPr/>
        <a:lstStyle/>
        <a:p>
          <a:endParaRPr lang="fi-FI"/>
        </a:p>
      </dgm:t>
    </dgm:pt>
    <dgm:pt modelId="{87AF16EC-008C-459E-AC69-ADD20B699B46}" type="sibTrans" cxnId="{668381DE-2326-45D4-9C14-0779818DA895}">
      <dgm:prSet/>
      <dgm:spPr/>
      <dgm:t>
        <a:bodyPr/>
        <a:lstStyle/>
        <a:p>
          <a:endParaRPr lang="fi-FI"/>
        </a:p>
      </dgm:t>
    </dgm:pt>
    <dgm:pt modelId="{4E2A56E9-6AD3-4173-BEE9-DE1525FD1F74}">
      <dgm:prSet/>
      <dgm:spPr>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pPr rtl="0"/>
          <a:r>
            <a:rPr lang="fi-FI">
              <a:latin typeface="Arial"/>
            </a:rPr>
            <a:t>                                                                                </a:t>
          </a:r>
          <a:r>
            <a:rPr lang="fi-FI">
              <a:solidFill>
                <a:schemeClr val="bg1"/>
              </a:solidFill>
              <a:latin typeface="Arial"/>
            </a:rPr>
            <a:t>Vastuu on aikuisilla</a:t>
          </a:r>
          <a:endParaRPr lang="en-US">
            <a:solidFill>
              <a:schemeClr val="bg1"/>
            </a:solidFill>
          </a:endParaRPr>
        </a:p>
      </dgm:t>
    </dgm:pt>
    <dgm:pt modelId="{B7C42B4D-C800-4790-A110-A3CFDAD426DD}" type="sibTrans" cxnId="{9A4ABBA4-1217-4FDF-9747-1A2AEA1B52BB}">
      <dgm:prSet/>
      <dgm:spPr/>
      <dgm:t>
        <a:bodyPr/>
        <a:lstStyle/>
        <a:p>
          <a:endParaRPr lang="en-US"/>
        </a:p>
      </dgm:t>
    </dgm:pt>
    <dgm:pt modelId="{D5232B0D-D9B4-4E73-99F8-3D8936F7ABAD}" type="parTrans" cxnId="{9A4ABBA4-1217-4FDF-9747-1A2AEA1B52BB}">
      <dgm:prSet/>
      <dgm:spPr/>
      <dgm:t>
        <a:bodyPr/>
        <a:lstStyle/>
        <a:p>
          <a:endParaRPr lang="en-US"/>
        </a:p>
      </dgm:t>
    </dgm:pt>
    <dgm:pt modelId="{5445EFF7-F79F-4DC5-9630-58DA8303DA22}">
      <dgm:prSet/>
      <dgm:spPr>
        <a:solidFill>
          <a:schemeClr val="bg2"/>
        </a:solidFill>
        <a:ln>
          <a:solidFill>
            <a:schemeClr val="tx2"/>
          </a:solidFill>
        </a:ln>
      </dgm:spPr>
      <dgm:t>
        <a:bodyPr/>
        <a:lstStyle/>
        <a:p>
          <a:r>
            <a:rPr lang="fi-FI">
              <a:hlinkClick xmlns:r="http://schemas.openxmlformats.org/officeDocument/2006/relationships" r:id="rId4"/>
            </a:rPr>
            <a:t>Sopiiko tämä käytös kouluun (youtube.com)</a:t>
          </a:r>
          <a:endParaRPr lang="fi-FI"/>
        </a:p>
      </dgm:t>
    </dgm:pt>
    <dgm:pt modelId="{21874FAD-4753-4DEF-A5AB-57E611EF07CD}" type="parTrans" cxnId="{88EDC8CF-4263-4999-91AE-2D03718DC2E4}">
      <dgm:prSet/>
      <dgm:spPr/>
      <dgm:t>
        <a:bodyPr/>
        <a:lstStyle/>
        <a:p>
          <a:endParaRPr lang="fi-FI"/>
        </a:p>
      </dgm:t>
    </dgm:pt>
    <dgm:pt modelId="{2D152075-9BB0-4839-9074-6990E60B823C}" type="sibTrans" cxnId="{88EDC8CF-4263-4999-91AE-2D03718DC2E4}">
      <dgm:prSet/>
      <dgm:spPr/>
      <dgm:t>
        <a:bodyPr/>
        <a:lstStyle/>
        <a:p>
          <a:endParaRPr lang="fi-FI"/>
        </a:p>
      </dgm:t>
    </dgm:pt>
    <dgm:pt modelId="{E7C978A6-CFC6-4D78-8CD3-142FDBCB737B}" type="pres">
      <dgm:prSet presAssocID="{01DC477F-E3FD-4F3A-A8E1-95F3AF37B106}" presName="diagram" presStyleCnt="0">
        <dgm:presLayoutVars>
          <dgm:chPref val="1"/>
          <dgm:dir/>
          <dgm:animOne val="branch"/>
          <dgm:animLvl val="lvl"/>
          <dgm:resizeHandles/>
        </dgm:presLayoutVars>
      </dgm:prSet>
      <dgm:spPr/>
    </dgm:pt>
    <dgm:pt modelId="{FBC00F93-4234-47A1-969E-7D407EB8C2A3}" type="pres">
      <dgm:prSet presAssocID="{C3A00128-EC7C-4955-BFEE-62168854493F}" presName="root" presStyleCnt="0"/>
      <dgm:spPr/>
    </dgm:pt>
    <dgm:pt modelId="{11D2D7D0-59E1-4A0D-A059-6314A049DBBE}" type="pres">
      <dgm:prSet presAssocID="{C3A00128-EC7C-4955-BFEE-62168854493F}" presName="rootComposite" presStyleCnt="0"/>
      <dgm:spPr/>
    </dgm:pt>
    <dgm:pt modelId="{706771DF-C35C-4519-A79B-65642553301D}" type="pres">
      <dgm:prSet presAssocID="{C3A00128-EC7C-4955-BFEE-62168854493F}" presName="rootText" presStyleLbl="node1" presStyleIdx="0" presStyleCnt="4"/>
      <dgm:spPr/>
    </dgm:pt>
    <dgm:pt modelId="{4D4038FB-CAB6-4BE0-931D-4EC2311B3CA8}" type="pres">
      <dgm:prSet presAssocID="{C3A00128-EC7C-4955-BFEE-62168854493F}" presName="rootConnector" presStyleLbl="node1" presStyleIdx="0" presStyleCnt="4"/>
      <dgm:spPr/>
    </dgm:pt>
    <dgm:pt modelId="{456D7E73-D55B-41DE-A5B0-4323DDF096C8}" type="pres">
      <dgm:prSet presAssocID="{C3A00128-EC7C-4955-BFEE-62168854493F}" presName="childShape" presStyleCnt="0"/>
      <dgm:spPr/>
    </dgm:pt>
    <dgm:pt modelId="{2D64A4A0-AE09-4456-8AAE-82CF816609BC}" type="pres">
      <dgm:prSet presAssocID="{D5232B0D-D9B4-4E73-99F8-3D8936F7ABAD}" presName="Name13" presStyleLbl="parChTrans1D2" presStyleIdx="0" presStyleCnt="4"/>
      <dgm:spPr/>
    </dgm:pt>
    <dgm:pt modelId="{383A3477-88DB-4AE3-82F3-853635A01F55}" type="pres">
      <dgm:prSet presAssocID="{4E2A56E9-6AD3-4173-BEE9-DE1525FD1F74}" presName="childText" presStyleLbl="bgAcc1" presStyleIdx="0" presStyleCnt="4" custScaleX="109227" custScaleY="86951" custLinFactNeighborX="1296">
        <dgm:presLayoutVars>
          <dgm:bulletEnabled val="1"/>
        </dgm:presLayoutVars>
      </dgm:prSet>
      <dgm:spPr/>
    </dgm:pt>
    <dgm:pt modelId="{0C327F07-B52D-42A0-914B-A46F88A22701}" type="pres">
      <dgm:prSet presAssocID="{5EBAB01C-2995-4986-AFB1-C800F9B20BD4}" presName="root" presStyleCnt="0"/>
      <dgm:spPr/>
    </dgm:pt>
    <dgm:pt modelId="{C0540D19-6A7F-4479-A2CB-346538BE5A46}" type="pres">
      <dgm:prSet presAssocID="{5EBAB01C-2995-4986-AFB1-C800F9B20BD4}" presName="rootComposite" presStyleCnt="0"/>
      <dgm:spPr/>
    </dgm:pt>
    <dgm:pt modelId="{CD00A016-F297-4D7F-BA11-B2D834275671}" type="pres">
      <dgm:prSet presAssocID="{5EBAB01C-2995-4986-AFB1-C800F9B20BD4}" presName="rootText" presStyleLbl="node1" presStyleIdx="1" presStyleCnt="4"/>
      <dgm:spPr/>
    </dgm:pt>
    <dgm:pt modelId="{C580C0FF-8E26-4120-88B9-4CC0E3C85FE1}" type="pres">
      <dgm:prSet presAssocID="{5EBAB01C-2995-4986-AFB1-C800F9B20BD4}" presName="rootConnector" presStyleLbl="node1" presStyleIdx="1" presStyleCnt="4"/>
      <dgm:spPr/>
    </dgm:pt>
    <dgm:pt modelId="{F994C0C1-AAF8-44A9-A817-503867CC9D02}" type="pres">
      <dgm:prSet presAssocID="{5EBAB01C-2995-4986-AFB1-C800F9B20BD4}" presName="childShape" presStyleCnt="0"/>
      <dgm:spPr/>
    </dgm:pt>
    <dgm:pt modelId="{E8BDF414-8EC1-4158-87C7-4A51599C76D5}" type="pres">
      <dgm:prSet presAssocID="{02AEEF84-9226-45A3-B843-9237B76F6601}" presName="Name13" presStyleLbl="parChTrans1D2" presStyleIdx="1" presStyleCnt="4"/>
      <dgm:spPr/>
    </dgm:pt>
    <dgm:pt modelId="{29A6E5D8-190F-4AD3-B000-4D7489537D59}" type="pres">
      <dgm:prSet presAssocID="{34239F34-2D7A-4A8F-AE3A-2604DDFA7C36}" presName="childText" presStyleLbl="bgAcc1" presStyleIdx="1" presStyleCnt="4">
        <dgm:presLayoutVars>
          <dgm:bulletEnabled val="1"/>
        </dgm:presLayoutVars>
      </dgm:prSet>
      <dgm:spPr/>
    </dgm:pt>
    <dgm:pt modelId="{92382315-DB66-4D91-8200-80D396979049}" type="pres">
      <dgm:prSet presAssocID="{01531D1D-D8DA-47A0-B829-B70EB30FA110}" presName="root" presStyleCnt="0"/>
      <dgm:spPr/>
    </dgm:pt>
    <dgm:pt modelId="{045EC9AB-D548-45E0-8540-C25D616EBE3C}" type="pres">
      <dgm:prSet presAssocID="{01531D1D-D8DA-47A0-B829-B70EB30FA110}" presName="rootComposite" presStyleCnt="0"/>
      <dgm:spPr/>
    </dgm:pt>
    <dgm:pt modelId="{8A088FE8-4455-413D-9BC9-B22B9DEDA1B9}" type="pres">
      <dgm:prSet presAssocID="{01531D1D-D8DA-47A0-B829-B70EB30FA110}" presName="rootText" presStyleLbl="node1" presStyleIdx="2" presStyleCnt="4"/>
      <dgm:spPr/>
    </dgm:pt>
    <dgm:pt modelId="{E78E4615-3377-4FE1-A940-6DDE88CBE11B}" type="pres">
      <dgm:prSet presAssocID="{01531D1D-D8DA-47A0-B829-B70EB30FA110}" presName="rootConnector" presStyleLbl="node1" presStyleIdx="2" presStyleCnt="4"/>
      <dgm:spPr/>
    </dgm:pt>
    <dgm:pt modelId="{7C7A9B7F-0D20-4B07-B110-01D066D604EF}" type="pres">
      <dgm:prSet presAssocID="{01531D1D-D8DA-47A0-B829-B70EB30FA110}" presName="childShape" presStyleCnt="0"/>
      <dgm:spPr/>
    </dgm:pt>
    <dgm:pt modelId="{A9F7D04A-12B3-45A3-BEC0-817BC6C081FC}" type="pres">
      <dgm:prSet presAssocID="{D238F9E8-CB44-4A2B-BC47-3804BC6AB9B5}" presName="Name13" presStyleLbl="parChTrans1D2" presStyleIdx="2" presStyleCnt="4"/>
      <dgm:spPr/>
    </dgm:pt>
    <dgm:pt modelId="{DB9A7C04-6578-441C-AAC3-5DB5138B7B45}" type="pres">
      <dgm:prSet presAssocID="{6315B23E-A7CF-4C8D-BB97-A07FA7B60BD0}" presName="childText" presStyleLbl="bgAcc1" presStyleIdx="2" presStyleCnt="4">
        <dgm:presLayoutVars>
          <dgm:bulletEnabled val="1"/>
        </dgm:presLayoutVars>
      </dgm:prSet>
      <dgm:spPr/>
    </dgm:pt>
    <dgm:pt modelId="{CC80BFD3-B430-45C1-97F1-F6FA402DD412}" type="pres">
      <dgm:prSet presAssocID="{DC355BA9-A9D2-4369-B8B8-7A7791C1109D}" presName="Name13" presStyleLbl="parChTrans1D2" presStyleIdx="3" presStyleCnt="4"/>
      <dgm:spPr/>
    </dgm:pt>
    <dgm:pt modelId="{B1F4B00C-2F4D-466A-9BDF-66D55093734C}" type="pres">
      <dgm:prSet presAssocID="{DE46EF26-4C47-4E5B-B976-61AB084BF23C}" presName="childText" presStyleLbl="bgAcc1" presStyleIdx="3" presStyleCnt="4" custScaleX="159343" custScaleY="101609" custLinFactNeighborX="2160" custLinFactNeighborY="1678">
        <dgm:presLayoutVars>
          <dgm:bulletEnabled val="1"/>
        </dgm:presLayoutVars>
      </dgm:prSet>
      <dgm:spPr/>
    </dgm:pt>
    <dgm:pt modelId="{C5988161-6C75-4150-92D8-6264DC049326}" type="pres">
      <dgm:prSet presAssocID="{5445EFF7-F79F-4DC5-9630-58DA8303DA22}" presName="root" presStyleCnt="0"/>
      <dgm:spPr/>
    </dgm:pt>
    <dgm:pt modelId="{50A06F0E-BF74-48EB-9F4A-E9C00DCE2CDF}" type="pres">
      <dgm:prSet presAssocID="{5445EFF7-F79F-4DC5-9630-58DA8303DA22}" presName="rootComposite" presStyleCnt="0"/>
      <dgm:spPr/>
    </dgm:pt>
    <dgm:pt modelId="{435A46B8-DDEA-4A30-8BE7-AF4A079B626D}" type="pres">
      <dgm:prSet presAssocID="{5445EFF7-F79F-4DC5-9630-58DA8303DA22}" presName="rootText" presStyleLbl="node1" presStyleIdx="3" presStyleCnt="4" custLinFactX="-127323" custLinFactY="100000" custLinFactNeighborX="-200000" custLinFactNeighborY="159721"/>
      <dgm:spPr/>
    </dgm:pt>
    <dgm:pt modelId="{A7753942-1485-4DB5-AD96-9E4FD232CF74}" type="pres">
      <dgm:prSet presAssocID="{5445EFF7-F79F-4DC5-9630-58DA8303DA22}" presName="rootConnector" presStyleLbl="node1" presStyleIdx="3" presStyleCnt="4"/>
      <dgm:spPr/>
    </dgm:pt>
    <dgm:pt modelId="{A550D950-2F91-448E-9D47-EF48D9C6530E}" type="pres">
      <dgm:prSet presAssocID="{5445EFF7-F79F-4DC5-9630-58DA8303DA22}" presName="childShape" presStyleCnt="0"/>
      <dgm:spPr/>
    </dgm:pt>
  </dgm:ptLst>
  <dgm:cxnLst>
    <dgm:cxn modelId="{63BAA00C-EE2F-4BFC-9613-2E16C104C28A}" type="presOf" srcId="{E827DAB6-3CA4-4087-8CFB-0B3443882E25}" destId="{B1F4B00C-2F4D-466A-9BDF-66D55093734C}" srcOrd="0" destOrd="1" presId="urn:microsoft.com/office/officeart/2005/8/layout/hierarchy3"/>
    <dgm:cxn modelId="{D16F6621-A356-43D0-AA9B-DFF5AFC77BBA}" type="presOf" srcId="{01531D1D-D8DA-47A0-B829-B70EB30FA110}" destId="{E78E4615-3377-4FE1-A940-6DDE88CBE11B}" srcOrd="1" destOrd="0" presId="urn:microsoft.com/office/officeart/2005/8/layout/hierarchy3"/>
    <dgm:cxn modelId="{C8FE482F-28B6-4CF8-9D46-E1005D562300}" type="presOf" srcId="{01531D1D-D8DA-47A0-B829-B70EB30FA110}" destId="{8A088FE8-4455-413D-9BC9-B22B9DEDA1B9}" srcOrd="0" destOrd="0" presId="urn:microsoft.com/office/officeart/2005/8/layout/hierarchy3"/>
    <dgm:cxn modelId="{237B3039-C85F-4ED0-8B81-5446D9834124}" type="presOf" srcId="{C3A00128-EC7C-4955-BFEE-62168854493F}" destId="{4D4038FB-CAB6-4BE0-931D-4EC2311B3CA8}" srcOrd="1" destOrd="0" presId="urn:microsoft.com/office/officeart/2005/8/layout/hierarchy3"/>
    <dgm:cxn modelId="{23A5C93D-A6AB-4581-8671-629356B39E4D}" type="presOf" srcId="{4E2A56E9-6AD3-4173-BEE9-DE1525FD1F74}" destId="{383A3477-88DB-4AE3-82F3-853635A01F55}" srcOrd="0" destOrd="0" presId="urn:microsoft.com/office/officeart/2005/8/layout/hierarchy3"/>
    <dgm:cxn modelId="{B88C2E4E-2889-46E3-BC2B-02011C4D3C6B}" type="presOf" srcId="{5EBAB01C-2995-4986-AFB1-C800F9B20BD4}" destId="{C580C0FF-8E26-4120-88B9-4CC0E3C85FE1}" srcOrd="1" destOrd="0" presId="urn:microsoft.com/office/officeart/2005/8/layout/hierarchy3"/>
    <dgm:cxn modelId="{58DFC34E-6C84-4A3F-84BC-A94817B5E76E}" type="presOf" srcId="{5445EFF7-F79F-4DC5-9630-58DA8303DA22}" destId="{435A46B8-DDEA-4A30-8BE7-AF4A079B626D}" srcOrd="0" destOrd="0" presId="urn:microsoft.com/office/officeart/2005/8/layout/hierarchy3"/>
    <dgm:cxn modelId="{6E824673-7CAF-428C-9DB9-559DDC728873}" srcId="{01DC477F-E3FD-4F3A-A8E1-95F3AF37B106}" destId="{01531D1D-D8DA-47A0-B829-B70EB30FA110}" srcOrd="2" destOrd="0" parTransId="{AB6260F3-3B3D-4D0E-8BB3-9C6C50DC571A}" sibTransId="{42E75795-44FF-43ED-A9AC-C08205651572}"/>
    <dgm:cxn modelId="{ED5AF17C-0154-4FE4-8500-1E593FFA10B2}" type="presOf" srcId="{5445EFF7-F79F-4DC5-9630-58DA8303DA22}" destId="{A7753942-1485-4DB5-AD96-9E4FD232CF74}" srcOrd="1" destOrd="0" presId="urn:microsoft.com/office/officeart/2005/8/layout/hierarchy3"/>
    <dgm:cxn modelId="{B7B94880-D00F-4013-A0C6-129A7A1BD33D}" type="presOf" srcId="{6315B23E-A7CF-4C8D-BB97-A07FA7B60BD0}" destId="{DB9A7C04-6578-441C-AAC3-5DB5138B7B45}" srcOrd="0" destOrd="0" presId="urn:microsoft.com/office/officeart/2005/8/layout/hierarchy3"/>
    <dgm:cxn modelId="{5000AA85-F5E6-422E-A7AF-D5E0559A233A}" srcId="{01531D1D-D8DA-47A0-B829-B70EB30FA110}" destId="{DE46EF26-4C47-4E5B-B976-61AB084BF23C}" srcOrd="1" destOrd="0" parTransId="{DC355BA9-A9D2-4369-B8B8-7A7791C1109D}" sibTransId="{914C491E-28EA-4C7C-A0A0-6236B9A97BEF}"/>
    <dgm:cxn modelId="{01E54287-288C-41AA-A56B-96EF6E095408}" type="presOf" srcId="{0409C565-9DF1-46D2-BB25-4453A0EE857C}" destId="{B1F4B00C-2F4D-466A-9BDF-66D55093734C}" srcOrd="0" destOrd="2" presId="urn:microsoft.com/office/officeart/2005/8/layout/hierarchy3"/>
    <dgm:cxn modelId="{FDA37598-47FD-4E7E-BA9D-315307B54846}" srcId="{5EBAB01C-2995-4986-AFB1-C800F9B20BD4}" destId="{34239F34-2D7A-4A8F-AE3A-2604DDFA7C36}" srcOrd="0" destOrd="0" parTransId="{02AEEF84-9226-45A3-B843-9237B76F6601}" sibTransId="{701D7A7E-A63E-4BCD-AF5B-A1328553507D}"/>
    <dgm:cxn modelId="{B30A209A-A490-46D0-88E2-AF54983B010E}" srcId="{01DC477F-E3FD-4F3A-A8E1-95F3AF37B106}" destId="{5EBAB01C-2995-4986-AFB1-C800F9B20BD4}" srcOrd="1" destOrd="0" parTransId="{71CE7CFD-D22C-47D9-9F8E-661D4FB193A7}" sibTransId="{EC83ED45-1573-4802-B936-49B205036D7B}"/>
    <dgm:cxn modelId="{B14EE89C-D4B5-4942-BC9F-72651EF30483}" type="presOf" srcId="{02AEEF84-9226-45A3-B843-9237B76F6601}" destId="{E8BDF414-8EC1-4158-87C7-4A51599C76D5}" srcOrd="0" destOrd="0" presId="urn:microsoft.com/office/officeart/2005/8/layout/hierarchy3"/>
    <dgm:cxn modelId="{94ACC9A1-C80C-4EF8-A4ED-12D648EE77BB}" type="presOf" srcId="{5EBAB01C-2995-4986-AFB1-C800F9B20BD4}" destId="{CD00A016-F297-4D7F-BA11-B2D834275671}" srcOrd="0" destOrd="0" presId="urn:microsoft.com/office/officeart/2005/8/layout/hierarchy3"/>
    <dgm:cxn modelId="{E56AD5A3-6C0C-4CBB-9235-C3B30E6081A7}" type="presOf" srcId="{DE46EF26-4C47-4E5B-B976-61AB084BF23C}" destId="{B1F4B00C-2F4D-466A-9BDF-66D55093734C}" srcOrd="0" destOrd="0" presId="urn:microsoft.com/office/officeart/2005/8/layout/hierarchy3"/>
    <dgm:cxn modelId="{9A4ABBA4-1217-4FDF-9747-1A2AEA1B52BB}" srcId="{C3A00128-EC7C-4955-BFEE-62168854493F}" destId="{4E2A56E9-6AD3-4173-BEE9-DE1525FD1F74}" srcOrd="0" destOrd="0" parTransId="{D5232B0D-D9B4-4E73-99F8-3D8936F7ABAD}" sibTransId="{B7C42B4D-C800-4790-A110-A3CFDAD426DD}"/>
    <dgm:cxn modelId="{EE11A4AA-AB97-4DA8-8005-06A76063E79B}" type="presOf" srcId="{C3A00128-EC7C-4955-BFEE-62168854493F}" destId="{706771DF-C35C-4519-A79B-65642553301D}" srcOrd="0" destOrd="0" presId="urn:microsoft.com/office/officeart/2005/8/layout/hierarchy3"/>
    <dgm:cxn modelId="{489AE8BD-3647-488C-BC68-177ECFBD0CDD}" type="presOf" srcId="{01DC477F-E3FD-4F3A-A8E1-95F3AF37B106}" destId="{E7C978A6-CFC6-4D78-8CD3-142FDBCB737B}" srcOrd="0" destOrd="0" presId="urn:microsoft.com/office/officeart/2005/8/layout/hierarchy3"/>
    <dgm:cxn modelId="{E4D49BC6-7436-49F0-B093-6D9222A44BD7}" type="presOf" srcId="{D238F9E8-CB44-4A2B-BC47-3804BC6AB9B5}" destId="{A9F7D04A-12B3-45A3-BEC0-817BC6C081FC}" srcOrd="0" destOrd="0" presId="urn:microsoft.com/office/officeart/2005/8/layout/hierarchy3"/>
    <dgm:cxn modelId="{88EDC8CF-4263-4999-91AE-2D03718DC2E4}" srcId="{01DC477F-E3FD-4F3A-A8E1-95F3AF37B106}" destId="{5445EFF7-F79F-4DC5-9630-58DA8303DA22}" srcOrd="3" destOrd="0" parTransId="{21874FAD-4753-4DEF-A5AB-57E611EF07CD}" sibTransId="{2D152075-9BB0-4839-9074-6990E60B823C}"/>
    <dgm:cxn modelId="{668381DE-2326-45D4-9C14-0779818DA895}" srcId="{DE46EF26-4C47-4E5B-B976-61AB084BF23C}" destId="{0409C565-9DF1-46D2-BB25-4453A0EE857C}" srcOrd="1" destOrd="0" parTransId="{3BE9CBB8-B660-4E8D-8CEA-A27DD0A39B9C}" sibTransId="{87AF16EC-008C-459E-AC69-ADD20B699B46}"/>
    <dgm:cxn modelId="{F72372E7-C850-4A98-945A-633B9E6998E8}" type="presOf" srcId="{DC355BA9-A9D2-4369-B8B8-7A7791C1109D}" destId="{CC80BFD3-B430-45C1-97F1-F6FA402DD412}" srcOrd="0" destOrd="0" presId="urn:microsoft.com/office/officeart/2005/8/layout/hierarchy3"/>
    <dgm:cxn modelId="{79C581F4-F5FE-43F3-83AF-FF9869EA02F1}" srcId="{DE46EF26-4C47-4E5B-B976-61AB084BF23C}" destId="{E827DAB6-3CA4-4087-8CFB-0B3443882E25}" srcOrd="0" destOrd="0" parTransId="{AFF9ADA6-8EFE-49D1-92E0-705FC2120D6E}" sibTransId="{16F627B9-1CEB-4695-BF07-6A12A2731153}"/>
    <dgm:cxn modelId="{9ECB02F6-AB2F-4BC7-A949-F55A5B11C477}" srcId="{01531D1D-D8DA-47A0-B829-B70EB30FA110}" destId="{6315B23E-A7CF-4C8D-BB97-A07FA7B60BD0}" srcOrd="0" destOrd="0" parTransId="{D238F9E8-CB44-4A2B-BC47-3804BC6AB9B5}" sibTransId="{8DFDB5B5-83A2-4546-9EB7-38CCA097D61E}"/>
    <dgm:cxn modelId="{562448F6-3D4F-480F-A5A2-38C5EAC9EE86}" type="presOf" srcId="{34239F34-2D7A-4A8F-AE3A-2604DDFA7C36}" destId="{29A6E5D8-190F-4AD3-B000-4D7489537D59}" srcOrd="0" destOrd="0" presId="urn:microsoft.com/office/officeart/2005/8/layout/hierarchy3"/>
    <dgm:cxn modelId="{E92CEDF6-29F5-42E1-8DD1-727A62D2A346}" type="presOf" srcId="{D5232B0D-D9B4-4E73-99F8-3D8936F7ABAD}" destId="{2D64A4A0-AE09-4456-8AAE-82CF816609BC}" srcOrd="0" destOrd="0" presId="urn:microsoft.com/office/officeart/2005/8/layout/hierarchy3"/>
    <dgm:cxn modelId="{48418AFA-2356-415F-A0FC-B356BC51777A}" srcId="{01DC477F-E3FD-4F3A-A8E1-95F3AF37B106}" destId="{C3A00128-EC7C-4955-BFEE-62168854493F}" srcOrd="0" destOrd="0" parTransId="{A17CEA40-00AD-4CBB-8054-BDFAE1083D57}" sibTransId="{F51C6792-6CF7-4BC2-8413-A68ED7FCD0DB}"/>
    <dgm:cxn modelId="{8CBEDF0C-F86A-42F3-A01A-27ABECC80598}" type="presParOf" srcId="{E7C978A6-CFC6-4D78-8CD3-142FDBCB737B}" destId="{FBC00F93-4234-47A1-969E-7D407EB8C2A3}" srcOrd="0" destOrd="0" presId="urn:microsoft.com/office/officeart/2005/8/layout/hierarchy3"/>
    <dgm:cxn modelId="{2C8D4F56-BD82-40F4-A3D1-38473AC9670C}" type="presParOf" srcId="{FBC00F93-4234-47A1-969E-7D407EB8C2A3}" destId="{11D2D7D0-59E1-4A0D-A059-6314A049DBBE}" srcOrd="0" destOrd="0" presId="urn:microsoft.com/office/officeart/2005/8/layout/hierarchy3"/>
    <dgm:cxn modelId="{14FE5E1D-118B-40BA-BCC6-9A42D6E73B36}" type="presParOf" srcId="{11D2D7D0-59E1-4A0D-A059-6314A049DBBE}" destId="{706771DF-C35C-4519-A79B-65642553301D}" srcOrd="0" destOrd="0" presId="urn:microsoft.com/office/officeart/2005/8/layout/hierarchy3"/>
    <dgm:cxn modelId="{9C47FBED-56DA-4C32-B7E5-80E74457DDBC}" type="presParOf" srcId="{11D2D7D0-59E1-4A0D-A059-6314A049DBBE}" destId="{4D4038FB-CAB6-4BE0-931D-4EC2311B3CA8}" srcOrd="1" destOrd="0" presId="urn:microsoft.com/office/officeart/2005/8/layout/hierarchy3"/>
    <dgm:cxn modelId="{DFB6F9AC-C7D8-4E5E-8574-EE5811BE826C}" type="presParOf" srcId="{FBC00F93-4234-47A1-969E-7D407EB8C2A3}" destId="{456D7E73-D55B-41DE-A5B0-4323DDF096C8}" srcOrd="1" destOrd="0" presId="urn:microsoft.com/office/officeart/2005/8/layout/hierarchy3"/>
    <dgm:cxn modelId="{758101F5-9DBB-424C-BBB4-F70C1FBB981E}" type="presParOf" srcId="{456D7E73-D55B-41DE-A5B0-4323DDF096C8}" destId="{2D64A4A0-AE09-4456-8AAE-82CF816609BC}" srcOrd="0" destOrd="0" presId="urn:microsoft.com/office/officeart/2005/8/layout/hierarchy3"/>
    <dgm:cxn modelId="{B1B77ED9-FBDA-4707-8CB8-B73D4274CED4}" type="presParOf" srcId="{456D7E73-D55B-41DE-A5B0-4323DDF096C8}" destId="{383A3477-88DB-4AE3-82F3-853635A01F55}" srcOrd="1" destOrd="0" presId="urn:microsoft.com/office/officeart/2005/8/layout/hierarchy3"/>
    <dgm:cxn modelId="{B0FF7101-35D4-4B1A-8742-8217D08472DA}" type="presParOf" srcId="{E7C978A6-CFC6-4D78-8CD3-142FDBCB737B}" destId="{0C327F07-B52D-42A0-914B-A46F88A22701}" srcOrd="1" destOrd="0" presId="urn:microsoft.com/office/officeart/2005/8/layout/hierarchy3"/>
    <dgm:cxn modelId="{7067A141-4B2A-449B-84F6-36E834A7CDBB}" type="presParOf" srcId="{0C327F07-B52D-42A0-914B-A46F88A22701}" destId="{C0540D19-6A7F-4479-A2CB-346538BE5A46}" srcOrd="0" destOrd="0" presId="urn:microsoft.com/office/officeart/2005/8/layout/hierarchy3"/>
    <dgm:cxn modelId="{6F8364E6-5CE7-42E0-97B3-5F7F841C0180}" type="presParOf" srcId="{C0540D19-6A7F-4479-A2CB-346538BE5A46}" destId="{CD00A016-F297-4D7F-BA11-B2D834275671}" srcOrd="0" destOrd="0" presId="urn:microsoft.com/office/officeart/2005/8/layout/hierarchy3"/>
    <dgm:cxn modelId="{85CEE19D-2601-48E2-BCAC-DBC36BF54BC3}" type="presParOf" srcId="{C0540D19-6A7F-4479-A2CB-346538BE5A46}" destId="{C580C0FF-8E26-4120-88B9-4CC0E3C85FE1}" srcOrd="1" destOrd="0" presId="urn:microsoft.com/office/officeart/2005/8/layout/hierarchy3"/>
    <dgm:cxn modelId="{90D0A9A6-625A-4BDE-B912-F84B372B57BC}" type="presParOf" srcId="{0C327F07-B52D-42A0-914B-A46F88A22701}" destId="{F994C0C1-AAF8-44A9-A817-503867CC9D02}" srcOrd="1" destOrd="0" presId="urn:microsoft.com/office/officeart/2005/8/layout/hierarchy3"/>
    <dgm:cxn modelId="{4158489C-DDC2-4DAD-A7A1-B38EEEF28619}" type="presParOf" srcId="{F994C0C1-AAF8-44A9-A817-503867CC9D02}" destId="{E8BDF414-8EC1-4158-87C7-4A51599C76D5}" srcOrd="0" destOrd="0" presId="urn:microsoft.com/office/officeart/2005/8/layout/hierarchy3"/>
    <dgm:cxn modelId="{B302C2FC-A95B-4FB7-9D1B-B3AAF70F6C18}" type="presParOf" srcId="{F994C0C1-AAF8-44A9-A817-503867CC9D02}" destId="{29A6E5D8-190F-4AD3-B000-4D7489537D59}" srcOrd="1" destOrd="0" presId="urn:microsoft.com/office/officeart/2005/8/layout/hierarchy3"/>
    <dgm:cxn modelId="{B930B689-5BC8-4A05-8885-14057BB1F564}" type="presParOf" srcId="{E7C978A6-CFC6-4D78-8CD3-142FDBCB737B}" destId="{92382315-DB66-4D91-8200-80D396979049}" srcOrd="2" destOrd="0" presId="urn:microsoft.com/office/officeart/2005/8/layout/hierarchy3"/>
    <dgm:cxn modelId="{B67CC0CC-C7D8-4DF6-B038-913C78BAB339}" type="presParOf" srcId="{92382315-DB66-4D91-8200-80D396979049}" destId="{045EC9AB-D548-45E0-8540-C25D616EBE3C}" srcOrd="0" destOrd="0" presId="urn:microsoft.com/office/officeart/2005/8/layout/hierarchy3"/>
    <dgm:cxn modelId="{10678D66-1031-4841-BB82-3EBECEB0D390}" type="presParOf" srcId="{045EC9AB-D548-45E0-8540-C25D616EBE3C}" destId="{8A088FE8-4455-413D-9BC9-B22B9DEDA1B9}" srcOrd="0" destOrd="0" presId="urn:microsoft.com/office/officeart/2005/8/layout/hierarchy3"/>
    <dgm:cxn modelId="{E2EE4001-54A1-429F-8B45-F93E6E8199AC}" type="presParOf" srcId="{045EC9AB-D548-45E0-8540-C25D616EBE3C}" destId="{E78E4615-3377-4FE1-A940-6DDE88CBE11B}" srcOrd="1" destOrd="0" presId="urn:microsoft.com/office/officeart/2005/8/layout/hierarchy3"/>
    <dgm:cxn modelId="{735A6212-4042-444B-BC6D-689BD600655A}" type="presParOf" srcId="{92382315-DB66-4D91-8200-80D396979049}" destId="{7C7A9B7F-0D20-4B07-B110-01D066D604EF}" srcOrd="1" destOrd="0" presId="urn:microsoft.com/office/officeart/2005/8/layout/hierarchy3"/>
    <dgm:cxn modelId="{57E99BAA-5C16-479F-BACB-E34BE22A15A2}" type="presParOf" srcId="{7C7A9B7F-0D20-4B07-B110-01D066D604EF}" destId="{A9F7D04A-12B3-45A3-BEC0-817BC6C081FC}" srcOrd="0" destOrd="0" presId="urn:microsoft.com/office/officeart/2005/8/layout/hierarchy3"/>
    <dgm:cxn modelId="{6D93CDBD-2D92-4FCB-981F-6B844D1D6520}" type="presParOf" srcId="{7C7A9B7F-0D20-4B07-B110-01D066D604EF}" destId="{DB9A7C04-6578-441C-AAC3-5DB5138B7B45}" srcOrd="1" destOrd="0" presId="urn:microsoft.com/office/officeart/2005/8/layout/hierarchy3"/>
    <dgm:cxn modelId="{AA6EC04E-7394-4267-99EB-2BA370F05E63}" type="presParOf" srcId="{7C7A9B7F-0D20-4B07-B110-01D066D604EF}" destId="{CC80BFD3-B430-45C1-97F1-F6FA402DD412}" srcOrd="2" destOrd="0" presId="urn:microsoft.com/office/officeart/2005/8/layout/hierarchy3"/>
    <dgm:cxn modelId="{AA490A6E-830A-42E4-B71C-939CF881F5F9}" type="presParOf" srcId="{7C7A9B7F-0D20-4B07-B110-01D066D604EF}" destId="{B1F4B00C-2F4D-466A-9BDF-66D55093734C}" srcOrd="3" destOrd="0" presId="urn:microsoft.com/office/officeart/2005/8/layout/hierarchy3"/>
    <dgm:cxn modelId="{AF5E9C5D-6CCE-464D-8517-00847182635C}" type="presParOf" srcId="{E7C978A6-CFC6-4D78-8CD3-142FDBCB737B}" destId="{C5988161-6C75-4150-92D8-6264DC049326}" srcOrd="3" destOrd="0" presId="urn:microsoft.com/office/officeart/2005/8/layout/hierarchy3"/>
    <dgm:cxn modelId="{FEA84A97-97CB-4C07-BD63-D968892B5925}" type="presParOf" srcId="{C5988161-6C75-4150-92D8-6264DC049326}" destId="{50A06F0E-BF74-48EB-9F4A-E9C00DCE2CDF}" srcOrd="0" destOrd="0" presId="urn:microsoft.com/office/officeart/2005/8/layout/hierarchy3"/>
    <dgm:cxn modelId="{9C4027D1-2218-4FB8-9514-989F16DF9CE8}" type="presParOf" srcId="{50A06F0E-BF74-48EB-9F4A-E9C00DCE2CDF}" destId="{435A46B8-DDEA-4A30-8BE7-AF4A079B626D}" srcOrd="0" destOrd="0" presId="urn:microsoft.com/office/officeart/2005/8/layout/hierarchy3"/>
    <dgm:cxn modelId="{30F693DF-70F2-4915-8BDA-391A8FAE54CA}" type="presParOf" srcId="{50A06F0E-BF74-48EB-9F4A-E9C00DCE2CDF}" destId="{A7753942-1485-4DB5-AD96-9E4FD232CF74}" srcOrd="1" destOrd="0" presId="urn:microsoft.com/office/officeart/2005/8/layout/hierarchy3"/>
    <dgm:cxn modelId="{6DFE3D8A-E139-47E1-B143-18AFAA2A9BAD}" type="presParOf" srcId="{C5988161-6C75-4150-92D8-6264DC049326}" destId="{A550D950-2F91-448E-9D47-EF48D9C6530E}" srcOrd="1" destOrd="0" presId="urn:microsoft.com/office/officeart/2005/8/layout/hierarchy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E62CD3-C95A-4D6F-A030-EEF01F824835}" type="doc">
      <dgm:prSet loTypeId="urn:microsoft.com/office/officeart/2005/8/layout/hList1" loCatId="list" qsTypeId="urn:microsoft.com/office/officeart/2005/8/quickstyle/simple4" qsCatId="simple" csTypeId="urn:microsoft.com/office/officeart/2005/8/colors/accent0_3" csCatId="mainScheme" phldr="1"/>
      <dgm:spPr/>
      <dgm:t>
        <a:bodyPr/>
        <a:lstStyle/>
        <a:p>
          <a:endParaRPr lang="en-US"/>
        </a:p>
      </dgm:t>
    </dgm:pt>
    <dgm:pt modelId="{A70079ED-87D7-4FFF-8F00-4F5857E3E3A3}">
      <dgm:prSet custT="1"/>
      <dgm:spPr>
        <a:noFill/>
        <a:ln>
          <a:noFill/>
        </a:ln>
      </dgm:spPr>
      <dgm:t>
        <a:bodyPr/>
        <a:lstStyle/>
        <a:p>
          <a:r>
            <a:rPr lang="fi-FI" sz="1400" b="0"/>
            <a:t>Tummaihoisia vastaan suunnattu teksti keskustelufoorumilla:</a:t>
          </a:r>
        </a:p>
        <a:p>
          <a:r>
            <a:rPr lang="fi-FI" sz="1400"/>
            <a:t>Kesällä 2019 40 päiväsakkoa (2 480 euroa) tummaihoisia vastaan suunnatun tekstin julkaisemisesta</a:t>
          </a:r>
          <a:endParaRPr lang="en-US" sz="1400"/>
        </a:p>
      </dgm:t>
    </dgm:pt>
    <dgm:pt modelId="{900171E2-4D4A-4BAC-82A8-1C80E12809FE}" type="parTrans" cxnId="{0EEA02E0-34CA-4749-A722-13BC96E875D2}">
      <dgm:prSet/>
      <dgm:spPr/>
      <dgm:t>
        <a:bodyPr/>
        <a:lstStyle/>
        <a:p>
          <a:endParaRPr lang="en-US"/>
        </a:p>
      </dgm:t>
    </dgm:pt>
    <dgm:pt modelId="{E5D10F0A-A80E-48D0-874C-F1BC2501BA5E}" type="sibTrans" cxnId="{0EEA02E0-34CA-4749-A722-13BC96E875D2}">
      <dgm:prSet/>
      <dgm:spPr/>
      <dgm:t>
        <a:bodyPr/>
        <a:lstStyle/>
        <a:p>
          <a:endParaRPr lang="en-US"/>
        </a:p>
      </dgm:t>
    </dgm:pt>
    <dgm:pt modelId="{551B72A3-C483-4045-BEEB-D0DCC9851A0D}">
      <dgm:prSet custT="1"/>
      <dgm:spPr>
        <a:noFill/>
        <a:ln>
          <a:noFill/>
        </a:ln>
      </dgm:spPr>
      <dgm:t>
        <a:bodyPr/>
        <a:lstStyle/>
        <a:p>
          <a:r>
            <a:rPr lang="fi-FI" sz="1400" b="0"/>
            <a:t>Maallikkotuomari kirjoitti someen halventavasti ulkomaalaistaustaisista ihmisistä.</a:t>
          </a:r>
        </a:p>
      </dgm:t>
    </dgm:pt>
    <dgm:pt modelId="{013D7824-BCE2-47BA-B82B-7FA0CEBFE4F3}" type="parTrans" cxnId="{969D0EFB-7670-4525-9D20-0BECF460B47C}">
      <dgm:prSet/>
      <dgm:spPr/>
      <dgm:t>
        <a:bodyPr/>
        <a:lstStyle/>
        <a:p>
          <a:endParaRPr lang="fi-FI"/>
        </a:p>
      </dgm:t>
    </dgm:pt>
    <dgm:pt modelId="{B8814543-71D4-460B-AFA1-0EF119B1CCA5}" type="sibTrans" cxnId="{969D0EFB-7670-4525-9D20-0BECF460B47C}">
      <dgm:prSet/>
      <dgm:spPr/>
      <dgm:t>
        <a:bodyPr/>
        <a:lstStyle/>
        <a:p>
          <a:endParaRPr lang="fi-FI"/>
        </a:p>
      </dgm:t>
    </dgm:pt>
    <dgm:pt modelId="{E86DB3AD-1250-47E0-B88B-192E0B74DF44}">
      <dgm:prSet custT="1"/>
      <dgm:spPr>
        <a:noFill/>
        <a:ln>
          <a:noFill/>
        </a:ln>
      </dgm:spPr>
      <dgm:t>
        <a:bodyPr/>
        <a:lstStyle/>
        <a:p>
          <a:r>
            <a:rPr lang="fi-FI" sz="1400" b="0"/>
            <a:t>Tuomio</a:t>
          </a:r>
          <a:r>
            <a:rPr lang="fi-FI" sz="1400" b="1"/>
            <a:t> </a:t>
          </a:r>
          <a:r>
            <a:rPr lang="fi-FI" sz="1400" b="0" i="0"/>
            <a:t>kahdesta kiihottamisesta kansanryhmää vastaan sekä virkavelvollisuuden rikkomisesta. Hänet tuomittiin maksamaan päiväsakkoja yhteensä 1 750 euroa.</a:t>
          </a:r>
          <a:endParaRPr lang="fi-FI" sz="1400" b="1"/>
        </a:p>
      </dgm:t>
    </dgm:pt>
    <dgm:pt modelId="{CF63793D-E68C-480B-9FC7-8BC81A71854D}" type="parTrans" cxnId="{A0A2CD4B-743E-4867-AD55-68CE4843C363}">
      <dgm:prSet/>
      <dgm:spPr/>
      <dgm:t>
        <a:bodyPr/>
        <a:lstStyle/>
        <a:p>
          <a:endParaRPr lang="fi-FI"/>
        </a:p>
      </dgm:t>
    </dgm:pt>
    <dgm:pt modelId="{86CF1A73-BA5A-4722-B190-D1E23CD87702}" type="sibTrans" cxnId="{A0A2CD4B-743E-4867-AD55-68CE4843C363}">
      <dgm:prSet/>
      <dgm:spPr/>
      <dgm:t>
        <a:bodyPr/>
        <a:lstStyle/>
        <a:p>
          <a:endParaRPr lang="fi-FI"/>
        </a:p>
      </dgm:t>
    </dgm:pt>
    <dgm:pt modelId="{19CB02A0-19B2-48D5-9F9F-7DAA0C24313B}">
      <dgm:prSet custT="1"/>
      <dgm:spPr>
        <a:noFill/>
        <a:ln>
          <a:noFill/>
        </a:ln>
      </dgm:spPr>
      <dgm:t>
        <a:bodyPr/>
        <a:lstStyle/>
        <a:p>
          <a:r>
            <a:rPr lang="fi-FI" sz="1400" b="0"/>
            <a:t>”Tappolista” somessa</a:t>
          </a:r>
        </a:p>
      </dgm:t>
    </dgm:pt>
    <dgm:pt modelId="{3D48239D-9E19-4B00-A282-3E61A7F2B956}" type="parTrans" cxnId="{A700D637-4E94-48FD-B7FF-88C0FE638B5E}">
      <dgm:prSet/>
      <dgm:spPr/>
      <dgm:t>
        <a:bodyPr/>
        <a:lstStyle/>
        <a:p>
          <a:endParaRPr lang="fi-FI"/>
        </a:p>
      </dgm:t>
    </dgm:pt>
    <dgm:pt modelId="{8EF0CD1D-9BBA-454F-89F0-4CD00C28B776}" type="sibTrans" cxnId="{A700D637-4E94-48FD-B7FF-88C0FE638B5E}">
      <dgm:prSet/>
      <dgm:spPr/>
      <dgm:t>
        <a:bodyPr/>
        <a:lstStyle/>
        <a:p>
          <a:endParaRPr lang="fi-FI"/>
        </a:p>
      </dgm:t>
    </dgm:pt>
    <dgm:pt modelId="{B4CC2C16-A87E-4568-BB80-9BF8AC9CE2FA}">
      <dgm:prSet custT="1"/>
      <dgm:spPr>
        <a:noFill/>
        <a:ln>
          <a:noFill/>
        </a:ln>
      </dgm:spPr>
      <dgm:t>
        <a:bodyPr/>
        <a:lstStyle/>
        <a:p>
          <a:r>
            <a:rPr lang="fi-FI" sz="1400" b="0"/>
            <a:t>Kirjoitti vitsillä someen ”tappolistan”</a:t>
          </a:r>
        </a:p>
      </dgm:t>
    </dgm:pt>
    <dgm:pt modelId="{31E1C9F0-ACAD-46E2-8E21-E08B3DFE544C}" type="parTrans" cxnId="{83FDB593-CD6C-4F3F-A48E-9CC48C5A88B3}">
      <dgm:prSet/>
      <dgm:spPr/>
      <dgm:t>
        <a:bodyPr/>
        <a:lstStyle/>
        <a:p>
          <a:endParaRPr lang="fi-FI"/>
        </a:p>
      </dgm:t>
    </dgm:pt>
    <dgm:pt modelId="{6B3B614C-DE29-4E5D-A828-64FD59F7368D}" type="sibTrans" cxnId="{83FDB593-CD6C-4F3F-A48E-9CC48C5A88B3}">
      <dgm:prSet/>
      <dgm:spPr/>
      <dgm:t>
        <a:bodyPr/>
        <a:lstStyle/>
        <a:p>
          <a:endParaRPr lang="fi-FI"/>
        </a:p>
      </dgm:t>
    </dgm:pt>
    <dgm:pt modelId="{2981EBA1-6D48-48AB-8F05-3C7566F58045}">
      <dgm:prSet custT="1"/>
      <dgm:spPr>
        <a:noFill/>
        <a:ln>
          <a:noFill/>
        </a:ln>
      </dgm:spPr>
      <dgm:t>
        <a:bodyPr/>
        <a:lstStyle/>
        <a:p>
          <a:r>
            <a:rPr lang="fi-FI" sz="1400" b="0"/>
            <a:t>Tutkitaan laittomana uhkauksena</a:t>
          </a:r>
        </a:p>
      </dgm:t>
    </dgm:pt>
    <dgm:pt modelId="{67F99377-6383-41B4-850B-8B033DD11EA2}" type="parTrans" cxnId="{374B57A8-1612-415F-8F8F-48CF25683937}">
      <dgm:prSet/>
      <dgm:spPr/>
      <dgm:t>
        <a:bodyPr/>
        <a:lstStyle/>
        <a:p>
          <a:endParaRPr lang="fi-FI"/>
        </a:p>
      </dgm:t>
    </dgm:pt>
    <dgm:pt modelId="{2351ACBB-8904-4A89-9E4E-107BEDBCA6EE}" type="sibTrans" cxnId="{374B57A8-1612-415F-8F8F-48CF25683937}">
      <dgm:prSet/>
      <dgm:spPr/>
      <dgm:t>
        <a:bodyPr/>
        <a:lstStyle/>
        <a:p>
          <a:endParaRPr lang="fi-FI"/>
        </a:p>
      </dgm:t>
    </dgm:pt>
    <dgm:pt modelId="{EF93668A-E12E-4CBE-834A-503886DDB341}">
      <dgm:prSet custT="1"/>
      <dgm:spPr>
        <a:noFill/>
        <a:ln>
          <a:noFill/>
        </a:ln>
      </dgm:spPr>
      <dgm:t>
        <a:bodyPr/>
        <a:lstStyle/>
        <a:p>
          <a:r>
            <a:rPr lang="fi-FI" sz="1400">
              <a:hlinkClick xmlns:r="http://schemas.openxmlformats.org/officeDocument/2006/relationships" r:id="rId1"/>
            </a:rPr>
            <a:t>Somessa kiertäneen ”tappolistan” tutkinta etenee – epäilty myönsi julkaisseensa listan | Uutisia lyhyesti | Yle</a:t>
          </a:r>
          <a:endParaRPr lang="fi-FI" sz="1400" b="1"/>
        </a:p>
      </dgm:t>
    </dgm:pt>
    <dgm:pt modelId="{D6BF36CA-5737-4FAA-AEE1-4FE78A193C38}" type="parTrans" cxnId="{A3142231-1993-4D3B-8766-423C77BBDAD6}">
      <dgm:prSet/>
      <dgm:spPr/>
      <dgm:t>
        <a:bodyPr/>
        <a:lstStyle/>
        <a:p>
          <a:endParaRPr lang="fi-FI"/>
        </a:p>
      </dgm:t>
    </dgm:pt>
    <dgm:pt modelId="{5F0B0779-9455-48CE-A65A-A8D42F321D70}" type="sibTrans" cxnId="{A3142231-1993-4D3B-8766-423C77BBDAD6}">
      <dgm:prSet/>
      <dgm:spPr/>
      <dgm:t>
        <a:bodyPr/>
        <a:lstStyle/>
        <a:p>
          <a:endParaRPr lang="fi-FI"/>
        </a:p>
      </dgm:t>
    </dgm:pt>
    <dgm:pt modelId="{24ACF2B7-AF72-441F-9FAD-9E917BD31E49}">
      <dgm:prSet custT="1"/>
      <dgm:spPr>
        <a:solidFill>
          <a:schemeClr val="bg2"/>
        </a:solidFill>
        <a:ln>
          <a:solidFill>
            <a:schemeClr val="tx2"/>
          </a:solidFill>
        </a:ln>
      </dgm:spPr>
      <dgm:t>
        <a:bodyPr/>
        <a:lstStyle/>
        <a:p>
          <a:r>
            <a:rPr lang="fi-FI" sz="1600" b="1">
              <a:solidFill>
                <a:schemeClr val="tx2"/>
              </a:solidFill>
            </a:rPr>
            <a:t>Laiton uhkaus </a:t>
          </a:r>
        </a:p>
        <a:p>
          <a:r>
            <a:rPr lang="fi-FI" sz="1600" b="1">
              <a:solidFill>
                <a:schemeClr val="tx2"/>
              </a:solidFill>
            </a:rPr>
            <a:t>Kesäkuu 2024</a:t>
          </a:r>
        </a:p>
      </dgm:t>
    </dgm:pt>
    <dgm:pt modelId="{0F178E77-A267-46E7-A322-61AD839CC722}" type="parTrans" cxnId="{58A12B36-529C-4FF2-9DC2-FDB470ABC989}">
      <dgm:prSet/>
      <dgm:spPr/>
      <dgm:t>
        <a:bodyPr/>
        <a:lstStyle/>
        <a:p>
          <a:endParaRPr lang="fi-FI"/>
        </a:p>
      </dgm:t>
    </dgm:pt>
    <dgm:pt modelId="{EB4CD577-913A-404D-862A-90E49DFDCC66}" type="sibTrans" cxnId="{58A12B36-529C-4FF2-9DC2-FDB470ABC989}">
      <dgm:prSet/>
      <dgm:spPr/>
      <dgm:t>
        <a:bodyPr/>
        <a:lstStyle/>
        <a:p>
          <a:endParaRPr lang="fi-FI"/>
        </a:p>
      </dgm:t>
    </dgm:pt>
    <dgm:pt modelId="{9FE2934F-7C64-4F23-9F1D-F6C2FC8D39B0}">
      <dgm:prSet custT="1"/>
      <dgm:spPr>
        <a:solidFill>
          <a:schemeClr val="bg2"/>
        </a:solidFill>
        <a:ln>
          <a:solidFill>
            <a:schemeClr val="tx2"/>
          </a:solidFill>
        </a:ln>
      </dgm:spPr>
      <dgm:t>
        <a:bodyPr/>
        <a:lstStyle/>
        <a:p>
          <a:r>
            <a:rPr lang="fi-FI" sz="1400" b="1">
              <a:solidFill>
                <a:schemeClr val="bg1"/>
              </a:solidFill>
            </a:rPr>
            <a:t> </a:t>
          </a:r>
          <a:r>
            <a:rPr lang="fi-FI" sz="1600" b="1">
              <a:solidFill>
                <a:schemeClr val="tx2"/>
              </a:solidFill>
            </a:rPr>
            <a:t>Kiihottaminen kansanryhmää vastaan 2020</a:t>
          </a:r>
        </a:p>
      </dgm:t>
    </dgm:pt>
    <dgm:pt modelId="{3F127AEE-CE31-4BB8-A938-E0C48E24DA1B}" type="parTrans" cxnId="{34C39D1F-5D21-4B7B-AA2C-8D0A7FA77C65}">
      <dgm:prSet/>
      <dgm:spPr/>
      <dgm:t>
        <a:bodyPr/>
        <a:lstStyle/>
        <a:p>
          <a:endParaRPr lang="fi-FI"/>
        </a:p>
      </dgm:t>
    </dgm:pt>
    <dgm:pt modelId="{6BD9402C-DAB0-4E4B-9325-FEB380CFED48}" type="sibTrans" cxnId="{34C39D1F-5D21-4B7B-AA2C-8D0A7FA77C65}">
      <dgm:prSet/>
      <dgm:spPr/>
      <dgm:t>
        <a:bodyPr/>
        <a:lstStyle/>
        <a:p>
          <a:endParaRPr lang="fi-FI"/>
        </a:p>
      </dgm:t>
    </dgm:pt>
    <dgm:pt modelId="{C921EFCE-B033-4D2B-8B4A-99F5CBC012E7}">
      <dgm:prSet custT="1"/>
      <dgm:spPr>
        <a:solidFill>
          <a:schemeClr val="bg2"/>
        </a:solidFill>
        <a:ln>
          <a:solidFill>
            <a:schemeClr val="tx2"/>
          </a:solidFill>
        </a:ln>
      </dgm:spPr>
      <dgm:t>
        <a:bodyPr/>
        <a:lstStyle/>
        <a:p>
          <a:r>
            <a:rPr lang="en-US" sz="1600" b="1" i="0" err="1">
              <a:solidFill>
                <a:schemeClr val="tx2"/>
              </a:solidFill>
            </a:rPr>
            <a:t>Kunnianloukkaus</a:t>
          </a:r>
          <a:r>
            <a:rPr lang="en-US" sz="1600" b="1" i="0">
              <a:solidFill>
                <a:schemeClr val="tx2"/>
              </a:solidFill>
            </a:rPr>
            <a:t> 2019</a:t>
          </a:r>
        </a:p>
      </dgm:t>
    </dgm:pt>
    <dgm:pt modelId="{6D20A1E5-180B-4B2D-AC25-4107DD32DA16}" type="parTrans" cxnId="{72C69A87-D4A5-4F73-A7EC-89BF6087D3AA}">
      <dgm:prSet/>
      <dgm:spPr/>
      <dgm:t>
        <a:bodyPr/>
        <a:lstStyle/>
        <a:p>
          <a:endParaRPr lang="fi-FI"/>
        </a:p>
      </dgm:t>
    </dgm:pt>
    <dgm:pt modelId="{4277AEAF-DF33-42C7-B349-EBA77FAEEDBF}" type="sibTrans" cxnId="{72C69A87-D4A5-4F73-A7EC-89BF6087D3AA}">
      <dgm:prSet/>
      <dgm:spPr/>
      <dgm:t>
        <a:bodyPr/>
        <a:lstStyle/>
        <a:p>
          <a:endParaRPr lang="fi-FI"/>
        </a:p>
      </dgm:t>
    </dgm:pt>
    <dgm:pt modelId="{72C919CB-9137-46B2-B6F3-662CB21D1303}">
      <dgm:prSet custT="1"/>
      <dgm:spPr>
        <a:noFill/>
        <a:ln>
          <a:noFill/>
        </a:ln>
      </dgm:spPr>
      <dgm:t>
        <a:bodyPr/>
        <a:lstStyle/>
        <a:p>
          <a:r>
            <a:rPr lang="fi-FI" sz="1400">
              <a:hlinkClick xmlns:r="http://schemas.openxmlformats.org/officeDocument/2006/relationships" r:id="rId2"/>
            </a:rPr>
            <a:t>Kouvolalainen maallikkotuomari tuomittiin kiihottamisesta kansanryhmää vastaan kahden somejulkaisun takia | Kymenlaakso | Yle</a:t>
          </a:r>
          <a:endParaRPr lang="fi-FI" sz="1400" b="1"/>
        </a:p>
      </dgm:t>
    </dgm:pt>
    <dgm:pt modelId="{ED10C568-F27C-4F65-8967-FBDB834AAE7B}" type="parTrans" cxnId="{00523F0F-3952-42A2-BD46-F7CC47DEC24B}">
      <dgm:prSet/>
      <dgm:spPr/>
      <dgm:t>
        <a:bodyPr/>
        <a:lstStyle/>
        <a:p>
          <a:endParaRPr lang="fi-FI"/>
        </a:p>
      </dgm:t>
    </dgm:pt>
    <dgm:pt modelId="{4282694B-1ADA-4E6C-B900-753D357D6E98}" type="sibTrans" cxnId="{00523F0F-3952-42A2-BD46-F7CC47DEC24B}">
      <dgm:prSet/>
      <dgm:spPr/>
      <dgm:t>
        <a:bodyPr/>
        <a:lstStyle/>
        <a:p>
          <a:endParaRPr lang="fi-FI"/>
        </a:p>
      </dgm:t>
    </dgm:pt>
    <dgm:pt modelId="{ADFD5634-F0D7-433E-B907-1E3A6DB6C3D6}">
      <dgm:prSet custT="1"/>
      <dgm:spPr>
        <a:noFill/>
        <a:ln>
          <a:noFill/>
        </a:ln>
      </dgm:spPr>
      <dgm:t>
        <a:bodyPr/>
        <a:lstStyle/>
        <a:p>
          <a:pPr>
            <a:buFontTx/>
            <a:buNone/>
          </a:pPr>
          <a:r>
            <a:rPr lang="fi-FI" sz="1400"/>
            <a:t>   keskustelufoorumilla syyskuussa 2017. Teksti kannatti valkoista ylivaltaa, ja siinä ehdotettiin kansalaisoikeuksien poistamista tummaihoisilta ihmisiltä sekä väkivallan ja muiden vakavien rikosten sallimista näitä kohtaan. </a:t>
          </a:r>
          <a:endParaRPr lang="en-US" sz="1400"/>
        </a:p>
      </dgm:t>
    </dgm:pt>
    <dgm:pt modelId="{69C22271-7475-4E7B-93E5-7F633005864D}" type="parTrans" cxnId="{92964D2E-9562-49AB-B034-63EF5B0C633A}">
      <dgm:prSet/>
      <dgm:spPr/>
      <dgm:t>
        <a:bodyPr/>
        <a:lstStyle/>
        <a:p>
          <a:endParaRPr lang="fi-FI"/>
        </a:p>
      </dgm:t>
    </dgm:pt>
    <dgm:pt modelId="{7D0EBC67-8B55-48B0-A02B-4C51FB20C909}" type="sibTrans" cxnId="{92964D2E-9562-49AB-B034-63EF5B0C633A}">
      <dgm:prSet/>
      <dgm:spPr/>
      <dgm:t>
        <a:bodyPr/>
        <a:lstStyle/>
        <a:p>
          <a:endParaRPr lang="fi-FI"/>
        </a:p>
      </dgm:t>
    </dgm:pt>
    <dgm:pt modelId="{358124C0-63AB-438F-8187-5DDD3C0A0FFA}" type="pres">
      <dgm:prSet presAssocID="{59E62CD3-C95A-4D6F-A030-EEF01F824835}" presName="Name0" presStyleCnt="0">
        <dgm:presLayoutVars>
          <dgm:dir/>
          <dgm:animLvl val="lvl"/>
          <dgm:resizeHandles val="exact"/>
        </dgm:presLayoutVars>
      </dgm:prSet>
      <dgm:spPr/>
    </dgm:pt>
    <dgm:pt modelId="{6117D364-DEC8-46D1-9346-63045121F7DD}" type="pres">
      <dgm:prSet presAssocID="{9FE2934F-7C64-4F23-9F1D-F6C2FC8D39B0}" presName="composite" presStyleCnt="0"/>
      <dgm:spPr/>
    </dgm:pt>
    <dgm:pt modelId="{8FF587C4-5DBA-45D2-96C3-311305375297}" type="pres">
      <dgm:prSet presAssocID="{9FE2934F-7C64-4F23-9F1D-F6C2FC8D39B0}" presName="parTx" presStyleLbl="alignNode1" presStyleIdx="0" presStyleCnt="3" custLinFactNeighborY="1980">
        <dgm:presLayoutVars>
          <dgm:chMax val="0"/>
          <dgm:chPref val="0"/>
          <dgm:bulletEnabled val="1"/>
        </dgm:presLayoutVars>
      </dgm:prSet>
      <dgm:spPr/>
    </dgm:pt>
    <dgm:pt modelId="{44C5A667-F673-4DDE-87AD-95501BB476AF}" type="pres">
      <dgm:prSet presAssocID="{9FE2934F-7C64-4F23-9F1D-F6C2FC8D39B0}" presName="desTx" presStyleLbl="alignAccFollowNode1" presStyleIdx="0" presStyleCnt="3">
        <dgm:presLayoutVars>
          <dgm:bulletEnabled val="1"/>
        </dgm:presLayoutVars>
      </dgm:prSet>
      <dgm:spPr/>
    </dgm:pt>
    <dgm:pt modelId="{A8D37AB4-E510-4375-9902-D4970BF2BD16}" type="pres">
      <dgm:prSet presAssocID="{6BD9402C-DAB0-4E4B-9325-FEB380CFED48}" presName="space" presStyleCnt="0"/>
      <dgm:spPr/>
    </dgm:pt>
    <dgm:pt modelId="{83354486-39BB-45AD-880B-DCA382785CE5}" type="pres">
      <dgm:prSet presAssocID="{24ACF2B7-AF72-441F-9FAD-9E917BD31E49}" presName="composite" presStyleCnt="0"/>
      <dgm:spPr/>
    </dgm:pt>
    <dgm:pt modelId="{3FBDA59F-E60D-4EA8-B406-379F8C33815F}" type="pres">
      <dgm:prSet presAssocID="{24ACF2B7-AF72-441F-9FAD-9E917BD31E49}" presName="parTx" presStyleLbl="alignNode1" presStyleIdx="1" presStyleCnt="3">
        <dgm:presLayoutVars>
          <dgm:chMax val="0"/>
          <dgm:chPref val="0"/>
          <dgm:bulletEnabled val="1"/>
        </dgm:presLayoutVars>
      </dgm:prSet>
      <dgm:spPr/>
    </dgm:pt>
    <dgm:pt modelId="{658AE584-19BD-401D-A696-69F2B383DAFB}" type="pres">
      <dgm:prSet presAssocID="{24ACF2B7-AF72-441F-9FAD-9E917BD31E49}" presName="desTx" presStyleLbl="alignAccFollowNode1" presStyleIdx="1" presStyleCnt="3">
        <dgm:presLayoutVars>
          <dgm:bulletEnabled val="1"/>
        </dgm:presLayoutVars>
      </dgm:prSet>
      <dgm:spPr/>
    </dgm:pt>
    <dgm:pt modelId="{7A488E30-0077-4327-84C8-8B6A213B6C20}" type="pres">
      <dgm:prSet presAssocID="{EB4CD577-913A-404D-862A-90E49DFDCC66}" presName="space" presStyleCnt="0"/>
      <dgm:spPr/>
    </dgm:pt>
    <dgm:pt modelId="{307F0D65-3F12-4E55-AAA4-6695D70C020E}" type="pres">
      <dgm:prSet presAssocID="{C921EFCE-B033-4D2B-8B4A-99F5CBC012E7}" presName="composite" presStyleCnt="0"/>
      <dgm:spPr/>
    </dgm:pt>
    <dgm:pt modelId="{D30617F1-7796-47C4-A36D-D85A4F90153B}" type="pres">
      <dgm:prSet presAssocID="{C921EFCE-B033-4D2B-8B4A-99F5CBC012E7}" presName="parTx" presStyleLbl="alignNode1" presStyleIdx="2" presStyleCnt="3">
        <dgm:presLayoutVars>
          <dgm:chMax val="0"/>
          <dgm:chPref val="0"/>
          <dgm:bulletEnabled val="1"/>
        </dgm:presLayoutVars>
      </dgm:prSet>
      <dgm:spPr/>
    </dgm:pt>
    <dgm:pt modelId="{A87FFA34-F88C-4A75-BB3D-C452E4829515}" type="pres">
      <dgm:prSet presAssocID="{C921EFCE-B033-4D2B-8B4A-99F5CBC012E7}" presName="desTx" presStyleLbl="alignAccFollowNode1" presStyleIdx="2" presStyleCnt="3">
        <dgm:presLayoutVars>
          <dgm:bulletEnabled val="1"/>
        </dgm:presLayoutVars>
      </dgm:prSet>
      <dgm:spPr/>
    </dgm:pt>
  </dgm:ptLst>
  <dgm:cxnLst>
    <dgm:cxn modelId="{D5095504-7F58-4F47-9E56-7F66F6BE4C25}" type="presOf" srcId="{2981EBA1-6D48-48AB-8F05-3C7566F58045}" destId="{658AE584-19BD-401D-A696-69F2B383DAFB}" srcOrd="0" destOrd="2" presId="urn:microsoft.com/office/officeart/2005/8/layout/hList1"/>
    <dgm:cxn modelId="{00523F0F-3952-42A2-BD46-F7CC47DEC24B}" srcId="{9FE2934F-7C64-4F23-9F1D-F6C2FC8D39B0}" destId="{72C919CB-9137-46B2-B6F3-662CB21D1303}" srcOrd="2" destOrd="0" parTransId="{ED10C568-F27C-4F65-8967-FBDB834AAE7B}" sibTransId="{4282694B-1ADA-4E6C-B900-753D357D6E98}"/>
    <dgm:cxn modelId="{D7185D13-BAEE-4340-B491-11A60341E86B}" type="presOf" srcId="{A70079ED-87D7-4FFF-8F00-4F5857E3E3A3}" destId="{A87FFA34-F88C-4A75-BB3D-C452E4829515}" srcOrd="0" destOrd="0" presId="urn:microsoft.com/office/officeart/2005/8/layout/hList1"/>
    <dgm:cxn modelId="{34C39D1F-5D21-4B7B-AA2C-8D0A7FA77C65}" srcId="{59E62CD3-C95A-4D6F-A030-EEF01F824835}" destId="{9FE2934F-7C64-4F23-9F1D-F6C2FC8D39B0}" srcOrd="0" destOrd="0" parTransId="{3F127AEE-CE31-4BB8-A938-E0C48E24DA1B}" sibTransId="{6BD9402C-DAB0-4E4B-9325-FEB380CFED48}"/>
    <dgm:cxn modelId="{92964D2E-9562-49AB-B034-63EF5B0C633A}" srcId="{C921EFCE-B033-4D2B-8B4A-99F5CBC012E7}" destId="{ADFD5634-F0D7-433E-B907-1E3A6DB6C3D6}" srcOrd="1" destOrd="0" parTransId="{69C22271-7475-4E7B-93E5-7F633005864D}" sibTransId="{7D0EBC67-8B55-48B0-A02B-4C51FB20C909}"/>
    <dgm:cxn modelId="{A3142231-1993-4D3B-8766-423C77BBDAD6}" srcId="{24ACF2B7-AF72-441F-9FAD-9E917BD31E49}" destId="{EF93668A-E12E-4CBE-834A-503886DDB341}" srcOrd="3" destOrd="0" parTransId="{D6BF36CA-5737-4FAA-AEE1-4FE78A193C38}" sibTransId="{5F0B0779-9455-48CE-A65A-A8D42F321D70}"/>
    <dgm:cxn modelId="{58A12B36-529C-4FF2-9DC2-FDB470ABC989}" srcId="{59E62CD3-C95A-4D6F-A030-EEF01F824835}" destId="{24ACF2B7-AF72-441F-9FAD-9E917BD31E49}" srcOrd="1" destOrd="0" parTransId="{0F178E77-A267-46E7-A322-61AD839CC722}" sibTransId="{EB4CD577-913A-404D-862A-90E49DFDCC66}"/>
    <dgm:cxn modelId="{A700D637-4E94-48FD-B7FF-88C0FE638B5E}" srcId="{24ACF2B7-AF72-441F-9FAD-9E917BD31E49}" destId="{19CB02A0-19B2-48D5-9F9F-7DAA0C24313B}" srcOrd="0" destOrd="0" parTransId="{3D48239D-9E19-4B00-A282-3E61A7F2B956}" sibTransId="{8EF0CD1D-9BBA-454F-89F0-4CD00C28B776}"/>
    <dgm:cxn modelId="{EE9AF962-0BF2-47ED-BA82-A62E6768288A}" type="presOf" srcId="{ADFD5634-F0D7-433E-B907-1E3A6DB6C3D6}" destId="{A87FFA34-F88C-4A75-BB3D-C452E4829515}" srcOrd="0" destOrd="1" presId="urn:microsoft.com/office/officeart/2005/8/layout/hList1"/>
    <dgm:cxn modelId="{B6EA9A68-308E-465D-8332-0481CB4E84A0}" type="presOf" srcId="{19CB02A0-19B2-48D5-9F9F-7DAA0C24313B}" destId="{658AE584-19BD-401D-A696-69F2B383DAFB}" srcOrd="0" destOrd="0" presId="urn:microsoft.com/office/officeart/2005/8/layout/hList1"/>
    <dgm:cxn modelId="{A0A2CD4B-743E-4867-AD55-68CE4843C363}" srcId="{9FE2934F-7C64-4F23-9F1D-F6C2FC8D39B0}" destId="{E86DB3AD-1250-47E0-B88B-192E0B74DF44}" srcOrd="1" destOrd="0" parTransId="{CF63793D-E68C-480B-9FC7-8BC81A71854D}" sibTransId="{86CF1A73-BA5A-4722-B190-D1E23CD87702}"/>
    <dgm:cxn modelId="{FBE5624D-629B-42D9-B02A-BAE6E8CA67AF}" type="presOf" srcId="{9FE2934F-7C64-4F23-9F1D-F6C2FC8D39B0}" destId="{8FF587C4-5DBA-45D2-96C3-311305375297}" srcOrd="0" destOrd="0" presId="urn:microsoft.com/office/officeart/2005/8/layout/hList1"/>
    <dgm:cxn modelId="{3ACD4373-E7BF-4476-B109-310DDBAC86AB}" type="presOf" srcId="{C921EFCE-B033-4D2B-8B4A-99F5CBC012E7}" destId="{D30617F1-7796-47C4-A36D-D85A4F90153B}" srcOrd="0" destOrd="0" presId="urn:microsoft.com/office/officeart/2005/8/layout/hList1"/>
    <dgm:cxn modelId="{14CE9654-B0BC-46AB-8A2B-97A00FBB462D}" type="presOf" srcId="{24ACF2B7-AF72-441F-9FAD-9E917BD31E49}" destId="{3FBDA59F-E60D-4EA8-B406-379F8C33815F}" srcOrd="0" destOrd="0" presId="urn:microsoft.com/office/officeart/2005/8/layout/hList1"/>
    <dgm:cxn modelId="{7C6D5279-3FB5-42E5-A37C-D6DD95D702B1}" type="presOf" srcId="{E86DB3AD-1250-47E0-B88B-192E0B74DF44}" destId="{44C5A667-F673-4DDE-87AD-95501BB476AF}" srcOrd="0" destOrd="1" presId="urn:microsoft.com/office/officeart/2005/8/layout/hList1"/>
    <dgm:cxn modelId="{72C69A87-D4A5-4F73-A7EC-89BF6087D3AA}" srcId="{59E62CD3-C95A-4D6F-A030-EEF01F824835}" destId="{C921EFCE-B033-4D2B-8B4A-99F5CBC012E7}" srcOrd="2" destOrd="0" parTransId="{6D20A1E5-180B-4B2D-AC25-4107DD32DA16}" sibTransId="{4277AEAF-DF33-42C7-B349-EBA77FAEEDBF}"/>
    <dgm:cxn modelId="{83FDB593-CD6C-4F3F-A48E-9CC48C5A88B3}" srcId="{24ACF2B7-AF72-441F-9FAD-9E917BD31E49}" destId="{B4CC2C16-A87E-4568-BB80-9BF8AC9CE2FA}" srcOrd="1" destOrd="0" parTransId="{31E1C9F0-ACAD-46E2-8E21-E08B3DFE544C}" sibTransId="{6B3B614C-DE29-4E5D-A828-64FD59F7368D}"/>
    <dgm:cxn modelId="{374B57A8-1612-415F-8F8F-48CF25683937}" srcId="{24ACF2B7-AF72-441F-9FAD-9E917BD31E49}" destId="{2981EBA1-6D48-48AB-8F05-3C7566F58045}" srcOrd="2" destOrd="0" parTransId="{67F99377-6383-41B4-850B-8B033DD11EA2}" sibTransId="{2351ACBB-8904-4A89-9E4E-107BEDBCA6EE}"/>
    <dgm:cxn modelId="{8328AEC4-E388-429B-BB4F-C512C2160BB1}" type="presOf" srcId="{72C919CB-9137-46B2-B6F3-662CB21D1303}" destId="{44C5A667-F673-4DDE-87AD-95501BB476AF}" srcOrd="0" destOrd="2" presId="urn:microsoft.com/office/officeart/2005/8/layout/hList1"/>
    <dgm:cxn modelId="{D2B290D0-E497-4C2C-97F2-AE1CC5C05C98}" type="presOf" srcId="{59E62CD3-C95A-4D6F-A030-EEF01F824835}" destId="{358124C0-63AB-438F-8187-5DDD3C0A0FFA}" srcOrd="0" destOrd="0" presId="urn:microsoft.com/office/officeart/2005/8/layout/hList1"/>
    <dgm:cxn modelId="{DCB981D2-9682-47BA-9B14-CBEA35D80B3A}" type="presOf" srcId="{B4CC2C16-A87E-4568-BB80-9BF8AC9CE2FA}" destId="{658AE584-19BD-401D-A696-69F2B383DAFB}" srcOrd="0" destOrd="1" presId="urn:microsoft.com/office/officeart/2005/8/layout/hList1"/>
    <dgm:cxn modelId="{0EEA02E0-34CA-4749-A722-13BC96E875D2}" srcId="{C921EFCE-B033-4D2B-8B4A-99F5CBC012E7}" destId="{A70079ED-87D7-4FFF-8F00-4F5857E3E3A3}" srcOrd="0" destOrd="0" parTransId="{900171E2-4D4A-4BAC-82A8-1C80E12809FE}" sibTransId="{E5D10F0A-A80E-48D0-874C-F1BC2501BA5E}"/>
    <dgm:cxn modelId="{76FA0BE1-91B9-44F5-8E5F-EF4A7430555D}" type="presOf" srcId="{EF93668A-E12E-4CBE-834A-503886DDB341}" destId="{658AE584-19BD-401D-A696-69F2B383DAFB}" srcOrd="0" destOrd="3" presId="urn:microsoft.com/office/officeart/2005/8/layout/hList1"/>
    <dgm:cxn modelId="{D57434F8-A354-4830-8FAB-365D66048C91}" type="presOf" srcId="{551B72A3-C483-4045-BEEB-D0DCC9851A0D}" destId="{44C5A667-F673-4DDE-87AD-95501BB476AF}" srcOrd="0" destOrd="0" presId="urn:microsoft.com/office/officeart/2005/8/layout/hList1"/>
    <dgm:cxn modelId="{969D0EFB-7670-4525-9D20-0BECF460B47C}" srcId="{9FE2934F-7C64-4F23-9F1D-F6C2FC8D39B0}" destId="{551B72A3-C483-4045-BEEB-D0DCC9851A0D}" srcOrd="0" destOrd="0" parTransId="{013D7824-BCE2-47BA-B82B-7FA0CEBFE4F3}" sibTransId="{B8814543-71D4-460B-AFA1-0EF119B1CCA5}"/>
    <dgm:cxn modelId="{D8233EF5-5625-4423-A07A-70F5C425BF61}" type="presParOf" srcId="{358124C0-63AB-438F-8187-5DDD3C0A0FFA}" destId="{6117D364-DEC8-46D1-9346-63045121F7DD}" srcOrd="0" destOrd="0" presId="urn:microsoft.com/office/officeart/2005/8/layout/hList1"/>
    <dgm:cxn modelId="{90CF8BBC-8E67-4C06-AF1D-1F47342815AA}" type="presParOf" srcId="{6117D364-DEC8-46D1-9346-63045121F7DD}" destId="{8FF587C4-5DBA-45D2-96C3-311305375297}" srcOrd="0" destOrd="0" presId="urn:microsoft.com/office/officeart/2005/8/layout/hList1"/>
    <dgm:cxn modelId="{EEB830E4-DD78-42BA-8BDC-840216BB9B3E}" type="presParOf" srcId="{6117D364-DEC8-46D1-9346-63045121F7DD}" destId="{44C5A667-F673-4DDE-87AD-95501BB476AF}" srcOrd="1" destOrd="0" presId="urn:microsoft.com/office/officeart/2005/8/layout/hList1"/>
    <dgm:cxn modelId="{4C4248D1-C878-48C1-BEFA-694C13462BAD}" type="presParOf" srcId="{358124C0-63AB-438F-8187-5DDD3C0A0FFA}" destId="{A8D37AB4-E510-4375-9902-D4970BF2BD16}" srcOrd="1" destOrd="0" presId="urn:microsoft.com/office/officeart/2005/8/layout/hList1"/>
    <dgm:cxn modelId="{8817205A-057E-49E2-8257-E5E46ABB20E9}" type="presParOf" srcId="{358124C0-63AB-438F-8187-5DDD3C0A0FFA}" destId="{83354486-39BB-45AD-880B-DCA382785CE5}" srcOrd="2" destOrd="0" presId="urn:microsoft.com/office/officeart/2005/8/layout/hList1"/>
    <dgm:cxn modelId="{EFA7EB4B-2A95-4F8B-8D8F-3AE3F3E9B4A9}" type="presParOf" srcId="{83354486-39BB-45AD-880B-DCA382785CE5}" destId="{3FBDA59F-E60D-4EA8-B406-379F8C33815F}" srcOrd="0" destOrd="0" presId="urn:microsoft.com/office/officeart/2005/8/layout/hList1"/>
    <dgm:cxn modelId="{FF41868F-05CB-469F-9E80-26A4526CC2F5}" type="presParOf" srcId="{83354486-39BB-45AD-880B-DCA382785CE5}" destId="{658AE584-19BD-401D-A696-69F2B383DAFB}" srcOrd="1" destOrd="0" presId="urn:microsoft.com/office/officeart/2005/8/layout/hList1"/>
    <dgm:cxn modelId="{80EC1A91-CB03-4C3B-B430-1921468E6FB2}" type="presParOf" srcId="{358124C0-63AB-438F-8187-5DDD3C0A0FFA}" destId="{7A488E30-0077-4327-84C8-8B6A213B6C20}" srcOrd="3" destOrd="0" presId="urn:microsoft.com/office/officeart/2005/8/layout/hList1"/>
    <dgm:cxn modelId="{D3FAAD54-E752-4DE4-9B11-0DEACB00177C}" type="presParOf" srcId="{358124C0-63AB-438F-8187-5DDD3C0A0FFA}" destId="{307F0D65-3F12-4E55-AAA4-6695D70C020E}" srcOrd="4" destOrd="0" presId="urn:microsoft.com/office/officeart/2005/8/layout/hList1"/>
    <dgm:cxn modelId="{F0983B0A-E543-4438-9121-7B2DA44F826C}" type="presParOf" srcId="{307F0D65-3F12-4E55-AAA4-6695D70C020E}" destId="{D30617F1-7796-47C4-A36D-D85A4F90153B}" srcOrd="0" destOrd="0" presId="urn:microsoft.com/office/officeart/2005/8/layout/hList1"/>
    <dgm:cxn modelId="{3248FA09-9FF0-4402-95D5-56ABDD575EA1}" type="presParOf" srcId="{307F0D65-3F12-4E55-AAA4-6695D70C020E}" destId="{A87FFA34-F88C-4A75-BB3D-C452E482951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771DF-C35C-4519-A79B-65642553301D}">
      <dsp:nvSpPr>
        <dsp:cNvPr id="0" name=""/>
        <dsp:cNvSpPr/>
      </dsp:nvSpPr>
      <dsp:spPr>
        <a:xfrm>
          <a:off x="2381" y="111021"/>
          <a:ext cx="2737331" cy="1368665"/>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a:t>Alle 18-vuotiasta tulee suojella kaikenlaiselta kasvua ja kehitystä vaarantavalta toiminnalta.</a:t>
          </a:r>
          <a:endParaRPr lang="en-US" sz="1800" kern="1200"/>
        </a:p>
      </dsp:txBody>
      <dsp:txXfrm>
        <a:off x="42468" y="151108"/>
        <a:ext cx="2657157" cy="1288491"/>
      </dsp:txXfrm>
    </dsp:sp>
    <dsp:sp modelId="{2D64A4A0-AE09-4456-8AAE-82CF816609BC}">
      <dsp:nvSpPr>
        <dsp:cNvPr id="0" name=""/>
        <dsp:cNvSpPr/>
      </dsp:nvSpPr>
      <dsp:spPr>
        <a:xfrm>
          <a:off x="276114" y="1479687"/>
          <a:ext cx="302113" cy="937200"/>
        </a:xfrm>
        <a:custGeom>
          <a:avLst/>
          <a:gdLst/>
          <a:ahLst/>
          <a:cxnLst/>
          <a:rect l="0" t="0" r="0" b="0"/>
          <a:pathLst>
            <a:path>
              <a:moveTo>
                <a:pt x="0" y="0"/>
              </a:moveTo>
              <a:lnTo>
                <a:pt x="0" y="937200"/>
              </a:lnTo>
              <a:lnTo>
                <a:pt x="302113" y="93720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3A3477-88DB-4AE3-82F3-853635A01F55}">
      <dsp:nvSpPr>
        <dsp:cNvPr id="0" name=""/>
        <dsp:cNvSpPr/>
      </dsp:nvSpPr>
      <dsp:spPr>
        <a:xfrm>
          <a:off x="578228" y="1821853"/>
          <a:ext cx="2391923" cy="1190068"/>
        </a:xfrm>
        <a:prstGeom prst="roundRect">
          <a:avLst>
            <a:gd name="adj" fmla="val 10000"/>
          </a:avLst>
        </a:prstGeom>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rtl="0">
            <a:lnSpc>
              <a:spcPct val="90000"/>
            </a:lnSpc>
            <a:spcBef>
              <a:spcPct val="0"/>
            </a:spcBef>
            <a:spcAft>
              <a:spcPct val="35000"/>
            </a:spcAft>
            <a:buNone/>
          </a:pPr>
          <a:r>
            <a:rPr lang="fi-FI" sz="2100" kern="1200">
              <a:latin typeface="Arial"/>
            </a:rPr>
            <a:t>                                                                                </a:t>
          </a:r>
          <a:r>
            <a:rPr lang="fi-FI" sz="2100" kern="1200">
              <a:solidFill>
                <a:schemeClr val="bg1"/>
              </a:solidFill>
              <a:latin typeface="Arial"/>
            </a:rPr>
            <a:t>Vastuu on aikuisilla</a:t>
          </a:r>
          <a:endParaRPr lang="en-US" sz="2100" kern="1200">
            <a:solidFill>
              <a:schemeClr val="bg1"/>
            </a:solidFill>
          </a:endParaRPr>
        </a:p>
      </dsp:txBody>
      <dsp:txXfrm>
        <a:off x="613084" y="1856709"/>
        <a:ext cx="2322211" cy="1120356"/>
      </dsp:txXfrm>
    </dsp:sp>
    <dsp:sp modelId="{CD00A016-F297-4D7F-BA11-B2D834275671}">
      <dsp:nvSpPr>
        <dsp:cNvPr id="0" name=""/>
        <dsp:cNvSpPr/>
      </dsp:nvSpPr>
      <dsp:spPr>
        <a:xfrm>
          <a:off x="3424045" y="111021"/>
          <a:ext cx="2737331" cy="1368665"/>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a:t>Lapsella on oikeus saada ikätasoistaan tietoa maailmasta.</a:t>
          </a:r>
          <a:endParaRPr lang="en-US" sz="1800" kern="1200"/>
        </a:p>
      </dsp:txBody>
      <dsp:txXfrm>
        <a:off x="3464132" y="151108"/>
        <a:ext cx="2657157" cy="1288491"/>
      </dsp:txXfrm>
    </dsp:sp>
    <dsp:sp modelId="{E8BDF414-8EC1-4158-87C7-4A51599C76D5}">
      <dsp:nvSpPr>
        <dsp:cNvPr id="0" name=""/>
        <dsp:cNvSpPr/>
      </dsp:nvSpPr>
      <dsp:spPr>
        <a:xfrm>
          <a:off x="3697778" y="1479687"/>
          <a:ext cx="273733" cy="1026499"/>
        </a:xfrm>
        <a:custGeom>
          <a:avLst/>
          <a:gdLst/>
          <a:ahLst/>
          <a:cxnLst/>
          <a:rect l="0" t="0" r="0" b="0"/>
          <a:pathLst>
            <a:path>
              <a:moveTo>
                <a:pt x="0" y="0"/>
              </a:moveTo>
              <a:lnTo>
                <a:pt x="0" y="1026499"/>
              </a:lnTo>
              <a:lnTo>
                <a:pt x="273733" y="10264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A6E5D8-190F-4AD3-B000-4D7489537D59}">
      <dsp:nvSpPr>
        <dsp:cNvPr id="0" name=""/>
        <dsp:cNvSpPr/>
      </dsp:nvSpPr>
      <dsp:spPr>
        <a:xfrm>
          <a:off x="3971511" y="1821853"/>
          <a:ext cx="2189864" cy="1368665"/>
        </a:xfrm>
        <a:prstGeom prst="roundRect">
          <a:avLst>
            <a:gd name="adj" fmla="val 10000"/>
          </a:avLst>
        </a:prstGeom>
        <a:blipFill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fi-FI" sz="2100" kern="1200">
              <a:solidFill>
                <a:schemeClr val="bg1"/>
              </a:solidFill>
              <a:latin typeface="Arial"/>
            </a:rPr>
            <a:t>Lapsen</a:t>
          </a:r>
          <a:r>
            <a:rPr lang="fi-FI" sz="2100" kern="1200">
              <a:solidFill>
                <a:schemeClr val="bg1"/>
              </a:solidFill>
            </a:rPr>
            <a:t> vastuulla</a:t>
          </a:r>
        </a:p>
        <a:p>
          <a:pPr marL="0" lvl="0" indent="0" algn="ctr" defTabSz="933450">
            <a:lnSpc>
              <a:spcPct val="90000"/>
            </a:lnSpc>
            <a:spcBef>
              <a:spcPct val="0"/>
            </a:spcBef>
            <a:spcAft>
              <a:spcPct val="35000"/>
            </a:spcAft>
            <a:buNone/>
          </a:pPr>
          <a:r>
            <a:rPr lang="fi-FI" sz="2100" kern="1200">
              <a:solidFill>
                <a:schemeClr val="bg1"/>
              </a:solidFill>
            </a:rPr>
            <a:t> on ottaa oppia maailmasta</a:t>
          </a:r>
          <a:endParaRPr lang="en-US" sz="2100" kern="1200">
            <a:solidFill>
              <a:schemeClr val="bg1"/>
            </a:solidFill>
          </a:endParaRPr>
        </a:p>
      </dsp:txBody>
      <dsp:txXfrm>
        <a:off x="4011598" y="1861940"/>
        <a:ext cx="2109690" cy="1288491"/>
      </dsp:txXfrm>
    </dsp:sp>
    <dsp:sp modelId="{8A088FE8-4455-413D-9BC9-B22B9DEDA1B9}">
      <dsp:nvSpPr>
        <dsp:cNvPr id="0" name=""/>
        <dsp:cNvSpPr/>
      </dsp:nvSpPr>
      <dsp:spPr>
        <a:xfrm>
          <a:off x="6845709" y="111021"/>
          <a:ext cx="2737331" cy="1368665"/>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a:t>Yhdessä tavoitetaan parempaa todellisuutta. Lain tuntemus on jokaisen velvollisuus.</a:t>
          </a:r>
          <a:endParaRPr lang="en-US" sz="1800" kern="1200"/>
        </a:p>
      </dsp:txBody>
      <dsp:txXfrm>
        <a:off x="6885796" y="151108"/>
        <a:ext cx="2657157" cy="1288491"/>
      </dsp:txXfrm>
    </dsp:sp>
    <dsp:sp modelId="{A9F7D04A-12B3-45A3-BEC0-817BC6C081FC}">
      <dsp:nvSpPr>
        <dsp:cNvPr id="0" name=""/>
        <dsp:cNvSpPr/>
      </dsp:nvSpPr>
      <dsp:spPr>
        <a:xfrm>
          <a:off x="7119442" y="1479687"/>
          <a:ext cx="273733" cy="1026499"/>
        </a:xfrm>
        <a:custGeom>
          <a:avLst/>
          <a:gdLst/>
          <a:ahLst/>
          <a:cxnLst/>
          <a:rect l="0" t="0" r="0" b="0"/>
          <a:pathLst>
            <a:path>
              <a:moveTo>
                <a:pt x="0" y="0"/>
              </a:moveTo>
              <a:lnTo>
                <a:pt x="0" y="1026499"/>
              </a:lnTo>
              <a:lnTo>
                <a:pt x="273733" y="10264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A7C04-6578-441C-AAC3-5DB5138B7B45}">
      <dsp:nvSpPr>
        <dsp:cNvPr id="0" name=""/>
        <dsp:cNvSpPr/>
      </dsp:nvSpPr>
      <dsp:spPr>
        <a:xfrm>
          <a:off x="7393175" y="1821853"/>
          <a:ext cx="2189864" cy="1368665"/>
        </a:xfrm>
        <a:prstGeom prst="roundRect">
          <a:avLst>
            <a:gd name="adj" fmla="val 10000"/>
          </a:avLst>
        </a:prstGeom>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fi-FI" sz="2100" kern="1200">
              <a:solidFill>
                <a:schemeClr val="bg1"/>
              </a:solidFill>
              <a:latin typeface="Arial"/>
            </a:rPr>
            <a:t>Jokaisella</a:t>
          </a:r>
          <a:r>
            <a:rPr lang="fi-FI" sz="2100" kern="1200">
              <a:solidFill>
                <a:schemeClr val="bg1"/>
              </a:solidFill>
            </a:rPr>
            <a:t> on oikeus olla turvassa ja rauhassa</a:t>
          </a:r>
          <a:endParaRPr lang="en-US" sz="2100" kern="1200">
            <a:solidFill>
              <a:schemeClr val="bg1"/>
            </a:solidFill>
          </a:endParaRPr>
        </a:p>
      </dsp:txBody>
      <dsp:txXfrm>
        <a:off x="7433262" y="1861940"/>
        <a:ext cx="2109690" cy="1288491"/>
      </dsp:txXfrm>
    </dsp:sp>
    <dsp:sp modelId="{CC80BFD3-B430-45C1-97F1-F6FA402DD412}">
      <dsp:nvSpPr>
        <dsp:cNvPr id="0" name=""/>
        <dsp:cNvSpPr/>
      </dsp:nvSpPr>
      <dsp:spPr>
        <a:xfrm>
          <a:off x="7119442" y="1479687"/>
          <a:ext cx="321034" cy="2771308"/>
        </a:xfrm>
        <a:custGeom>
          <a:avLst/>
          <a:gdLst/>
          <a:ahLst/>
          <a:cxnLst/>
          <a:rect l="0" t="0" r="0" b="0"/>
          <a:pathLst>
            <a:path>
              <a:moveTo>
                <a:pt x="0" y="0"/>
              </a:moveTo>
              <a:lnTo>
                <a:pt x="0" y="2771308"/>
              </a:lnTo>
              <a:lnTo>
                <a:pt x="321034" y="277130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F4B00C-2F4D-466A-9BDF-66D55093734C}">
      <dsp:nvSpPr>
        <dsp:cNvPr id="0" name=""/>
        <dsp:cNvSpPr/>
      </dsp:nvSpPr>
      <dsp:spPr>
        <a:xfrm>
          <a:off x="7440476" y="3555651"/>
          <a:ext cx="3489396" cy="13906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800100">
            <a:lnSpc>
              <a:spcPct val="90000"/>
            </a:lnSpc>
            <a:spcBef>
              <a:spcPct val="0"/>
            </a:spcBef>
            <a:spcAft>
              <a:spcPct val="35000"/>
            </a:spcAft>
            <a:buNone/>
          </a:pPr>
          <a:r>
            <a:rPr lang="en-US" sz="1800" kern="1200" err="1"/>
            <a:t>Jokaisella</a:t>
          </a:r>
          <a:r>
            <a:rPr lang="en-US" sz="1800" kern="1200"/>
            <a:t> on </a:t>
          </a:r>
          <a:r>
            <a:rPr lang="en-US" sz="1800" kern="1200" err="1"/>
            <a:t>myös</a:t>
          </a:r>
          <a:r>
            <a:rPr lang="en-US" sz="1800" kern="1200"/>
            <a:t> </a:t>
          </a:r>
          <a:r>
            <a:rPr lang="en-US" sz="1800" kern="1200" err="1"/>
            <a:t>vastuu</a:t>
          </a:r>
          <a:r>
            <a:rPr lang="en-US" sz="1800" kern="1200"/>
            <a:t> </a:t>
          </a:r>
          <a:r>
            <a:rPr lang="en-US" sz="1800" kern="1200" err="1"/>
            <a:t>omista</a:t>
          </a:r>
          <a:r>
            <a:rPr lang="en-US" sz="1800" kern="1200"/>
            <a:t> </a:t>
          </a:r>
          <a:r>
            <a:rPr lang="en-US" sz="1800" kern="1200" err="1"/>
            <a:t>teoistaan</a:t>
          </a:r>
          <a:endParaRPr lang="en-US" sz="1800" kern="1200"/>
        </a:p>
        <a:p>
          <a:pPr marL="0" lvl="0" indent="0" algn="l" defTabSz="800100">
            <a:lnSpc>
              <a:spcPct val="90000"/>
            </a:lnSpc>
            <a:spcBef>
              <a:spcPct val="0"/>
            </a:spcBef>
            <a:spcAft>
              <a:spcPct val="35000"/>
            </a:spcAft>
            <a:buNone/>
          </a:pPr>
          <a:endParaRPr lang="en-US" sz="1800" kern="1200"/>
        </a:p>
        <a:p>
          <a:pPr marL="57150" lvl="1" indent="-57150" algn="l" defTabSz="488950">
            <a:lnSpc>
              <a:spcPct val="90000"/>
            </a:lnSpc>
            <a:spcBef>
              <a:spcPct val="0"/>
            </a:spcBef>
            <a:spcAft>
              <a:spcPct val="15000"/>
            </a:spcAft>
            <a:buChar char="•"/>
          </a:pPr>
          <a:r>
            <a:rPr lang="en-US" sz="1100" kern="1200"/>
            <a:t> </a:t>
          </a:r>
          <a:r>
            <a:rPr lang="en-US" sz="1200" kern="1200" err="1"/>
            <a:t>rikosoikeudellinen</a:t>
          </a:r>
          <a:r>
            <a:rPr lang="en-US" sz="1200" kern="1200"/>
            <a:t> </a:t>
          </a:r>
          <a:r>
            <a:rPr lang="en-US" sz="1200" kern="1200" err="1"/>
            <a:t>vastuu</a:t>
          </a:r>
          <a:r>
            <a:rPr lang="en-US" sz="1200" kern="1200"/>
            <a:t> </a:t>
          </a:r>
        </a:p>
        <a:p>
          <a:pPr marL="114300" lvl="1" indent="-114300" algn="l" defTabSz="533400">
            <a:lnSpc>
              <a:spcPct val="90000"/>
            </a:lnSpc>
            <a:spcBef>
              <a:spcPct val="0"/>
            </a:spcBef>
            <a:spcAft>
              <a:spcPct val="15000"/>
            </a:spcAft>
            <a:buChar char="•"/>
          </a:pPr>
          <a:r>
            <a:rPr lang="en-US" sz="1200" kern="1200" err="1"/>
            <a:t>vahingonkorvausvelvollisuus</a:t>
          </a:r>
          <a:endParaRPr lang="en-US" sz="1200" kern="1200"/>
        </a:p>
      </dsp:txBody>
      <dsp:txXfrm>
        <a:off x="7481208" y="3596383"/>
        <a:ext cx="3407932" cy="1309223"/>
      </dsp:txXfrm>
    </dsp:sp>
    <dsp:sp modelId="{435A46B8-DDEA-4A30-8BE7-AF4A079B626D}">
      <dsp:nvSpPr>
        <dsp:cNvPr id="0" name=""/>
        <dsp:cNvSpPr/>
      </dsp:nvSpPr>
      <dsp:spPr>
        <a:xfrm>
          <a:off x="1307459" y="3665729"/>
          <a:ext cx="2737331" cy="1368665"/>
        </a:xfrm>
        <a:prstGeom prst="roundRect">
          <a:avLst>
            <a:gd name="adj" fmla="val 10000"/>
          </a:avLst>
        </a:prstGeom>
        <a:solidFill>
          <a:schemeClr val="bg2"/>
        </a:solidFill>
        <a:ln>
          <a:solidFill>
            <a:schemeClr val="tx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a:hlinkClick xmlns:r="http://schemas.openxmlformats.org/officeDocument/2006/relationships" r:id="rId4"/>
            </a:rPr>
            <a:t>Sopiiko tämä käytös kouluun (youtube.com)</a:t>
          </a:r>
          <a:endParaRPr lang="fi-FI" sz="1800" kern="1200"/>
        </a:p>
      </dsp:txBody>
      <dsp:txXfrm>
        <a:off x="1347546" y="3705816"/>
        <a:ext cx="2657157" cy="1288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587C4-5DBA-45D2-96C3-311305375297}">
      <dsp:nvSpPr>
        <dsp:cNvPr id="0" name=""/>
        <dsp:cNvSpPr/>
      </dsp:nvSpPr>
      <dsp:spPr>
        <a:xfrm>
          <a:off x="3390" y="1654933"/>
          <a:ext cx="3305646" cy="1322258"/>
        </a:xfrm>
        <a:prstGeom prst="rect">
          <a:avLst/>
        </a:prstGeom>
        <a:solidFill>
          <a:schemeClr val="bg2"/>
        </a:solidFill>
        <a:ln w="9525" cap="flat" cmpd="sng" algn="ctr">
          <a:solidFill>
            <a:schemeClr val="tx2"/>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i-FI" sz="1400" b="1" kern="1200">
              <a:solidFill>
                <a:schemeClr val="bg1"/>
              </a:solidFill>
            </a:rPr>
            <a:t> </a:t>
          </a:r>
          <a:r>
            <a:rPr lang="fi-FI" sz="1600" b="1" kern="1200">
              <a:solidFill>
                <a:schemeClr val="tx2"/>
              </a:solidFill>
            </a:rPr>
            <a:t>Kiihottaminen kansanryhmää vastaan 2020</a:t>
          </a:r>
        </a:p>
      </dsp:txBody>
      <dsp:txXfrm>
        <a:off x="3390" y="1654933"/>
        <a:ext cx="3305646" cy="1322258"/>
      </dsp:txXfrm>
    </dsp:sp>
    <dsp:sp modelId="{44C5A667-F673-4DDE-87AD-95501BB476AF}">
      <dsp:nvSpPr>
        <dsp:cNvPr id="0" name=""/>
        <dsp:cNvSpPr/>
      </dsp:nvSpPr>
      <dsp:spPr>
        <a:xfrm>
          <a:off x="3390" y="2951011"/>
          <a:ext cx="3305646" cy="285480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i-FI" sz="1400" b="0" kern="1200"/>
            <a:t>Maallikkotuomari kirjoitti someen halventavasti ulkomaalaistaustaisista ihmisistä.</a:t>
          </a:r>
        </a:p>
        <a:p>
          <a:pPr marL="114300" lvl="1" indent="-114300" algn="l" defTabSz="622300">
            <a:lnSpc>
              <a:spcPct val="90000"/>
            </a:lnSpc>
            <a:spcBef>
              <a:spcPct val="0"/>
            </a:spcBef>
            <a:spcAft>
              <a:spcPct val="15000"/>
            </a:spcAft>
            <a:buChar char="•"/>
          </a:pPr>
          <a:r>
            <a:rPr lang="fi-FI" sz="1400" b="0" kern="1200"/>
            <a:t>Tuomio</a:t>
          </a:r>
          <a:r>
            <a:rPr lang="fi-FI" sz="1400" b="1" kern="1200"/>
            <a:t> </a:t>
          </a:r>
          <a:r>
            <a:rPr lang="fi-FI" sz="1400" b="0" i="0" kern="1200"/>
            <a:t>kahdesta kiihottamisesta kansanryhmää vastaan sekä virkavelvollisuuden rikkomisesta. Hänet tuomittiin maksamaan päiväsakkoja yhteensä 1 750 euroa.</a:t>
          </a:r>
          <a:endParaRPr lang="fi-FI" sz="1400" b="1" kern="1200"/>
        </a:p>
        <a:p>
          <a:pPr marL="114300" lvl="1" indent="-114300" algn="l" defTabSz="622300">
            <a:lnSpc>
              <a:spcPct val="90000"/>
            </a:lnSpc>
            <a:spcBef>
              <a:spcPct val="0"/>
            </a:spcBef>
            <a:spcAft>
              <a:spcPct val="15000"/>
            </a:spcAft>
            <a:buChar char="•"/>
          </a:pPr>
          <a:r>
            <a:rPr lang="fi-FI" sz="1400" kern="1200">
              <a:hlinkClick xmlns:r="http://schemas.openxmlformats.org/officeDocument/2006/relationships" r:id="rId1"/>
            </a:rPr>
            <a:t>Kouvolalainen maallikkotuomari tuomittiin kiihottamisesta kansanryhmää vastaan kahden somejulkaisun takia | Kymenlaakso | Yle</a:t>
          </a:r>
          <a:endParaRPr lang="fi-FI" sz="1400" b="1" kern="1200"/>
        </a:p>
      </dsp:txBody>
      <dsp:txXfrm>
        <a:off x="3390" y="2951011"/>
        <a:ext cx="3305646" cy="2854800"/>
      </dsp:txXfrm>
    </dsp:sp>
    <dsp:sp modelId="{3FBDA59F-E60D-4EA8-B406-379F8C33815F}">
      <dsp:nvSpPr>
        <dsp:cNvPr id="0" name=""/>
        <dsp:cNvSpPr/>
      </dsp:nvSpPr>
      <dsp:spPr>
        <a:xfrm>
          <a:off x="3771827" y="1628752"/>
          <a:ext cx="3305646" cy="1322258"/>
        </a:xfrm>
        <a:prstGeom prst="rect">
          <a:avLst/>
        </a:prstGeom>
        <a:solidFill>
          <a:schemeClr val="bg2"/>
        </a:solidFill>
        <a:ln w="9525" cap="flat" cmpd="sng" algn="ctr">
          <a:solidFill>
            <a:schemeClr val="tx2"/>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i-FI" sz="1600" b="1" kern="1200">
              <a:solidFill>
                <a:schemeClr val="tx2"/>
              </a:solidFill>
            </a:rPr>
            <a:t>Laiton uhkaus </a:t>
          </a:r>
        </a:p>
        <a:p>
          <a:pPr marL="0" lvl="0" indent="0" algn="ctr" defTabSz="711200">
            <a:lnSpc>
              <a:spcPct val="90000"/>
            </a:lnSpc>
            <a:spcBef>
              <a:spcPct val="0"/>
            </a:spcBef>
            <a:spcAft>
              <a:spcPct val="35000"/>
            </a:spcAft>
            <a:buNone/>
          </a:pPr>
          <a:r>
            <a:rPr lang="fi-FI" sz="1600" b="1" kern="1200">
              <a:solidFill>
                <a:schemeClr val="tx2"/>
              </a:solidFill>
            </a:rPr>
            <a:t>Kesäkuu 2024</a:t>
          </a:r>
        </a:p>
      </dsp:txBody>
      <dsp:txXfrm>
        <a:off x="3771827" y="1628752"/>
        <a:ext cx="3305646" cy="1322258"/>
      </dsp:txXfrm>
    </dsp:sp>
    <dsp:sp modelId="{658AE584-19BD-401D-A696-69F2B383DAFB}">
      <dsp:nvSpPr>
        <dsp:cNvPr id="0" name=""/>
        <dsp:cNvSpPr/>
      </dsp:nvSpPr>
      <dsp:spPr>
        <a:xfrm>
          <a:off x="3771827" y="2951011"/>
          <a:ext cx="3305646" cy="285480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i-FI" sz="1400" b="0" kern="1200"/>
            <a:t>”Tappolista” somessa</a:t>
          </a:r>
        </a:p>
        <a:p>
          <a:pPr marL="114300" lvl="1" indent="-114300" algn="l" defTabSz="622300">
            <a:lnSpc>
              <a:spcPct val="90000"/>
            </a:lnSpc>
            <a:spcBef>
              <a:spcPct val="0"/>
            </a:spcBef>
            <a:spcAft>
              <a:spcPct val="15000"/>
            </a:spcAft>
            <a:buChar char="•"/>
          </a:pPr>
          <a:r>
            <a:rPr lang="fi-FI" sz="1400" b="0" kern="1200"/>
            <a:t>Kirjoitti vitsillä someen ”tappolistan”</a:t>
          </a:r>
        </a:p>
        <a:p>
          <a:pPr marL="114300" lvl="1" indent="-114300" algn="l" defTabSz="622300">
            <a:lnSpc>
              <a:spcPct val="90000"/>
            </a:lnSpc>
            <a:spcBef>
              <a:spcPct val="0"/>
            </a:spcBef>
            <a:spcAft>
              <a:spcPct val="15000"/>
            </a:spcAft>
            <a:buChar char="•"/>
          </a:pPr>
          <a:r>
            <a:rPr lang="fi-FI" sz="1400" b="0" kern="1200"/>
            <a:t>Tutkitaan laittomana uhkauksena</a:t>
          </a:r>
        </a:p>
        <a:p>
          <a:pPr marL="114300" lvl="1" indent="-114300" algn="l" defTabSz="622300">
            <a:lnSpc>
              <a:spcPct val="90000"/>
            </a:lnSpc>
            <a:spcBef>
              <a:spcPct val="0"/>
            </a:spcBef>
            <a:spcAft>
              <a:spcPct val="15000"/>
            </a:spcAft>
            <a:buChar char="•"/>
          </a:pPr>
          <a:r>
            <a:rPr lang="fi-FI" sz="1400" kern="1200">
              <a:hlinkClick xmlns:r="http://schemas.openxmlformats.org/officeDocument/2006/relationships" r:id="rId2"/>
            </a:rPr>
            <a:t>Somessa kiertäneen ”tappolistan” tutkinta etenee – epäilty myönsi julkaisseensa listan | Uutisia lyhyesti | Yle</a:t>
          </a:r>
          <a:endParaRPr lang="fi-FI" sz="1400" b="1" kern="1200"/>
        </a:p>
      </dsp:txBody>
      <dsp:txXfrm>
        <a:off x="3771827" y="2951011"/>
        <a:ext cx="3305646" cy="2854800"/>
      </dsp:txXfrm>
    </dsp:sp>
    <dsp:sp modelId="{D30617F1-7796-47C4-A36D-D85A4F90153B}">
      <dsp:nvSpPr>
        <dsp:cNvPr id="0" name=""/>
        <dsp:cNvSpPr/>
      </dsp:nvSpPr>
      <dsp:spPr>
        <a:xfrm>
          <a:off x="7540264" y="1628752"/>
          <a:ext cx="3305646" cy="1322258"/>
        </a:xfrm>
        <a:prstGeom prst="rect">
          <a:avLst/>
        </a:prstGeom>
        <a:solidFill>
          <a:schemeClr val="bg2"/>
        </a:solidFill>
        <a:ln w="9525" cap="flat" cmpd="sng" algn="ctr">
          <a:solidFill>
            <a:schemeClr val="tx2"/>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i="0" kern="1200" err="1">
              <a:solidFill>
                <a:schemeClr val="tx2"/>
              </a:solidFill>
            </a:rPr>
            <a:t>Kunnianloukkaus</a:t>
          </a:r>
          <a:r>
            <a:rPr lang="en-US" sz="1600" b="1" i="0" kern="1200">
              <a:solidFill>
                <a:schemeClr val="tx2"/>
              </a:solidFill>
            </a:rPr>
            <a:t> 2019</a:t>
          </a:r>
        </a:p>
      </dsp:txBody>
      <dsp:txXfrm>
        <a:off x="7540264" y="1628752"/>
        <a:ext cx="3305646" cy="1322258"/>
      </dsp:txXfrm>
    </dsp:sp>
    <dsp:sp modelId="{A87FFA34-F88C-4A75-BB3D-C452E4829515}">
      <dsp:nvSpPr>
        <dsp:cNvPr id="0" name=""/>
        <dsp:cNvSpPr/>
      </dsp:nvSpPr>
      <dsp:spPr>
        <a:xfrm>
          <a:off x="7540264" y="2951011"/>
          <a:ext cx="3305646" cy="285480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i-FI" sz="1400" b="0" kern="1200"/>
            <a:t>Tummaihoisia vastaan suunnattu teksti keskustelufoorumilla:</a:t>
          </a:r>
        </a:p>
        <a:p>
          <a:pPr marL="114300" lvl="1" indent="-114300" algn="l" defTabSz="622300">
            <a:lnSpc>
              <a:spcPct val="90000"/>
            </a:lnSpc>
            <a:spcBef>
              <a:spcPct val="0"/>
            </a:spcBef>
            <a:spcAft>
              <a:spcPct val="15000"/>
            </a:spcAft>
            <a:buChar char="•"/>
          </a:pPr>
          <a:r>
            <a:rPr lang="fi-FI" sz="1400" kern="1200"/>
            <a:t>Kesällä 2019 40 päiväsakkoa (2 480 euroa) tummaihoisia vastaan suunnatun tekstin julkaisemisesta</a:t>
          </a:r>
          <a:endParaRPr lang="en-US" sz="1400" kern="1200"/>
        </a:p>
        <a:p>
          <a:pPr marL="114300" lvl="1" indent="-114300" algn="l" defTabSz="622300">
            <a:lnSpc>
              <a:spcPct val="90000"/>
            </a:lnSpc>
            <a:spcBef>
              <a:spcPct val="0"/>
            </a:spcBef>
            <a:spcAft>
              <a:spcPct val="15000"/>
            </a:spcAft>
            <a:buFontTx/>
            <a:buNone/>
          </a:pPr>
          <a:r>
            <a:rPr lang="fi-FI" sz="1400" kern="1200"/>
            <a:t>   keskustelufoorumilla syyskuussa 2017. Teksti kannatti valkoista ylivaltaa, ja siinä ehdotettiin kansalaisoikeuksien poistamista tummaihoisilta ihmisiltä sekä väkivallan ja muiden vakavien rikosten sallimista näitä kohtaan. </a:t>
          </a:r>
          <a:endParaRPr lang="en-US" sz="1400" kern="1200"/>
        </a:p>
      </dsp:txBody>
      <dsp:txXfrm>
        <a:off x="7540264" y="2951011"/>
        <a:ext cx="3305646"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2T11:06:14.779"/>
    </inkml:context>
    <inkml:brush xml:id="br0">
      <inkml:brushProperty name="width" value="0.05" units="cm"/>
      <inkml:brushProperty name="height" value="0.05" units="cm"/>
    </inkml:brush>
  </inkml:definitions>
  <inkml:trace contextRef="#ctx0" brushRef="#br0">7920 5362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2T11:06:14.780"/>
    </inkml:context>
    <inkml:brush xml:id="br0">
      <inkml:brushProperty name="width" value="0.05" units="cm"/>
      <inkml:brushProperty name="height" value="0.05" units="cm"/>
    </inkml:brush>
  </inkml:definitions>
  <inkml:trace contextRef="#ctx0" brushRef="#br0">12753 9031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22T11:06:14.781"/>
    </inkml:context>
    <inkml:brush xml:id="br0">
      <inkml:brushProperty name="width" value="0.05" units="cm"/>
      <inkml:brushProperty name="height" value="0.05" units="cm"/>
    </inkml:brush>
  </inkml:definitions>
  <inkml:trace contextRef="#ctx0" brushRef="#br0">7832 3351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0E5EF-FC59-473D-99F7-1E65E1E853CB}" type="datetimeFigureOut">
              <a:rPr lang="fi-FI" smtClean="0"/>
              <a:t>17.1.2025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8CD1E-5E4E-42A7-8425-325334883254}" type="slidenum">
              <a:rPr lang="fi-FI" smtClean="0"/>
              <a:t>‹#›</a:t>
            </a:fld>
            <a:endParaRPr lang="fi-FI"/>
          </a:p>
        </p:txBody>
      </p:sp>
    </p:spTree>
    <p:extLst>
      <p:ext uri="{BB962C8B-B14F-4D97-AF65-F5344CB8AC3E}">
        <p14:creationId xmlns:p14="http://schemas.microsoft.com/office/powerpoint/2010/main" val="101473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e.kahoot.it/details/1d6a335c-e667-4e58-80f5-ce569ba162e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Alustuksena</a:t>
            </a:r>
            <a:r>
              <a:rPr lang="en-US">
                <a:cs typeface="Calibri"/>
              </a:rPr>
              <a:t> </a:t>
            </a:r>
            <a:r>
              <a:rPr lang="en-US" err="1">
                <a:cs typeface="Calibri"/>
              </a:rPr>
              <a:t>aiheeseen</a:t>
            </a:r>
            <a:r>
              <a:rPr lang="en-US">
                <a:cs typeface="Calibri"/>
              </a:rPr>
              <a:t> </a:t>
            </a:r>
            <a:r>
              <a:rPr lang="en-US" err="1">
                <a:cs typeface="Calibri"/>
              </a:rPr>
              <a:t>kysytään</a:t>
            </a:r>
            <a:r>
              <a:rPr lang="en-US">
                <a:cs typeface="Calibri"/>
              </a:rPr>
              <a:t> </a:t>
            </a:r>
            <a:r>
              <a:rPr lang="en-US" err="1">
                <a:cs typeface="Calibri"/>
              </a:rPr>
              <a:t>oppilailta</a:t>
            </a:r>
            <a:r>
              <a:rPr lang="en-US">
                <a:cs typeface="Calibri"/>
              </a:rPr>
              <a:t> </a:t>
            </a:r>
            <a:r>
              <a:rPr lang="en-US" err="1">
                <a:cs typeface="Calibri"/>
              </a:rPr>
              <a:t>mitä</a:t>
            </a:r>
            <a:r>
              <a:rPr lang="en-US">
                <a:cs typeface="Calibri"/>
              </a:rPr>
              <a:t> </a:t>
            </a:r>
            <a:r>
              <a:rPr lang="en-US" err="1">
                <a:cs typeface="Calibri"/>
              </a:rPr>
              <a:t>päihteitä</a:t>
            </a:r>
            <a:r>
              <a:rPr lang="en-US">
                <a:cs typeface="Calibri"/>
              </a:rPr>
              <a:t> he </a:t>
            </a:r>
            <a:r>
              <a:rPr lang="en-US" err="1">
                <a:cs typeface="Calibri"/>
              </a:rPr>
              <a:t>tietävät</a:t>
            </a:r>
            <a:r>
              <a:rPr lang="en-US">
                <a:cs typeface="Calibri"/>
              </a:rPr>
              <a:t>. </a:t>
            </a:r>
            <a:r>
              <a:rPr lang="en-US" err="1">
                <a:cs typeface="Calibri"/>
              </a:rPr>
              <a:t>Seuraavassa</a:t>
            </a:r>
            <a:r>
              <a:rPr lang="en-US">
                <a:cs typeface="Calibri"/>
              </a:rPr>
              <a:t> </a:t>
            </a:r>
            <a:r>
              <a:rPr lang="en-US" err="1">
                <a:cs typeface="Calibri"/>
              </a:rPr>
              <a:t>diassa</a:t>
            </a:r>
            <a:r>
              <a:rPr lang="en-US">
                <a:cs typeface="Calibri"/>
              </a:rPr>
              <a:t> </a:t>
            </a:r>
            <a:r>
              <a:rPr lang="en-US" err="1">
                <a:cs typeface="Calibri"/>
              </a:rPr>
              <a:t>päihteet</a:t>
            </a:r>
            <a:r>
              <a:rPr lang="en-US">
                <a:cs typeface="Calibri"/>
              </a:rPr>
              <a:t> </a:t>
            </a:r>
            <a:r>
              <a:rPr lang="en-US" err="1">
                <a:cs typeface="Calibri"/>
              </a:rPr>
              <a:t>jaoteltu</a:t>
            </a:r>
            <a:r>
              <a:rPr lang="en-US">
                <a:cs typeface="Calibri"/>
              </a:rPr>
              <a:t> </a:t>
            </a:r>
            <a:r>
              <a:rPr lang="en-US" err="1">
                <a:cs typeface="Calibri"/>
              </a:rPr>
              <a:t>ikärajojen</a:t>
            </a:r>
            <a:r>
              <a:rPr lang="en-US">
                <a:cs typeface="Calibri"/>
              </a:rPr>
              <a:t> </a:t>
            </a:r>
            <a:r>
              <a:rPr lang="en-US" err="1">
                <a:cs typeface="Calibri"/>
              </a:rPr>
              <a:t>mukaan</a:t>
            </a:r>
            <a:r>
              <a:rPr lang="en-US">
                <a:cs typeface="Calibri"/>
              </a:rPr>
              <a:t> </a:t>
            </a:r>
            <a:r>
              <a:rPr lang="en-US" err="1">
                <a:cs typeface="Calibri"/>
              </a:rPr>
              <a:t>tueksi</a:t>
            </a:r>
            <a:r>
              <a:rPr lang="en-US">
                <a:cs typeface="Calibri"/>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856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a:cs typeface="Calibri"/>
              </a:rPr>
              <a:t>Kun </a:t>
            </a:r>
            <a:r>
              <a:rPr lang="en-US" err="1">
                <a:cs typeface="Calibri"/>
              </a:rPr>
              <a:t>oppilaat</a:t>
            </a:r>
            <a:r>
              <a:rPr lang="en-US">
                <a:cs typeface="Calibri"/>
              </a:rPr>
              <a:t> </a:t>
            </a:r>
            <a:r>
              <a:rPr lang="en-US" err="1">
                <a:cs typeface="Calibri"/>
              </a:rPr>
              <a:t>ovat</a:t>
            </a:r>
            <a:r>
              <a:rPr lang="en-US">
                <a:cs typeface="Calibri"/>
              </a:rPr>
              <a:t> </a:t>
            </a:r>
            <a:r>
              <a:rPr lang="en-US" err="1">
                <a:cs typeface="Calibri"/>
              </a:rPr>
              <a:t>värittäneet</a:t>
            </a:r>
            <a:r>
              <a:rPr lang="en-US">
                <a:cs typeface="Calibri"/>
              </a:rPr>
              <a:t> </a:t>
            </a:r>
            <a:r>
              <a:rPr lang="en-US" err="1">
                <a:cs typeface="Calibri"/>
              </a:rPr>
              <a:t>ympyrää</a:t>
            </a:r>
            <a:r>
              <a:rPr lang="en-US">
                <a:cs typeface="Calibri"/>
              </a:rPr>
              <a:t>, </a:t>
            </a:r>
            <a:r>
              <a:rPr lang="en-US" err="1">
                <a:cs typeface="Calibri"/>
              </a:rPr>
              <a:t>käydään</a:t>
            </a:r>
            <a:r>
              <a:rPr lang="en-US">
                <a:cs typeface="Calibri"/>
              </a:rPr>
              <a:t> </a:t>
            </a:r>
            <a:r>
              <a:rPr lang="en-US" err="1">
                <a:cs typeface="Calibri"/>
              </a:rPr>
              <a:t>yleisesti</a:t>
            </a:r>
            <a:r>
              <a:rPr lang="en-US">
                <a:cs typeface="Calibri"/>
              </a:rPr>
              <a:t> </a:t>
            </a:r>
            <a:r>
              <a:rPr lang="en-US" err="1">
                <a:cs typeface="Calibri"/>
              </a:rPr>
              <a:t>läpi</a:t>
            </a:r>
            <a:r>
              <a:rPr lang="en-US">
                <a:cs typeface="Calibri"/>
              </a:rPr>
              <a:t> </a:t>
            </a:r>
            <a:r>
              <a:rPr lang="en-US" err="1">
                <a:cs typeface="Calibri"/>
              </a:rPr>
              <a:t>miten</a:t>
            </a:r>
            <a:r>
              <a:rPr lang="en-US">
                <a:cs typeface="Calibri"/>
              </a:rPr>
              <a:t> </a:t>
            </a:r>
            <a:r>
              <a:rPr lang="en-US" err="1">
                <a:cs typeface="Calibri"/>
              </a:rPr>
              <a:t>kuvaa</a:t>
            </a:r>
            <a:r>
              <a:rPr lang="en-US">
                <a:cs typeface="Calibri"/>
              </a:rPr>
              <a:t> </a:t>
            </a:r>
            <a:r>
              <a:rPr lang="en-US" err="1">
                <a:cs typeface="Calibri"/>
              </a:rPr>
              <a:t>voi</a:t>
            </a:r>
            <a:r>
              <a:rPr lang="en-US">
                <a:cs typeface="Calibri"/>
              </a:rPr>
              <a:t> </a:t>
            </a:r>
            <a:r>
              <a:rPr lang="en-US" err="1">
                <a:cs typeface="Calibri"/>
              </a:rPr>
              <a:t>analysoida</a:t>
            </a:r>
            <a:r>
              <a:rPr lang="en-US">
                <a:cs typeface="Calibri"/>
              </a:rPr>
              <a:t>. Voit </a:t>
            </a:r>
            <a:r>
              <a:rPr lang="en-US" err="1">
                <a:cs typeface="Calibri"/>
              </a:rPr>
              <a:t>nostaa</a:t>
            </a:r>
            <a:r>
              <a:rPr lang="en-US">
                <a:cs typeface="Calibri"/>
              </a:rPr>
              <a:t> </a:t>
            </a:r>
            <a:r>
              <a:rPr lang="en-US" err="1">
                <a:cs typeface="Calibri"/>
              </a:rPr>
              <a:t>esille</a:t>
            </a:r>
            <a:r>
              <a:rPr lang="en-US">
                <a:cs typeface="Calibri"/>
              </a:rPr>
              <a:t>, </a:t>
            </a:r>
            <a:r>
              <a:rPr lang="en-US" err="1">
                <a:cs typeface="Calibri"/>
              </a:rPr>
              <a:t>että</a:t>
            </a:r>
            <a:r>
              <a:rPr lang="en-US">
                <a:cs typeface="Calibri"/>
              </a:rPr>
              <a:t> </a:t>
            </a:r>
            <a:r>
              <a:rPr lang="en-US" err="1">
                <a:cs typeface="Calibri"/>
              </a:rPr>
              <a:t>jos</a:t>
            </a:r>
            <a:r>
              <a:rPr lang="en-US">
                <a:cs typeface="Calibri"/>
              </a:rPr>
              <a:t> </a:t>
            </a:r>
            <a:r>
              <a:rPr lang="en-US" err="1">
                <a:cs typeface="Calibri"/>
              </a:rPr>
              <a:t>jokin</a:t>
            </a:r>
            <a:r>
              <a:rPr lang="en-US">
                <a:cs typeface="Calibri"/>
              </a:rPr>
              <a:t> </a:t>
            </a:r>
            <a:r>
              <a:rPr lang="en-US" err="1">
                <a:cs typeface="Calibri"/>
              </a:rPr>
              <a:t>alue</a:t>
            </a:r>
            <a:r>
              <a:rPr lang="en-US">
                <a:cs typeface="Calibri"/>
              </a:rPr>
              <a:t> on </a:t>
            </a:r>
            <a:r>
              <a:rPr lang="en-US" err="1">
                <a:cs typeface="Calibri"/>
              </a:rPr>
              <a:t>heikompi</a:t>
            </a:r>
            <a:r>
              <a:rPr lang="en-US">
                <a:cs typeface="Calibri"/>
              </a:rPr>
              <a:t>, </a:t>
            </a:r>
            <a:r>
              <a:rPr lang="en-US" err="1">
                <a:cs typeface="Calibri"/>
              </a:rPr>
              <a:t>voi</a:t>
            </a:r>
            <a:r>
              <a:rPr lang="en-US">
                <a:cs typeface="Calibri"/>
              </a:rPr>
              <a:t> </a:t>
            </a:r>
            <a:r>
              <a:rPr lang="en-US" err="1">
                <a:cs typeface="Calibri"/>
              </a:rPr>
              <a:t>miettiä</a:t>
            </a:r>
            <a:r>
              <a:rPr lang="en-US">
                <a:cs typeface="Calibri"/>
              </a:rPr>
              <a:t> </a:t>
            </a:r>
            <a:r>
              <a:rPr lang="en-US" err="1">
                <a:cs typeface="Calibri"/>
              </a:rPr>
              <a:t>saako</a:t>
            </a:r>
            <a:r>
              <a:rPr lang="en-US">
                <a:cs typeface="Calibri"/>
              </a:rPr>
              <a:t> </a:t>
            </a:r>
            <a:r>
              <a:rPr lang="en-US" err="1">
                <a:cs typeface="Calibri"/>
              </a:rPr>
              <a:t>jostain</a:t>
            </a:r>
            <a:r>
              <a:rPr lang="en-US">
                <a:cs typeface="Calibri"/>
              </a:rPr>
              <a:t> </a:t>
            </a:r>
            <a:r>
              <a:rPr lang="en-US" err="1">
                <a:cs typeface="Calibri"/>
              </a:rPr>
              <a:t>toisesta</a:t>
            </a:r>
            <a:r>
              <a:rPr lang="en-US">
                <a:cs typeface="Calibri"/>
              </a:rPr>
              <a:t> </a:t>
            </a:r>
            <a:r>
              <a:rPr lang="en-US" err="1">
                <a:cs typeface="Calibri"/>
              </a:rPr>
              <a:t>taas</a:t>
            </a:r>
            <a:r>
              <a:rPr lang="en-US">
                <a:cs typeface="Calibri"/>
              </a:rPr>
              <a:t> </a:t>
            </a:r>
            <a:r>
              <a:rPr lang="en-US" err="1">
                <a:cs typeface="Calibri"/>
              </a:rPr>
              <a:t>enemmän</a:t>
            </a:r>
            <a:r>
              <a:rPr lang="en-US">
                <a:cs typeface="Calibri"/>
              </a:rPr>
              <a:t> </a:t>
            </a:r>
            <a:r>
              <a:rPr lang="en-US" err="1">
                <a:cs typeface="Calibri"/>
              </a:rPr>
              <a:t>jaksamista</a:t>
            </a:r>
            <a:r>
              <a:rPr lang="en-US">
                <a:cs typeface="Calibri"/>
              </a:rPr>
              <a:t>. </a:t>
            </a:r>
            <a:endParaRPr lang="fi-FI">
              <a:cs typeface="Calibri"/>
            </a:endParaRPr>
          </a:p>
          <a:p>
            <a:pPr marL="171450" indent="-171450">
              <a:buFont typeface="Arial"/>
              <a:buChar char="•"/>
            </a:pPr>
            <a:r>
              <a:rPr lang="en-US" err="1">
                <a:cs typeface="Calibri"/>
              </a:rPr>
              <a:t>Kaikkiin</a:t>
            </a:r>
            <a:r>
              <a:rPr lang="en-US">
                <a:cs typeface="Calibri"/>
              </a:rPr>
              <a:t> </a:t>
            </a:r>
            <a:r>
              <a:rPr lang="en-US" err="1">
                <a:cs typeface="Calibri"/>
              </a:rPr>
              <a:t>osa-alueisiin</a:t>
            </a:r>
            <a:r>
              <a:rPr lang="en-US">
                <a:cs typeface="Calibri"/>
              </a:rPr>
              <a:t> </a:t>
            </a:r>
            <a:r>
              <a:rPr lang="en-US" err="1">
                <a:cs typeface="Calibri"/>
              </a:rPr>
              <a:t>voi</a:t>
            </a:r>
            <a:r>
              <a:rPr lang="en-US">
                <a:cs typeface="Calibri"/>
              </a:rPr>
              <a:t> </a:t>
            </a:r>
            <a:r>
              <a:rPr lang="en-US" err="1">
                <a:cs typeface="Calibri"/>
              </a:rPr>
              <a:t>myös</a:t>
            </a:r>
            <a:r>
              <a:rPr lang="en-US">
                <a:cs typeface="Calibri"/>
              </a:rPr>
              <a:t> </a:t>
            </a:r>
            <a:r>
              <a:rPr lang="en-US" err="1">
                <a:cs typeface="Calibri"/>
              </a:rPr>
              <a:t>itse</a:t>
            </a:r>
            <a:r>
              <a:rPr lang="en-US">
                <a:cs typeface="Calibri"/>
              </a:rPr>
              <a:t> </a:t>
            </a:r>
            <a:r>
              <a:rPr lang="en-US" err="1">
                <a:cs typeface="Calibri"/>
              </a:rPr>
              <a:t>vaikuttaa</a:t>
            </a:r>
            <a:r>
              <a:rPr lang="en-US">
                <a:cs typeface="Calibri"/>
              </a:rPr>
              <a:t>! Jos </a:t>
            </a:r>
            <a:r>
              <a:rPr lang="en-US" err="1">
                <a:cs typeface="Calibri"/>
              </a:rPr>
              <a:t>voimavarat</a:t>
            </a:r>
            <a:r>
              <a:rPr lang="en-US">
                <a:cs typeface="Calibri"/>
              </a:rPr>
              <a:t> </a:t>
            </a:r>
            <a:r>
              <a:rPr lang="en-US" err="1">
                <a:cs typeface="Calibri"/>
              </a:rPr>
              <a:t>ovat</a:t>
            </a:r>
            <a:r>
              <a:rPr lang="en-US">
                <a:cs typeface="Calibri"/>
              </a:rPr>
              <a:t> jo </a:t>
            </a:r>
            <a:r>
              <a:rPr lang="en-US" err="1">
                <a:cs typeface="Calibri"/>
              </a:rPr>
              <a:t>todella</a:t>
            </a:r>
            <a:r>
              <a:rPr lang="en-US">
                <a:cs typeface="Calibri"/>
              </a:rPr>
              <a:t> </a:t>
            </a:r>
            <a:r>
              <a:rPr lang="en-US" err="1">
                <a:cs typeface="Calibri"/>
              </a:rPr>
              <a:t>matalalla</a:t>
            </a:r>
            <a:r>
              <a:rPr lang="en-US">
                <a:cs typeface="Calibri"/>
              </a:rPr>
              <a:t>, </a:t>
            </a:r>
            <a:r>
              <a:rPr lang="en-US" err="1">
                <a:cs typeface="Calibri"/>
              </a:rPr>
              <a:t>ei</a:t>
            </a:r>
            <a:r>
              <a:rPr lang="en-US">
                <a:cs typeface="Calibri"/>
              </a:rPr>
              <a:t> </a:t>
            </a:r>
            <a:r>
              <a:rPr lang="en-US" err="1">
                <a:cs typeface="Calibri"/>
              </a:rPr>
              <a:t>jaksamista</a:t>
            </a:r>
            <a:r>
              <a:rPr lang="en-US">
                <a:cs typeface="Calibri"/>
              </a:rPr>
              <a:t> </a:t>
            </a:r>
            <a:r>
              <a:rPr lang="en-US" err="1">
                <a:cs typeface="Calibri"/>
              </a:rPr>
              <a:t>niiden</a:t>
            </a:r>
            <a:r>
              <a:rPr lang="en-US">
                <a:cs typeface="Calibri"/>
              </a:rPr>
              <a:t> </a:t>
            </a:r>
            <a:r>
              <a:rPr lang="en-US" err="1">
                <a:cs typeface="Calibri"/>
              </a:rPr>
              <a:t>parantamiseen</a:t>
            </a:r>
            <a:r>
              <a:rPr lang="en-US">
                <a:cs typeface="Calibri"/>
              </a:rPr>
              <a:t> </a:t>
            </a:r>
            <a:r>
              <a:rPr lang="en-US" err="1">
                <a:cs typeface="Calibri"/>
              </a:rPr>
              <a:t>yksin</a:t>
            </a:r>
            <a:r>
              <a:rPr lang="en-US">
                <a:cs typeface="Calibri"/>
              </a:rPr>
              <a:t> ole. </a:t>
            </a:r>
            <a:r>
              <a:rPr lang="en-US" err="1">
                <a:cs typeface="Calibri"/>
              </a:rPr>
              <a:t>Siksi</a:t>
            </a:r>
            <a:r>
              <a:rPr lang="en-US">
                <a:cs typeface="Calibri"/>
              </a:rPr>
              <a:t> on </a:t>
            </a:r>
            <a:r>
              <a:rPr lang="en-US" err="1">
                <a:cs typeface="Calibri"/>
              </a:rPr>
              <a:t>tärkeää</a:t>
            </a:r>
            <a:r>
              <a:rPr lang="en-US">
                <a:cs typeface="Calibri"/>
              </a:rPr>
              <a:t> </a:t>
            </a:r>
            <a:r>
              <a:rPr lang="en-US" err="1">
                <a:cs typeface="Calibri"/>
              </a:rPr>
              <a:t>oppia</a:t>
            </a:r>
            <a:r>
              <a:rPr lang="en-US">
                <a:cs typeface="Calibri"/>
              </a:rPr>
              <a:t> </a:t>
            </a:r>
            <a:r>
              <a:rPr lang="en-US" err="1">
                <a:cs typeface="Calibri"/>
              </a:rPr>
              <a:t>tunnistamaan</a:t>
            </a:r>
            <a:r>
              <a:rPr lang="en-US">
                <a:cs typeface="Calibri"/>
              </a:rPr>
              <a:t> </a:t>
            </a:r>
            <a:r>
              <a:rPr lang="en-US" err="1">
                <a:cs typeface="Calibri"/>
              </a:rPr>
              <a:t>itsessä</a:t>
            </a:r>
            <a:r>
              <a:rPr lang="en-US">
                <a:cs typeface="Calibri"/>
              </a:rPr>
              <a:t> </a:t>
            </a:r>
            <a:r>
              <a:rPr lang="en-US" err="1">
                <a:cs typeface="Calibri"/>
              </a:rPr>
              <a:t>mistä</a:t>
            </a:r>
            <a:r>
              <a:rPr lang="en-US">
                <a:cs typeface="Calibri"/>
              </a:rPr>
              <a:t> </a:t>
            </a:r>
            <a:r>
              <a:rPr lang="en-US" err="1">
                <a:cs typeface="Calibri"/>
              </a:rPr>
              <a:t>saa</a:t>
            </a:r>
            <a:r>
              <a:rPr lang="en-US">
                <a:cs typeface="Calibri"/>
              </a:rPr>
              <a:t> </a:t>
            </a:r>
            <a:r>
              <a:rPr lang="en-US" err="1">
                <a:cs typeface="Calibri"/>
              </a:rPr>
              <a:t>jaksamista</a:t>
            </a:r>
            <a:r>
              <a:rPr lang="en-US">
                <a:cs typeface="Calibri"/>
              </a:rPr>
              <a:t> ja </a:t>
            </a:r>
            <a:r>
              <a:rPr lang="en-US" err="1">
                <a:cs typeface="Calibri"/>
              </a:rPr>
              <a:t>mikä</a:t>
            </a:r>
            <a:r>
              <a:rPr lang="en-US">
                <a:cs typeface="Calibri"/>
              </a:rPr>
              <a:t> </a:t>
            </a:r>
            <a:r>
              <a:rPr lang="en-US" err="1">
                <a:cs typeface="Calibri"/>
              </a:rPr>
              <a:t>sitä</a:t>
            </a:r>
            <a:r>
              <a:rPr lang="en-US">
                <a:cs typeface="Calibri"/>
              </a:rPr>
              <a:t> </a:t>
            </a:r>
            <a:r>
              <a:rPr lang="en-US" err="1">
                <a:cs typeface="Calibri"/>
              </a:rPr>
              <a:t>itseltä</a:t>
            </a:r>
            <a:r>
              <a:rPr lang="en-US">
                <a:cs typeface="Calibri"/>
              </a:rPr>
              <a:t> vie. On </a:t>
            </a:r>
            <a:r>
              <a:rPr lang="en-US" err="1">
                <a:cs typeface="Calibri"/>
              </a:rPr>
              <a:t>tärkeää</a:t>
            </a:r>
            <a:r>
              <a:rPr lang="en-US">
                <a:cs typeface="Calibri"/>
              </a:rPr>
              <a:t> </a:t>
            </a:r>
            <a:r>
              <a:rPr lang="en-US" err="1">
                <a:cs typeface="Calibri"/>
              </a:rPr>
              <a:t>myös</a:t>
            </a:r>
            <a:r>
              <a:rPr lang="en-US">
                <a:cs typeface="Calibri"/>
              </a:rPr>
              <a:t> </a:t>
            </a:r>
            <a:r>
              <a:rPr lang="en-US" err="1">
                <a:cs typeface="Calibri"/>
              </a:rPr>
              <a:t>muistuttaa</a:t>
            </a:r>
            <a:r>
              <a:rPr lang="en-US">
                <a:cs typeface="Calibri"/>
              </a:rPr>
              <a:t>, </a:t>
            </a:r>
            <a:r>
              <a:rPr lang="en-US" err="1">
                <a:cs typeface="Calibri"/>
              </a:rPr>
              <a:t>että</a:t>
            </a:r>
            <a:r>
              <a:rPr lang="en-US">
                <a:cs typeface="Calibri"/>
              </a:rPr>
              <a:t> </a:t>
            </a:r>
            <a:r>
              <a:rPr lang="en-US" err="1">
                <a:cs typeface="Calibri"/>
              </a:rPr>
              <a:t>apua</a:t>
            </a:r>
            <a:r>
              <a:rPr lang="en-US">
                <a:cs typeface="Calibri"/>
              </a:rPr>
              <a:t> on </a:t>
            </a:r>
            <a:r>
              <a:rPr lang="en-US" err="1">
                <a:cs typeface="Calibri"/>
              </a:rPr>
              <a:t>tärkeä</a:t>
            </a:r>
            <a:r>
              <a:rPr lang="en-US">
                <a:cs typeface="Calibri"/>
              </a:rPr>
              <a:t> hakea </a:t>
            </a:r>
            <a:r>
              <a:rPr lang="en-US" err="1">
                <a:cs typeface="Calibri"/>
              </a:rPr>
              <a:t>ajoissa</a:t>
            </a:r>
            <a:r>
              <a:rPr lang="en-US">
                <a:cs typeface="Calibri"/>
              </a:rPr>
              <a:t>, </a:t>
            </a:r>
            <a:r>
              <a:rPr lang="en-US" err="1">
                <a:cs typeface="Calibri"/>
              </a:rPr>
              <a:t>jos</a:t>
            </a:r>
            <a:r>
              <a:rPr lang="en-US">
                <a:cs typeface="Calibri"/>
              </a:rPr>
              <a:t> </a:t>
            </a:r>
            <a:r>
              <a:rPr lang="en-US" err="1">
                <a:cs typeface="Calibri"/>
              </a:rPr>
              <a:t>olo</a:t>
            </a:r>
            <a:r>
              <a:rPr lang="en-US">
                <a:cs typeface="Calibri"/>
              </a:rPr>
              <a:t> on </a:t>
            </a:r>
            <a:r>
              <a:rPr lang="en-US" err="1">
                <a:cs typeface="Calibri"/>
              </a:rPr>
              <a:t>huono</a:t>
            </a:r>
            <a:r>
              <a:rPr lang="en-US">
                <a:cs typeface="Calibri"/>
              </a:rPr>
              <a:t>. </a:t>
            </a:r>
          </a:p>
          <a:p>
            <a:pPr marL="171450" indent="-171450">
              <a:buFont typeface="Arial"/>
              <a:buChar char="•"/>
            </a:pPr>
            <a:r>
              <a:rPr lang="en-US" err="1">
                <a:cs typeface="Calibri"/>
              </a:rPr>
              <a:t>Tämän</a:t>
            </a:r>
            <a:r>
              <a:rPr lang="en-US">
                <a:cs typeface="Calibri"/>
              </a:rPr>
              <a:t> </a:t>
            </a:r>
            <a:r>
              <a:rPr lang="en-US" err="1">
                <a:cs typeface="Calibri"/>
              </a:rPr>
              <a:t>kuvan</a:t>
            </a:r>
            <a:r>
              <a:rPr lang="en-US">
                <a:cs typeface="Calibri"/>
              </a:rPr>
              <a:t> </a:t>
            </a:r>
            <a:r>
              <a:rPr lang="en-US" err="1">
                <a:cs typeface="Calibri"/>
              </a:rPr>
              <a:t>voi</a:t>
            </a:r>
            <a:r>
              <a:rPr lang="en-US">
                <a:cs typeface="Calibri"/>
              </a:rPr>
              <a:t> </a:t>
            </a:r>
            <a:r>
              <a:rPr lang="en-US" err="1">
                <a:cs typeface="Calibri"/>
              </a:rPr>
              <a:t>tulostaa</a:t>
            </a:r>
            <a:r>
              <a:rPr lang="en-US">
                <a:cs typeface="Calibri"/>
              </a:rPr>
              <a:t> </a:t>
            </a:r>
            <a:r>
              <a:rPr lang="en-US" err="1">
                <a:cs typeface="Calibri"/>
              </a:rPr>
              <a:t>oppilaille</a:t>
            </a:r>
            <a:r>
              <a:rPr lang="en-US">
                <a:cs typeface="Calibri"/>
              </a:rPr>
              <a:t> </a:t>
            </a:r>
            <a:r>
              <a:rPr lang="en-US" err="1">
                <a:cs typeface="Calibri"/>
              </a:rPr>
              <a:t>väritettäväksi</a:t>
            </a:r>
            <a:r>
              <a:rPr lang="en-US">
                <a:cs typeface="Calibri"/>
              </a:rPr>
              <a:t>, tai </a:t>
            </a:r>
            <a:r>
              <a:rPr lang="en-US" err="1">
                <a:cs typeface="Calibri"/>
              </a:rPr>
              <a:t>voivat</a:t>
            </a:r>
            <a:r>
              <a:rPr lang="en-US">
                <a:cs typeface="Calibri"/>
              </a:rPr>
              <a:t> </a:t>
            </a:r>
            <a:r>
              <a:rPr lang="en-US" err="1">
                <a:cs typeface="Calibri"/>
              </a:rPr>
              <a:t>piirtää</a:t>
            </a:r>
            <a:r>
              <a:rPr lang="en-US">
                <a:cs typeface="Calibri"/>
              </a:rPr>
              <a:t> </a:t>
            </a:r>
            <a:r>
              <a:rPr lang="en-US" err="1">
                <a:cs typeface="Calibri"/>
              </a:rPr>
              <a:t>ympyrän</a:t>
            </a:r>
            <a:r>
              <a:rPr lang="en-US">
                <a:cs typeface="Calibri"/>
              </a:rPr>
              <a:t> </a:t>
            </a:r>
            <a:r>
              <a:rPr lang="en-US" err="1">
                <a:cs typeface="Calibri"/>
              </a:rPr>
              <a:t>itse</a:t>
            </a:r>
            <a:r>
              <a:rPr lang="en-US">
                <a:cs typeface="Calibri"/>
              </a:rPr>
              <a:t> ja </a:t>
            </a:r>
            <a:r>
              <a:rPr lang="en-US" err="1">
                <a:cs typeface="Calibri"/>
              </a:rPr>
              <a:t>lohkoa</a:t>
            </a:r>
            <a:r>
              <a:rPr lang="en-US">
                <a:cs typeface="Calibri"/>
              </a:rPr>
              <a:t> </a:t>
            </a:r>
            <a:r>
              <a:rPr lang="en-US" err="1">
                <a:cs typeface="Calibri"/>
              </a:rPr>
              <a:t>sen</a:t>
            </a:r>
            <a:r>
              <a:rPr lang="en-US">
                <a:cs typeface="Calibri"/>
              </a:rPr>
              <a:t> </a:t>
            </a:r>
            <a:r>
              <a:rPr lang="en-US" err="1">
                <a:cs typeface="Calibri"/>
              </a:rPr>
              <a:t>eri</a:t>
            </a:r>
            <a:r>
              <a:rPr lang="en-US">
                <a:cs typeface="Calibri"/>
              </a:rPr>
              <a:t> </a:t>
            </a:r>
            <a:r>
              <a:rPr lang="en-US" err="1">
                <a:cs typeface="Calibri"/>
              </a:rPr>
              <a:t>osiin</a:t>
            </a:r>
            <a:r>
              <a:rPr lang="en-US">
                <a:cs typeface="Calibri"/>
              </a:rPr>
              <a:t>. </a:t>
            </a:r>
          </a:p>
          <a:p>
            <a:pPr marL="171450" indent="-171450">
              <a:buFont typeface="Arial"/>
              <a:buChar char="•"/>
            </a:pPr>
            <a:endParaRPr lang="en-US">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00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a:cs typeface="Calibri"/>
              </a:rPr>
              <a:t>Linkin </a:t>
            </a:r>
            <a:r>
              <a:rPr lang="en-US" err="1">
                <a:cs typeface="Calibri"/>
              </a:rPr>
              <a:t>takaa</a:t>
            </a:r>
            <a:r>
              <a:rPr lang="en-US">
                <a:cs typeface="Calibri"/>
              </a:rPr>
              <a:t> </a:t>
            </a:r>
            <a:r>
              <a:rPr lang="en-US" err="1">
                <a:cs typeface="Calibri"/>
              </a:rPr>
              <a:t>avautuu</a:t>
            </a:r>
            <a:r>
              <a:rPr lang="en-US">
                <a:cs typeface="Calibri"/>
              </a:rPr>
              <a:t> 10 </a:t>
            </a:r>
            <a:r>
              <a:rPr lang="en-US" err="1">
                <a:cs typeface="Calibri"/>
              </a:rPr>
              <a:t>kysymyksen</a:t>
            </a:r>
            <a:r>
              <a:rPr lang="en-US">
                <a:cs typeface="Calibri"/>
              </a:rPr>
              <a:t> </a:t>
            </a:r>
            <a:r>
              <a:rPr lang="en-US" err="1">
                <a:cs typeface="Calibri"/>
              </a:rPr>
              <a:t>voimavara</a:t>
            </a:r>
            <a:r>
              <a:rPr lang="en-US">
                <a:cs typeface="Calibri"/>
              </a:rPr>
              <a:t>/</a:t>
            </a:r>
            <a:r>
              <a:rPr lang="en-US" err="1">
                <a:cs typeface="Calibri"/>
              </a:rPr>
              <a:t>itsetuntemus</a:t>
            </a:r>
            <a:r>
              <a:rPr lang="en-US">
                <a:cs typeface="Calibri"/>
              </a:rPr>
              <a:t> </a:t>
            </a:r>
            <a:r>
              <a:rPr lang="en-US" err="1">
                <a:cs typeface="Calibri"/>
              </a:rPr>
              <a:t>teemainen</a:t>
            </a:r>
            <a:r>
              <a:rPr lang="en-US">
                <a:cs typeface="Calibri"/>
              </a:rPr>
              <a:t> </a:t>
            </a:r>
            <a:r>
              <a:rPr lang="en-US" err="1">
                <a:cs typeface="Calibri"/>
              </a:rPr>
              <a:t>kysely</a:t>
            </a:r>
            <a:r>
              <a:rPr lang="en-US">
                <a:cs typeface="Calibri"/>
              </a:rPr>
              <a:t>, </a:t>
            </a:r>
            <a:r>
              <a:rPr lang="en-US" err="1">
                <a:cs typeface="Calibri"/>
              </a:rPr>
              <a:t>jona</a:t>
            </a:r>
            <a:r>
              <a:rPr lang="en-US">
                <a:cs typeface="Calibri"/>
              </a:rPr>
              <a:t> </a:t>
            </a:r>
            <a:r>
              <a:rPr lang="en-US" err="1">
                <a:cs typeface="Calibri"/>
              </a:rPr>
              <a:t>pohjalta</a:t>
            </a:r>
            <a:r>
              <a:rPr lang="en-US">
                <a:cs typeface="Calibri"/>
              </a:rPr>
              <a:t> </a:t>
            </a:r>
            <a:r>
              <a:rPr lang="en-US" err="1">
                <a:cs typeface="Calibri"/>
              </a:rPr>
              <a:t>saa</a:t>
            </a:r>
            <a:r>
              <a:rPr lang="en-US">
                <a:cs typeface="Calibri"/>
              </a:rPr>
              <a:t> </a:t>
            </a:r>
            <a:r>
              <a:rPr lang="en-US" err="1">
                <a:cs typeface="Calibri"/>
              </a:rPr>
              <a:t>analyysin</a:t>
            </a:r>
            <a:r>
              <a:rPr lang="en-US">
                <a:cs typeface="Calibri"/>
              </a:rPr>
              <a:t> </a:t>
            </a:r>
            <a:r>
              <a:rPr lang="en-US" err="1">
                <a:cs typeface="Calibri"/>
              </a:rPr>
              <a:t>miten</a:t>
            </a:r>
            <a:r>
              <a:rPr lang="en-US">
                <a:cs typeface="Calibri"/>
              </a:rPr>
              <a:t> </a:t>
            </a:r>
            <a:r>
              <a:rPr lang="en-US" err="1">
                <a:cs typeface="Calibri"/>
              </a:rPr>
              <a:t>itsellä</a:t>
            </a:r>
            <a:r>
              <a:rPr lang="en-US">
                <a:cs typeface="Calibri"/>
              </a:rPr>
              <a:t> </a:t>
            </a:r>
            <a:r>
              <a:rPr lang="en-US" err="1">
                <a:cs typeface="Calibri"/>
              </a:rPr>
              <a:t>menee</a:t>
            </a:r>
            <a:r>
              <a:rPr lang="en-US">
                <a:cs typeface="Calibri"/>
              </a:rPr>
              <a:t>. </a:t>
            </a:r>
            <a:endParaRPr lang="fi-FI">
              <a:cs typeface="Calibri"/>
            </a:endParaRPr>
          </a:p>
          <a:p>
            <a:pPr marL="171450" indent="-171450">
              <a:buFont typeface="Arial"/>
              <a:buChar char="•"/>
            </a:pPr>
            <a:r>
              <a:rPr lang="en-US" err="1">
                <a:cs typeface="Calibri"/>
              </a:rPr>
              <a:t>Lisäksi</a:t>
            </a:r>
            <a:r>
              <a:rPr lang="en-US">
                <a:cs typeface="Calibri"/>
              </a:rPr>
              <a:t> </a:t>
            </a:r>
            <a:r>
              <a:rPr lang="en-US" err="1">
                <a:cs typeface="Calibri"/>
              </a:rPr>
              <a:t>lopussa</a:t>
            </a:r>
            <a:r>
              <a:rPr lang="en-US">
                <a:cs typeface="Calibri"/>
              </a:rPr>
              <a:t> on </a:t>
            </a:r>
            <a:r>
              <a:rPr lang="en-US" err="1">
                <a:cs typeface="Calibri"/>
              </a:rPr>
              <a:t>listattu</a:t>
            </a:r>
            <a:r>
              <a:rPr lang="en-US">
                <a:cs typeface="Calibri"/>
              </a:rPr>
              <a:t> </a:t>
            </a:r>
            <a:r>
              <a:rPr lang="en-US" err="1">
                <a:cs typeface="Calibri"/>
              </a:rPr>
              <a:t>paikallisia</a:t>
            </a:r>
            <a:r>
              <a:rPr lang="en-US">
                <a:cs typeface="Calibri"/>
              </a:rPr>
              <a:t> </a:t>
            </a:r>
            <a:r>
              <a:rPr lang="en-US" err="1">
                <a:cs typeface="Calibri"/>
              </a:rPr>
              <a:t>toimijoita</a:t>
            </a:r>
            <a:r>
              <a:rPr lang="en-US">
                <a:cs typeface="Calibri"/>
              </a:rPr>
              <a:t>, </a:t>
            </a:r>
            <a:r>
              <a:rPr lang="en-US" err="1">
                <a:cs typeface="Calibri"/>
              </a:rPr>
              <a:t>joilta</a:t>
            </a:r>
            <a:r>
              <a:rPr lang="en-US">
                <a:cs typeface="Calibri"/>
              </a:rPr>
              <a:t> </a:t>
            </a:r>
            <a:r>
              <a:rPr lang="en-US" err="1">
                <a:cs typeface="Calibri"/>
              </a:rPr>
              <a:t>voi</a:t>
            </a:r>
            <a:r>
              <a:rPr lang="en-US">
                <a:cs typeface="Calibri"/>
              </a:rPr>
              <a:t> </a:t>
            </a:r>
            <a:r>
              <a:rPr lang="en-US" err="1">
                <a:cs typeface="Calibri"/>
              </a:rPr>
              <a:t>pyytää</a:t>
            </a:r>
            <a:r>
              <a:rPr lang="en-US">
                <a:cs typeface="Calibri"/>
              </a:rPr>
              <a:t> </a:t>
            </a:r>
            <a:r>
              <a:rPr lang="en-US" err="1">
                <a:cs typeface="Calibri"/>
              </a:rPr>
              <a:t>apua</a:t>
            </a:r>
            <a:r>
              <a:rPr lang="en-US">
                <a:cs typeface="Calibri"/>
              </a:rPr>
              <a:t> </a:t>
            </a:r>
            <a:r>
              <a:rPr lang="en-US" err="1">
                <a:cs typeface="Calibri"/>
              </a:rPr>
              <a:t>jos</a:t>
            </a:r>
            <a:r>
              <a:rPr lang="en-US">
                <a:cs typeface="Calibri"/>
              </a:rPr>
              <a:t> </a:t>
            </a:r>
            <a:r>
              <a:rPr lang="en-US" err="1">
                <a:cs typeface="Calibri"/>
              </a:rPr>
              <a:t>kokee</a:t>
            </a:r>
            <a:r>
              <a:rPr lang="en-US">
                <a:cs typeface="Calibri"/>
              </a:rPr>
              <a:t> </a:t>
            </a:r>
            <a:r>
              <a:rPr lang="en-US" err="1">
                <a:cs typeface="Calibri"/>
              </a:rPr>
              <a:t>tarvitsevansa</a:t>
            </a:r>
            <a:r>
              <a:rPr lang="en-US">
                <a:cs typeface="Calibri"/>
              </a:rPr>
              <a:t> </a:t>
            </a:r>
            <a:r>
              <a:rPr lang="en-US" err="1">
                <a:cs typeface="Calibri"/>
              </a:rPr>
              <a:t>tukea</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024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cs typeface="Calibri"/>
              </a:rPr>
              <a:t>Taululle</a:t>
            </a:r>
            <a:r>
              <a:rPr lang="en-US">
                <a:cs typeface="Calibri"/>
              </a:rPr>
              <a:t> </a:t>
            </a:r>
            <a:r>
              <a:rPr lang="en-US" err="1">
                <a:cs typeface="Calibri"/>
              </a:rPr>
              <a:t>kirjoitetaan</a:t>
            </a:r>
            <a:r>
              <a:rPr lang="en-US">
                <a:cs typeface="Calibri"/>
              </a:rPr>
              <a:t> </a:t>
            </a:r>
            <a:r>
              <a:rPr lang="en-US" err="1">
                <a:cs typeface="Calibri"/>
              </a:rPr>
              <a:t>keskelle</a:t>
            </a:r>
            <a:r>
              <a:rPr lang="en-US">
                <a:cs typeface="Calibri"/>
              </a:rPr>
              <a:t> "</a:t>
            </a:r>
            <a:r>
              <a:rPr lang="en-US" err="1">
                <a:cs typeface="Calibri"/>
              </a:rPr>
              <a:t>päihteet</a:t>
            </a:r>
            <a:r>
              <a:rPr lang="en-US">
                <a:cs typeface="Calibri"/>
              </a:rPr>
              <a:t>". </a:t>
            </a:r>
            <a:r>
              <a:rPr lang="en-US" err="1">
                <a:cs typeface="Calibri"/>
              </a:rPr>
              <a:t>Toiselle</a:t>
            </a:r>
            <a:r>
              <a:rPr lang="en-US">
                <a:cs typeface="Calibri"/>
              </a:rPr>
              <a:t> </a:t>
            </a:r>
            <a:r>
              <a:rPr lang="en-US" err="1">
                <a:cs typeface="Calibri"/>
              </a:rPr>
              <a:t>puolelle</a:t>
            </a:r>
            <a:r>
              <a:rPr lang="en-US">
                <a:cs typeface="Calibri"/>
              </a:rPr>
              <a:t> + </a:t>
            </a:r>
            <a:r>
              <a:rPr lang="en-US" err="1">
                <a:cs typeface="Calibri"/>
              </a:rPr>
              <a:t>merkki</a:t>
            </a:r>
            <a:r>
              <a:rPr lang="en-US">
                <a:cs typeface="Calibri"/>
              </a:rPr>
              <a:t> ja </a:t>
            </a:r>
            <a:r>
              <a:rPr lang="en-US" err="1">
                <a:cs typeface="Calibri"/>
              </a:rPr>
              <a:t>toiselle</a:t>
            </a:r>
            <a:r>
              <a:rPr lang="en-US">
                <a:cs typeface="Calibri"/>
              </a:rPr>
              <a:t> </a:t>
            </a:r>
            <a:r>
              <a:rPr lang="en-US" err="1">
                <a:cs typeface="Calibri"/>
              </a:rPr>
              <a:t>puolelle</a:t>
            </a:r>
            <a:r>
              <a:rPr lang="en-US">
                <a:cs typeface="Calibri"/>
              </a:rPr>
              <a:t> - </a:t>
            </a:r>
            <a:r>
              <a:rPr lang="en-US" err="1">
                <a:cs typeface="Calibri"/>
              </a:rPr>
              <a:t>merkki</a:t>
            </a:r>
            <a:r>
              <a:rPr lang="en-US">
                <a:cs typeface="Calibri"/>
              </a:rPr>
              <a:t>. </a:t>
            </a:r>
            <a:r>
              <a:rPr lang="en-US" err="1">
                <a:cs typeface="Calibri"/>
              </a:rPr>
              <a:t>Oppilaat</a:t>
            </a:r>
            <a:r>
              <a:rPr lang="en-US">
                <a:cs typeface="Calibri"/>
              </a:rPr>
              <a:t> </a:t>
            </a:r>
            <a:r>
              <a:rPr lang="en-US" err="1">
                <a:cs typeface="Calibri"/>
              </a:rPr>
              <a:t>saavat</a:t>
            </a:r>
            <a:r>
              <a:rPr lang="en-US">
                <a:cs typeface="Calibri"/>
              </a:rPr>
              <a:t> </a:t>
            </a:r>
            <a:r>
              <a:rPr lang="en-US" err="1">
                <a:cs typeface="Calibri"/>
              </a:rPr>
              <a:t>kertoa</a:t>
            </a:r>
            <a:r>
              <a:rPr lang="en-US">
                <a:cs typeface="Calibri"/>
              </a:rPr>
              <a:t> </a:t>
            </a:r>
            <a:r>
              <a:rPr lang="en-US" err="1">
                <a:cs typeface="Calibri"/>
              </a:rPr>
              <a:t>plussia</a:t>
            </a:r>
            <a:r>
              <a:rPr lang="en-US">
                <a:cs typeface="Calibri"/>
              </a:rPr>
              <a:t> ja </a:t>
            </a:r>
            <a:r>
              <a:rPr lang="en-US" err="1">
                <a:cs typeface="Calibri"/>
              </a:rPr>
              <a:t>miinuksia</a:t>
            </a:r>
            <a:r>
              <a:rPr lang="en-US">
                <a:cs typeface="Calibri"/>
              </a:rPr>
              <a:t>, </a:t>
            </a:r>
            <a:r>
              <a:rPr lang="en-US" err="1">
                <a:cs typeface="Calibri"/>
              </a:rPr>
              <a:t>mitä</a:t>
            </a:r>
            <a:r>
              <a:rPr lang="en-US">
                <a:cs typeface="Calibri"/>
              </a:rPr>
              <a:t> </a:t>
            </a:r>
            <a:r>
              <a:rPr lang="en-US" err="1">
                <a:cs typeface="Calibri"/>
              </a:rPr>
              <a:t>heille</a:t>
            </a:r>
            <a:r>
              <a:rPr lang="en-US">
                <a:cs typeface="Calibri"/>
              </a:rPr>
              <a:t> </a:t>
            </a:r>
            <a:r>
              <a:rPr lang="en-US" err="1">
                <a:cs typeface="Calibri"/>
              </a:rPr>
              <a:t>tulee</a:t>
            </a:r>
            <a:r>
              <a:rPr lang="en-US">
                <a:cs typeface="Calibri"/>
              </a:rPr>
              <a:t> </a:t>
            </a:r>
            <a:r>
              <a:rPr lang="en-US" err="1">
                <a:cs typeface="Calibri"/>
              </a:rPr>
              <a:t>mieleen</a:t>
            </a:r>
            <a:r>
              <a:rPr lang="en-US">
                <a:cs typeface="Calibri"/>
              </a:rPr>
              <a:t> päihteiden </a:t>
            </a:r>
            <a:r>
              <a:rPr lang="en-US" err="1">
                <a:cs typeface="Calibri"/>
              </a:rPr>
              <a:t>käytöstä</a:t>
            </a:r>
            <a:r>
              <a:rPr lang="en-US">
                <a:cs typeface="Calibri"/>
              </a:rPr>
              <a:t>. </a:t>
            </a:r>
            <a:endParaRPr lang="fi-FI">
              <a:cs typeface="Calibri"/>
            </a:endParaRPr>
          </a:p>
          <a:p>
            <a:pPr marL="171450" indent="-171450">
              <a:buFont typeface="Arial"/>
              <a:buChar char="•"/>
            </a:pPr>
            <a:r>
              <a:rPr lang="en-US" err="1">
                <a:cs typeface="Calibri"/>
              </a:rPr>
              <a:t>Lopuksi</a:t>
            </a:r>
            <a:r>
              <a:rPr lang="en-US">
                <a:cs typeface="Calibri"/>
              </a:rPr>
              <a:t> </a:t>
            </a:r>
            <a:r>
              <a:rPr lang="en-US" err="1">
                <a:cs typeface="Calibri"/>
              </a:rPr>
              <a:t>tarkistellaan</a:t>
            </a:r>
            <a:r>
              <a:rPr lang="en-US">
                <a:cs typeface="Calibri"/>
              </a:rPr>
              <a:t> </a:t>
            </a:r>
            <a:r>
              <a:rPr lang="en-US" err="1">
                <a:cs typeface="Calibri"/>
              </a:rPr>
              <a:t>kumpia</a:t>
            </a:r>
            <a:r>
              <a:rPr lang="en-US">
                <a:cs typeface="Calibri"/>
              </a:rPr>
              <a:t> </a:t>
            </a:r>
            <a:r>
              <a:rPr lang="en-US" err="1">
                <a:cs typeface="Calibri"/>
              </a:rPr>
              <a:t>tuli</a:t>
            </a:r>
            <a:r>
              <a:rPr lang="en-US">
                <a:cs typeface="Calibri"/>
              </a:rPr>
              <a:t> </a:t>
            </a:r>
            <a:r>
              <a:rPr lang="en-US" err="1">
                <a:cs typeface="Calibri"/>
              </a:rPr>
              <a:t>enemmän</a:t>
            </a:r>
            <a:r>
              <a:rPr lang="en-US">
                <a:cs typeface="Calibri"/>
              </a:rPr>
              <a:t>. </a:t>
            </a:r>
            <a:r>
              <a:rPr lang="en-US" b="1">
                <a:cs typeface="Calibri"/>
              </a:rPr>
              <a:t>On </a:t>
            </a:r>
            <a:r>
              <a:rPr lang="en-US" b="1" err="1">
                <a:cs typeface="Calibri"/>
              </a:rPr>
              <a:t>tärkeä</a:t>
            </a:r>
            <a:r>
              <a:rPr lang="en-US" b="1">
                <a:cs typeface="Calibri"/>
              </a:rPr>
              <a:t> </a:t>
            </a:r>
            <a:r>
              <a:rPr lang="en-US" b="1" err="1">
                <a:cs typeface="Calibri"/>
              </a:rPr>
              <a:t>käydä</a:t>
            </a:r>
            <a:r>
              <a:rPr lang="en-US" b="1">
                <a:cs typeface="Calibri"/>
              </a:rPr>
              <a:t> </a:t>
            </a:r>
            <a:r>
              <a:rPr lang="en-US" b="1" err="1">
                <a:cs typeface="Calibri"/>
              </a:rPr>
              <a:t>keskustelua</a:t>
            </a:r>
            <a:r>
              <a:rPr lang="en-US" b="1">
                <a:cs typeface="Calibri"/>
              </a:rPr>
              <a:t> </a:t>
            </a:r>
            <a:r>
              <a:rPr lang="en-US" b="1" err="1">
                <a:cs typeface="Calibri"/>
              </a:rPr>
              <a:t>siitä</a:t>
            </a:r>
            <a:r>
              <a:rPr lang="en-US" b="1">
                <a:cs typeface="Calibri"/>
              </a:rPr>
              <a:t>, </a:t>
            </a:r>
            <a:r>
              <a:rPr lang="en-US" b="1" err="1">
                <a:cs typeface="Calibri"/>
              </a:rPr>
              <a:t>onko</a:t>
            </a:r>
            <a:r>
              <a:rPr lang="en-US" b="1">
                <a:cs typeface="Calibri"/>
              </a:rPr>
              <a:t> </a:t>
            </a:r>
            <a:r>
              <a:rPr lang="en-US" b="1" err="1">
                <a:cs typeface="Calibri"/>
              </a:rPr>
              <a:t>valmis</a:t>
            </a:r>
            <a:r>
              <a:rPr lang="en-US" b="1">
                <a:cs typeface="Calibri"/>
              </a:rPr>
              <a:t> </a:t>
            </a:r>
            <a:r>
              <a:rPr lang="en-US" b="1" err="1">
                <a:cs typeface="Calibri"/>
              </a:rPr>
              <a:t>menettämään</a:t>
            </a:r>
            <a:r>
              <a:rPr lang="en-US" b="1">
                <a:cs typeface="Calibri"/>
              </a:rPr>
              <a:t> </a:t>
            </a:r>
            <a:r>
              <a:rPr lang="en-US" b="1" err="1">
                <a:cs typeface="Calibri"/>
              </a:rPr>
              <a:t>kaiken</a:t>
            </a:r>
            <a:r>
              <a:rPr lang="en-US" b="1">
                <a:cs typeface="Calibri"/>
              </a:rPr>
              <a:t> </a:t>
            </a:r>
            <a:r>
              <a:rPr lang="en-US" b="1" err="1">
                <a:cs typeface="Calibri"/>
              </a:rPr>
              <a:t>sen</a:t>
            </a:r>
            <a:r>
              <a:rPr lang="en-US" b="1">
                <a:cs typeface="Calibri"/>
              </a:rPr>
              <a:t> </a:t>
            </a:r>
            <a:r>
              <a:rPr lang="en-US" b="1" err="1">
                <a:cs typeface="Calibri"/>
              </a:rPr>
              <a:t>mitä</a:t>
            </a:r>
            <a:r>
              <a:rPr lang="en-US" b="1">
                <a:cs typeface="Calibri"/>
              </a:rPr>
              <a:t> - </a:t>
            </a:r>
            <a:r>
              <a:rPr lang="en-US" b="1" err="1">
                <a:cs typeface="Calibri"/>
              </a:rPr>
              <a:t>puolella</a:t>
            </a:r>
            <a:r>
              <a:rPr lang="en-US" b="1">
                <a:cs typeface="Calibri"/>
              </a:rPr>
              <a:t> on, </a:t>
            </a:r>
            <a:r>
              <a:rPr lang="en-US" b="1" err="1">
                <a:cs typeface="Calibri"/>
              </a:rPr>
              <a:t>saadakseen</a:t>
            </a:r>
            <a:r>
              <a:rPr lang="en-US" b="1">
                <a:cs typeface="Calibri"/>
              </a:rPr>
              <a:t> </a:t>
            </a:r>
            <a:r>
              <a:rPr lang="en-US" b="1" err="1">
                <a:cs typeface="Calibri"/>
              </a:rPr>
              <a:t>sen</a:t>
            </a:r>
            <a:r>
              <a:rPr lang="en-US" b="1">
                <a:cs typeface="Calibri"/>
              </a:rPr>
              <a:t> </a:t>
            </a:r>
            <a:r>
              <a:rPr lang="en-US" b="1" err="1">
                <a:cs typeface="Calibri"/>
              </a:rPr>
              <a:t>mitä</a:t>
            </a:r>
            <a:r>
              <a:rPr lang="en-US" b="1">
                <a:cs typeface="Calibri"/>
              </a:rPr>
              <a:t> + </a:t>
            </a:r>
            <a:r>
              <a:rPr lang="en-US" b="1" err="1">
                <a:cs typeface="Calibri"/>
              </a:rPr>
              <a:t>puolelta</a:t>
            </a:r>
            <a:r>
              <a:rPr lang="en-US" b="1">
                <a:cs typeface="Calibri"/>
              </a:rPr>
              <a:t> </a:t>
            </a:r>
            <a:r>
              <a:rPr lang="en-US" b="1" err="1">
                <a:cs typeface="Calibri"/>
              </a:rPr>
              <a:t>löytyy</a:t>
            </a:r>
            <a:r>
              <a:rPr lang="en-US" b="1">
                <a:cs typeface="Calibri"/>
              </a:rPr>
              <a:t>. </a:t>
            </a:r>
            <a:r>
              <a:rPr lang="en-US" err="1">
                <a:cs typeface="Calibri"/>
              </a:rPr>
              <a:t>Molempia</a:t>
            </a:r>
            <a:r>
              <a:rPr lang="en-US">
                <a:cs typeface="Calibri"/>
              </a:rPr>
              <a:t> </a:t>
            </a:r>
            <a:r>
              <a:rPr lang="en-US" err="1">
                <a:cs typeface="Calibri"/>
              </a:rPr>
              <a:t>ei</a:t>
            </a:r>
            <a:r>
              <a:rPr lang="en-US">
                <a:cs typeface="Calibri"/>
              </a:rPr>
              <a:t> </a:t>
            </a:r>
            <a:r>
              <a:rPr lang="en-US" err="1">
                <a:cs typeface="Calibri"/>
              </a:rPr>
              <a:t>voi</a:t>
            </a:r>
            <a:r>
              <a:rPr lang="en-US">
                <a:cs typeface="Calibri"/>
              </a:rPr>
              <a:t> </a:t>
            </a:r>
            <a:r>
              <a:rPr lang="en-US" err="1">
                <a:cs typeface="Calibri"/>
              </a:rPr>
              <a:t>saada</a:t>
            </a:r>
            <a:r>
              <a:rPr lang="en-US">
                <a:cs typeface="Calibri"/>
              </a:rPr>
              <a:t>.</a:t>
            </a:r>
            <a:endParaRPr lang="fi-FI">
              <a:cs typeface="Calibri"/>
            </a:endParaRPr>
          </a:p>
          <a:p>
            <a:pPr marL="171450" indent="-171450">
              <a:buFont typeface="Arial"/>
              <a:buChar char="•"/>
            </a:pPr>
            <a:r>
              <a:rPr lang="en-US" err="1">
                <a:cs typeface="Calibri"/>
              </a:rPr>
              <a:t>Käytännössä</a:t>
            </a:r>
            <a:r>
              <a:rPr lang="en-US">
                <a:cs typeface="Calibri"/>
              </a:rPr>
              <a:t> </a:t>
            </a:r>
            <a:r>
              <a:rPr lang="en-US" err="1">
                <a:cs typeface="Calibri"/>
              </a:rPr>
              <a:t>kaikki</a:t>
            </a:r>
            <a:r>
              <a:rPr lang="en-US">
                <a:cs typeface="Calibri"/>
              </a:rPr>
              <a:t> </a:t>
            </a:r>
            <a:r>
              <a:rPr lang="en-US" err="1">
                <a:cs typeface="Calibri"/>
              </a:rPr>
              <a:t>asiat</a:t>
            </a:r>
            <a:r>
              <a:rPr lang="en-US">
                <a:cs typeface="Calibri"/>
              </a:rPr>
              <a:t> </a:t>
            </a:r>
            <a:r>
              <a:rPr lang="en-US" err="1">
                <a:cs typeface="Calibri"/>
              </a:rPr>
              <a:t>mitä</a:t>
            </a:r>
            <a:r>
              <a:rPr lang="en-US">
                <a:cs typeface="Calibri"/>
              </a:rPr>
              <a:t> + </a:t>
            </a:r>
            <a:r>
              <a:rPr lang="en-US" err="1">
                <a:cs typeface="Calibri"/>
              </a:rPr>
              <a:t>puolelle</a:t>
            </a:r>
            <a:r>
              <a:rPr lang="en-US">
                <a:cs typeface="Calibri"/>
              </a:rPr>
              <a:t> </a:t>
            </a:r>
            <a:r>
              <a:rPr lang="en-US" err="1">
                <a:cs typeface="Calibri"/>
              </a:rPr>
              <a:t>kirjoitetaan</a:t>
            </a:r>
            <a:r>
              <a:rPr lang="en-US">
                <a:cs typeface="Calibri"/>
              </a:rPr>
              <a:t>, </a:t>
            </a:r>
            <a:r>
              <a:rPr lang="en-US" err="1">
                <a:cs typeface="Calibri"/>
              </a:rPr>
              <a:t>saa</a:t>
            </a:r>
            <a:r>
              <a:rPr lang="en-US">
                <a:cs typeface="Calibri"/>
              </a:rPr>
              <a:t> </a:t>
            </a:r>
            <a:r>
              <a:rPr lang="en-US" err="1">
                <a:cs typeface="Calibri"/>
              </a:rPr>
              <a:t>myös</a:t>
            </a:r>
            <a:r>
              <a:rPr lang="en-US">
                <a:cs typeface="Calibri"/>
              </a:rPr>
              <a:t> </a:t>
            </a:r>
            <a:r>
              <a:rPr lang="en-US" err="1">
                <a:cs typeface="Calibri"/>
              </a:rPr>
              <a:t>muualta</a:t>
            </a:r>
            <a:r>
              <a:rPr lang="en-US">
                <a:cs typeface="Calibri"/>
              </a:rPr>
              <a:t> </a:t>
            </a:r>
            <a:r>
              <a:rPr lang="en-US" err="1">
                <a:cs typeface="Calibri"/>
              </a:rPr>
              <a:t>kuin</a:t>
            </a:r>
            <a:r>
              <a:rPr lang="en-US">
                <a:cs typeface="Calibri"/>
              </a:rPr>
              <a:t> </a:t>
            </a:r>
            <a:r>
              <a:rPr lang="en-US" err="1">
                <a:cs typeface="Calibri"/>
              </a:rPr>
              <a:t>päihteistä</a:t>
            </a:r>
            <a:r>
              <a:rPr lang="en-US">
                <a:cs typeface="Calibri"/>
              </a:rPr>
              <a:t>. On </a:t>
            </a:r>
            <a:r>
              <a:rPr lang="en-US" err="1">
                <a:cs typeface="Calibri"/>
              </a:rPr>
              <a:t>tärkeää</a:t>
            </a:r>
            <a:r>
              <a:rPr lang="en-US">
                <a:cs typeface="Calibri"/>
              </a:rPr>
              <a:t> </a:t>
            </a:r>
            <a:r>
              <a:rPr lang="en-US" err="1">
                <a:cs typeface="Calibri"/>
              </a:rPr>
              <a:t>nostaa</a:t>
            </a:r>
            <a:r>
              <a:rPr lang="en-US">
                <a:cs typeface="Calibri"/>
              </a:rPr>
              <a:t> </a:t>
            </a:r>
            <a:r>
              <a:rPr lang="en-US" err="1">
                <a:cs typeface="Calibri"/>
              </a:rPr>
              <a:t>esiin</a:t>
            </a:r>
            <a:r>
              <a:rPr lang="en-US">
                <a:cs typeface="Calibri"/>
              </a:rPr>
              <a:t> </a:t>
            </a:r>
            <a:r>
              <a:rPr lang="en-US" err="1">
                <a:cs typeface="Calibri"/>
              </a:rPr>
              <a:t>omien</a:t>
            </a:r>
            <a:r>
              <a:rPr lang="en-US">
                <a:cs typeface="Calibri"/>
              </a:rPr>
              <a:t> </a:t>
            </a:r>
            <a:r>
              <a:rPr lang="en-US" err="1">
                <a:cs typeface="Calibri"/>
              </a:rPr>
              <a:t>valintojen</a:t>
            </a:r>
            <a:r>
              <a:rPr lang="en-US">
                <a:cs typeface="Calibri"/>
              </a:rPr>
              <a:t> </a:t>
            </a:r>
            <a:r>
              <a:rPr lang="en-US" err="1">
                <a:cs typeface="Calibri"/>
              </a:rPr>
              <a:t>merkitys</a:t>
            </a:r>
            <a:r>
              <a:rPr lang="en-US">
                <a:cs typeface="Calibri"/>
              </a:rPr>
              <a:t> ja </a:t>
            </a:r>
            <a:r>
              <a:rPr lang="en-US" err="1">
                <a:cs typeface="Calibri"/>
              </a:rPr>
              <a:t>oma</a:t>
            </a:r>
            <a:r>
              <a:rPr lang="en-US">
                <a:cs typeface="Calibri"/>
              </a:rPr>
              <a:t> </a:t>
            </a:r>
            <a:r>
              <a:rPr lang="en-US" err="1">
                <a:cs typeface="Calibri"/>
              </a:rPr>
              <a:t>vastuu</a:t>
            </a:r>
            <a:r>
              <a:rPr lang="en-US">
                <a:cs typeface="Calibri"/>
              </a:rPr>
              <a:t> </a:t>
            </a:r>
            <a:r>
              <a:rPr lang="en-US" err="1">
                <a:cs typeface="Calibri"/>
              </a:rPr>
              <a:t>oman</a:t>
            </a:r>
            <a:r>
              <a:rPr lang="en-US">
                <a:cs typeface="Calibri"/>
              </a:rPr>
              <a:t> </a:t>
            </a:r>
            <a:r>
              <a:rPr lang="en-US" err="1">
                <a:cs typeface="Calibri"/>
              </a:rPr>
              <a:t>elämän</a:t>
            </a:r>
            <a:r>
              <a:rPr lang="en-US">
                <a:cs typeface="Calibri"/>
              </a:rPr>
              <a:t> </a:t>
            </a:r>
            <a:r>
              <a:rPr lang="en-US" err="1">
                <a:cs typeface="Calibri"/>
              </a:rPr>
              <a:t>suunnasta</a:t>
            </a:r>
            <a:r>
              <a:rPr lang="en-US">
                <a:cs typeface="Calibri"/>
              </a:rPr>
              <a:t>.</a:t>
            </a:r>
          </a:p>
          <a:p>
            <a:pPr marL="171450" indent="-171450">
              <a:buFont typeface="Arial"/>
              <a:buChar char="•"/>
            </a:pPr>
            <a:r>
              <a:rPr lang="en-US" err="1">
                <a:cs typeface="Calibri"/>
              </a:rPr>
              <a:t>Tehtävää</a:t>
            </a:r>
            <a:r>
              <a:rPr lang="en-US">
                <a:cs typeface="Calibri"/>
              </a:rPr>
              <a:t> </a:t>
            </a:r>
            <a:r>
              <a:rPr lang="en-US" err="1">
                <a:cs typeface="Calibri"/>
              </a:rPr>
              <a:t>voi</a:t>
            </a:r>
            <a:r>
              <a:rPr lang="en-US">
                <a:cs typeface="Calibri"/>
              </a:rPr>
              <a:t> </a:t>
            </a:r>
            <a:r>
              <a:rPr lang="en-US" err="1">
                <a:cs typeface="Calibri"/>
              </a:rPr>
              <a:t>kuvata</a:t>
            </a:r>
            <a:r>
              <a:rPr lang="en-US">
                <a:cs typeface="Calibri"/>
              </a:rPr>
              <a:t> </a:t>
            </a:r>
            <a:r>
              <a:rPr lang="en-US" err="1">
                <a:cs typeface="Calibri"/>
              </a:rPr>
              <a:t>vaakana</a:t>
            </a:r>
            <a:r>
              <a:rPr lang="en-US">
                <a:cs typeface="Calibri"/>
              </a:rPr>
              <a:t>, </a:t>
            </a:r>
            <a:r>
              <a:rPr lang="en-US" err="1">
                <a:cs typeface="Calibri"/>
              </a:rPr>
              <a:t>jossa</a:t>
            </a:r>
            <a:r>
              <a:rPr lang="en-US">
                <a:cs typeface="Calibri"/>
              </a:rPr>
              <a:t> </a:t>
            </a:r>
            <a:r>
              <a:rPr lang="en-US" err="1">
                <a:cs typeface="Calibri"/>
              </a:rPr>
              <a:t>mietitään</a:t>
            </a:r>
            <a:r>
              <a:rPr lang="en-US">
                <a:cs typeface="Calibri"/>
              </a:rPr>
              <a:t> </a:t>
            </a:r>
            <a:r>
              <a:rPr lang="en-US" err="1">
                <a:cs typeface="Calibri"/>
              </a:rPr>
              <a:t>kumpi</a:t>
            </a:r>
            <a:r>
              <a:rPr lang="en-US">
                <a:cs typeface="Calibri"/>
              </a:rPr>
              <a:t> </a:t>
            </a:r>
            <a:r>
              <a:rPr lang="en-US" err="1">
                <a:cs typeface="Calibri"/>
              </a:rPr>
              <a:t>puoli</a:t>
            </a:r>
            <a:r>
              <a:rPr lang="en-US">
                <a:cs typeface="Calibri"/>
              </a:rPr>
              <a:t> </a:t>
            </a:r>
            <a:r>
              <a:rPr lang="en-US" err="1">
                <a:cs typeface="Calibri"/>
              </a:rPr>
              <a:t>painaa</a:t>
            </a:r>
            <a:r>
              <a:rPr lang="en-US">
                <a:cs typeface="Calibri"/>
              </a:rPr>
              <a:t> </a:t>
            </a:r>
            <a:r>
              <a:rPr lang="en-US" err="1">
                <a:cs typeface="Calibri"/>
              </a:rPr>
              <a:t>enemmän</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866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cs typeface="Calibri"/>
              </a:rPr>
              <a:t>Lisätehtävä</a:t>
            </a:r>
            <a:r>
              <a:rPr lang="en-US">
                <a:cs typeface="Calibri"/>
              </a:rPr>
              <a:t>, </a:t>
            </a:r>
            <a:r>
              <a:rPr lang="en-US" err="1">
                <a:cs typeface="Calibri"/>
              </a:rPr>
              <a:t>jonka</a:t>
            </a:r>
            <a:r>
              <a:rPr lang="en-US">
                <a:cs typeface="Calibri"/>
              </a:rPr>
              <a:t> </a:t>
            </a:r>
            <a:r>
              <a:rPr lang="en-US" err="1">
                <a:cs typeface="Calibri"/>
              </a:rPr>
              <a:t>voi</a:t>
            </a:r>
            <a:r>
              <a:rPr lang="en-US">
                <a:cs typeface="Calibri"/>
              </a:rPr>
              <a:t> </a:t>
            </a:r>
            <a:r>
              <a:rPr lang="en-US" err="1">
                <a:cs typeface="Calibri"/>
              </a:rPr>
              <a:t>tehdä</a:t>
            </a:r>
            <a:r>
              <a:rPr lang="en-US">
                <a:cs typeface="Calibri"/>
              </a:rPr>
              <a:t>, </a:t>
            </a:r>
            <a:r>
              <a:rPr lang="en-US" err="1">
                <a:cs typeface="Calibri"/>
              </a:rPr>
              <a:t>jos</a:t>
            </a:r>
            <a:r>
              <a:rPr lang="en-US">
                <a:cs typeface="Calibri"/>
              </a:rPr>
              <a:t> </a:t>
            </a:r>
            <a:r>
              <a:rPr lang="en-US" err="1">
                <a:cs typeface="Calibri"/>
              </a:rPr>
              <a:t>jää</a:t>
            </a:r>
            <a:r>
              <a:rPr lang="en-US">
                <a:cs typeface="Calibri"/>
              </a:rPr>
              <a:t> </a:t>
            </a:r>
            <a:r>
              <a:rPr lang="en-US" err="1">
                <a:cs typeface="Calibri"/>
              </a:rPr>
              <a:t>aikaa</a:t>
            </a:r>
            <a:r>
              <a:rPr lang="en-US">
                <a:cs typeface="Calibri"/>
              </a:rPr>
              <a:t> </a:t>
            </a:r>
            <a:r>
              <a:rPr lang="en-US" err="1">
                <a:cs typeface="Calibri"/>
              </a:rPr>
              <a:t>tunnille</a:t>
            </a:r>
            <a:r>
              <a:rPr lang="en-US">
                <a:cs typeface="Calibri"/>
              </a:rPr>
              <a:t>. </a:t>
            </a:r>
            <a:endParaRPr lang="fi-FI"/>
          </a:p>
          <a:p>
            <a:pPr marL="171450" indent="-171450">
              <a:buFont typeface="Arial"/>
              <a:buChar char="•"/>
            </a:pPr>
            <a:r>
              <a:rPr lang="en-US" err="1">
                <a:cs typeface="Calibri"/>
              </a:rPr>
              <a:t>Otsikot</a:t>
            </a:r>
            <a:r>
              <a:rPr lang="en-US">
                <a:cs typeface="Calibri"/>
              </a:rPr>
              <a:t> </a:t>
            </a:r>
            <a:r>
              <a:rPr lang="en-US" err="1">
                <a:cs typeface="Calibri"/>
              </a:rPr>
              <a:t>tehtävään</a:t>
            </a:r>
            <a:r>
              <a:rPr lang="en-US">
                <a:cs typeface="Calibri"/>
              </a:rPr>
              <a:t>: </a:t>
            </a:r>
            <a:r>
              <a:rPr lang="en-US" err="1">
                <a:cs typeface="Calibri"/>
              </a:rPr>
              <a:t>Mistä</a:t>
            </a:r>
            <a:r>
              <a:rPr lang="en-US">
                <a:cs typeface="Calibri"/>
              </a:rPr>
              <a:t> </a:t>
            </a:r>
            <a:r>
              <a:rPr lang="en-US" err="1">
                <a:cs typeface="Calibri"/>
              </a:rPr>
              <a:t>saan</a:t>
            </a:r>
            <a:r>
              <a:rPr lang="en-US">
                <a:cs typeface="Calibri"/>
              </a:rPr>
              <a:t> </a:t>
            </a:r>
            <a:r>
              <a:rPr lang="en-US" err="1">
                <a:cs typeface="Calibri"/>
              </a:rPr>
              <a:t>apua</a:t>
            </a:r>
            <a:r>
              <a:rPr lang="en-US">
                <a:cs typeface="Calibri"/>
              </a:rPr>
              <a:t> </a:t>
            </a:r>
            <a:r>
              <a:rPr lang="en-US" err="1">
                <a:cs typeface="Calibri"/>
              </a:rPr>
              <a:t>päihdeongelmaan</a:t>
            </a:r>
            <a:r>
              <a:rPr lang="en-US">
                <a:cs typeface="Calibri"/>
              </a:rPr>
              <a:t> ja </a:t>
            </a:r>
            <a:r>
              <a:rPr lang="en-US" err="1">
                <a:cs typeface="Calibri"/>
              </a:rPr>
              <a:t>mistä</a:t>
            </a:r>
            <a:r>
              <a:rPr lang="en-US">
                <a:cs typeface="Calibri"/>
              </a:rPr>
              <a:t> </a:t>
            </a:r>
            <a:r>
              <a:rPr lang="en-US" err="1">
                <a:cs typeface="Calibri"/>
              </a:rPr>
              <a:t>saan</a:t>
            </a:r>
            <a:r>
              <a:rPr lang="en-US">
                <a:cs typeface="Calibri"/>
              </a:rPr>
              <a:t> </a:t>
            </a:r>
            <a:r>
              <a:rPr lang="en-US" err="1">
                <a:cs typeface="Calibri"/>
              </a:rPr>
              <a:t>apua</a:t>
            </a:r>
            <a:r>
              <a:rPr lang="en-US">
                <a:cs typeface="Calibri"/>
              </a:rPr>
              <a:t> </a:t>
            </a:r>
            <a:r>
              <a:rPr lang="en-US" err="1">
                <a:cs typeface="Calibri"/>
              </a:rPr>
              <a:t>mielenterveysongelmiin</a:t>
            </a:r>
            <a:r>
              <a:rPr lang="en-US">
                <a:cs typeface="Calibri"/>
              </a:rPr>
              <a:t>?</a:t>
            </a:r>
          </a:p>
          <a:p>
            <a:pPr marL="171450" indent="-171450">
              <a:buFont typeface="Arial"/>
              <a:buChar char="•"/>
            </a:pPr>
            <a:r>
              <a:rPr lang="en-US" err="1">
                <a:cs typeface="Calibri"/>
              </a:rPr>
              <a:t>Tarkoitus</a:t>
            </a:r>
            <a:r>
              <a:rPr lang="en-US">
                <a:cs typeface="Calibri"/>
              </a:rPr>
              <a:t> on hakea </a:t>
            </a:r>
            <a:r>
              <a:rPr lang="en-US" err="1">
                <a:cs typeface="Calibri"/>
              </a:rPr>
              <a:t>tarkoilla</a:t>
            </a:r>
            <a:r>
              <a:rPr lang="en-US">
                <a:cs typeface="Calibri"/>
              </a:rPr>
              <a:t> </a:t>
            </a:r>
            <a:r>
              <a:rPr lang="en-US" err="1">
                <a:cs typeface="Calibri"/>
              </a:rPr>
              <a:t>tiedoilla</a:t>
            </a:r>
            <a:r>
              <a:rPr lang="en-US">
                <a:cs typeface="Calibri"/>
              </a:rPr>
              <a:t> </a:t>
            </a:r>
            <a:r>
              <a:rPr lang="en-US" err="1">
                <a:cs typeface="Calibri"/>
              </a:rPr>
              <a:t>paikallisia</a:t>
            </a:r>
            <a:r>
              <a:rPr lang="en-US">
                <a:cs typeface="Calibri"/>
              </a:rPr>
              <a:t> </a:t>
            </a:r>
            <a:r>
              <a:rPr lang="en-US" err="1">
                <a:cs typeface="Calibri"/>
              </a:rPr>
              <a:t>tahoja</a:t>
            </a:r>
            <a:r>
              <a:rPr lang="en-US">
                <a:cs typeface="Calibri"/>
              </a:rPr>
              <a:t>, </a:t>
            </a:r>
            <a:r>
              <a:rPr lang="en-US" err="1">
                <a:cs typeface="Calibri"/>
              </a:rPr>
              <a:t>mistä</a:t>
            </a:r>
            <a:r>
              <a:rPr lang="en-US">
                <a:cs typeface="Calibri"/>
              </a:rPr>
              <a:t> </a:t>
            </a:r>
            <a:r>
              <a:rPr lang="en-US" err="1">
                <a:cs typeface="Calibri"/>
              </a:rPr>
              <a:t>todellisessa</a:t>
            </a:r>
            <a:r>
              <a:rPr lang="en-US">
                <a:cs typeface="Calibri"/>
              </a:rPr>
              <a:t> </a:t>
            </a:r>
            <a:r>
              <a:rPr lang="en-US" err="1">
                <a:cs typeface="Calibri"/>
              </a:rPr>
              <a:t>tilanteessa</a:t>
            </a:r>
            <a:r>
              <a:rPr lang="en-US">
                <a:cs typeface="Calibri"/>
              </a:rPr>
              <a:t> </a:t>
            </a:r>
            <a:r>
              <a:rPr lang="en-US" err="1">
                <a:cs typeface="Calibri"/>
              </a:rPr>
              <a:t>saa</a:t>
            </a:r>
            <a:r>
              <a:rPr lang="en-US">
                <a:cs typeface="Calibri"/>
              </a:rPr>
              <a:t> </a:t>
            </a:r>
            <a:r>
              <a:rPr lang="en-US" err="1">
                <a:cs typeface="Calibri"/>
              </a:rPr>
              <a:t>apua</a:t>
            </a:r>
            <a:r>
              <a:rPr lang="en-US">
                <a:cs typeface="Calibri"/>
              </a:rPr>
              <a:t>. Voi </a:t>
            </a:r>
            <a:r>
              <a:rPr lang="en-US" err="1">
                <a:cs typeface="Calibri"/>
              </a:rPr>
              <a:t>pyytää</a:t>
            </a:r>
            <a:r>
              <a:rPr lang="en-US">
                <a:cs typeface="Calibri"/>
              </a:rPr>
              <a:t> </a:t>
            </a:r>
            <a:r>
              <a:rPr lang="en-US" err="1">
                <a:cs typeface="Calibri"/>
              </a:rPr>
              <a:t>konkreettisesti</a:t>
            </a:r>
            <a:r>
              <a:rPr lang="en-US">
                <a:cs typeface="Calibri"/>
              </a:rPr>
              <a:t> </a:t>
            </a:r>
            <a:r>
              <a:rPr lang="en-US" err="1">
                <a:cs typeface="Calibri"/>
              </a:rPr>
              <a:t>puhelinnumeroita</a:t>
            </a:r>
            <a:r>
              <a:rPr lang="en-US">
                <a:cs typeface="Calibri"/>
              </a:rPr>
              <a:t> tai </a:t>
            </a:r>
            <a:r>
              <a:rPr lang="en-US" err="1">
                <a:cs typeface="Calibri"/>
              </a:rPr>
              <a:t>nettiosoitteita</a:t>
            </a:r>
            <a:r>
              <a:rPr lang="en-US">
                <a:cs typeface="Calibri"/>
              </a:rPr>
              <a:t>. 112 on </a:t>
            </a:r>
            <a:r>
              <a:rPr lang="en-US" err="1">
                <a:cs typeface="Calibri"/>
              </a:rPr>
              <a:t>aina</a:t>
            </a:r>
            <a:r>
              <a:rPr lang="en-US">
                <a:cs typeface="Calibri"/>
              </a:rPr>
              <a:t> </a:t>
            </a:r>
            <a:r>
              <a:rPr lang="en-US" err="1">
                <a:cs typeface="Calibri"/>
              </a:rPr>
              <a:t>hätätilanteessa</a:t>
            </a:r>
            <a:r>
              <a:rPr lang="en-US">
                <a:cs typeface="Calibri"/>
              </a:rPr>
              <a:t> </a:t>
            </a:r>
            <a:r>
              <a:rPr lang="en-US" err="1">
                <a:cs typeface="Calibri"/>
              </a:rPr>
              <a:t>oikea</a:t>
            </a:r>
            <a:r>
              <a:rPr lang="en-US">
                <a:cs typeface="Calibri"/>
              </a:rPr>
              <a:t> </a:t>
            </a:r>
            <a:r>
              <a:rPr lang="en-US" err="1">
                <a:cs typeface="Calibri"/>
              </a:rPr>
              <a:t>paikka</a:t>
            </a:r>
            <a:r>
              <a:rPr lang="en-US">
                <a:cs typeface="Calibri"/>
              </a:rPr>
              <a:t> </a:t>
            </a:r>
            <a:r>
              <a:rPr lang="en-US" err="1">
                <a:cs typeface="Calibri"/>
              </a:rPr>
              <a:t>pyytää</a:t>
            </a:r>
            <a:r>
              <a:rPr lang="en-US">
                <a:cs typeface="Calibri"/>
              </a:rPr>
              <a:t> </a:t>
            </a:r>
            <a:r>
              <a:rPr lang="en-US" err="1">
                <a:cs typeface="Calibri"/>
              </a:rPr>
              <a:t>apua</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621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ea typeface="Calibri"/>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994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t>Tunnin alussa kysy oppilailta, muistavatko he milloin rikosoikeudellinen vastuu alkaa? (15-vuotiaana voit saada tuomion (sakkoja tai vankeutta) teostasi)</a:t>
            </a:r>
            <a:endParaRPr lang="fi-FI">
              <a:ea typeface="Calibri"/>
              <a:cs typeface="Calibri"/>
            </a:endParaRPr>
          </a:p>
          <a:p>
            <a:pPr marL="171450" indent="-171450">
              <a:buFont typeface="Arial"/>
              <a:buChar char="•"/>
            </a:pPr>
            <a:r>
              <a:rPr lang="fi-FI"/>
              <a:t>Kysy myös, milloin alkaa vahingonkorvausvelvollisuus? (syntymästä lähtien)</a:t>
            </a:r>
            <a:endParaRPr lang="fi-FI">
              <a:ea typeface="Calibri" panose="020F0502020204030204"/>
              <a:cs typeface="Calibri" panose="020F0502020204030204"/>
            </a:endParaRPr>
          </a:p>
          <a:p>
            <a:pPr marL="171450" indent="-171450">
              <a:buFont typeface="Arial"/>
              <a:buChar char="•"/>
            </a:pPr>
            <a:r>
              <a:rPr lang="fi-FI"/>
              <a:t>Ihmiset ovat päätyneet siihen, että lapsia tulee suojella ja siksi on olemassa esim. ikärajoja (elokuvat, pelit). Lisäksi ajatellaan, että lapset kehittyvät ja oppivat, siksi osa vastuusta tulee 15-vuotiaana, osa vasta 18-vuotiaana. </a:t>
            </a:r>
            <a:endParaRPr lang="fi-FI">
              <a:ea typeface="Calibri" panose="020F0502020204030204"/>
              <a:cs typeface="Calibri" panose="020F0502020204030204"/>
            </a:endParaRPr>
          </a:p>
          <a:p>
            <a:pPr marL="171450" indent="-171450">
              <a:buFont typeface="Arial"/>
              <a:buChar char="•"/>
            </a:pPr>
            <a:r>
              <a:rPr lang="fi-FI">
                <a:ea typeface="Calibri" panose="020F0502020204030204"/>
                <a:cs typeface="Calibri" panose="020F0502020204030204"/>
              </a:rPr>
              <a:t>Katsokaa oheinen video</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317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a:t>Nuoruus on ihmiselämän kaikkein </a:t>
            </a:r>
            <a:r>
              <a:rPr lang="fi-FI" err="1"/>
              <a:t>rikosalteinta</a:t>
            </a:r>
            <a:r>
              <a:rPr lang="fi-FI"/>
              <a:t> aikaa, halutaan kokeilla rajoja.</a:t>
            </a:r>
            <a:endParaRPr lang="en-US"/>
          </a:p>
          <a:p>
            <a:pPr marL="171450" indent="-171450">
              <a:buFont typeface="Arial" panose="020B0604020202020204" pitchFamily="34" charset="0"/>
              <a:buChar char="•"/>
            </a:pPr>
            <a:r>
              <a:rPr lang="fi-FI"/>
              <a:t> Tärkeää muistaa, että 15-vuotiaana alkaa rikosoikeudellinen vastuu. Se tarkoittaa sitä, että ihmisen tulee ymmärtää tekojaan ja niiden seurauksia ja hänen on otettava vastuu teoistaan. Osaan töistä (puolustusvoimiin, lasten ja nuorten kanssa työskentelyyn, pankki- ja vakuutusalalle tai poliisiksi) tarvitsee puhtaan rikosrekisteriotteen, joten jos haluaa pitää ovet auki erilaisiin ammatteihin, ei kannata olla osallisena rikollisessa toiminnassa tai tehdä rikosta.</a:t>
            </a:r>
            <a:endParaRPr lang="en-US"/>
          </a:p>
          <a:p>
            <a:pPr marL="171450" indent="-171450">
              <a:buFont typeface="Arial" panose="020B0604020202020204" pitchFamily="34" charset="0"/>
              <a:buChar char="•"/>
            </a:pPr>
            <a:r>
              <a:rPr lang="fi-FI"/>
              <a:t>Eri rikoksista määrätään eri mittaisia rangaistuksia sen mukaan, onko kyseessä lievä, perusmuotoinen vai törkeä toteutustapa. Lisäksi tulevat usein vahingonkorvaukset. Diassa lueteltujen rikosten rangaistukset ovat sakoista kymmeneen vuotta vankeutta ja lähes aina tulee myös uhrille korvattavaksi vahingonkorvauksia.</a:t>
            </a:r>
            <a:endParaRPr lang="fi-FI">
              <a:cs typeface="Calibri"/>
            </a:endParaRPr>
          </a:p>
          <a:p>
            <a:endParaRPr lang="fi-FI">
              <a:cs typeface="Calibri"/>
            </a:endParaRPr>
          </a:p>
          <a:p>
            <a:pPr marL="171450" indent="-171450">
              <a:buFont typeface="Arial" panose="020B0604020202020204" pitchFamily="34" charset="0"/>
              <a:buChar char="•"/>
            </a:pPr>
            <a:r>
              <a:rPr lang="fi-FI"/>
              <a:t>Pohditaan yhdessä, millaisia rikoksia olette kuulleet, että netissä voi tehdä? Eroavatko ne mielestänne jotenkin muista rikoksista? Tuleeko mieleen vielä joitakin rikoksia, joita netissä voi ajautua tekemään?</a:t>
            </a:r>
            <a:endParaRPr lang="fi-FI">
              <a:cs typeface="Calibri"/>
            </a:endParaRPr>
          </a:p>
          <a:p>
            <a:pPr marL="171450" indent="-171450">
              <a:buFont typeface="Arial" panose="020B0604020202020204" pitchFamily="34" charset="0"/>
              <a:buChar char="•"/>
            </a:pPr>
            <a:r>
              <a:rPr lang="fi-FI"/>
              <a:t>Vapaampaa keskustelua aiheesta, mitä mieleen tulee? Miksi ikärajoja on? Ennen älypuhelimia tämä ongelma oli toisenlainen. Miksi? Jos keskustelu lähtee sellaiseen suuntaan, jossa hämärtyy laillisuuden raja, keskustelu on pysäytettävä.</a:t>
            </a:r>
            <a:endParaRPr lang="fi-FI">
              <a:cs typeface="Calibri"/>
            </a:endParaRPr>
          </a:p>
          <a:p>
            <a:endParaRPr lang="en-US">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945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676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a:t>Kiihottaminen kansanryhmää vastaan:</a:t>
            </a:r>
          </a:p>
          <a:p>
            <a:pPr marL="628639" marR="0" lvl="1"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solidFill>
                  <a:srgbClr val="000000"/>
                </a:solidFill>
              </a:rPr>
              <a:t>Jos levittää tietoa, mielipidettä tai muuta viestiä, jossa uhataan, panetellaan tai solvataan jotakin ihmisryhmää rodun, ihonvärin, syntyperän, kansallisen tai etnisen alkuperän, uskonnon tai vakaumuksen, seksuaalisen suuntautumisen tai vammaisuuden perusteella tai muulla niihin rinnastettavalla perusteella.</a:t>
            </a:r>
          </a:p>
          <a:p>
            <a:pPr marL="628639" lvl="1" indent="-171450">
              <a:buFont typeface="Arial" panose="020B0604020202020204" pitchFamily="34" charset="0"/>
              <a:buChar char="•"/>
            </a:pPr>
            <a:endParaRPr lang="fi-FI"/>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80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Katsotaan seuraavaksi esimerkkejä nuorten tekemistä rikoksista. </a:t>
            </a:r>
          </a:p>
          <a:p>
            <a:r>
              <a:rPr lang="fi-FI"/>
              <a:t>Tunnin pitäjälle: </a:t>
            </a:r>
          </a:p>
          <a:p>
            <a:r>
              <a:rPr lang="fi-FI"/>
              <a:t>Pääset esimerkistä seuraavaan hiirellä. Voitte myös lukea esimerkit uutisista. Käykää keskustelua erityisesti seuraamuksista ja siitä., että tämän tyyppiset asiat ovat oikeastikin rangaistavia.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11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Alle 18-vuotiailta on </a:t>
            </a:r>
            <a:r>
              <a:rPr lang="en-US" err="1">
                <a:cs typeface="Calibri"/>
              </a:rPr>
              <a:t>kaikki</a:t>
            </a:r>
            <a:r>
              <a:rPr lang="en-US">
                <a:cs typeface="Calibri"/>
              </a:rPr>
              <a:t> </a:t>
            </a:r>
            <a:r>
              <a:rPr lang="en-US" err="1">
                <a:cs typeface="Calibri"/>
              </a:rPr>
              <a:t>päihteet</a:t>
            </a:r>
            <a:r>
              <a:rPr lang="en-US">
                <a:cs typeface="Calibri"/>
              </a:rPr>
              <a:t> </a:t>
            </a:r>
            <a:r>
              <a:rPr lang="en-US" err="1">
                <a:cs typeface="Calibri"/>
              </a:rPr>
              <a:t>kielletty</a:t>
            </a:r>
            <a:r>
              <a:rPr lang="en-US">
                <a:cs typeface="Calibri"/>
              </a:rPr>
              <a:t>.</a:t>
            </a:r>
            <a:endParaRPr lang="fi-FI"/>
          </a:p>
          <a:p>
            <a:pPr marL="171450" indent="-171450">
              <a:buFont typeface="Arial"/>
              <a:buChar char="•"/>
            </a:pPr>
            <a:r>
              <a:rPr lang="en-US">
                <a:cs typeface="Calibri"/>
              </a:rPr>
              <a:t>K-18 </a:t>
            </a:r>
            <a:r>
              <a:rPr lang="en-US" err="1">
                <a:cs typeface="Calibri"/>
              </a:rPr>
              <a:t>Nikotiinituotteet</a:t>
            </a:r>
            <a:r>
              <a:rPr lang="en-US">
                <a:cs typeface="Calibri"/>
              </a:rPr>
              <a:t>, </a:t>
            </a:r>
            <a:r>
              <a:rPr lang="en-US" err="1">
                <a:cs typeface="Calibri"/>
              </a:rPr>
              <a:t>miedot</a:t>
            </a:r>
            <a:r>
              <a:rPr lang="en-US">
                <a:cs typeface="Calibri"/>
              </a:rPr>
              <a:t> </a:t>
            </a:r>
            <a:r>
              <a:rPr lang="en-US" err="1">
                <a:cs typeface="Calibri"/>
              </a:rPr>
              <a:t>alkoholijuomat</a:t>
            </a:r>
            <a:r>
              <a:rPr lang="en-US">
                <a:cs typeface="Calibri"/>
              </a:rPr>
              <a:t>. </a:t>
            </a:r>
            <a:r>
              <a:rPr lang="en-US" err="1">
                <a:cs typeface="Calibri"/>
              </a:rPr>
              <a:t>Nuuska</a:t>
            </a:r>
            <a:r>
              <a:rPr lang="en-US">
                <a:cs typeface="Calibri"/>
              </a:rPr>
              <a:t> on </a:t>
            </a:r>
            <a:r>
              <a:rPr lang="en-US" err="1">
                <a:cs typeface="Calibri"/>
              </a:rPr>
              <a:t>poikkeus</a:t>
            </a:r>
            <a:r>
              <a:rPr lang="en-US">
                <a:cs typeface="Calibri"/>
              </a:rPr>
              <a:t>, </a:t>
            </a:r>
            <a:r>
              <a:rPr lang="en-US" err="1">
                <a:cs typeface="Calibri"/>
              </a:rPr>
              <a:t>sen</a:t>
            </a:r>
            <a:r>
              <a:rPr lang="en-US">
                <a:cs typeface="Calibri"/>
              </a:rPr>
              <a:t> </a:t>
            </a:r>
            <a:r>
              <a:rPr lang="en-US" err="1">
                <a:cs typeface="Calibri"/>
              </a:rPr>
              <a:t>käyttö</a:t>
            </a:r>
            <a:r>
              <a:rPr lang="en-US">
                <a:cs typeface="Calibri"/>
              </a:rPr>
              <a:t> on </a:t>
            </a:r>
            <a:r>
              <a:rPr lang="en-US" err="1">
                <a:cs typeface="Calibri"/>
              </a:rPr>
              <a:t>laillista</a:t>
            </a:r>
            <a:r>
              <a:rPr lang="en-US">
                <a:cs typeface="Calibri"/>
              </a:rPr>
              <a:t> </a:t>
            </a:r>
            <a:r>
              <a:rPr lang="en-US" err="1">
                <a:cs typeface="Calibri"/>
              </a:rPr>
              <a:t>täysi-ikäisille</a:t>
            </a:r>
            <a:r>
              <a:rPr lang="en-US">
                <a:cs typeface="Calibri"/>
              </a:rPr>
              <a:t>. </a:t>
            </a:r>
            <a:r>
              <a:rPr lang="en-US" err="1">
                <a:cs typeface="Calibri"/>
              </a:rPr>
              <a:t>Nuuskan</a:t>
            </a:r>
            <a:r>
              <a:rPr lang="en-US">
                <a:cs typeface="Calibri"/>
              </a:rPr>
              <a:t> </a:t>
            </a:r>
            <a:r>
              <a:rPr lang="en-US" err="1">
                <a:cs typeface="Calibri"/>
              </a:rPr>
              <a:t>myynti</a:t>
            </a:r>
            <a:r>
              <a:rPr lang="en-US">
                <a:cs typeface="Calibri"/>
              </a:rPr>
              <a:t>, </a:t>
            </a:r>
            <a:r>
              <a:rPr lang="en-US" err="1">
                <a:cs typeface="Calibri"/>
              </a:rPr>
              <a:t>ostaminen</a:t>
            </a:r>
            <a:r>
              <a:rPr lang="en-US">
                <a:cs typeface="Calibri"/>
              </a:rPr>
              <a:t> ja </a:t>
            </a:r>
            <a:r>
              <a:rPr lang="en-US" err="1">
                <a:cs typeface="Calibri"/>
              </a:rPr>
              <a:t>lahjoittaminen</a:t>
            </a:r>
            <a:r>
              <a:rPr lang="en-US">
                <a:cs typeface="Calibri"/>
              </a:rPr>
              <a:t> on </a:t>
            </a:r>
            <a:r>
              <a:rPr lang="en-US" err="1">
                <a:cs typeface="Calibri"/>
              </a:rPr>
              <a:t>kuitenkin</a:t>
            </a:r>
            <a:r>
              <a:rPr lang="en-US">
                <a:cs typeface="Calibri"/>
              </a:rPr>
              <a:t> </a:t>
            </a:r>
            <a:r>
              <a:rPr lang="en-US" err="1">
                <a:cs typeface="Calibri"/>
              </a:rPr>
              <a:t>Suomessa</a:t>
            </a:r>
            <a:r>
              <a:rPr lang="en-US">
                <a:cs typeface="Calibri"/>
              </a:rPr>
              <a:t> </a:t>
            </a:r>
            <a:r>
              <a:rPr lang="en-US" err="1">
                <a:cs typeface="Calibri"/>
              </a:rPr>
              <a:t>kielletty</a:t>
            </a:r>
            <a:r>
              <a:rPr lang="en-US">
                <a:cs typeface="Calibri"/>
              </a:rPr>
              <a:t>. </a:t>
            </a:r>
            <a:endParaRPr lang="en-US"/>
          </a:p>
          <a:p>
            <a:pPr marL="171450" indent="-171450">
              <a:buFont typeface="Arial"/>
              <a:buChar char="•"/>
            </a:pPr>
            <a:r>
              <a:rPr lang="en-US">
                <a:cs typeface="Calibri"/>
              </a:rPr>
              <a:t>K-20 </a:t>
            </a:r>
            <a:r>
              <a:rPr lang="en-US" err="1">
                <a:cs typeface="Calibri"/>
              </a:rPr>
              <a:t>Väkevät</a:t>
            </a:r>
            <a:r>
              <a:rPr lang="en-US">
                <a:cs typeface="Calibri"/>
              </a:rPr>
              <a:t> </a:t>
            </a:r>
            <a:r>
              <a:rPr lang="en-US" err="1">
                <a:cs typeface="Calibri"/>
              </a:rPr>
              <a:t>alkoholijuomat</a:t>
            </a:r>
            <a:r>
              <a:rPr lang="en-US">
                <a:cs typeface="Calibri"/>
              </a:rPr>
              <a:t>.</a:t>
            </a:r>
          </a:p>
          <a:p>
            <a:pPr marL="171450" indent="-171450">
              <a:buFont typeface="Arial"/>
              <a:buChar char="•"/>
            </a:pPr>
            <a:r>
              <a:rPr lang="en-US" err="1">
                <a:cs typeface="Calibri"/>
              </a:rPr>
              <a:t>Ulkomailta</a:t>
            </a:r>
            <a:r>
              <a:rPr lang="en-US">
                <a:cs typeface="Calibri"/>
              </a:rPr>
              <a:t> </a:t>
            </a:r>
            <a:r>
              <a:rPr lang="en-US" err="1">
                <a:cs typeface="Calibri"/>
              </a:rPr>
              <a:t>tilatut</a:t>
            </a:r>
            <a:r>
              <a:rPr lang="en-US">
                <a:cs typeface="Calibri"/>
              </a:rPr>
              <a:t> </a:t>
            </a:r>
            <a:r>
              <a:rPr lang="en-US" err="1">
                <a:cs typeface="Calibri"/>
              </a:rPr>
              <a:t>sähkötupat</a:t>
            </a:r>
            <a:r>
              <a:rPr lang="en-US">
                <a:cs typeface="Calibri"/>
              </a:rPr>
              <a:t> (</a:t>
            </a:r>
            <a:r>
              <a:rPr lang="en-US" err="1">
                <a:cs typeface="Calibri"/>
              </a:rPr>
              <a:t>eli</a:t>
            </a:r>
            <a:r>
              <a:rPr lang="en-US">
                <a:cs typeface="Calibri"/>
              </a:rPr>
              <a:t> </a:t>
            </a:r>
            <a:r>
              <a:rPr lang="en-US" err="1">
                <a:cs typeface="Calibri"/>
              </a:rPr>
              <a:t>lähes</a:t>
            </a:r>
            <a:r>
              <a:rPr lang="en-US">
                <a:cs typeface="Calibri"/>
              </a:rPr>
              <a:t> </a:t>
            </a:r>
            <a:r>
              <a:rPr lang="en-US" err="1">
                <a:cs typeface="Calibri"/>
              </a:rPr>
              <a:t>kaikki</a:t>
            </a:r>
            <a:r>
              <a:rPr lang="en-US">
                <a:cs typeface="Calibri"/>
              </a:rPr>
              <a:t> </a:t>
            </a:r>
            <a:r>
              <a:rPr lang="en-US" err="1">
                <a:cs typeface="Calibri"/>
              </a:rPr>
              <a:t>joita</a:t>
            </a:r>
            <a:r>
              <a:rPr lang="en-US">
                <a:cs typeface="Calibri"/>
              </a:rPr>
              <a:t> </a:t>
            </a:r>
            <a:r>
              <a:rPr lang="en-US" err="1">
                <a:cs typeface="Calibri"/>
              </a:rPr>
              <a:t>nuorilla</a:t>
            </a:r>
            <a:r>
              <a:rPr lang="en-US">
                <a:cs typeface="Calibri"/>
              </a:rPr>
              <a:t> on </a:t>
            </a:r>
            <a:r>
              <a:rPr lang="en-US" err="1">
                <a:cs typeface="Calibri"/>
              </a:rPr>
              <a:t>hallussa</a:t>
            </a:r>
            <a:r>
              <a:rPr lang="en-US">
                <a:cs typeface="Calibri"/>
              </a:rPr>
              <a:t>) </a:t>
            </a:r>
            <a:r>
              <a:rPr lang="en-US" err="1">
                <a:cs typeface="Calibri"/>
              </a:rPr>
              <a:t>ovat</a:t>
            </a:r>
            <a:r>
              <a:rPr lang="en-US">
                <a:cs typeface="Calibri"/>
              </a:rPr>
              <a:t> </a:t>
            </a:r>
            <a:r>
              <a:rPr lang="en-US" err="1">
                <a:cs typeface="Calibri"/>
              </a:rPr>
              <a:t>laittomia</a:t>
            </a:r>
            <a:r>
              <a:rPr lang="en-US">
                <a:cs typeface="Calibri"/>
              </a:rPr>
              <a:t>, </a:t>
            </a:r>
            <a:r>
              <a:rPr lang="en-US" err="1">
                <a:cs typeface="Calibri"/>
              </a:rPr>
              <a:t>koska</a:t>
            </a:r>
            <a:r>
              <a:rPr lang="en-US">
                <a:cs typeface="Calibri"/>
              </a:rPr>
              <a:t> </a:t>
            </a:r>
            <a:r>
              <a:rPr lang="en-US" err="1">
                <a:cs typeface="Calibri"/>
              </a:rPr>
              <a:t>nikotiinin</a:t>
            </a:r>
            <a:r>
              <a:rPr lang="en-US">
                <a:cs typeface="Calibri"/>
              </a:rPr>
              <a:t> </a:t>
            </a:r>
            <a:r>
              <a:rPr lang="en-US" err="1">
                <a:cs typeface="Calibri"/>
              </a:rPr>
              <a:t>määrä</a:t>
            </a:r>
            <a:r>
              <a:rPr lang="en-US">
                <a:cs typeface="Calibri"/>
              </a:rPr>
              <a:t> </a:t>
            </a:r>
            <a:r>
              <a:rPr lang="en-US" err="1">
                <a:cs typeface="Calibri"/>
              </a:rPr>
              <a:t>ylittää</a:t>
            </a:r>
            <a:r>
              <a:rPr lang="en-US">
                <a:cs typeface="Calibri"/>
              </a:rPr>
              <a:t> lain </a:t>
            </a:r>
            <a:r>
              <a:rPr lang="en-US" err="1">
                <a:cs typeface="Calibri"/>
              </a:rPr>
              <a:t>salliman</a:t>
            </a:r>
            <a:r>
              <a:rPr lang="en-US">
                <a:cs typeface="Calibri"/>
              </a:rPr>
              <a:t> 20mg.</a:t>
            </a:r>
          </a:p>
          <a:p>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379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189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lnSpc>
                <a:spcPct val="107000"/>
              </a:lnSpc>
              <a:spcAft>
                <a:spcPts val="800"/>
              </a:spcAft>
              <a:buFont typeface="Arial"/>
              <a:buChar char="•"/>
            </a:pPr>
            <a:r>
              <a:rPr lang="fi-FI"/>
              <a:t>Pohtikaa 3-5 hengen ryhmissä.</a:t>
            </a:r>
            <a:endParaRPr lang="en-US"/>
          </a:p>
          <a:p>
            <a:pPr marL="285750" indent="-285750">
              <a:lnSpc>
                <a:spcPct val="107000"/>
              </a:lnSpc>
              <a:spcAft>
                <a:spcPts val="800"/>
              </a:spcAft>
              <a:buFont typeface="Arial"/>
              <a:buChar char="•"/>
            </a:pPr>
            <a:r>
              <a:rPr lang="fi-FI"/>
              <a:t>Olisiko tilanteessa voinut toimia toisin?</a:t>
            </a:r>
            <a:endParaRPr lang="en-US"/>
          </a:p>
          <a:p>
            <a:pPr marL="285750" indent="-285750">
              <a:lnSpc>
                <a:spcPct val="107000"/>
              </a:lnSpc>
              <a:spcAft>
                <a:spcPts val="800"/>
              </a:spcAft>
              <a:buFont typeface="Arial"/>
              <a:buChar char="•"/>
            </a:pPr>
            <a:r>
              <a:rPr lang="fi-FI"/>
              <a:t>Käydään lopuksi yhteisesti läpi mitä rikoksia löydettiin.</a:t>
            </a:r>
            <a:endParaRPr lang="fi-FI">
              <a:ea typeface="Calibri"/>
              <a:cs typeface="Calibri"/>
            </a:endParaRPr>
          </a:p>
          <a:p>
            <a:pPr fontAlgn="base"/>
            <a:r>
              <a:rPr lang="fi-FI" sz="1800" b="0" i="0">
                <a:solidFill>
                  <a:srgbClr val="444444"/>
                </a:solidFill>
                <a:effectLst/>
                <a:latin typeface="Calibri"/>
                <a:ea typeface="Calibri"/>
                <a:cs typeface="Calibri"/>
              </a:rPr>
              <a:t>Konstaapeli Danielin kirjasta case:</a:t>
            </a:r>
            <a:r>
              <a:rPr lang="fi-FI" sz="1800">
                <a:solidFill>
                  <a:srgbClr val="444444"/>
                </a:solidFill>
                <a:latin typeface="Calibri"/>
                <a:ea typeface="Calibri"/>
                <a:cs typeface="Calibri"/>
              </a:rPr>
              <a:t> Sisältä kaunis kevari (sivut 142-143)</a:t>
            </a:r>
            <a:endParaRPr lang="fi-FI" sz="1800" b="0" i="0">
              <a:solidFill>
                <a:srgbClr val="444444"/>
              </a:solidFill>
              <a:effectLst/>
              <a:latin typeface="Calibri"/>
              <a:ea typeface="Calibri"/>
              <a:cs typeface="Calibri"/>
            </a:endParaRPr>
          </a:p>
          <a:p>
            <a:pPr algn="l" rtl="0" fontAlgn="base"/>
            <a:endParaRPr lang="fi-FI" sz="1800" b="0" i="0">
              <a:solidFill>
                <a:srgbClr val="444444"/>
              </a:solidFill>
              <a:effectLst/>
              <a:latin typeface="Calibri" panose="020F0502020204030204" pitchFamily="34" charset="0"/>
            </a:endParaRPr>
          </a:p>
          <a:p>
            <a:pPr marL="0" indent="0">
              <a:lnSpc>
                <a:spcPct val="107000"/>
              </a:lnSpc>
              <a:spcAft>
                <a:spcPts val="800"/>
              </a:spcAft>
              <a:buFont typeface="Arial"/>
              <a:buNone/>
            </a:pPr>
            <a:endParaRPr lang="fi-FI">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893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t>Ratkaisut samalla dialla. </a:t>
            </a:r>
            <a:endParaRPr lang="fi-FI">
              <a:ea typeface="Calibri" panose="020F0502020204030204"/>
              <a:cs typeface="Calibri" panose="020F0502020204030204"/>
            </a:endParaRPr>
          </a:p>
          <a:p>
            <a:pPr marL="171450" indent="-171450">
              <a:buFont typeface="Arial"/>
              <a:buChar char="•"/>
            </a:pPr>
            <a:r>
              <a:rPr lang="fi-FI"/>
              <a:t>Tunnin pitäjä laittaa ne näkyviin vasta kun tehtävä on tehty. </a:t>
            </a:r>
            <a:endParaRPr lang="fi-FI">
              <a:ea typeface="Calibri"/>
              <a:cs typeface="Calibri"/>
            </a:endParaRPr>
          </a:p>
          <a:p>
            <a:pPr marL="171450" indent="-171450">
              <a:buFont typeface="Arial"/>
              <a:buChar char="•"/>
            </a:pPr>
            <a:r>
              <a:rPr lang="fi-FI">
                <a:ea typeface="Calibri"/>
                <a:cs typeface="Calibri"/>
              </a:rPr>
              <a:t>Itsepuolustusta kutsutaan laissa hätävarjeluksi.</a:t>
            </a:r>
          </a:p>
          <a:p>
            <a:pPr marL="171450" indent="-171450">
              <a:buFont typeface="Arial"/>
              <a:buChar char="•"/>
            </a:pPr>
            <a:r>
              <a:rPr lang="fi-FI">
                <a:ea typeface="Calibri"/>
                <a:cs typeface="Calibri"/>
              </a:rPr>
              <a:t>Hätävarjelu on yksi mahdollinen vastuuvapausperiaate, joten jos voidaan osoittaa rikoksen tekijän toimineen sen perusteella, häntä ei syytetä rikoksesta.</a:t>
            </a:r>
          </a:p>
          <a:p>
            <a:pPr marL="171450" indent="-171450">
              <a:buFont typeface="Arial"/>
              <a:buChar char="•"/>
            </a:pPr>
            <a:r>
              <a:rPr lang="fi-FI"/>
              <a:t>Hätävarjelu voi olla kyseessä jos joku tekee tarpeellisen</a:t>
            </a:r>
            <a:r>
              <a:rPr lang="fi-FI" b="1"/>
              <a:t> puolustusteon aloitetun tai välittömästi uhkaavan oikeudettoman hyökkäyksen torjumiseksi.</a:t>
            </a:r>
            <a:r>
              <a:rPr lang="fi-FI"/>
              <a:t> </a:t>
            </a:r>
            <a:endParaRPr lang="fi-FI">
              <a:ea typeface="Calibri" panose="020F0502020204030204"/>
              <a:cs typeface="Calibri" panose="020F0502020204030204"/>
            </a:endParaRPr>
          </a:p>
          <a:p>
            <a:pPr marL="171450" indent="-171450">
              <a:buFont typeface="Arial"/>
              <a:buChar char="•"/>
            </a:pPr>
            <a:r>
              <a:rPr lang="fi-FI">
                <a:ea typeface="Calibri" panose="020F0502020204030204"/>
                <a:cs typeface="Calibri" panose="020F0502020204030204"/>
              </a:rPr>
              <a:t>Väkivaltaa ei saa koskaan itse aloittaa.</a:t>
            </a:r>
          </a:p>
          <a:p>
            <a:pPr marL="171450" indent="-171450">
              <a:buFont typeface="Arial"/>
              <a:buChar char="•"/>
            </a:pPr>
            <a:r>
              <a:rPr lang="fi-FI">
                <a:ea typeface="Calibri" panose="020F0502020204030204"/>
                <a:cs typeface="Calibri" panose="020F0502020204030204"/>
              </a:rPr>
              <a:t>Kostaminen ei ole hätävarjelua. </a:t>
            </a:r>
          </a:p>
          <a:p>
            <a:pPr marL="171450" indent="-171450">
              <a:buFont typeface="Arial"/>
              <a:buChar char="•"/>
            </a:pPr>
            <a:r>
              <a:rPr lang="fi-FI">
                <a:ea typeface="Calibri" panose="020F0502020204030204"/>
                <a:cs typeface="Calibri" panose="020F0502020204030204"/>
              </a:rPr>
              <a:t>Liiallisen väkivallan käyttö ei ole koskaan hyväksyttävissä ja itseään on puolustettava mahdollisimman vähäisesti.</a:t>
            </a:r>
          </a:p>
          <a:p>
            <a:pPr marL="171450" indent="-171450">
              <a:buFont typeface="Arial"/>
              <a:buChar char="•"/>
            </a:pPr>
            <a:r>
              <a:rPr lang="fi-FI">
                <a:ea typeface="Calibri" panose="020F0502020204030204"/>
                <a:cs typeface="Calibri" panose="020F0502020204030204"/>
              </a:rPr>
              <a:t>Paras tapa on aina poistua tilanteesta, joskus nopeastikin.</a:t>
            </a:r>
          </a:p>
          <a:p>
            <a:pPr marL="171450" indent="-171450">
              <a:buFont typeface="Arial"/>
              <a:buChar char="•"/>
            </a:pPr>
            <a:endParaRPr lang="fi-FI">
              <a:ea typeface="Calibri" panose="020F0502020204030204"/>
              <a:cs typeface="Calibri" panose="020F0502020204030204"/>
            </a:endParaRPr>
          </a:p>
          <a:p>
            <a:endParaRPr lang="fi-FI">
              <a:ea typeface="Calibri" panose="020F0502020204030204"/>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709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a:p>
            <a:r>
              <a:rPr lang="en-US">
                <a:hlinkClick r:id="rId3"/>
              </a:rPr>
              <a:t>Päihdetieto - Details - Kahoot!</a:t>
            </a:r>
            <a:endParaRPr lang="en-US"/>
          </a:p>
          <a:p>
            <a:endParaRPr lang="en-US"/>
          </a:p>
          <a:p>
            <a:r>
              <a:rPr lang="en-US"/>
              <a:t>Jos </a:t>
            </a:r>
            <a:r>
              <a:rPr lang="en-US" err="1"/>
              <a:t>linkki</a:t>
            </a:r>
            <a:r>
              <a:rPr lang="en-US"/>
              <a:t> </a:t>
            </a:r>
            <a:r>
              <a:rPr lang="en-US" err="1"/>
              <a:t>ei</a:t>
            </a:r>
            <a:r>
              <a:rPr lang="en-US"/>
              <a:t> </a:t>
            </a:r>
            <a:r>
              <a:rPr lang="en-US" err="1"/>
              <a:t>toimi</a:t>
            </a:r>
            <a:r>
              <a:rPr lang="en-US"/>
              <a:t>, </a:t>
            </a:r>
            <a:r>
              <a:rPr lang="en-US" err="1"/>
              <a:t>löydät</a:t>
            </a:r>
            <a:r>
              <a:rPr lang="en-US"/>
              <a:t> </a:t>
            </a:r>
            <a:r>
              <a:rPr lang="en-US" err="1"/>
              <a:t>kahootin</a:t>
            </a:r>
            <a:r>
              <a:rPr lang="en-US"/>
              <a:t> </a:t>
            </a:r>
            <a:r>
              <a:rPr lang="en-US" err="1"/>
              <a:t>tiedoilla</a:t>
            </a:r>
            <a:r>
              <a:rPr lang="en-US"/>
              <a:t>: </a:t>
            </a:r>
            <a:r>
              <a:rPr lang="en-US" err="1"/>
              <a:t>tekijä</a:t>
            </a:r>
            <a:r>
              <a:rPr lang="en-US"/>
              <a:t> sannatahko25 </a:t>
            </a:r>
            <a:r>
              <a:rPr lang="en-US" err="1"/>
              <a:t>kahootin</a:t>
            </a:r>
            <a:r>
              <a:rPr lang="en-US"/>
              <a:t> </a:t>
            </a:r>
            <a:r>
              <a:rPr lang="en-US" err="1"/>
              <a:t>nimi</a:t>
            </a:r>
            <a:r>
              <a:rPr lang="en-US"/>
              <a:t>: </a:t>
            </a:r>
            <a:r>
              <a:rPr lang="en-US" err="1"/>
              <a:t>päihdetieto</a:t>
            </a:r>
            <a:r>
              <a:rPr lang="en-US"/>
              <a:t> </a:t>
            </a:r>
            <a:endParaRPr lang="en-US">
              <a:cs typeface="Calibri"/>
            </a:endParaRPr>
          </a:p>
          <a:p>
            <a:endParaRPr lang="en-US">
              <a:cs typeface="Calibri"/>
            </a:endParaRPr>
          </a:p>
          <a:p>
            <a:r>
              <a:rPr lang="en-US" err="1"/>
              <a:t>Kahootin</a:t>
            </a:r>
            <a:r>
              <a:rPr lang="en-US"/>
              <a:t> </a:t>
            </a:r>
            <a:r>
              <a:rPr lang="en-US" err="1"/>
              <a:t>kysymyksiin</a:t>
            </a:r>
            <a:r>
              <a:rPr lang="en-US"/>
              <a:t> </a:t>
            </a:r>
            <a:r>
              <a:rPr lang="en-US" err="1"/>
              <a:t>vastauksiin</a:t>
            </a:r>
            <a:r>
              <a:rPr lang="en-US"/>
              <a:t> </a:t>
            </a:r>
            <a:r>
              <a:rPr lang="en-US" err="1"/>
              <a:t>tueksi</a:t>
            </a:r>
            <a:r>
              <a:rPr lang="en-US"/>
              <a:t>:</a:t>
            </a:r>
          </a:p>
          <a:p>
            <a:pPr marL="228600" indent="-228600">
              <a:buAutoNum type="arabicPeriod"/>
            </a:pPr>
            <a:r>
              <a:rPr lang="en-US" err="1"/>
              <a:t>Sähkötupakka</a:t>
            </a:r>
            <a:r>
              <a:rPr lang="en-US"/>
              <a:t> on </a:t>
            </a:r>
            <a:r>
              <a:rPr lang="en-US" err="1"/>
              <a:t>tupakkalain</a:t>
            </a:r>
            <a:r>
              <a:rPr lang="en-US"/>
              <a:t> </a:t>
            </a:r>
            <a:r>
              <a:rPr lang="en-US" err="1"/>
              <a:t>mukaisesti</a:t>
            </a:r>
            <a:r>
              <a:rPr lang="en-US"/>
              <a:t> </a:t>
            </a:r>
            <a:r>
              <a:rPr lang="en-US" err="1"/>
              <a:t>päihteeksi</a:t>
            </a:r>
            <a:r>
              <a:rPr lang="en-US"/>
              <a:t> </a:t>
            </a:r>
            <a:r>
              <a:rPr lang="en-US" err="1"/>
              <a:t>laskettava</a:t>
            </a:r>
            <a:r>
              <a:rPr lang="en-US"/>
              <a:t>. </a:t>
            </a:r>
            <a:r>
              <a:rPr lang="en-US" err="1"/>
              <a:t>Sillä</a:t>
            </a:r>
            <a:r>
              <a:rPr lang="en-US"/>
              <a:t> </a:t>
            </a:r>
            <a:r>
              <a:rPr lang="en-US" err="1"/>
              <a:t>ei</a:t>
            </a:r>
            <a:r>
              <a:rPr lang="en-US"/>
              <a:t> ole </a:t>
            </a:r>
            <a:r>
              <a:rPr lang="en-US" err="1"/>
              <a:t>merkitystä</a:t>
            </a:r>
            <a:r>
              <a:rPr lang="en-US"/>
              <a:t> </a:t>
            </a:r>
            <a:r>
              <a:rPr lang="en-US" err="1"/>
              <a:t>onko</a:t>
            </a:r>
            <a:r>
              <a:rPr lang="en-US"/>
              <a:t> </a:t>
            </a:r>
            <a:r>
              <a:rPr lang="en-US" err="1"/>
              <a:t>siinä</a:t>
            </a:r>
            <a:r>
              <a:rPr lang="en-US"/>
              <a:t> </a:t>
            </a:r>
            <a:r>
              <a:rPr lang="en-US" err="1"/>
              <a:t>nikotiinia</a:t>
            </a:r>
            <a:r>
              <a:rPr lang="en-US"/>
              <a:t> </a:t>
            </a:r>
            <a:r>
              <a:rPr lang="en-US" err="1"/>
              <a:t>vai</a:t>
            </a:r>
            <a:r>
              <a:rPr lang="en-US"/>
              <a:t> </a:t>
            </a:r>
            <a:r>
              <a:rPr lang="en-US" err="1"/>
              <a:t>ei</a:t>
            </a:r>
            <a:r>
              <a:rPr lang="en-US"/>
              <a:t>. </a:t>
            </a:r>
            <a:endParaRPr lang="en-US">
              <a:cs typeface="Calibri"/>
            </a:endParaRPr>
          </a:p>
          <a:p>
            <a:pPr marL="228600" indent="-228600">
              <a:buAutoNum type="arabicPeriod"/>
            </a:pPr>
            <a:r>
              <a:rPr lang="en-US" err="1"/>
              <a:t>Nuuska</a:t>
            </a:r>
            <a:r>
              <a:rPr lang="en-US"/>
              <a:t> </a:t>
            </a:r>
            <a:r>
              <a:rPr lang="en-US" err="1"/>
              <a:t>nostaa</a:t>
            </a:r>
            <a:r>
              <a:rPr lang="en-US"/>
              <a:t> </a:t>
            </a:r>
            <a:r>
              <a:rPr lang="en-US" err="1"/>
              <a:t>verenpainetta</a:t>
            </a:r>
            <a:r>
              <a:rPr lang="en-US"/>
              <a:t> ja </a:t>
            </a:r>
            <a:r>
              <a:rPr lang="en-US" err="1"/>
              <a:t>kiihdyttää</a:t>
            </a:r>
            <a:r>
              <a:rPr lang="en-US"/>
              <a:t> </a:t>
            </a:r>
            <a:r>
              <a:rPr lang="en-US" err="1"/>
              <a:t>sydämen</a:t>
            </a:r>
            <a:r>
              <a:rPr lang="en-US"/>
              <a:t> </a:t>
            </a:r>
            <a:r>
              <a:rPr lang="en-US" err="1"/>
              <a:t>sykettä</a:t>
            </a:r>
            <a:r>
              <a:rPr lang="en-US"/>
              <a:t>, </a:t>
            </a:r>
            <a:r>
              <a:rPr lang="en-US" err="1"/>
              <a:t>jolloin</a:t>
            </a:r>
            <a:r>
              <a:rPr lang="en-US"/>
              <a:t> </a:t>
            </a:r>
            <a:r>
              <a:rPr lang="en-US" err="1"/>
              <a:t>ihminesen</a:t>
            </a:r>
            <a:r>
              <a:rPr lang="en-US"/>
              <a:t> </a:t>
            </a:r>
            <a:r>
              <a:rPr lang="en-US" err="1"/>
              <a:t>elimistö</a:t>
            </a:r>
            <a:r>
              <a:rPr lang="en-US"/>
              <a:t> on jo </a:t>
            </a:r>
            <a:r>
              <a:rPr lang="en-US" err="1"/>
              <a:t>rasitustilassa</a:t>
            </a:r>
            <a:r>
              <a:rPr lang="en-US"/>
              <a:t>. </a:t>
            </a:r>
            <a:r>
              <a:rPr lang="en-US" err="1"/>
              <a:t>Tästä</a:t>
            </a:r>
            <a:r>
              <a:rPr lang="en-US"/>
              <a:t> </a:t>
            </a:r>
            <a:r>
              <a:rPr lang="en-US" err="1"/>
              <a:t>johtuen</a:t>
            </a:r>
            <a:r>
              <a:rPr lang="en-US"/>
              <a:t> se </a:t>
            </a:r>
            <a:r>
              <a:rPr lang="en-US" err="1"/>
              <a:t>voi</a:t>
            </a:r>
            <a:r>
              <a:rPr lang="en-US"/>
              <a:t> </a:t>
            </a:r>
            <a:r>
              <a:rPr lang="en-US" err="1"/>
              <a:t>jopa</a:t>
            </a:r>
            <a:r>
              <a:rPr lang="en-US"/>
              <a:t> </a:t>
            </a:r>
            <a:r>
              <a:rPr lang="en-US" err="1"/>
              <a:t>heikentää</a:t>
            </a:r>
            <a:r>
              <a:rPr lang="en-US"/>
              <a:t> </a:t>
            </a:r>
            <a:r>
              <a:rPr lang="en-US" err="1"/>
              <a:t>urheilusuoritusta</a:t>
            </a:r>
            <a:r>
              <a:rPr lang="en-US"/>
              <a:t>.</a:t>
            </a:r>
            <a:endParaRPr lang="en-US">
              <a:cs typeface="Calibri"/>
            </a:endParaRPr>
          </a:p>
          <a:p>
            <a:pPr marL="228600" indent="-228600">
              <a:buAutoNum type="arabicPeriod"/>
            </a:pPr>
            <a:r>
              <a:rPr lang="en-US" err="1"/>
              <a:t>Alkoholi</a:t>
            </a:r>
            <a:r>
              <a:rPr lang="en-US"/>
              <a:t> on </a:t>
            </a:r>
            <a:r>
              <a:rPr lang="en-US" err="1"/>
              <a:t>yksi</a:t>
            </a:r>
            <a:r>
              <a:rPr lang="en-US"/>
              <a:t> </a:t>
            </a:r>
            <a:r>
              <a:rPr lang="en-US" err="1"/>
              <a:t>yleisimpiä</a:t>
            </a:r>
            <a:r>
              <a:rPr lang="en-US"/>
              <a:t> </a:t>
            </a:r>
            <a:r>
              <a:rPr lang="en-US" err="1"/>
              <a:t>työikäisten</a:t>
            </a:r>
            <a:r>
              <a:rPr lang="en-US"/>
              <a:t> </a:t>
            </a:r>
            <a:r>
              <a:rPr lang="en-US" err="1"/>
              <a:t>suomalaisten</a:t>
            </a:r>
            <a:r>
              <a:rPr lang="en-US"/>
              <a:t> </a:t>
            </a:r>
            <a:r>
              <a:rPr lang="en-US" err="1"/>
              <a:t>kuolinsyyn</a:t>
            </a:r>
            <a:r>
              <a:rPr lang="en-US"/>
              <a:t> </a:t>
            </a:r>
            <a:r>
              <a:rPr lang="en-US" err="1"/>
              <a:t>aiheuttajia</a:t>
            </a:r>
            <a:r>
              <a:rPr lang="en-US"/>
              <a:t>. </a:t>
            </a:r>
            <a:r>
              <a:rPr lang="en-US" err="1"/>
              <a:t>Terveyshaittojen</a:t>
            </a:r>
            <a:r>
              <a:rPr lang="en-US"/>
              <a:t> </a:t>
            </a:r>
            <a:r>
              <a:rPr lang="en-US" err="1"/>
              <a:t>lisäksi</a:t>
            </a:r>
            <a:r>
              <a:rPr lang="en-US"/>
              <a:t> </a:t>
            </a:r>
            <a:r>
              <a:rPr lang="en-US" err="1"/>
              <a:t>onnettomuudet</a:t>
            </a:r>
            <a:r>
              <a:rPr lang="en-US"/>
              <a:t>, </a:t>
            </a:r>
            <a:r>
              <a:rPr lang="en-US" err="1"/>
              <a:t>tapaturmat</a:t>
            </a:r>
            <a:r>
              <a:rPr lang="en-US"/>
              <a:t> mm. </a:t>
            </a:r>
            <a:r>
              <a:rPr lang="en-US" err="1"/>
              <a:t>Rattijuopumukset</a:t>
            </a:r>
            <a:r>
              <a:rPr lang="en-US"/>
              <a:t> ja </a:t>
            </a:r>
            <a:r>
              <a:rPr lang="en-US" err="1"/>
              <a:t>hukkumiskuolemat</a:t>
            </a:r>
            <a:r>
              <a:rPr lang="en-US"/>
              <a:t> </a:t>
            </a:r>
            <a:r>
              <a:rPr lang="en-US" err="1"/>
              <a:t>lasketaan</a:t>
            </a:r>
            <a:r>
              <a:rPr lang="en-US"/>
              <a:t> </a:t>
            </a:r>
            <a:r>
              <a:rPr lang="en-US" err="1"/>
              <a:t>mukaan</a:t>
            </a:r>
            <a:r>
              <a:rPr lang="en-US"/>
              <a:t>.</a:t>
            </a:r>
            <a:endParaRPr lang="en-US">
              <a:cs typeface="Calibri"/>
            </a:endParaRPr>
          </a:p>
          <a:p>
            <a:pPr marL="228600" indent="-228600">
              <a:buAutoNum type="arabicPeriod"/>
            </a:pPr>
            <a:r>
              <a:rPr lang="en-US" err="1"/>
              <a:t>Nuuskan</a:t>
            </a:r>
            <a:r>
              <a:rPr lang="en-US"/>
              <a:t> </a:t>
            </a:r>
            <a:r>
              <a:rPr lang="en-US" err="1"/>
              <a:t>lahjoittaminenkin</a:t>
            </a:r>
            <a:r>
              <a:rPr lang="en-US"/>
              <a:t> on </a:t>
            </a:r>
            <a:r>
              <a:rPr lang="en-US" err="1"/>
              <a:t>laissa</a:t>
            </a:r>
            <a:r>
              <a:rPr lang="en-US"/>
              <a:t> </a:t>
            </a:r>
            <a:r>
              <a:rPr lang="en-US" err="1"/>
              <a:t>kielletty</a:t>
            </a:r>
            <a:r>
              <a:rPr lang="en-US"/>
              <a:t>. </a:t>
            </a:r>
            <a:r>
              <a:rPr lang="en-US" err="1"/>
              <a:t>Vapessa</a:t>
            </a:r>
            <a:r>
              <a:rPr lang="en-US"/>
              <a:t> on </a:t>
            </a:r>
            <a:r>
              <a:rPr lang="en-US" err="1"/>
              <a:t>todettu</a:t>
            </a:r>
            <a:r>
              <a:rPr lang="en-US"/>
              <a:t> </a:t>
            </a:r>
            <a:r>
              <a:rPr lang="en-US" err="1"/>
              <a:t>vaarallisia</a:t>
            </a:r>
            <a:r>
              <a:rPr lang="en-US"/>
              <a:t> </a:t>
            </a:r>
            <a:r>
              <a:rPr lang="en-US" err="1"/>
              <a:t>määriä</a:t>
            </a:r>
            <a:r>
              <a:rPr lang="en-US"/>
              <a:t> </a:t>
            </a:r>
            <a:r>
              <a:rPr lang="en-US" err="1"/>
              <a:t>lyijyä</a:t>
            </a:r>
            <a:r>
              <a:rPr lang="en-US"/>
              <a:t> (</a:t>
            </a:r>
            <a:r>
              <a:rPr lang="en-US" err="1"/>
              <a:t>Ylen</a:t>
            </a:r>
            <a:r>
              <a:rPr lang="en-US"/>
              <a:t> video), </a:t>
            </a:r>
            <a:r>
              <a:rPr lang="en-US" err="1"/>
              <a:t>kannabiksen</a:t>
            </a:r>
            <a:r>
              <a:rPr lang="en-US"/>
              <a:t> </a:t>
            </a:r>
            <a:r>
              <a:rPr lang="en-US" err="1"/>
              <a:t>käyttö</a:t>
            </a:r>
            <a:r>
              <a:rPr lang="en-US"/>
              <a:t> </a:t>
            </a:r>
            <a:r>
              <a:rPr lang="en-US" err="1"/>
              <a:t>voi</a:t>
            </a:r>
            <a:r>
              <a:rPr lang="en-US"/>
              <a:t> </a:t>
            </a:r>
            <a:r>
              <a:rPr lang="en-US" err="1"/>
              <a:t>aiheuttaa</a:t>
            </a:r>
            <a:r>
              <a:rPr lang="en-US"/>
              <a:t> jo </a:t>
            </a:r>
            <a:r>
              <a:rPr lang="en-US" err="1"/>
              <a:t>ensimmäisellä</a:t>
            </a:r>
            <a:r>
              <a:rPr lang="en-US"/>
              <a:t> </a:t>
            </a:r>
            <a:r>
              <a:rPr lang="en-US" err="1"/>
              <a:t>kokeilulla</a:t>
            </a:r>
            <a:r>
              <a:rPr lang="en-US"/>
              <a:t> </a:t>
            </a:r>
            <a:r>
              <a:rPr lang="en-US" err="1"/>
              <a:t>psykoosin</a:t>
            </a:r>
            <a:r>
              <a:rPr lang="en-US"/>
              <a:t>, </a:t>
            </a:r>
            <a:r>
              <a:rPr lang="en-US" err="1"/>
              <a:t>jos</a:t>
            </a:r>
            <a:r>
              <a:rPr lang="en-US"/>
              <a:t> </a:t>
            </a:r>
            <a:r>
              <a:rPr lang="en-US" err="1"/>
              <a:t>ihmisellä</a:t>
            </a:r>
            <a:r>
              <a:rPr lang="en-US"/>
              <a:t> on </a:t>
            </a:r>
            <a:r>
              <a:rPr lang="en-US" err="1"/>
              <a:t>alttius</a:t>
            </a:r>
            <a:r>
              <a:rPr lang="en-US"/>
              <a:t> </a:t>
            </a:r>
            <a:r>
              <a:rPr lang="en-US" err="1"/>
              <a:t>olemassa</a:t>
            </a:r>
            <a:r>
              <a:rPr lang="en-US"/>
              <a:t>. </a:t>
            </a:r>
            <a:r>
              <a:rPr lang="en-US" b="1" err="1"/>
              <a:t>Passiivinen</a:t>
            </a:r>
            <a:r>
              <a:rPr lang="en-US" b="1"/>
              <a:t> </a:t>
            </a:r>
            <a:r>
              <a:rPr lang="en-US" b="1" err="1"/>
              <a:t>tupakointi</a:t>
            </a:r>
            <a:r>
              <a:rPr lang="en-US" b="1"/>
              <a:t> on </a:t>
            </a:r>
            <a:r>
              <a:rPr lang="en-US" b="1" err="1"/>
              <a:t>tärkeä</a:t>
            </a:r>
            <a:r>
              <a:rPr lang="en-US" b="1"/>
              <a:t> </a:t>
            </a:r>
            <a:r>
              <a:rPr lang="en-US" b="1" err="1"/>
              <a:t>käydä</a:t>
            </a:r>
            <a:r>
              <a:rPr lang="en-US" b="1"/>
              <a:t> </a:t>
            </a:r>
            <a:r>
              <a:rPr lang="en-US" b="1" err="1"/>
              <a:t>läpi</a:t>
            </a:r>
            <a:r>
              <a:rPr lang="en-US" b="1"/>
              <a:t> </a:t>
            </a:r>
            <a:r>
              <a:rPr lang="en-US" b="1" err="1"/>
              <a:t>tässä</a:t>
            </a:r>
            <a:r>
              <a:rPr lang="en-US" b="1"/>
              <a:t>,</a:t>
            </a:r>
            <a:r>
              <a:rPr lang="en-US"/>
              <a:t> </a:t>
            </a:r>
            <a:r>
              <a:rPr lang="en-US" err="1"/>
              <a:t>myös</a:t>
            </a:r>
            <a:r>
              <a:rPr lang="en-US"/>
              <a:t> </a:t>
            </a:r>
            <a:r>
              <a:rPr lang="en-US" err="1"/>
              <a:t>vapen</a:t>
            </a:r>
            <a:r>
              <a:rPr lang="en-US"/>
              <a:t> </a:t>
            </a:r>
            <a:r>
              <a:rPr lang="en-US" err="1"/>
              <a:t>höyryistä</a:t>
            </a:r>
            <a:r>
              <a:rPr lang="en-US"/>
              <a:t> on </a:t>
            </a:r>
            <a:r>
              <a:rPr lang="en-US" err="1"/>
              <a:t>haittoja</a:t>
            </a:r>
            <a:r>
              <a:rPr lang="en-US"/>
              <a:t> </a:t>
            </a:r>
            <a:r>
              <a:rPr lang="en-US" err="1"/>
              <a:t>ympärillä</a:t>
            </a:r>
            <a:r>
              <a:rPr lang="en-US"/>
              <a:t> </a:t>
            </a:r>
            <a:r>
              <a:rPr lang="en-US" err="1"/>
              <a:t>oleville</a:t>
            </a:r>
            <a:r>
              <a:rPr lang="en-US"/>
              <a:t>, </a:t>
            </a:r>
            <a:r>
              <a:rPr lang="en-US" err="1"/>
              <a:t>ei</a:t>
            </a:r>
            <a:r>
              <a:rPr lang="en-US"/>
              <a:t> vain </a:t>
            </a:r>
            <a:r>
              <a:rPr lang="en-US" err="1"/>
              <a:t>tupakan</a:t>
            </a:r>
            <a:r>
              <a:rPr lang="en-US"/>
              <a:t> </a:t>
            </a:r>
            <a:r>
              <a:rPr lang="en-US" err="1"/>
              <a:t>savusta</a:t>
            </a:r>
            <a:r>
              <a:rPr lang="en-US"/>
              <a:t>.</a:t>
            </a:r>
            <a:endParaRPr lang="en-US">
              <a:cs typeface="Calibri"/>
            </a:endParaRPr>
          </a:p>
          <a:p>
            <a:pPr marL="228600" indent="-228600">
              <a:buAutoNum type="arabicPeriod"/>
            </a:pPr>
            <a:r>
              <a:rPr lang="en-US" err="1"/>
              <a:t>Vapen</a:t>
            </a:r>
            <a:r>
              <a:rPr lang="en-US"/>
              <a:t> </a:t>
            </a:r>
            <a:r>
              <a:rPr lang="en-US" err="1"/>
              <a:t>käytöstä</a:t>
            </a:r>
            <a:r>
              <a:rPr lang="en-US"/>
              <a:t> </a:t>
            </a:r>
            <a:r>
              <a:rPr lang="en-US" err="1"/>
              <a:t>voi</a:t>
            </a:r>
            <a:r>
              <a:rPr lang="en-US"/>
              <a:t> </a:t>
            </a:r>
            <a:r>
              <a:rPr lang="en-US" err="1"/>
              <a:t>tulla</a:t>
            </a:r>
            <a:r>
              <a:rPr lang="en-US"/>
              <a:t> </a:t>
            </a:r>
            <a:r>
              <a:rPr lang="en-US" err="1"/>
              <a:t>näitä</a:t>
            </a:r>
            <a:r>
              <a:rPr lang="en-US"/>
              <a:t> </a:t>
            </a:r>
            <a:r>
              <a:rPr lang="en-US" err="1"/>
              <a:t>kaikkia</a:t>
            </a:r>
            <a:r>
              <a:rPr lang="en-US"/>
              <a:t> </a:t>
            </a:r>
            <a:r>
              <a:rPr lang="en-US" err="1"/>
              <a:t>haittoja</a:t>
            </a:r>
            <a:r>
              <a:rPr lang="en-US"/>
              <a:t>. </a:t>
            </a:r>
            <a:r>
              <a:rPr lang="en-US" err="1"/>
              <a:t>Pitkäaikaisvaikutuksista</a:t>
            </a:r>
            <a:r>
              <a:rPr lang="en-US"/>
              <a:t> </a:t>
            </a:r>
            <a:r>
              <a:rPr lang="en-US" err="1"/>
              <a:t>ei</a:t>
            </a:r>
            <a:r>
              <a:rPr lang="en-US"/>
              <a:t> </a:t>
            </a:r>
            <a:r>
              <a:rPr lang="en-US" err="1"/>
              <a:t>vielä</a:t>
            </a:r>
            <a:r>
              <a:rPr lang="en-US"/>
              <a:t> ole </a:t>
            </a:r>
            <a:r>
              <a:rPr lang="en-US" err="1"/>
              <a:t>edes</a:t>
            </a:r>
            <a:r>
              <a:rPr lang="en-US"/>
              <a:t> </a:t>
            </a:r>
            <a:r>
              <a:rPr lang="en-US" err="1"/>
              <a:t>tutkittua</a:t>
            </a:r>
            <a:r>
              <a:rPr lang="en-US"/>
              <a:t> </a:t>
            </a:r>
            <a:r>
              <a:rPr lang="en-US" err="1"/>
              <a:t>tietoa</a:t>
            </a:r>
            <a:r>
              <a:rPr lang="en-US"/>
              <a:t>. </a:t>
            </a:r>
            <a:endParaRPr lang="en-US">
              <a:cs typeface="Calibri"/>
            </a:endParaRPr>
          </a:p>
          <a:p>
            <a:pPr marL="228600" indent="-228600">
              <a:buAutoNum type="arabicPeriod"/>
            </a:pPr>
            <a:r>
              <a:rPr lang="en-US" err="1"/>
              <a:t>Ensin</a:t>
            </a:r>
            <a:r>
              <a:rPr lang="en-US"/>
              <a:t> </a:t>
            </a:r>
            <a:r>
              <a:rPr lang="en-US" err="1"/>
              <a:t>käydään</a:t>
            </a:r>
            <a:r>
              <a:rPr lang="en-US"/>
              <a:t> </a:t>
            </a:r>
            <a:r>
              <a:rPr lang="en-US" err="1"/>
              <a:t>läpi</a:t>
            </a:r>
            <a:r>
              <a:rPr lang="en-US"/>
              <a:t> </a:t>
            </a:r>
            <a:r>
              <a:rPr lang="en-US" err="1"/>
              <a:t>mitä</a:t>
            </a:r>
            <a:r>
              <a:rPr lang="en-US"/>
              <a:t> on </a:t>
            </a:r>
            <a:r>
              <a:rPr lang="en-US" err="1"/>
              <a:t>julkiset</a:t>
            </a:r>
            <a:r>
              <a:rPr lang="en-US"/>
              <a:t> </a:t>
            </a:r>
            <a:r>
              <a:rPr lang="en-US" err="1"/>
              <a:t>tilat</a:t>
            </a:r>
            <a:r>
              <a:rPr lang="en-US"/>
              <a:t> (</a:t>
            </a:r>
            <a:r>
              <a:rPr lang="en-US" err="1"/>
              <a:t>esim</a:t>
            </a:r>
            <a:r>
              <a:rPr lang="en-US"/>
              <a:t>. </a:t>
            </a:r>
            <a:r>
              <a:rPr lang="en-US" err="1"/>
              <a:t>Kauppakeskukset</a:t>
            </a:r>
            <a:r>
              <a:rPr lang="en-US"/>
              <a:t>, </a:t>
            </a:r>
            <a:r>
              <a:rPr lang="en-US" err="1"/>
              <a:t>kirjastot</a:t>
            </a:r>
            <a:r>
              <a:rPr lang="en-US"/>
              <a:t>, </a:t>
            </a:r>
            <a:r>
              <a:rPr lang="en-US" err="1"/>
              <a:t>nuorisotilat</a:t>
            </a:r>
            <a:r>
              <a:rPr lang="en-US"/>
              <a:t> </a:t>
            </a:r>
            <a:r>
              <a:rPr lang="en-US" err="1"/>
              <a:t>ym</a:t>
            </a:r>
            <a:r>
              <a:rPr lang="en-US"/>
              <a:t>.) </a:t>
            </a:r>
            <a:r>
              <a:rPr lang="en-US" err="1"/>
              <a:t>Erikseen</a:t>
            </a:r>
            <a:r>
              <a:rPr lang="en-US"/>
              <a:t> </a:t>
            </a:r>
            <a:r>
              <a:rPr lang="en-US" err="1"/>
              <a:t>voi</a:t>
            </a:r>
            <a:r>
              <a:rPr lang="en-US"/>
              <a:t> </a:t>
            </a:r>
            <a:r>
              <a:rPr lang="en-US" err="1"/>
              <a:t>mainita</a:t>
            </a:r>
            <a:r>
              <a:rPr lang="en-US"/>
              <a:t> </a:t>
            </a:r>
            <a:r>
              <a:rPr lang="en-US" err="1"/>
              <a:t>kouluihin</a:t>
            </a:r>
            <a:r>
              <a:rPr lang="en-US"/>
              <a:t> </a:t>
            </a:r>
            <a:r>
              <a:rPr lang="en-US" err="1"/>
              <a:t>liittyvästä</a:t>
            </a:r>
            <a:r>
              <a:rPr lang="en-US"/>
              <a:t> </a:t>
            </a:r>
            <a:r>
              <a:rPr lang="en-US" err="1"/>
              <a:t>lainsäädännöstä</a:t>
            </a:r>
            <a:r>
              <a:rPr lang="en-US"/>
              <a:t>. </a:t>
            </a:r>
            <a:r>
              <a:rPr lang="en-US" err="1"/>
              <a:t>Julkisten</a:t>
            </a:r>
            <a:r>
              <a:rPr lang="en-US"/>
              <a:t> </a:t>
            </a:r>
            <a:r>
              <a:rPr lang="en-US" err="1"/>
              <a:t>tilojen</a:t>
            </a:r>
            <a:r>
              <a:rPr lang="en-US"/>
              <a:t> </a:t>
            </a:r>
            <a:r>
              <a:rPr lang="en-US" err="1"/>
              <a:t>tupakointikielto</a:t>
            </a:r>
            <a:r>
              <a:rPr lang="en-US"/>
              <a:t> </a:t>
            </a:r>
            <a:r>
              <a:rPr lang="en-US" err="1"/>
              <a:t>koskee</a:t>
            </a:r>
            <a:r>
              <a:rPr lang="en-US"/>
              <a:t> </a:t>
            </a:r>
            <a:r>
              <a:rPr lang="en-US" err="1"/>
              <a:t>myös</a:t>
            </a:r>
            <a:r>
              <a:rPr lang="en-US"/>
              <a:t> </a:t>
            </a:r>
            <a:r>
              <a:rPr lang="en-US" err="1"/>
              <a:t>sähkötupakkaa</a:t>
            </a:r>
            <a:r>
              <a:rPr lang="en-US"/>
              <a:t> ja </a:t>
            </a:r>
            <a:r>
              <a:rPr lang="en-US" err="1"/>
              <a:t>kaikkia</a:t>
            </a:r>
            <a:r>
              <a:rPr lang="en-US"/>
              <a:t> </a:t>
            </a:r>
            <a:r>
              <a:rPr lang="en-US" err="1"/>
              <a:t>savuavia</a:t>
            </a:r>
            <a:r>
              <a:rPr lang="en-US"/>
              <a:t> </a:t>
            </a:r>
            <a:r>
              <a:rPr lang="en-US" err="1"/>
              <a:t>tupakkatuotteita</a:t>
            </a:r>
            <a:endParaRPr lang="en-US" err="1">
              <a:cs typeface="Calibri"/>
            </a:endParaRPr>
          </a:p>
          <a:p>
            <a:pPr marL="228600" indent="-228600">
              <a:buAutoNum type="arabicPeriod"/>
            </a:pPr>
            <a:r>
              <a:rPr lang="en-US" err="1"/>
              <a:t>Myös</a:t>
            </a:r>
            <a:r>
              <a:rPr lang="en-US"/>
              <a:t> </a:t>
            </a:r>
            <a:r>
              <a:rPr lang="en-US" err="1"/>
              <a:t>täysi-ikäinen</a:t>
            </a:r>
            <a:r>
              <a:rPr lang="en-US"/>
              <a:t> </a:t>
            </a:r>
            <a:r>
              <a:rPr lang="en-US" err="1"/>
              <a:t>voi</a:t>
            </a:r>
            <a:r>
              <a:rPr lang="en-US"/>
              <a:t> </a:t>
            </a:r>
            <a:r>
              <a:rPr lang="en-US" err="1"/>
              <a:t>saada</a:t>
            </a:r>
            <a:r>
              <a:rPr lang="en-US"/>
              <a:t> </a:t>
            </a:r>
            <a:r>
              <a:rPr lang="en-US" err="1"/>
              <a:t>sakkoa</a:t>
            </a:r>
            <a:r>
              <a:rPr lang="en-US"/>
              <a:t> </a:t>
            </a:r>
            <a:r>
              <a:rPr lang="en-US" err="1"/>
              <a:t>vapen</a:t>
            </a:r>
            <a:r>
              <a:rPr lang="en-US"/>
              <a:t> </a:t>
            </a:r>
            <a:r>
              <a:rPr lang="en-US" err="1"/>
              <a:t>hallussapidosta</a:t>
            </a:r>
            <a:r>
              <a:rPr lang="en-US"/>
              <a:t>, </a:t>
            </a:r>
            <a:r>
              <a:rPr lang="en-US" err="1"/>
              <a:t>jos</a:t>
            </a:r>
            <a:r>
              <a:rPr lang="en-US"/>
              <a:t> </a:t>
            </a:r>
            <a:r>
              <a:rPr lang="en-US" err="1"/>
              <a:t>tuotteessa</a:t>
            </a:r>
            <a:r>
              <a:rPr lang="en-US"/>
              <a:t> on </a:t>
            </a:r>
            <a:r>
              <a:rPr lang="en-US" err="1"/>
              <a:t>nikotiinia</a:t>
            </a:r>
            <a:r>
              <a:rPr lang="en-US"/>
              <a:t> </a:t>
            </a:r>
            <a:r>
              <a:rPr lang="en-US" err="1"/>
              <a:t>yli</a:t>
            </a:r>
            <a:r>
              <a:rPr lang="en-US"/>
              <a:t> 20mg. 20mg on </a:t>
            </a:r>
            <a:r>
              <a:rPr lang="en-US" err="1"/>
              <a:t>Suomessa</a:t>
            </a:r>
            <a:r>
              <a:rPr lang="en-US"/>
              <a:t> lain </a:t>
            </a:r>
            <a:r>
              <a:rPr lang="en-US" err="1"/>
              <a:t>sallima</a:t>
            </a:r>
            <a:r>
              <a:rPr lang="en-US"/>
              <a:t> raja </a:t>
            </a:r>
            <a:r>
              <a:rPr lang="en-US" err="1"/>
              <a:t>nikotiinille</a:t>
            </a:r>
            <a:r>
              <a:rPr lang="en-US"/>
              <a:t>, </a:t>
            </a:r>
            <a:r>
              <a:rPr lang="en-US" err="1"/>
              <a:t>lähes</a:t>
            </a:r>
            <a:r>
              <a:rPr lang="en-US"/>
              <a:t> </a:t>
            </a:r>
            <a:r>
              <a:rPr lang="en-US" err="1"/>
              <a:t>kaikissa</a:t>
            </a:r>
            <a:r>
              <a:rPr lang="en-US"/>
              <a:t> </a:t>
            </a:r>
            <a:r>
              <a:rPr lang="en-US" err="1"/>
              <a:t>ulkomailta</a:t>
            </a:r>
            <a:r>
              <a:rPr lang="en-US"/>
              <a:t> </a:t>
            </a:r>
            <a:r>
              <a:rPr lang="en-US" err="1"/>
              <a:t>tuoduissa</a:t>
            </a:r>
            <a:r>
              <a:rPr lang="en-US"/>
              <a:t> </a:t>
            </a:r>
            <a:r>
              <a:rPr lang="en-US" err="1"/>
              <a:t>vapeissa</a:t>
            </a:r>
            <a:r>
              <a:rPr lang="en-US"/>
              <a:t> on </a:t>
            </a:r>
            <a:r>
              <a:rPr lang="en-US" err="1"/>
              <a:t>nikotiinia</a:t>
            </a:r>
            <a:r>
              <a:rPr lang="en-US"/>
              <a:t> </a:t>
            </a:r>
            <a:r>
              <a:rPr lang="en-US" err="1"/>
              <a:t>enemmän</a:t>
            </a:r>
            <a:r>
              <a:rPr lang="en-US"/>
              <a:t>. </a:t>
            </a:r>
            <a:r>
              <a:rPr lang="en-US" err="1"/>
              <a:t>Rikosnimike</a:t>
            </a:r>
            <a:r>
              <a:rPr lang="en-US"/>
              <a:t> on "</a:t>
            </a:r>
            <a:r>
              <a:rPr lang="en-US" err="1"/>
              <a:t>lievä</a:t>
            </a:r>
            <a:r>
              <a:rPr lang="en-US"/>
              <a:t> </a:t>
            </a:r>
            <a:r>
              <a:rPr lang="en-US" err="1"/>
              <a:t>laittomaan</a:t>
            </a:r>
            <a:r>
              <a:rPr lang="en-US"/>
              <a:t> </a:t>
            </a:r>
            <a:r>
              <a:rPr lang="en-US" err="1"/>
              <a:t>tuontitavaraan</a:t>
            </a:r>
            <a:r>
              <a:rPr lang="en-US"/>
              <a:t> </a:t>
            </a:r>
            <a:r>
              <a:rPr lang="en-US" err="1"/>
              <a:t>ryhtyminen</a:t>
            </a:r>
            <a:r>
              <a:rPr lang="en-US"/>
              <a:t>". </a:t>
            </a:r>
            <a:r>
              <a:rPr lang="en-US" err="1"/>
              <a:t>Tärkeä</a:t>
            </a:r>
            <a:r>
              <a:rPr lang="en-US"/>
              <a:t> </a:t>
            </a:r>
            <a:r>
              <a:rPr lang="en-US" err="1"/>
              <a:t>muistuttaa</a:t>
            </a:r>
            <a:r>
              <a:rPr lang="en-US"/>
              <a:t>, </a:t>
            </a:r>
            <a:r>
              <a:rPr lang="en-US" err="1"/>
              <a:t>että</a:t>
            </a:r>
            <a:r>
              <a:rPr lang="en-US"/>
              <a:t> </a:t>
            </a:r>
            <a:r>
              <a:rPr lang="en-US" err="1"/>
              <a:t>ulkomailta</a:t>
            </a:r>
            <a:r>
              <a:rPr lang="en-US"/>
              <a:t> </a:t>
            </a:r>
            <a:r>
              <a:rPr lang="en-US" err="1"/>
              <a:t>tuoduissa</a:t>
            </a:r>
            <a:r>
              <a:rPr lang="en-US"/>
              <a:t> </a:t>
            </a:r>
            <a:r>
              <a:rPr lang="en-US" err="1"/>
              <a:t>vapeissa</a:t>
            </a:r>
            <a:r>
              <a:rPr lang="en-US"/>
              <a:t> </a:t>
            </a:r>
            <a:r>
              <a:rPr lang="en-US" err="1"/>
              <a:t>ei</a:t>
            </a:r>
            <a:r>
              <a:rPr lang="en-US"/>
              <a:t> </a:t>
            </a:r>
            <a:r>
              <a:rPr lang="en-US" err="1"/>
              <a:t>voi</a:t>
            </a:r>
            <a:r>
              <a:rPr lang="en-US"/>
              <a:t> </a:t>
            </a:r>
            <a:r>
              <a:rPr lang="en-US" err="1"/>
              <a:t>luottaa</a:t>
            </a:r>
            <a:r>
              <a:rPr lang="en-US"/>
              <a:t> </a:t>
            </a:r>
            <a:r>
              <a:rPr lang="en-US" err="1"/>
              <a:t>nikotiinimäärä</a:t>
            </a:r>
            <a:r>
              <a:rPr lang="en-US"/>
              <a:t> </a:t>
            </a:r>
            <a:r>
              <a:rPr lang="en-US" err="1"/>
              <a:t>merkintään</a:t>
            </a:r>
            <a:r>
              <a:rPr lang="en-US"/>
              <a:t>. </a:t>
            </a:r>
            <a:r>
              <a:rPr lang="en-US" err="1"/>
              <a:t>Tuontituotteista</a:t>
            </a:r>
            <a:r>
              <a:rPr lang="en-US"/>
              <a:t> on </a:t>
            </a:r>
            <a:r>
              <a:rPr lang="en-US" err="1"/>
              <a:t>tunnistettu</a:t>
            </a:r>
            <a:r>
              <a:rPr lang="en-US"/>
              <a:t> </a:t>
            </a:r>
            <a:r>
              <a:rPr lang="en-US" err="1"/>
              <a:t>huomattavasti</a:t>
            </a:r>
            <a:r>
              <a:rPr lang="en-US"/>
              <a:t> </a:t>
            </a:r>
            <a:r>
              <a:rPr lang="en-US" err="1"/>
              <a:t>suurempia</a:t>
            </a:r>
            <a:r>
              <a:rPr lang="en-US"/>
              <a:t> </a:t>
            </a:r>
            <a:r>
              <a:rPr lang="en-US" err="1"/>
              <a:t>nikotiinimääriä</a:t>
            </a:r>
            <a:r>
              <a:rPr lang="en-US"/>
              <a:t>, </a:t>
            </a:r>
            <a:r>
              <a:rPr lang="en-US" err="1"/>
              <a:t>kuin</a:t>
            </a:r>
            <a:r>
              <a:rPr lang="en-US"/>
              <a:t> </a:t>
            </a:r>
            <a:r>
              <a:rPr lang="en-US" err="1"/>
              <a:t>mitä</a:t>
            </a:r>
            <a:r>
              <a:rPr lang="en-US"/>
              <a:t> </a:t>
            </a:r>
            <a:r>
              <a:rPr lang="en-US" err="1"/>
              <a:t>pakkauksessa</a:t>
            </a:r>
            <a:r>
              <a:rPr lang="en-US"/>
              <a:t> on </a:t>
            </a:r>
            <a:r>
              <a:rPr lang="en-US" err="1"/>
              <a:t>mainittu</a:t>
            </a:r>
            <a:r>
              <a:rPr lang="en-US"/>
              <a:t>.</a:t>
            </a:r>
            <a:endParaRPr lang="en-US">
              <a:cs typeface="Calibri"/>
            </a:endParaRPr>
          </a:p>
          <a:p>
            <a:pPr marL="228600" indent="-228600">
              <a:buAutoNum type="arabicPeriod"/>
            </a:pPr>
            <a:r>
              <a:rPr lang="en-US" err="1"/>
              <a:t>Höyrystäminen</a:t>
            </a:r>
            <a:r>
              <a:rPr lang="en-US"/>
              <a:t> </a:t>
            </a:r>
            <a:r>
              <a:rPr lang="en-US" err="1"/>
              <a:t>aiheuttaa</a:t>
            </a:r>
            <a:r>
              <a:rPr lang="en-US"/>
              <a:t> </a:t>
            </a:r>
            <a:r>
              <a:rPr lang="en-US" err="1"/>
              <a:t>makunesteissä</a:t>
            </a:r>
            <a:r>
              <a:rPr lang="en-US"/>
              <a:t> </a:t>
            </a:r>
            <a:r>
              <a:rPr lang="en-US" err="1"/>
              <a:t>myrkyllisiä</a:t>
            </a:r>
            <a:r>
              <a:rPr lang="en-US"/>
              <a:t> </a:t>
            </a:r>
            <a:r>
              <a:rPr lang="en-US" err="1"/>
              <a:t>yhdisteitä</a:t>
            </a:r>
            <a:r>
              <a:rPr lang="en-US"/>
              <a:t>. </a:t>
            </a:r>
            <a:r>
              <a:rPr lang="en-US" err="1"/>
              <a:t>Makunesteet</a:t>
            </a:r>
            <a:r>
              <a:rPr lang="en-US"/>
              <a:t> </a:t>
            </a:r>
            <a:r>
              <a:rPr lang="en-US" err="1"/>
              <a:t>eivät</a:t>
            </a:r>
            <a:r>
              <a:rPr lang="en-US"/>
              <a:t> ole </a:t>
            </a:r>
            <a:r>
              <a:rPr lang="en-US" err="1"/>
              <a:t>tarkoitettu</a:t>
            </a:r>
            <a:r>
              <a:rPr lang="en-US"/>
              <a:t> </a:t>
            </a:r>
            <a:r>
              <a:rPr lang="en-US" err="1"/>
              <a:t>höyrystettäväksi</a:t>
            </a:r>
            <a:r>
              <a:rPr lang="en-US"/>
              <a:t>, </a:t>
            </a:r>
            <a:r>
              <a:rPr lang="en-US" err="1"/>
              <a:t>vaan</a:t>
            </a:r>
            <a:r>
              <a:rPr lang="en-US"/>
              <a:t> </a:t>
            </a:r>
            <a:r>
              <a:rPr lang="en-US" err="1"/>
              <a:t>esim</a:t>
            </a:r>
            <a:r>
              <a:rPr lang="en-US"/>
              <a:t>. </a:t>
            </a:r>
            <a:r>
              <a:rPr lang="en-US" err="1"/>
              <a:t>Elintarvikekäyttöön</a:t>
            </a:r>
            <a:r>
              <a:rPr lang="en-US"/>
              <a:t>. </a:t>
            </a:r>
            <a:endParaRPr lang="en-US">
              <a:cs typeface="Calibri"/>
            </a:endParaRPr>
          </a:p>
          <a:p>
            <a:pPr marL="228600" indent="-228600">
              <a:buAutoNum type="arabicPeriod"/>
            </a:pPr>
            <a:r>
              <a:rPr lang="en-US" err="1"/>
              <a:t>Luonnon</a:t>
            </a:r>
            <a:r>
              <a:rPr lang="en-US"/>
              <a:t> </a:t>
            </a:r>
            <a:r>
              <a:rPr lang="en-US" err="1"/>
              <a:t>eläimet</a:t>
            </a:r>
            <a:r>
              <a:rPr lang="en-US"/>
              <a:t>, </a:t>
            </a:r>
            <a:r>
              <a:rPr lang="en-US" err="1"/>
              <a:t>sekä</a:t>
            </a:r>
            <a:r>
              <a:rPr lang="en-US"/>
              <a:t> </a:t>
            </a:r>
            <a:r>
              <a:rPr lang="en-US" err="1"/>
              <a:t>lemmikit</a:t>
            </a:r>
            <a:r>
              <a:rPr lang="en-US"/>
              <a:t> </a:t>
            </a:r>
            <a:r>
              <a:rPr lang="en-US" err="1"/>
              <a:t>voivat</a:t>
            </a:r>
            <a:r>
              <a:rPr lang="en-US"/>
              <a:t> </a:t>
            </a:r>
            <a:r>
              <a:rPr lang="en-US" err="1"/>
              <a:t>syödä</a:t>
            </a:r>
            <a:r>
              <a:rPr lang="en-US"/>
              <a:t> </a:t>
            </a:r>
            <a:r>
              <a:rPr lang="en-US" err="1"/>
              <a:t>näitä</a:t>
            </a:r>
            <a:r>
              <a:rPr lang="en-US"/>
              <a:t> </a:t>
            </a:r>
            <a:r>
              <a:rPr lang="en-US" err="1"/>
              <a:t>roskia</a:t>
            </a:r>
            <a:r>
              <a:rPr lang="en-US"/>
              <a:t> ja </a:t>
            </a:r>
            <a:r>
              <a:rPr lang="en-US" err="1"/>
              <a:t>saada</a:t>
            </a:r>
            <a:r>
              <a:rPr lang="en-US"/>
              <a:t> </a:t>
            </a:r>
            <a:r>
              <a:rPr lang="en-US" err="1"/>
              <a:t>nikotiinimyrkytyksen</a:t>
            </a:r>
            <a:r>
              <a:rPr lang="en-US"/>
              <a:t>, </a:t>
            </a:r>
            <a:r>
              <a:rPr lang="en-US" err="1"/>
              <a:t>joka</a:t>
            </a:r>
            <a:r>
              <a:rPr lang="en-US"/>
              <a:t> </a:t>
            </a:r>
            <a:r>
              <a:rPr lang="en-US" err="1"/>
              <a:t>pienellä</a:t>
            </a:r>
            <a:r>
              <a:rPr lang="en-US"/>
              <a:t> </a:t>
            </a:r>
            <a:r>
              <a:rPr lang="en-US" err="1"/>
              <a:t>eläimellä</a:t>
            </a:r>
            <a:r>
              <a:rPr lang="en-US"/>
              <a:t> </a:t>
            </a:r>
            <a:r>
              <a:rPr lang="en-US" err="1"/>
              <a:t>johtaa</a:t>
            </a:r>
            <a:r>
              <a:rPr lang="en-US"/>
              <a:t> </a:t>
            </a:r>
            <a:r>
              <a:rPr lang="en-US" err="1"/>
              <a:t>kuolemaan</a:t>
            </a:r>
            <a:r>
              <a:rPr lang="en-US"/>
              <a:t>. </a:t>
            </a:r>
            <a:r>
              <a:rPr lang="en-US" err="1"/>
              <a:t>Myös</a:t>
            </a:r>
            <a:r>
              <a:rPr lang="en-US"/>
              <a:t> </a:t>
            </a:r>
            <a:r>
              <a:rPr lang="en-US" err="1"/>
              <a:t>imeytyminen</a:t>
            </a:r>
            <a:r>
              <a:rPr lang="en-US"/>
              <a:t> </a:t>
            </a:r>
            <a:r>
              <a:rPr lang="en-US" err="1"/>
              <a:t>maaperään</a:t>
            </a:r>
            <a:r>
              <a:rPr lang="en-US"/>
              <a:t> ja </a:t>
            </a:r>
            <a:r>
              <a:rPr lang="en-US" err="1"/>
              <a:t>vesistöihin</a:t>
            </a:r>
            <a:r>
              <a:rPr lang="en-US"/>
              <a:t> </a:t>
            </a:r>
            <a:r>
              <a:rPr lang="en-US" err="1"/>
              <a:t>aiheuttaa</a:t>
            </a:r>
            <a:r>
              <a:rPr lang="en-US"/>
              <a:t> </a:t>
            </a:r>
            <a:r>
              <a:rPr lang="en-US" err="1"/>
              <a:t>tuhoa</a:t>
            </a:r>
            <a:r>
              <a:rPr lang="en-US"/>
              <a:t>. </a:t>
            </a:r>
            <a:endParaRPr lang="en-US">
              <a:cs typeface="Calibri"/>
            </a:endParaRPr>
          </a:p>
          <a:p>
            <a:pPr marL="228600" indent="-228600">
              <a:buAutoNum type="arabicPeriod"/>
            </a:pPr>
            <a:r>
              <a:rPr lang="en-US" err="1"/>
              <a:t>Riippuvuus</a:t>
            </a:r>
            <a:r>
              <a:rPr lang="en-US"/>
              <a:t> </a:t>
            </a:r>
            <a:r>
              <a:rPr lang="en-US" err="1"/>
              <a:t>voi</a:t>
            </a:r>
            <a:r>
              <a:rPr lang="en-US"/>
              <a:t> </a:t>
            </a:r>
            <a:r>
              <a:rPr lang="en-US" err="1"/>
              <a:t>aiheuttaa</a:t>
            </a:r>
            <a:r>
              <a:rPr lang="en-US"/>
              <a:t> </a:t>
            </a:r>
            <a:r>
              <a:rPr lang="en-US" err="1"/>
              <a:t>monenlaisia</a:t>
            </a:r>
            <a:r>
              <a:rPr lang="en-US"/>
              <a:t> </a:t>
            </a:r>
            <a:r>
              <a:rPr lang="en-US" err="1"/>
              <a:t>eri</a:t>
            </a:r>
            <a:r>
              <a:rPr lang="en-US"/>
              <a:t> </a:t>
            </a:r>
            <a:r>
              <a:rPr lang="en-US" err="1"/>
              <a:t>haittoja</a:t>
            </a:r>
            <a:r>
              <a:rPr lang="en-US"/>
              <a:t> </a:t>
            </a:r>
            <a:r>
              <a:rPr lang="en-US" err="1"/>
              <a:t>niin</a:t>
            </a:r>
            <a:r>
              <a:rPr lang="en-US"/>
              <a:t> </a:t>
            </a:r>
            <a:r>
              <a:rPr lang="en-US" err="1"/>
              <a:t>tunnetasol</a:t>
            </a:r>
            <a:endParaRPr lang="en-US" err="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99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err="1"/>
              <a:t>Tehtävään</a:t>
            </a:r>
            <a:r>
              <a:rPr lang="en-US"/>
              <a:t> </a:t>
            </a:r>
            <a:r>
              <a:rPr lang="en-US" err="1"/>
              <a:t>voi</a:t>
            </a:r>
            <a:r>
              <a:rPr lang="en-US"/>
              <a:t> </a:t>
            </a:r>
            <a:r>
              <a:rPr lang="en-US" err="1"/>
              <a:t>valita</a:t>
            </a:r>
            <a:r>
              <a:rPr lang="en-US"/>
              <a:t> </a:t>
            </a:r>
            <a:r>
              <a:rPr lang="en-US" err="1"/>
              <a:t>ryhmälle</a:t>
            </a:r>
            <a:r>
              <a:rPr lang="en-US"/>
              <a:t> </a:t>
            </a:r>
            <a:r>
              <a:rPr lang="en-US" err="1"/>
              <a:t>sopivia</a:t>
            </a:r>
            <a:r>
              <a:rPr lang="en-US"/>
              <a:t> </a:t>
            </a:r>
            <a:r>
              <a:rPr lang="en-US" err="1"/>
              <a:t>kysymyksiä</a:t>
            </a:r>
            <a:r>
              <a:rPr lang="en-US"/>
              <a:t> </a:t>
            </a:r>
            <a:r>
              <a:rPr lang="en-US" err="1"/>
              <a:t>tämän</a:t>
            </a:r>
            <a:r>
              <a:rPr lang="en-US"/>
              <a:t> </a:t>
            </a:r>
            <a:r>
              <a:rPr lang="en-US" err="1"/>
              <a:t>hetken</a:t>
            </a:r>
            <a:r>
              <a:rPr lang="en-US"/>
              <a:t> </a:t>
            </a:r>
            <a:r>
              <a:rPr lang="en-US" err="1"/>
              <a:t>ilmiöihin</a:t>
            </a:r>
            <a:r>
              <a:rPr lang="en-US"/>
              <a:t> </a:t>
            </a:r>
            <a:r>
              <a:rPr lang="en-US" err="1"/>
              <a:t>liittyen</a:t>
            </a:r>
            <a:r>
              <a:rPr lang="en-US"/>
              <a:t>. </a:t>
            </a:r>
            <a:r>
              <a:rPr lang="en-US" err="1"/>
              <a:t>Hyväksi</a:t>
            </a:r>
            <a:r>
              <a:rPr lang="en-US"/>
              <a:t> </a:t>
            </a:r>
            <a:r>
              <a:rPr lang="en-US" err="1"/>
              <a:t>todettuja</a:t>
            </a:r>
            <a:r>
              <a:rPr lang="en-US"/>
              <a:t> </a:t>
            </a:r>
            <a:r>
              <a:rPr lang="en-US" err="1"/>
              <a:t>kysymyksiä</a:t>
            </a:r>
            <a:r>
              <a:rPr lang="en-US"/>
              <a:t> on </a:t>
            </a:r>
            <a:r>
              <a:rPr lang="en-US" err="1"/>
              <a:t>esimerkiksi</a:t>
            </a:r>
            <a:r>
              <a:rPr lang="en-US"/>
              <a:t>: </a:t>
            </a:r>
            <a:r>
              <a:rPr lang="en-US" err="1"/>
              <a:t>Mikä</a:t>
            </a:r>
            <a:r>
              <a:rPr lang="en-US"/>
              <a:t> on </a:t>
            </a:r>
            <a:r>
              <a:rPr lang="en-US" err="1"/>
              <a:t>parasta</a:t>
            </a:r>
            <a:r>
              <a:rPr lang="en-US"/>
              <a:t> </a:t>
            </a:r>
            <a:r>
              <a:rPr lang="en-US" err="1"/>
              <a:t>meidän</a:t>
            </a:r>
            <a:r>
              <a:rPr lang="en-US"/>
              <a:t> </a:t>
            </a:r>
            <a:r>
              <a:rPr lang="en-US" err="1"/>
              <a:t>luokassa</a:t>
            </a:r>
            <a:r>
              <a:rPr lang="en-US"/>
              <a:t>? </a:t>
            </a:r>
            <a:r>
              <a:rPr lang="en-US" err="1"/>
              <a:t>Miksi</a:t>
            </a:r>
            <a:r>
              <a:rPr lang="en-US"/>
              <a:t> </a:t>
            </a:r>
            <a:r>
              <a:rPr lang="en-US" err="1"/>
              <a:t>jotkut</a:t>
            </a:r>
            <a:r>
              <a:rPr lang="en-US"/>
              <a:t> </a:t>
            </a:r>
            <a:r>
              <a:rPr lang="en-US" err="1"/>
              <a:t>nuoret</a:t>
            </a:r>
            <a:r>
              <a:rPr lang="en-US"/>
              <a:t> </a:t>
            </a:r>
            <a:r>
              <a:rPr lang="en-US" err="1"/>
              <a:t>käyttävät</a:t>
            </a:r>
            <a:r>
              <a:rPr lang="en-US"/>
              <a:t> </a:t>
            </a:r>
            <a:r>
              <a:rPr lang="en-US" err="1"/>
              <a:t>päihteitä</a:t>
            </a:r>
            <a:r>
              <a:rPr lang="en-US"/>
              <a:t>? Miten </a:t>
            </a:r>
            <a:r>
              <a:rPr lang="en-US" err="1"/>
              <a:t>päihteidenkäyttö</a:t>
            </a:r>
            <a:r>
              <a:rPr lang="en-US"/>
              <a:t> </a:t>
            </a:r>
            <a:r>
              <a:rPr lang="en-US" err="1"/>
              <a:t>voi</a:t>
            </a:r>
            <a:r>
              <a:rPr lang="en-US"/>
              <a:t> </a:t>
            </a:r>
            <a:r>
              <a:rPr lang="en-US" err="1"/>
              <a:t>vaikuttaa</a:t>
            </a:r>
            <a:r>
              <a:rPr lang="en-US"/>
              <a:t> </a:t>
            </a:r>
            <a:r>
              <a:rPr lang="en-US" err="1"/>
              <a:t>tulevaisuuteen</a:t>
            </a:r>
            <a:r>
              <a:rPr lang="en-US"/>
              <a:t>? Miten </a:t>
            </a:r>
            <a:r>
              <a:rPr lang="en-US" err="1"/>
              <a:t>päihteidenkäyttö</a:t>
            </a:r>
            <a:r>
              <a:rPr lang="en-US"/>
              <a:t> </a:t>
            </a:r>
            <a:r>
              <a:rPr lang="en-US" err="1"/>
              <a:t>voi</a:t>
            </a:r>
            <a:r>
              <a:rPr lang="en-US"/>
              <a:t> </a:t>
            </a:r>
            <a:r>
              <a:rPr lang="en-US" err="1"/>
              <a:t>vaikuttaa</a:t>
            </a:r>
            <a:r>
              <a:rPr lang="en-US"/>
              <a:t> </a:t>
            </a:r>
            <a:r>
              <a:rPr lang="en-US" err="1"/>
              <a:t>käyttäjän</a:t>
            </a:r>
            <a:r>
              <a:rPr lang="en-US"/>
              <a:t> </a:t>
            </a:r>
            <a:r>
              <a:rPr lang="en-US" err="1"/>
              <a:t>läheisiin</a:t>
            </a:r>
            <a:r>
              <a:rPr lang="en-US"/>
              <a:t>? Miten </a:t>
            </a:r>
            <a:r>
              <a:rPr lang="en-US" err="1"/>
              <a:t>voin</a:t>
            </a:r>
            <a:r>
              <a:rPr lang="en-US"/>
              <a:t> </a:t>
            </a:r>
            <a:r>
              <a:rPr lang="en-US" err="1"/>
              <a:t>kieltäytyä</a:t>
            </a:r>
            <a:r>
              <a:rPr lang="en-US"/>
              <a:t> </a:t>
            </a:r>
            <a:r>
              <a:rPr lang="en-US" err="1"/>
              <a:t>jos</a:t>
            </a:r>
            <a:r>
              <a:rPr lang="en-US"/>
              <a:t> </a:t>
            </a:r>
            <a:r>
              <a:rPr lang="en-US" err="1"/>
              <a:t>minulle</a:t>
            </a:r>
            <a:r>
              <a:rPr lang="en-US"/>
              <a:t> </a:t>
            </a:r>
            <a:r>
              <a:rPr lang="en-US" err="1"/>
              <a:t>tarjotaan</a:t>
            </a:r>
            <a:r>
              <a:rPr lang="en-US"/>
              <a:t> </a:t>
            </a:r>
            <a:r>
              <a:rPr lang="en-US" err="1"/>
              <a:t>päihteitä</a:t>
            </a:r>
            <a:r>
              <a:rPr lang="en-US"/>
              <a:t>? </a:t>
            </a:r>
            <a:endParaRPr lang="en-US">
              <a:cs typeface="Calibri"/>
            </a:endParaRPr>
          </a:p>
          <a:p>
            <a:pPr marL="171450" indent="-171450">
              <a:buFont typeface="Arial,Sans-Serif"/>
              <a:buChar char="•"/>
            </a:pPr>
            <a:r>
              <a:rPr lang="en-US"/>
              <a:t>Jos </a:t>
            </a:r>
            <a:r>
              <a:rPr lang="en-US" err="1"/>
              <a:t>ryhmätyöskentely</a:t>
            </a:r>
            <a:r>
              <a:rPr lang="en-US"/>
              <a:t> </a:t>
            </a:r>
            <a:r>
              <a:rPr lang="en-US" err="1"/>
              <a:t>ei</a:t>
            </a:r>
            <a:r>
              <a:rPr lang="en-US"/>
              <a:t> ole </a:t>
            </a:r>
            <a:r>
              <a:rPr lang="en-US" err="1"/>
              <a:t>mahdollista</a:t>
            </a:r>
            <a:r>
              <a:rPr lang="en-US"/>
              <a:t>, </a:t>
            </a:r>
            <a:r>
              <a:rPr lang="en-US" err="1"/>
              <a:t>voidaan</a:t>
            </a:r>
            <a:r>
              <a:rPr lang="en-US"/>
              <a:t> </a:t>
            </a:r>
            <a:r>
              <a:rPr lang="en-US" err="1"/>
              <a:t>kysymyksiin</a:t>
            </a:r>
            <a:r>
              <a:rPr lang="en-US"/>
              <a:t> </a:t>
            </a:r>
            <a:r>
              <a:rPr lang="en-US" err="1"/>
              <a:t>vastata</a:t>
            </a:r>
            <a:r>
              <a:rPr lang="en-US"/>
              <a:t> </a:t>
            </a:r>
            <a:r>
              <a:rPr lang="en-US" err="1"/>
              <a:t>yksilöinä</a:t>
            </a:r>
            <a:r>
              <a:rPr lang="en-US"/>
              <a:t> tai </a:t>
            </a:r>
            <a:r>
              <a:rPr lang="en-US" err="1"/>
              <a:t>parityönä</a:t>
            </a:r>
            <a:r>
              <a:rPr lang="en-US"/>
              <a:t>.</a:t>
            </a:r>
            <a:endParaRPr lang="en-US">
              <a:cs typeface="Calibri"/>
            </a:endParaRPr>
          </a:p>
          <a:p>
            <a:pPr marL="171450" indent="-171450">
              <a:buFont typeface="Arial,Sans-Serif"/>
              <a:buChar char="•"/>
            </a:pPr>
            <a:r>
              <a:rPr lang="en-US" err="1"/>
              <a:t>Kysymyksen</a:t>
            </a:r>
            <a:r>
              <a:rPr lang="en-US"/>
              <a:t> </a:t>
            </a:r>
            <a:r>
              <a:rPr lang="en-US" err="1"/>
              <a:t>voi</a:t>
            </a:r>
            <a:r>
              <a:rPr lang="en-US"/>
              <a:t> </a:t>
            </a:r>
            <a:r>
              <a:rPr lang="en-US" err="1"/>
              <a:t>kirjoittaa</a:t>
            </a:r>
            <a:r>
              <a:rPr lang="en-US"/>
              <a:t> </a:t>
            </a:r>
            <a:r>
              <a:rPr lang="en-US" err="1"/>
              <a:t>paperin</a:t>
            </a:r>
            <a:r>
              <a:rPr lang="en-US"/>
              <a:t> </a:t>
            </a:r>
            <a:r>
              <a:rPr lang="en-US" err="1"/>
              <a:t>keskelle</a:t>
            </a:r>
            <a:r>
              <a:rPr lang="en-US"/>
              <a:t>, </a:t>
            </a:r>
            <a:r>
              <a:rPr lang="en-US" err="1"/>
              <a:t>vihkon</a:t>
            </a:r>
            <a:r>
              <a:rPr lang="en-US"/>
              <a:t> </a:t>
            </a:r>
            <a:r>
              <a:rPr lang="en-US" err="1"/>
              <a:t>otsikoksi</a:t>
            </a:r>
            <a:r>
              <a:rPr lang="en-US"/>
              <a:t>, tai </a:t>
            </a:r>
            <a:r>
              <a:rPr lang="en-US" err="1"/>
              <a:t>halutessaan</a:t>
            </a:r>
            <a:r>
              <a:rPr lang="en-US"/>
              <a:t> </a:t>
            </a:r>
            <a:r>
              <a:rPr lang="en-US" err="1"/>
              <a:t>voi</a:t>
            </a:r>
            <a:r>
              <a:rPr lang="en-US"/>
              <a:t> </a:t>
            </a:r>
            <a:r>
              <a:rPr lang="en-US" err="1"/>
              <a:t>tulostaa</a:t>
            </a:r>
            <a:r>
              <a:rPr lang="en-US"/>
              <a:t> </a:t>
            </a:r>
            <a:r>
              <a:rPr lang="en-US" err="1"/>
              <a:t>tekstin</a:t>
            </a:r>
            <a:r>
              <a:rPr lang="en-US"/>
              <a:t> </a:t>
            </a:r>
            <a:r>
              <a:rPr lang="en-US" err="1"/>
              <a:t>visuaaliselle</a:t>
            </a:r>
            <a:r>
              <a:rPr lang="en-US"/>
              <a:t> </a:t>
            </a:r>
            <a:r>
              <a:rPr lang="en-US" err="1"/>
              <a:t>pohjalle</a:t>
            </a:r>
            <a:r>
              <a:rPr lang="en-US"/>
              <a:t>, </a:t>
            </a:r>
            <a:r>
              <a:rPr lang="en-US" err="1"/>
              <a:t>jolloin</a:t>
            </a:r>
            <a:r>
              <a:rPr lang="en-US"/>
              <a:t> </a:t>
            </a:r>
            <a:r>
              <a:rPr lang="en-US" err="1"/>
              <a:t>tuotokset</a:t>
            </a:r>
            <a:r>
              <a:rPr lang="en-US"/>
              <a:t> </a:t>
            </a:r>
            <a:r>
              <a:rPr lang="en-US" err="1"/>
              <a:t>voi</a:t>
            </a:r>
            <a:r>
              <a:rPr lang="en-US"/>
              <a:t> </a:t>
            </a:r>
            <a:r>
              <a:rPr lang="en-US" err="1"/>
              <a:t>jättää</a:t>
            </a:r>
            <a:r>
              <a:rPr lang="en-US"/>
              <a:t> </a:t>
            </a:r>
            <a:r>
              <a:rPr lang="en-US" err="1"/>
              <a:t>esimerkiksi</a:t>
            </a:r>
            <a:r>
              <a:rPr lang="en-US"/>
              <a:t> </a:t>
            </a:r>
            <a:r>
              <a:rPr lang="en-US" err="1"/>
              <a:t>luokan</a:t>
            </a:r>
            <a:r>
              <a:rPr lang="en-US"/>
              <a:t> </a:t>
            </a:r>
            <a:r>
              <a:rPr lang="en-US" err="1"/>
              <a:t>seinälle</a:t>
            </a:r>
            <a:r>
              <a:rPr lang="en-US"/>
              <a:t> </a:t>
            </a:r>
            <a:r>
              <a:rPr lang="en-US" err="1"/>
              <a:t>esille</a:t>
            </a:r>
            <a:r>
              <a:rPr lang="en-US"/>
              <a:t>.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14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Alustukseksi</a:t>
            </a:r>
            <a:r>
              <a:rPr lang="en-US">
                <a:cs typeface="Calibri"/>
              </a:rPr>
              <a:t> </a:t>
            </a:r>
            <a:r>
              <a:rPr lang="en-US" err="1">
                <a:cs typeface="Calibri"/>
              </a:rPr>
              <a:t>riippuvuusteemaan</a:t>
            </a:r>
            <a:r>
              <a:rPr lang="en-US">
                <a:cs typeface="Calibri"/>
              </a:rPr>
              <a:t> Redraman </a:t>
            </a:r>
            <a:r>
              <a:rPr lang="en-US" err="1">
                <a:cs typeface="Calibri"/>
              </a:rPr>
              <a:t>lyhyt</a:t>
            </a:r>
            <a:r>
              <a:rPr lang="en-US">
                <a:cs typeface="Calibri"/>
              </a:rPr>
              <a:t> video.</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639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ea typeface="Calibri"/>
                <a:cs typeface="Calibri"/>
              </a:rPr>
              <a:t>Keskustellen</a:t>
            </a:r>
            <a:r>
              <a:rPr lang="en-US">
                <a:ea typeface="Calibri"/>
                <a:cs typeface="Calibri"/>
              </a:rPr>
              <a:t> </a:t>
            </a:r>
            <a:r>
              <a:rPr lang="en-US" err="1">
                <a:ea typeface="Calibri"/>
                <a:cs typeface="Calibri"/>
              </a:rPr>
              <a:t>voidaan</a:t>
            </a:r>
            <a:r>
              <a:rPr lang="en-US">
                <a:ea typeface="Calibri"/>
                <a:cs typeface="Calibri"/>
              </a:rPr>
              <a:t> </a:t>
            </a:r>
            <a:r>
              <a:rPr lang="en-US" err="1">
                <a:ea typeface="Calibri"/>
                <a:cs typeface="Calibri"/>
              </a:rPr>
              <a:t>alussa</a:t>
            </a:r>
            <a:r>
              <a:rPr lang="en-US">
                <a:ea typeface="Calibri"/>
                <a:cs typeface="Calibri"/>
              </a:rPr>
              <a:t> </a:t>
            </a:r>
            <a:r>
              <a:rPr lang="en-US" err="1">
                <a:ea typeface="Calibri"/>
                <a:cs typeface="Calibri"/>
              </a:rPr>
              <a:t>käydä</a:t>
            </a:r>
            <a:r>
              <a:rPr lang="en-US">
                <a:ea typeface="Calibri"/>
                <a:cs typeface="Calibri"/>
              </a:rPr>
              <a:t> </a:t>
            </a:r>
            <a:r>
              <a:rPr lang="en-US" err="1">
                <a:ea typeface="Calibri"/>
                <a:cs typeface="Calibri"/>
              </a:rPr>
              <a:t>läpi</a:t>
            </a:r>
            <a:r>
              <a:rPr lang="en-US">
                <a:ea typeface="Calibri"/>
                <a:cs typeface="Calibri"/>
              </a:rPr>
              <a:t> </a:t>
            </a:r>
            <a:r>
              <a:rPr lang="en-US" err="1">
                <a:ea typeface="Calibri"/>
                <a:cs typeface="Calibri"/>
              </a:rPr>
              <a:t>dian</a:t>
            </a:r>
            <a:r>
              <a:rPr lang="en-US">
                <a:ea typeface="Calibri"/>
                <a:cs typeface="Calibri"/>
              </a:rPr>
              <a:t> </a:t>
            </a:r>
            <a:r>
              <a:rPr lang="en-US" err="1">
                <a:ea typeface="Calibri"/>
                <a:cs typeface="Calibri"/>
              </a:rPr>
              <a:t>ensimmäinen</a:t>
            </a:r>
            <a:r>
              <a:rPr lang="en-US">
                <a:ea typeface="Calibri"/>
                <a:cs typeface="Calibri"/>
              </a:rPr>
              <a:t> </a:t>
            </a:r>
            <a:r>
              <a:rPr lang="en-US" err="1">
                <a:ea typeface="Calibri"/>
                <a:cs typeface="Calibri"/>
              </a:rPr>
              <a:t>kysymys</a:t>
            </a:r>
            <a:r>
              <a:rPr lang="en-US">
                <a:ea typeface="Calibri"/>
                <a:cs typeface="Calibri"/>
              </a:rPr>
              <a:t>. </a:t>
            </a:r>
            <a:r>
              <a:rPr lang="en-US" err="1">
                <a:ea typeface="Calibri"/>
                <a:cs typeface="Calibri"/>
              </a:rPr>
              <a:t>Riippuvaiseksi</a:t>
            </a:r>
            <a:r>
              <a:rPr lang="en-US">
                <a:ea typeface="Calibri"/>
                <a:cs typeface="Calibri"/>
              </a:rPr>
              <a:t> </a:t>
            </a:r>
            <a:r>
              <a:rPr lang="en-US" err="1">
                <a:ea typeface="Calibri"/>
                <a:cs typeface="Calibri"/>
              </a:rPr>
              <a:t>voi</a:t>
            </a:r>
            <a:r>
              <a:rPr lang="en-US">
                <a:ea typeface="Calibri"/>
                <a:cs typeface="Calibri"/>
              </a:rPr>
              <a:t> </a:t>
            </a:r>
            <a:r>
              <a:rPr lang="en-US" err="1">
                <a:ea typeface="Calibri"/>
                <a:cs typeface="Calibri"/>
              </a:rPr>
              <a:t>tulla</a:t>
            </a:r>
            <a:r>
              <a:rPr lang="en-US">
                <a:ea typeface="Calibri"/>
                <a:cs typeface="Calibri"/>
              </a:rPr>
              <a:t> </a:t>
            </a:r>
            <a:r>
              <a:rPr lang="en-US" err="1">
                <a:ea typeface="Calibri"/>
                <a:cs typeface="Calibri"/>
              </a:rPr>
              <a:t>mistä</a:t>
            </a:r>
            <a:r>
              <a:rPr lang="en-US">
                <a:ea typeface="Calibri"/>
                <a:cs typeface="Calibri"/>
              </a:rPr>
              <a:t> </a:t>
            </a:r>
            <a:r>
              <a:rPr lang="en-US" err="1">
                <a:ea typeface="Calibri"/>
                <a:cs typeface="Calibri"/>
              </a:rPr>
              <a:t>tahansa</a:t>
            </a:r>
            <a:r>
              <a:rPr lang="en-US">
                <a:ea typeface="Calibri"/>
                <a:cs typeface="Calibri"/>
              </a:rPr>
              <a:t>, </a:t>
            </a:r>
            <a:r>
              <a:rPr lang="en-US" err="1">
                <a:ea typeface="Calibri"/>
                <a:cs typeface="Calibri"/>
              </a:rPr>
              <a:t>mistä</a:t>
            </a:r>
            <a:r>
              <a:rPr lang="en-US">
                <a:ea typeface="Calibri"/>
                <a:cs typeface="Calibri"/>
              </a:rPr>
              <a:t> </a:t>
            </a:r>
            <a:r>
              <a:rPr lang="en-US" err="1">
                <a:ea typeface="Calibri"/>
                <a:cs typeface="Calibri"/>
              </a:rPr>
              <a:t>saa</a:t>
            </a:r>
            <a:r>
              <a:rPr lang="en-US">
                <a:ea typeface="Calibri"/>
                <a:cs typeface="Calibri"/>
              </a:rPr>
              <a:t> </a:t>
            </a:r>
            <a:r>
              <a:rPr lang="en-US" err="1">
                <a:ea typeface="Calibri"/>
                <a:cs typeface="Calibri"/>
              </a:rPr>
              <a:t>hyvän</a:t>
            </a:r>
            <a:r>
              <a:rPr lang="en-US">
                <a:ea typeface="Calibri"/>
                <a:cs typeface="Calibri"/>
              </a:rPr>
              <a:t> </a:t>
            </a:r>
            <a:r>
              <a:rPr lang="en-US" err="1">
                <a:ea typeface="Calibri"/>
                <a:cs typeface="Calibri"/>
              </a:rPr>
              <a:t>olon</a:t>
            </a:r>
            <a:r>
              <a:rPr lang="en-US">
                <a:ea typeface="Calibri"/>
                <a:cs typeface="Calibri"/>
              </a:rPr>
              <a:t> </a:t>
            </a:r>
            <a:r>
              <a:rPr lang="en-US" err="1">
                <a:ea typeface="Calibri"/>
                <a:cs typeface="Calibri"/>
              </a:rPr>
              <a:t>tunteen</a:t>
            </a:r>
            <a:r>
              <a:rPr lang="en-US">
                <a:ea typeface="Calibri"/>
                <a:cs typeface="Calibri"/>
              </a:rPr>
              <a:t>. </a:t>
            </a:r>
            <a:r>
              <a:rPr lang="en-US" err="1">
                <a:ea typeface="Calibri"/>
                <a:cs typeface="Calibri"/>
              </a:rPr>
              <a:t>Päihteiden</a:t>
            </a:r>
            <a:r>
              <a:rPr lang="en-US">
                <a:ea typeface="Calibri"/>
                <a:cs typeface="Calibri"/>
              </a:rPr>
              <a:t> </a:t>
            </a:r>
            <a:r>
              <a:rPr lang="en-US" err="1">
                <a:ea typeface="Calibri"/>
                <a:cs typeface="Calibri"/>
              </a:rPr>
              <a:t>osalta</a:t>
            </a:r>
            <a:r>
              <a:rPr lang="en-US">
                <a:ea typeface="Calibri"/>
                <a:cs typeface="Calibri"/>
              </a:rPr>
              <a:t> </a:t>
            </a:r>
            <a:r>
              <a:rPr lang="en-US" err="1">
                <a:ea typeface="Calibri"/>
                <a:cs typeface="Calibri"/>
              </a:rPr>
              <a:t>riippuvuuden</a:t>
            </a:r>
            <a:r>
              <a:rPr lang="en-US">
                <a:ea typeface="Calibri"/>
                <a:cs typeface="Calibri"/>
              </a:rPr>
              <a:t> </a:t>
            </a:r>
            <a:r>
              <a:rPr lang="en-US" err="1">
                <a:ea typeface="Calibri"/>
                <a:cs typeface="Calibri"/>
              </a:rPr>
              <a:t>aiheuttaa</a:t>
            </a:r>
            <a:r>
              <a:rPr lang="en-US">
                <a:ea typeface="Calibri"/>
                <a:cs typeface="Calibri"/>
              </a:rPr>
              <a:t> </a:t>
            </a:r>
            <a:r>
              <a:rPr lang="en-US" err="1">
                <a:ea typeface="Calibri"/>
                <a:cs typeface="Calibri"/>
              </a:rPr>
              <a:t>päihteen</a:t>
            </a:r>
            <a:r>
              <a:rPr lang="en-US">
                <a:ea typeface="Calibri"/>
                <a:cs typeface="Calibri"/>
              </a:rPr>
              <a:t> </a:t>
            </a:r>
            <a:r>
              <a:rPr lang="en-US" err="1">
                <a:ea typeface="Calibri"/>
                <a:cs typeface="Calibri"/>
              </a:rPr>
              <a:t>vaikuttava</a:t>
            </a:r>
            <a:r>
              <a:rPr lang="en-US">
                <a:ea typeface="Calibri"/>
                <a:cs typeface="Calibri"/>
              </a:rPr>
              <a:t> </a:t>
            </a:r>
            <a:r>
              <a:rPr lang="en-US" err="1">
                <a:ea typeface="Calibri"/>
                <a:cs typeface="Calibri"/>
              </a:rPr>
              <a:t>aine</a:t>
            </a:r>
            <a:r>
              <a:rPr lang="en-US">
                <a:ea typeface="Calibri"/>
                <a:cs typeface="Calibri"/>
              </a:rPr>
              <a:t>. </a:t>
            </a:r>
            <a:endParaRPr lang="fi-FI"/>
          </a:p>
          <a:p>
            <a:pPr marL="171450" indent="-171450">
              <a:buFont typeface="Arial"/>
              <a:buChar char="•"/>
            </a:pPr>
            <a:r>
              <a:rPr lang="en-US" err="1">
                <a:ea typeface="Calibri"/>
                <a:cs typeface="Calibri"/>
              </a:rPr>
              <a:t>Keskustellaan</a:t>
            </a:r>
            <a:r>
              <a:rPr lang="en-US">
                <a:ea typeface="Calibri"/>
                <a:cs typeface="Calibri"/>
              </a:rPr>
              <a:t> </a:t>
            </a:r>
            <a:r>
              <a:rPr lang="en-US" err="1">
                <a:ea typeface="Calibri"/>
                <a:cs typeface="Calibri"/>
              </a:rPr>
              <a:t>onko</a:t>
            </a:r>
            <a:r>
              <a:rPr lang="en-US">
                <a:ea typeface="Calibri"/>
                <a:cs typeface="Calibri"/>
              </a:rPr>
              <a:t> </a:t>
            </a:r>
            <a:r>
              <a:rPr lang="en-US" err="1">
                <a:ea typeface="Calibri"/>
                <a:cs typeface="Calibri"/>
              </a:rPr>
              <a:t>riippuvuus</a:t>
            </a:r>
            <a:r>
              <a:rPr lang="en-US">
                <a:ea typeface="Calibri"/>
                <a:cs typeface="Calibri"/>
              </a:rPr>
              <a:t> </a:t>
            </a:r>
            <a:r>
              <a:rPr lang="en-US" err="1">
                <a:ea typeface="Calibri"/>
                <a:cs typeface="Calibri"/>
              </a:rPr>
              <a:t>sairaus</a:t>
            </a:r>
            <a:r>
              <a:rPr lang="en-US">
                <a:ea typeface="Calibri"/>
                <a:cs typeface="Calibri"/>
              </a:rPr>
              <a:t> </a:t>
            </a:r>
            <a:r>
              <a:rPr lang="en-US" err="1">
                <a:ea typeface="Calibri"/>
                <a:cs typeface="Calibri"/>
              </a:rPr>
              <a:t>vai</a:t>
            </a:r>
            <a:r>
              <a:rPr lang="en-US">
                <a:ea typeface="Calibri"/>
                <a:cs typeface="Calibri"/>
              </a:rPr>
              <a:t> </a:t>
            </a:r>
            <a:r>
              <a:rPr lang="en-US" err="1">
                <a:ea typeface="Calibri"/>
                <a:cs typeface="Calibri"/>
              </a:rPr>
              <a:t>oma</a:t>
            </a:r>
            <a:r>
              <a:rPr lang="en-US">
                <a:ea typeface="Calibri"/>
                <a:cs typeface="Calibri"/>
              </a:rPr>
              <a:t> </a:t>
            </a:r>
            <a:r>
              <a:rPr lang="en-US" err="1">
                <a:ea typeface="Calibri"/>
                <a:cs typeface="Calibri"/>
              </a:rPr>
              <a:t>valinta</a:t>
            </a:r>
            <a:r>
              <a:rPr lang="en-US">
                <a:ea typeface="Calibri"/>
                <a:cs typeface="Calibri"/>
              </a:rPr>
              <a:t>. </a:t>
            </a:r>
            <a:r>
              <a:rPr lang="en-US" err="1">
                <a:ea typeface="Calibri"/>
                <a:cs typeface="Calibri"/>
              </a:rPr>
              <a:t>Riippuvuus</a:t>
            </a:r>
            <a:r>
              <a:rPr lang="en-US">
                <a:ea typeface="Calibri"/>
                <a:cs typeface="Calibri"/>
              </a:rPr>
              <a:t> on </a:t>
            </a:r>
            <a:r>
              <a:rPr lang="en-US" err="1">
                <a:ea typeface="Calibri"/>
                <a:cs typeface="Calibri"/>
              </a:rPr>
              <a:t>sairaus</a:t>
            </a:r>
            <a:r>
              <a:rPr lang="en-US">
                <a:ea typeface="Calibri"/>
                <a:cs typeface="Calibri"/>
              </a:rPr>
              <a:t>, </a:t>
            </a:r>
            <a:r>
              <a:rPr lang="en-US" err="1">
                <a:ea typeface="Calibri"/>
                <a:cs typeface="Calibri"/>
              </a:rPr>
              <a:t>mutta</a:t>
            </a:r>
            <a:r>
              <a:rPr lang="en-US">
                <a:ea typeface="Calibri"/>
                <a:cs typeface="Calibri"/>
              </a:rPr>
              <a:t> on </a:t>
            </a:r>
            <a:r>
              <a:rPr lang="en-US" err="1">
                <a:ea typeface="Calibri"/>
                <a:cs typeface="Calibri"/>
              </a:rPr>
              <a:t>hyvä</a:t>
            </a:r>
            <a:r>
              <a:rPr lang="en-US">
                <a:ea typeface="Calibri"/>
                <a:cs typeface="Calibri"/>
              </a:rPr>
              <a:t> </a:t>
            </a:r>
            <a:r>
              <a:rPr lang="en-US" err="1">
                <a:ea typeface="Calibri"/>
                <a:cs typeface="Calibri"/>
              </a:rPr>
              <a:t>tuoda</a:t>
            </a:r>
            <a:r>
              <a:rPr lang="en-US">
                <a:ea typeface="Calibri"/>
                <a:cs typeface="Calibri"/>
              </a:rPr>
              <a:t> </a:t>
            </a:r>
            <a:r>
              <a:rPr lang="en-US" err="1">
                <a:ea typeface="Calibri"/>
                <a:cs typeface="Calibri"/>
              </a:rPr>
              <a:t>esille</a:t>
            </a:r>
            <a:r>
              <a:rPr lang="en-US">
                <a:ea typeface="Calibri"/>
                <a:cs typeface="Calibri"/>
              </a:rPr>
              <a:t> </a:t>
            </a:r>
            <a:r>
              <a:rPr lang="en-US" err="1">
                <a:ea typeface="Calibri"/>
                <a:cs typeface="Calibri"/>
              </a:rPr>
              <a:t>omien</a:t>
            </a:r>
            <a:r>
              <a:rPr lang="en-US">
                <a:ea typeface="Calibri"/>
                <a:cs typeface="Calibri"/>
              </a:rPr>
              <a:t> </a:t>
            </a:r>
            <a:r>
              <a:rPr lang="en-US" err="1">
                <a:ea typeface="Calibri"/>
                <a:cs typeface="Calibri"/>
              </a:rPr>
              <a:t>valintojen</a:t>
            </a:r>
            <a:r>
              <a:rPr lang="en-US">
                <a:ea typeface="Calibri"/>
                <a:cs typeface="Calibri"/>
              </a:rPr>
              <a:t> </a:t>
            </a:r>
            <a:r>
              <a:rPr lang="en-US" err="1">
                <a:ea typeface="Calibri"/>
                <a:cs typeface="Calibri"/>
              </a:rPr>
              <a:t>merkitys</a:t>
            </a:r>
            <a:r>
              <a:rPr lang="en-US">
                <a:ea typeface="Calibri"/>
                <a:cs typeface="Calibri"/>
              </a:rPr>
              <a:t>, </a:t>
            </a:r>
            <a:r>
              <a:rPr lang="en-US" err="1">
                <a:ea typeface="Calibri"/>
                <a:cs typeface="Calibri"/>
              </a:rPr>
              <a:t>vastuu</a:t>
            </a:r>
            <a:r>
              <a:rPr lang="en-US">
                <a:ea typeface="Calibri"/>
                <a:cs typeface="Calibri"/>
              </a:rPr>
              <a:t> </a:t>
            </a:r>
            <a:r>
              <a:rPr lang="en-US" err="1">
                <a:ea typeface="Calibri"/>
                <a:cs typeface="Calibri"/>
              </a:rPr>
              <a:t>omista</a:t>
            </a:r>
            <a:r>
              <a:rPr lang="en-US">
                <a:ea typeface="Calibri"/>
                <a:cs typeface="Calibri"/>
              </a:rPr>
              <a:t> </a:t>
            </a:r>
            <a:r>
              <a:rPr lang="en-US" err="1">
                <a:ea typeface="Calibri"/>
                <a:cs typeface="Calibri"/>
              </a:rPr>
              <a:t>päätöksistä</a:t>
            </a:r>
            <a:r>
              <a:rPr lang="en-US">
                <a:ea typeface="Calibri"/>
                <a:cs typeface="Calibri"/>
              </a:rPr>
              <a:t> ja </a:t>
            </a:r>
            <a:r>
              <a:rPr lang="en-US" err="1">
                <a:ea typeface="Calibri"/>
                <a:cs typeface="Calibri"/>
              </a:rPr>
              <a:t>pohtia</a:t>
            </a:r>
            <a:r>
              <a:rPr lang="en-US">
                <a:ea typeface="Calibri"/>
                <a:cs typeface="Calibri"/>
              </a:rPr>
              <a:t> </a:t>
            </a:r>
            <a:r>
              <a:rPr lang="en-US" err="1">
                <a:ea typeface="Calibri"/>
                <a:cs typeface="Calibri"/>
              </a:rPr>
              <a:t>riippuvuutta</a:t>
            </a:r>
            <a:r>
              <a:rPr lang="en-US">
                <a:ea typeface="Calibri"/>
                <a:cs typeface="Calibri"/>
              </a:rPr>
              <a:t>. Omat </a:t>
            </a:r>
            <a:r>
              <a:rPr lang="en-US" err="1">
                <a:ea typeface="Calibri"/>
                <a:cs typeface="Calibri"/>
              </a:rPr>
              <a:t>valinnat</a:t>
            </a:r>
            <a:r>
              <a:rPr lang="en-US">
                <a:ea typeface="Calibri"/>
                <a:cs typeface="Calibri"/>
              </a:rPr>
              <a:t> </a:t>
            </a:r>
            <a:r>
              <a:rPr lang="en-US" err="1">
                <a:ea typeface="Calibri"/>
                <a:cs typeface="Calibri"/>
              </a:rPr>
              <a:t>ovat</a:t>
            </a:r>
            <a:r>
              <a:rPr lang="en-US">
                <a:ea typeface="Calibri"/>
                <a:cs typeface="Calibri"/>
              </a:rPr>
              <a:t> </a:t>
            </a:r>
            <a:r>
              <a:rPr lang="en-US" err="1">
                <a:ea typeface="Calibri"/>
                <a:cs typeface="Calibri"/>
              </a:rPr>
              <a:t>merkityksellisiä</a:t>
            </a:r>
            <a:r>
              <a:rPr lang="en-US">
                <a:ea typeface="Calibri"/>
                <a:cs typeface="Calibri"/>
              </a:rPr>
              <a:t> </a:t>
            </a:r>
            <a:r>
              <a:rPr lang="en-US" err="1">
                <a:ea typeface="Calibri"/>
                <a:cs typeface="Calibri"/>
              </a:rPr>
              <a:t>silloin</a:t>
            </a:r>
            <a:r>
              <a:rPr lang="en-US">
                <a:ea typeface="Calibri"/>
                <a:cs typeface="Calibri"/>
              </a:rPr>
              <a:t> </a:t>
            </a:r>
            <a:r>
              <a:rPr lang="en-US" err="1">
                <a:ea typeface="Calibri"/>
                <a:cs typeface="Calibri"/>
              </a:rPr>
              <a:t>kun</a:t>
            </a:r>
            <a:r>
              <a:rPr lang="en-US">
                <a:ea typeface="Calibri"/>
                <a:cs typeface="Calibri"/>
              </a:rPr>
              <a:t> </a:t>
            </a:r>
            <a:r>
              <a:rPr lang="en-US" err="1">
                <a:ea typeface="Calibri"/>
                <a:cs typeface="Calibri"/>
              </a:rPr>
              <a:t>riippuvuutta</a:t>
            </a:r>
            <a:r>
              <a:rPr lang="en-US">
                <a:ea typeface="Calibri"/>
                <a:cs typeface="Calibri"/>
              </a:rPr>
              <a:t> </a:t>
            </a:r>
            <a:r>
              <a:rPr lang="en-US" err="1">
                <a:ea typeface="Calibri"/>
                <a:cs typeface="Calibri"/>
              </a:rPr>
              <a:t>ei</a:t>
            </a:r>
            <a:r>
              <a:rPr lang="en-US">
                <a:ea typeface="Calibri"/>
                <a:cs typeface="Calibri"/>
              </a:rPr>
              <a:t> </a:t>
            </a:r>
            <a:r>
              <a:rPr lang="en-US" err="1">
                <a:ea typeface="Calibri"/>
                <a:cs typeface="Calibri"/>
              </a:rPr>
              <a:t>vielä</a:t>
            </a:r>
            <a:r>
              <a:rPr lang="en-US">
                <a:ea typeface="Calibri"/>
                <a:cs typeface="Calibri"/>
              </a:rPr>
              <a:t> ole. </a:t>
            </a:r>
          </a:p>
          <a:p>
            <a:pPr marL="171450" indent="-171450">
              <a:buFont typeface="Arial"/>
              <a:buChar char="•"/>
            </a:pPr>
            <a:r>
              <a:rPr lang="en-US">
                <a:ea typeface="Calibri"/>
                <a:cs typeface="Calibri"/>
              </a:rPr>
              <a:t>Kuka </a:t>
            </a:r>
            <a:r>
              <a:rPr lang="en-US" err="1">
                <a:ea typeface="Calibri"/>
                <a:cs typeface="Calibri"/>
              </a:rPr>
              <a:t>tahansa</a:t>
            </a:r>
            <a:r>
              <a:rPr lang="en-US">
                <a:ea typeface="Calibri"/>
                <a:cs typeface="Calibri"/>
              </a:rPr>
              <a:t> </a:t>
            </a:r>
            <a:r>
              <a:rPr lang="en-US" err="1">
                <a:ea typeface="Calibri"/>
                <a:cs typeface="Calibri"/>
              </a:rPr>
              <a:t>jää</a:t>
            </a:r>
            <a:r>
              <a:rPr lang="en-US">
                <a:ea typeface="Calibri"/>
                <a:cs typeface="Calibri"/>
              </a:rPr>
              <a:t> </a:t>
            </a:r>
            <a:r>
              <a:rPr lang="en-US" err="1">
                <a:ea typeface="Calibri"/>
                <a:cs typeface="Calibri"/>
              </a:rPr>
              <a:t>riippuvaiseksi</a:t>
            </a:r>
            <a:r>
              <a:rPr lang="en-US">
                <a:ea typeface="Calibri"/>
                <a:cs typeface="Calibri"/>
              </a:rPr>
              <a:t>, </a:t>
            </a:r>
            <a:r>
              <a:rPr lang="en-US" err="1">
                <a:ea typeface="Calibri"/>
                <a:cs typeface="Calibri"/>
              </a:rPr>
              <a:t>jos</a:t>
            </a:r>
            <a:r>
              <a:rPr lang="en-US">
                <a:ea typeface="Calibri"/>
                <a:cs typeface="Calibri"/>
              </a:rPr>
              <a:t> </a:t>
            </a:r>
            <a:r>
              <a:rPr lang="en-US" err="1">
                <a:ea typeface="Calibri"/>
                <a:cs typeface="Calibri"/>
              </a:rPr>
              <a:t>käyttää</a:t>
            </a:r>
            <a:r>
              <a:rPr lang="en-US">
                <a:ea typeface="Calibri"/>
                <a:cs typeface="Calibri"/>
              </a:rPr>
              <a:t>  </a:t>
            </a:r>
            <a:r>
              <a:rPr lang="en-US" err="1">
                <a:ea typeface="Calibri"/>
                <a:cs typeface="Calibri"/>
              </a:rPr>
              <a:t>päihdettä</a:t>
            </a:r>
            <a:r>
              <a:rPr lang="en-US">
                <a:ea typeface="Calibri"/>
                <a:cs typeface="Calibri"/>
              </a:rPr>
              <a:t> </a:t>
            </a:r>
            <a:r>
              <a:rPr lang="en-US" err="1">
                <a:ea typeface="Calibri"/>
                <a:cs typeface="Calibri"/>
              </a:rPr>
              <a:t>säännöllisesti</a:t>
            </a:r>
            <a:r>
              <a:rPr lang="en-US">
                <a:ea typeface="Calibri"/>
                <a:cs typeface="Calibri"/>
              </a:rPr>
              <a:t> ja </a:t>
            </a:r>
            <a:r>
              <a:rPr lang="en-US" err="1">
                <a:ea typeface="Calibri"/>
                <a:cs typeface="Calibri"/>
              </a:rPr>
              <a:t>pitkäkestoisesti</a:t>
            </a:r>
            <a:r>
              <a:rPr lang="en-US">
                <a:ea typeface="Calibri"/>
                <a:cs typeface="Calibri"/>
              </a:rPr>
              <a:t>. </a:t>
            </a:r>
          </a:p>
          <a:p>
            <a:pPr marL="171450" indent="-171450">
              <a:buFont typeface="Arial"/>
              <a:buChar char="•"/>
            </a:pPr>
            <a:r>
              <a:rPr lang="en-US">
                <a:ea typeface="Calibri"/>
                <a:cs typeface="Calibri"/>
              </a:rPr>
              <a:t>Se </a:t>
            </a:r>
            <a:r>
              <a:rPr lang="en-US" err="1">
                <a:ea typeface="Calibri"/>
                <a:cs typeface="Calibri"/>
              </a:rPr>
              <a:t>miten</a:t>
            </a:r>
            <a:r>
              <a:rPr lang="en-US">
                <a:ea typeface="Calibri"/>
                <a:cs typeface="Calibri"/>
              </a:rPr>
              <a:t> </a:t>
            </a:r>
            <a:r>
              <a:rPr lang="en-US" err="1">
                <a:ea typeface="Calibri"/>
                <a:cs typeface="Calibri"/>
              </a:rPr>
              <a:t>nopeasti</a:t>
            </a:r>
            <a:r>
              <a:rPr lang="en-US">
                <a:ea typeface="Calibri"/>
                <a:cs typeface="Calibri"/>
              </a:rPr>
              <a:t> </a:t>
            </a:r>
            <a:r>
              <a:rPr lang="en-US" err="1">
                <a:ea typeface="Calibri"/>
                <a:cs typeface="Calibri"/>
              </a:rPr>
              <a:t>eri</a:t>
            </a:r>
            <a:r>
              <a:rPr lang="en-US">
                <a:ea typeface="Calibri"/>
                <a:cs typeface="Calibri"/>
              </a:rPr>
              <a:t> </a:t>
            </a:r>
            <a:r>
              <a:rPr lang="en-US" err="1">
                <a:ea typeface="Calibri"/>
                <a:cs typeface="Calibri"/>
              </a:rPr>
              <a:t>ihmiset</a:t>
            </a:r>
            <a:r>
              <a:rPr lang="en-US">
                <a:ea typeface="Calibri"/>
                <a:cs typeface="Calibri"/>
              </a:rPr>
              <a:t> </a:t>
            </a:r>
            <a:r>
              <a:rPr lang="en-US" err="1">
                <a:ea typeface="Calibri"/>
                <a:cs typeface="Calibri"/>
              </a:rPr>
              <a:t>jäävät</a:t>
            </a:r>
            <a:r>
              <a:rPr lang="en-US">
                <a:ea typeface="Calibri"/>
                <a:cs typeface="Calibri"/>
              </a:rPr>
              <a:t> </a:t>
            </a:r>
            <a:r>
              <a:rPr lang="en-US" err="1">
                <a:ea typeface="Calibri"/>
                <a:cs typeface="Calibri"/>
              </a:rPr>
              <a:t>riippuvaiseksi</a:t>
            </a:r>
            <a:r>
              <a:rPr lang="en-US">
                <a:ea typeface="Calibri"/>
                <a:cs typeface="Calibri"/>
              </a:rPr>
              <a:t> </a:t>
            </a:r>
            <a:r>
              <a:rPr lang="en-US" err="1">
                <a:ea typeface="Calibri"/>
                <a:cs typeface="Calibri"/>
              </a:rPr>
              <a:t>riippuu</a:t>
            </a:r>
            <a:r>
              <a:rPr lang="en-US">
                <a:ea typeface="Calibri"/>
                <a:cs typeface="Calibri"/>
              </a:rPr>
              <a:t> </a:t>
            </a:r>
            <a:r>
              <a:rPr lang="en-US" err="1">
                <a:ea typeface="Calibri"/>
                <a:cs typeface="Calibri"/>
              </a:rPr>
              <a:t>omista</a:t>
            </a:r>
            <a:r>
              <a:rPr lang="en-US">
                <a:ea typeface="Calibri"/>
                <a:cs typeface="Calibri"/>
              </a:rPr>
              <a:t> </a:t>
            </a:r>
            <a:r>
              <a:rPr lang="en-US" err="1">
                <a:ea typeface="Calibri"/>
                <a:cs typeface="Calibri"/>
              </a:rPr>
              <a:t>geeneistä</a:t>
            </a:r>
            <a:r>
              <a:rPr lang="en-US">
                <a:ea typeface="Calibri"/>
                <a:cs typeface="Calibri"/>
              </a:rPr>
              <a:t>, </a:t>
            </a:r>
            <a:r>
              <a:rPr lang="en-US" err="1">
                <a:ea typeface="Calibri"/>
                <a:cs typeface="Calibri"/>
              </a:rPr>
              <a:t>sekä</a:t>
            </a:r>
            <a:r>
              <a:rPr lang="en-US">
                <a:ea typeface="Calibri"/>
                <a:cs typeface="Calibri"/>
              </a:rPr>
              <a:t> </a:t>
            </a:r>
            <a:r>
              <a:rPr lang="en-US" err="1">
                <a:ea typeface="Calibri"/>
                <a:cs typeface="Calibri"/>
              </a:rPr>
              <a:t>luonteesta</a:t>
            </a:r>
            <a:r>
              <a:rPr lang="en-US">
                <a:ea typeface="Calibri"/>
                <a:cs typeface="Calibri"/>
              </a:rPr>
              <a:t>, </a:t>
            </a:r>
            <a:r>
              <a:rPr lang="en-US" err="1">
                <a:ea typeface="Calibri"/>
                <a:cs typeface="Calibri"/>
              </a:rPr>
              <a:t>elämänkokemuksista</a:t>
            </a:r>
            <a:r>
              <a:rPr lang="en-US">
                <a:ea typeface="Calibri"/>
                <a:cs typeface="Calibri"/>
              </a:rPr>
              <a:t>, </a:t>
            </a:r>
            <a:r>
              <a:rPr lang="en-US" err="1">
                <a:ea typeface="Calibri"/>
                <a:cs typeface="Calibri"/>
              </a:rPr>
              <a:t>itseluottamuksesta</a:t>
            </a:r>
            <a:r>
              <a:rPr lang="en-US">
                <a:ea typeface="Calibri"/>
                <a:cs typeface="Calibri"/>
              </a:rPr>
              <a:t>, </a:t>
            </a:r>
            <a:r>
              <a:rPr lang="en-US" err="1">
                <a:ea typeface="Calibri"/>
                <a:cs typeface="Calibri"/>
              </a:rPr>
              <a:t>eli</a:t>
            </a:r>
            <a:r>
              <a:rPr lang="en-US">
                <a:ea typeface="Calibri"/>
                <a:cs typeface="Calibri"/>
              </a:rPr>
              <a:t> </a:t>
            </a:r>
            <a:r>
              <a:rPr lang="en-US" err="1">
                <a:ea typeface="Calibri"/>
                <a:cs typeface="Calibri"/>
              </a:rPr>
              <a:t>monista</a:t>
            </a:r>
            <a:r>
              <a:rPr lang="en-US">
                <a:ea typeface="Calibri"/>
                <a:cs typeface="Calibri"/>
              </a:rPr>
              <a:t> </a:t>
            </a:r>
            <a:r>
              <a:rPr lang="en-US" err="1">
                <a:ea typeface="Calibri"/>
                <a:cs typeface="Calibri"/>
              </a:rPr>
              <a:t>eri</a:t>
            </a:r>
            <a:r>
              <a:rPr lang="en-US">
                <a:ea typeface="Calibri"/>
                <a:cs typeface="Calibri"/>
              </a:rPr>
              <a:t> </a:t>
            </a:r>
            <a:r>
              <a:rPr lang="en-US" err="1">
                <a:ea typeface="Calibri"/>
                <a:cs typeface="Calibri"/>
              </a:rPr>
              <a:t>tekijöistä</a:t>
            </a:r>
            <a:r>
              <a:rPr lang="en-US">
                <a:ea typeface="Calibri"/>
                <a:cs typeface="Calibri"/>
              </a:rPr>
              <a:t>. </a:t>
            </a:r>
            <a:r>
              <a:rPr lang="en-US" err="1">
                <a:ea typeface="Calibri"/>
                <a:cs typeface="Calibri"/>
              </a:rPr>
              <a:t>Siksi</a:t>
            </a:r>
            <a:r>
              <a:rPr lang="en-US">
                <a:ea typeface="Calibri"/>
                <a:cs typeface="Calibri"/>
              </a:rPr>
              <a:t> </a:t>
            </a:r>
            <a:r>
              <a:rPr lang="en-US" err="1">
                <a:ea typeface="Calibri"/>
                <a:cs typeface="Calibri"/>
              </a:rPr>
              <a:t>asiaan</a:t>
            </a:r>
            <a:r>
              <a:rPr lang="en-US">
                <a:ea typeface="Calibri"/>
                <a:cs typeface="Calibri"/>
              </a:rPr>
              <a:t> </a:t>
            </a:r>
            <a:r>
              <a:rPr lang="en-US" err="1">
                <a:ea typeface="Calibri"/>
                <a:cs typeface="Calibri"/>
              </a:rPr>
              <a:t>ei</a:t>
            </a:r>
            <a:r>
              <a:rPr lang="en-US">
                <a:ea typeface="Calibri"/>
                <a:cs typeface="Calibri"/>
              </a:rPr>
              <a:t> ole </a:t>
            </a:r>
            <a:r>
              <a:rPr lang="en-US" err="1">
                <a:ea typeface="Calibri"/>
                <a:cs typeface="Calibri"/>
              </a:rPr>
              <a:t>mustavalkoisesti</a:t>
            </a:r>
            <a:r>
              <a:rPr lang="en-US">
                <a:ea typeface="Calibri"/>
                <a:cs typeface="Calibri"/>
              </a:rPr>
              <a:t> </a:t>
            </a:r>
            <a:r>
              <a:rPr lang="en-US" err="1">
                <a:ea typeface="Calibri"/>
                <a:cs typeface="Calibri"/>
              </a:rPr>
              <a:t>yhtä</a:t>
            </a:r>
            <a:r>
              <a:rPr lang="en-US">
                <a:ea typeface="Calibri"/>
                <a:cs typeface="Calibri"/>
              </a:rPr>
              <a:t> </a:t>
            </a:r>
            <a:r>
              <a:rPr lang="en-US" err="1">
                <a:ea typeface="Calibri"/>
                <a:cs typeface="Calibri"/>
              </a:rPr>
              <a:t>vastausta</a:t>
            </a:r>
            <a:r>
              <a:rPr lang="en-US">
                <a:ea typeface="Calibri"/>
                <a:cs typeface="Calibri"/>
              </a:rPr>
              <a:t>.</a:t>
            </a:r>
          </a:p>
          <a:p>
            <a:endParaRPr lang="en-US">
              <a:ea typeface="Calibri"/>
              <a:cs typeface="Calibri"/>
            </a:endParaRPr>
          </a:p>
          <a:p>
            <a:pPr marL="171450" indent="-171450">
              <a:buFont typeface="Arial"/>
              <a:buChar char="•"/>
            </a:pPr>
            <a:r>
              <a:rPr lang="en-US" err="1">
                <a:ea typeface="Calibri"/>
                <a:cs typeface="Calibri"/>
              </a:rPr>
              <a:t>Tämän</a:t>
            </a:r>
            <a:r>
              <a:rPr lang="en-US">
                <a:ea typeface="Calibri"/>
                <a:cs typeface="Calibri"/>
              </a:rPr>
              <a:t> </a:t>
            </a:r>
            <a:r>
              <a:rPr lang="en-US" err="1">
                <a:ea typeface="Calibri"/>
                <a:cs typeface="Calibri"/>
              </a:rPr>
              <a:t>vuoksi</a:t>
            </a:r>
            <a:r>
              <a:rPr lang="en-US">
                <a:ea typeface="Calibri"/>
                <a:cs typeface="Calibri"/>
              </a:rPr>
              <a:t> </a:t>
            </a:r>
            <a:r>
              <a:rPr lang="en-US" err="1">
                <a:ea typeface="Calibri"/>
                <a:cs typeface="Calibri"/>
              </a:rPr>
              <a:t>tärkeintä</a:t>
            </a:r>
            <a:r>
              <a:rPr lang="en-US">
                <a:ea typeface="Calibri"/>
                <a:cs typeface="Calibri"/>
              </a:rPr>
              <a:t> on </a:t>
            </a:r>
            <a:r>
              <a:rPr lang="en-US" err="1">
                <a:ea typeface="Calibri"/>
                <a:cs typeface="Calibri"/>
              </a:rPr>
              <a:t>itsetuntemus</a:t>
            </a:r>
            <a:r>
              <a:rPr lang="en-US">
                <a:ea typeface="Calibri"/>
                <a:cs typeface="Calibri"/>
              </a:rPr>
              <a:t>, </a:t>
            </a:r>
            <a:r>
              <a:rPr lang="en-US" err="1">
                <a:ea typeface="Calibri"/>
                <a:cs typeface="Calibri"/>
              </a:rPr>
              <a:t>että</a:t>
            </a:r>
            <a:r>
              <a:rPr lang="en-US">
                <a:ea typeface="Calibri"/>
                <a:cs typeface="Calibri"/>
              </a:rPr>
              <a:t> </a:t>
            </a:r>
            <a:r>
              <a:rPr lang="en-US" err="1">
                <a:ea typeface="Calibri"/>
                <a:cs typeface="Calibri"/>
              </a:rPr>
              <a:t>tunnistaa</a:t>
            </a:r>
            <a:r>
              <a:rPr lang="en-US">
                <a:ea typeface="Calibri"/>
                <a:cs typeface="Calibri"/>
              </a:rPr>
              <a:t> </a:t>
            </a:r>
            <a:r>
              <a:rPr lang="en-US" err="1">
                <a:ea typeface="Calibri"/>
                <a:cs typeface="Calibri"/>
              </a:rPr>
              <a:t>omat</a:t>
            </a:r>
            <a:r>
              <a:rPr lang="en-US">
                <a:ea typeface="Calibri"/>
                <a:cs typeface="Calibri"/>
              </a:rPr>
              <a:t> </a:t>
            </a:r>
            <a:r>
              <a:rPr lang="en-US" err="1">
                <a:ea typeface="Calibri"/>
                <a:cs typeface="Calibri"/>
              </a:rPr>
              <a:t>rajansa</a:t>
            </a:r>
            <a:r>
              <a:rPr lang="en-US">
                <a:ea typeface="Calibri"/>
                <a:cs typeface="Calibri"/>
              </a:rPr>
              <a:t> ja </a:t>
            </a:r>
            <a:r>
              <a:rPr lang="en-US" err="1">
                <a:ea typeface="Calibri"/>
                <a:cs typeface="Calibri"/>
              </a:rPr>
              <a:t>toimintansa</a:t>
            </a:r>
            <a:r>
              <a:rPr lang="en-US">
                <a:ea typeface="Calibri"/>
                <a:cs typeface="Calibri"/>
              </a:rPr>
              <a:t>.</a:t>
            </a:r>
          </a:p>
          <a:p>
            <a:pPr marL="171450" indent="-171450">
              <a:buFont typeface="Arial"/>
              <a:buChar char="•"/>
            </a:pPr>
            <a:r>
              <a:rPr lang="en-US" err="1">
                <a:ea typeface="Calibri"/>
                <a:cs typeface="Calibri"/>
              </a:rPr>
              <a:t>Kuvaa</a:t>
            </a:r>
            <a:r>
              <a:rPr lang="en-US">
                <a:ea typeface="Calibri"/>
                <a:cs typeface="Calibri"/>
              </a:rPr>
              <a:t> </a:t>
            </a:r>
            <a:r>
              <a:rPr lang="en-US" err="1">
                <a:ea typeface="Calibri"/>
                <a:cs typeface="Calibri"/>
              </a:rPr>
              <a:t>voi</a:t>
            </a:r>
            <a:r>
              <a:rPr lang="en-US">
                <a:ea typeface="Calibri"/>
                <a:cs typeface="Calibri"/>
              </a:rPr>
              <a:t> </a:t>
            </a:r>
            <a:r>
              <a:rPr lang="en-US" err="1">
                <a:ea typeface="Calibri"/>
                <a:cs typeface="Calibri"/>
              </a:rPr>
              <a:t>käyttää</a:t>
            </a:r>
            <a:r>
              <a:rPr lang="en-US">
                <a:ea typeface="Calibri"/>
                <a:cs typeface="Calibri"/>
              </a:rPr>
              <a:t> </a:t>
            </a:r>
            <a:r>
              <a:rPr lang="en-US" err="1">
                <a:ea typeface="Calibri"/>
                <a:cs typeface="Calibri"/>
              </a:rPr>
              <a:t>keskustelun</a:t>
            </a:r>
            <a:r>
              <a:rPr lang="en-US">
                <a:ea typeface="Calibri"/>
                <a:cs typeface="Calibri"/>
              </a:rPr>
              <a:t> </a:t>
            </a:r>
            <a:r>
              <a:rPr lang="en-US" err="1">
                <a:ea typeface="Calibri"/>
                <a:cs typeface="Calibri"/>
              </a:rPr>
              <a:t>herättäjänä</a:t>
            </a:r>
            <a:r>
              <a:rPr lang="en-US">
                <a:ea typeface="Calibri"/>
                <a:cs typeface="Calibri"/>
              </a:rPr>
              <a:t>.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529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ea typeface="Calibri"/>
                <a:cs typeface="Calibri"/>
              </a:rPr>
              <a:t>Suojaavat</a:t>
            </a:r>
            <a:r>
              <a:rPr lang="en-US">
                <a:ea typeface="Calibri"/>
                <a:cs typeface="Calibri"/>
              </a:rPr>
              <a:t> </a:t>
            </a:r>
            <a:r>
              <a:rPr lang="en-US" err="1">
                <a:ea typeface="Calibri"/>
                <a:cs typeface="Calibri"/>
              </a:rPr>
              <a:t>tekijät</a:t>
            </a:r>
            <a:r>
              <a:rPr lang="en-US">
                <a:ea typeface="Calibri"/>
                <a:cs typeface="Calibri"/>
              </a:rPr>
              <a:t> </a:t>
            </a:r>
            <a:r>
              <a:rPr lang="en-US" err="1">
                <a:ea typeface="Calibri"/>
                <a:cs typeface="Calibri"/>
              </a:rPr>
              <a:t>käydään</a:t>
            </a:r>
            <a:r>
              <a:rPr lang="en-US">
                <a:ea typeface="Calibri"/>
                <a:cs typeface="Calibri"/>
              </a:rPr>
              <a:t> </a:t>
            </a:r>
            <a:r>
              <a:rPr lang="en-US" err="1">
                <a:ea typeface="Calibri"/>
                <a:cs typeface="Calibri"/>
              </a:rPr>
              <a:t>tiiviisti</a:t>
            </a:r>
            <a:r>
              <a:rPr lang="en-US">
                <a:ea typeface="Calibri"/>
                <a:cs typeface="Calibri"/>
              </a:rPr>
              <a:t> </a:t>
            </a:r>
            <a:r>
              <a:rPr lang="en-US" err="1">
                <a:ea typeface="Calibri"/>
                <a:cs typeface="Calibri"/>
              </a:rPr>
              <a:t>läpi</a:t>
            </a:r>
            <a:r>
              <a:rPr lang="en-US">
                <a:ea typeface="Calibri"/>
                <a:cs typeface="Calibri"/>
              </a:rPr>
              <a:t>, </a:t>
            </a:r>
            <a:r>
              <a:rPr lang="en-US" err="1">
                <a:ea typeface="Calibri"/>
                <a:cs typeface="Calibri"/>
              </a:rPr>
              <a:t>jonka</a:t>
            </a:r>
            <a:r>
              <a:rPr lang="en-US">
                <a:ea typeface="Calibri"/>
                <a:cs typeface="Calibri"/>
              </a:rPr>
              <a:t> </a:t>
            </a:r>
            <a:r>
              <a:rPr lang="en-US" err="1">
                <a:ea typeface="Calibri"/>
                <a:cs typeface="Calibri"/>
              </a:rPr>
              <a:t>jälkeen</a:t>
            </a:r>
            <a:r>
              <a:rPr lang="en-US">
                <a:ea typeface="Calibri"/>
                <a:cs typeface="Calibri"/>
              </a:rPr>
              <a:t> </a:t>
            </a:r>
            <a:r>
              <a:rPr lang="en-US" err="1">
                <a:ea typeface="Calibri"/>
                <a:cs typeface="Calibri"/>
              </a:rPr>
              <a:t>siirrytään</a:t>
            </a:r>
            <a:r>
              <a:rPr lang="en-US">
                <a:ea typeface="Calibri"/>
                <a:cs typeface="Calibri"/>
              </a:rPr>
              <a:t> </a:t>
            </a:r>
            <a:r>
              <a:rPr lang="en-US" err="1">
                <a:ea typeface="Calibri"/>
                <a:cs typeface="Calibri"/>
              </a:rPr>
              <a:t>seuraavaan</a:t>
            </a:r>
            <a:r>
              <a:rPr lang="en-US">
                <a:ea typeface="Calibri"/>
                <a:cs typeface="Calibri"/>
              </a:rPr>
              <a:t> </a:t>
            </a:r>
            <a:r>
              <a:rPr lang="en-US" err="1">
                <a:ea typeface="Calibri"/>
                <a:cs typeface="Calibri"/>
              </a:rPr>
              <a:t>diaan</a:t>
            </a:r>
            <a:r>
              <a:rPr lang="en-US">
                <a:ea typeface="Calibri"/>
                <a:cs typeface="Calibri"/>
              </a:rPr>
              <a:t> ja </a:t>
            </a:r>
            <a:r>
              <a:rPr lang="en-US" err="1">
                <a:ea typeface="Calibri"/>
                <a:cs typeface="Calibri"/>
              </a:rPr>
              <a:t>käymään</a:t>
            </a:r>
            <a:r>
              <a:rPr lang="en-US">
                <a:ea typeface="Calibri"/>
                <a:cs typeface="Calibri"/>
              </a:rPr>
              <a:t> </a:t>
            </a:r>
            <a:r>
              <a:rPr lang="en-US" err="1">
                <a:ea typeface="Calibri"/>
                <a:cs typeface="Calibri"/>
              </a:rPr>
              <a:t>voimavarojen</a:t>
            </a:r>
            <a:r>
              <a:rPr lang="en-US">
                <a:ea typeface="Calibri"/>
                <a:cs typeface="Calibri"/>
              </a:rPr>
              <a:t> </a:t>
            </a:r>
            <a:r>
              <a:rPr lang="en-US" err="1">
                <a:ea typeface="Calibri"/>
                <a:cs typeface="Calibri"/>
              </a:rPr>
              <a:t>merkitystä</a:t>
            </a:r>
            <a:r>
              <a:rPr lang="en-US">
                <a:ea typeface="Calibri"/>
                <a:cs typeface="Calibri"/>
              </a:rPr>
              <a:t> </a:t>
            </a:r>
            <a:r>
              <a:rPr lang="en-US" err="1">
                <a:ea typeface="Calibri"/>
                <a:cs typeface="Calibri"/>
              </a:rPr>
              <a:t>suojaavana</a:t>
            </a:r>
            <a:r>
              <a:rPr lang="en-US">
                <a:ea typeface="Calibri"/>
                <a:cs typeface="Calibri"/>
              </a:rPr>
              <a:t> </a:t>
            </a:r>
            <a:r>
              <a:rPr lang="en-US" err="1">
                <a:ea typeface="Calibri"/>
                <a:cs typeface="Calibri"/>
              </a:rPr>
              <a:t>tekijänä</a:t>
            </a:r>
            <a:r>
              <a:rPr lang="en-US">
                <a:ea typeface="Calibri"/>
                <a:cs typeface="Calibri"/>
              </a:rPr>
              <a:t> </a:t>
            </a:r>
            <a:r>
              <a:rPr lang="en-US" err="1">
                <a:ea typeface="Calibri"/>
                <a:cs typeface="Calibri"/>
              </a:rPr>
              <a:t>tarkemmin</a:t>
            </a:r>
            <a:r>
              <a:rPr lang="en-US">
                <a:ea typeface="Calibri"/>
                <a:cs typeface="Calibri"/>
              </a:rPr>
              <a:t> </a:t>
            </a:r>
            <a:r>
              <a:rPr lang="en-US" err="1">
                <a:ea typeface="Calibri"/>
                <a:cs typeface="Calibri"/>
              </a:rPr>
              <a:t>läpi</a:t>
            </a:r>
            <a:r>
              <a:rPr lang="en-US">
                <a:ea typeface="Calibri"/>
                <a:cs typeface="Calibri"/>
              </a:rPr>
              <a:t>.</a:t>
            </a:r>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97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cs typeface="Calibri"/>
              </a:rPr>
              <a:t>Lyhyesti</a:t>
            </a:r>
            <a:r>
              <a:rPr lang="en-US">
                <a:cs typeface="Calibri"/>
              </a:rPr>
              <a:t> </a:t>
            </a:r>
            <a:r>
              <a:rPr lang="en-US" err="1">
                <a:cs typeface="Calibri"/>
              </a:rPr>
              <a:t>voimavaroista</a:t>
            </a:r>
            <a:r>
              <a:rPr lang="en-US">
                <a:cs typeface="Calibri"/>
              </a:rPr>
              <a:t>.</a:t>
            </a:r>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31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Sans-Serif"/>
              <a:buChar char="•"/>
            </a:pPr>
            <a:r>
              <a:rPr lang="en-US" err="1"/>
              <a:t>Ohje</a:t>
            </a:r>
            <a:r>
              <a:rPr lang="en-US"/>
              <a:t> </a:t>
            </a:r>
            <a:r>
              <a:rPr lang="en-US" err="1"/>
              <a:t>voimavara</a:t>
            </a:r>
            <a:r>
              <a:rPr lang="en-US"/>
              <a:t> </a:t>
            </a:r>
            <a:r>
              <a:rPr lang="en-US" err="1"/>
              <a:t>tehtävään</a:t>
            </a:r>
            <a:r>
              <a:rPr lang="en-US"/>
              <a:t>.</a:t>
            </a:r>
          </a:p>
          <a:p>
            <a:pPr marL="171450" indent="-171450">
              <a:buFont typeface="Arial,Sans-Serif"/>
              <a:buChar char="•"/>
            </a:pPr>
            <a:r>
              <a:rPr lang="en-US" err="1"/>
              <a:t>Seuraavan</a:t>
            </a:r>
            <a:r>
              <a:rPr lang="en-US"/>
              <a:t> </a:t>
            </a:r>
            <a:r>
              <a:rPr lang="en-US" err="1"/>
              <a:t>dian</a:t>
            </a:r>
            <a:r>
              <a:rPr lang="en-US"/>
              <a:t> </a:t>
            </a:r>
            <a:r>
              <a:rPr lang="en-US" err="1"/>
              <a:t>kuvan</a:t>
            </a:r>
            <a:r>
              <a:rPr lang="en-US"/>
              <a:t> </a:t>
            </a:r>
            <a:r>
              <a:rPr lang="en-US" err="1"/>
              <a:t>voi</a:t>
            </a:r>
            <a:r>
              <a:rPr lang="en-US"/>
              <a:t> </a:t>
            </a:r>
            <a:r>
              <a:rPr lang="en-US" err="1"/>
              <a:t>tulostaa</a:t>
            </a:r>
            <a:r>
              <a:rPr lang="en-US"/>
              <a:t> </a:t>
            </a:r>
            <a:r>
              <a:rPr lang="en-US" err="1"/>
              <a:t>oppilaille</a:t>
            </a:r>
            <a:r>
              <a:rPr lang="en-US"/>
              <a:t> </a:t>
            </a:r>
            <a:r>
              <a:rPr lang="en-US" err="1"/>
              <a:t>väritettäväksi</a:t>
            </a:r>
            <a:r>
              <a:rPr lang="en-US"/>
              <a:t>, tai he </a:t>
            </a:r>
            <a:r>
              <a:rPr lang="en-US" err="1"/>
              <a:t>voivat</a:t>
            </a:r>
            <a:r>
              <a:rPr lang="en-US"/>
              <a:t> </a:t>
            </a:r>
            <a:r>
              <a:rPr lang="en-US" err="1"/>
              <a:t>piirtää</a:t>
            </a:r>
            <a:r>
              <a:rPr lang="en-US"/>
              <a:t> </a:t>
            </a:r>
            <a:r>
              <a:rPr lang="en-US" err="1"/>
              <a:t>ympyrän</a:t>
            </a:r>
            <a:r>
              <a:rPr lang="en-US"/>
              <a:t> </a:t>
            </a:r>
            <a:r>
              <a:rPr lang="en-US" err="1"/>
              <a:t>itse</a:t>
            </a:r>
            <a:r>
              <a:rPr lang="en-US"/>
              <a:t> ja </a:t>
            </a:r>
            <a:r>
              <a:rPr lang="en-US" err="1"/>
              <a:t>lohkoa</a:t>
            </a:r>
            <a:r>
              <a:rPr lang="en-US"/>
              <a:t> </a:t>
            </a:r>
            <a:r>
              <a:rPr lang="en-US" err="1"/>
              <a:t>sen</a:t>
            </a:r>
            <a:r>
              <a:rPr lang="en-US"/>
              <a:t> </a:t>
            </a:r>
            <a:r>
              <a:rPr lang="en-US" err="1"/>
              <a:t>eri</a:t>
            </a:r>
            <a:r>
              <a:rPr lang="en-US"/>
              <a:t> </a:t>
            </a:r>
            <a:r>
              <a:rPr lang="en-US" err="1"/>
              <a:t>osiin</a:t>
            </a:r>
            <a:r>
              <a:rPr lang="en-US"/>
              <a:t> </a:t>
            </a:r>
            <a:r>
              <a:rPr lang="en-US" err="1"/>
              <a:t>joko</a:t>
            </a:r>
            <a:r>
              <a:rPr lang="en-US"/>
              <a:t> </a:t>
            </a:r>
            <a:r>
              <a:rPr lang="en-US" err="1"/>
              <a:t>vihkoon</a:t>
            </a:r>
            <a:r>
              <a:rPr lang="en-US"/>
              <a:t> tai </a:t>
            </a:r>
            <a:r>
              <a:rPr lang="en-US" err="1"/>
              <a:t>erilliselle</a:t>
            </a:r>
            <a:r>
              <a:rPr lang="en-US"/>
              <a:t> </a:t>
            </a:r>
            <a:r>
              <a:rPr lang="en-US" err="1"/>
              <a:t>paperille</a:t>
            </a:r>
            <a:r>
              <a:rPr lang="en-US"/>
              <a:t>.</a:t>
            </a:r>
            <a:endParaRPr lang="en-US">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069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183" y="1061075"/>
            <a:ext cx="1826787" cy="957077"/>
          </a:xfrm>
          <a:prstGeom prst="rect">
            <a:avLst/>
          </a:prstGeom>
        </p:spPr>
      </p:pic>
    </p:spTree>
    <p:extLst>
      <p:ext uri="{BB962C8B-B14F-4D97-AF65-F5344CB8AC3E}">
        <p14:creationId xmlns:p14="http://schemas.microsoft.com/office/powerpoint/2010/main" val="74643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3642751" y="1017053"/>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227617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437774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72303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3669194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08640-B386-4818-BE5C-0F6FBA3121F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9F73F85-EB08-4FA7-A3F5-C204C455754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067582-14F4-4A90-8419-E4D92C85C288}"/>
              </a:ext>
            </a:extLst>
          </p:cNvPr>
          <p:cNvSpPr>
            <a:spLocks noGrp="1"/>
          </p:cNvSpPr>
          <p:nvPr>
            <p:ph type="dt" sz="half" idx="10"/>
          </p:nvPr>
        </p:nvSpPr>
        <p:spPr/>
        <p:txBody>
          <a:bodyPr/>
          <a:lstStyle/>
          <a:p>
            <a:fld id="{AB1CD408-71B9-4B7C-8CA1-C0086111714F}" type="datetimeFigureOut">
              <a:rPr lang="fi-FI" smtClean="0"/>
              <a:t>17.1.2025</a:t>
            </a:fld>
            <a:endParaRPr lang="fi-FI"/>
          </a:p>
        </p:txBody>
      </p:sp>
      <p:sp>
        <p:nvSpPr>
          <p:cNvPr id="5" name="Alatunnisteen paikkamerkki 4">
            <a:extLst>
              <a:ext uri="{FF2B5EF4-FFF2-40B4-BE49-F238E27FC236}">
                <a16:creationId xmlns:a16="http://schemas.microsoft.com/office/drawing/2014/main" id="{ADF5E8B0-B619-4007-87CC-FC3CC4884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4F4B4D-81C1-4FA1-ABED-84AF02199D64}"/>
              </a:ext>
            </a:extLst>
          </p:cNvPr>
          <p:cNvSpPr>
            <a:spLocks noGrp="1"/>
          </p:cNvSpPr>
          <p:nvPr>
            <p:ph type="sldNum" sz="quarter" idx="12"/>
          </p:nvPr>
        </p:nvSpPr>
        <p:spPr/>
        <p:txBody>
          <a:bodyPr/>
          <a:lstStyle/>
          <a:p>
            <a:fld id="{21DF17D8-7266-42AC-AE10-1CEE8D668E3B}" type="slidenum">
              <a:rPr lang="fi-FI" smtClean="0"/>
              <a:t>‹#›</a:t>
            </a:fld>
            <a:endParaRPr lang="fi-FI"/>
          </a:p>
        </p:txBody>
      </p:sp>
    </p:spTree>
    <p:extLst>
      <p:ext uri="{BB962C8B-B14F-4D97-AF65-F5344CB8AC3E}">
        <p14:creationId xmlns:p14="http://schemas.microsoft.com/office/powerpoint/2010/main" val="4249621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078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23F4AB-E1D5-188D-FF76-F5C0F6E3753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6E6EC22-E633-AAC8-F590-6940323704A9}"/>
              </a:ext>
            </a:extLst>
          </p:cNvPr>
          <p:cNvSpPr>
            <a:spLocks noGrp="1"/>
          </p:cNvSpPr>
          <p:nvPr>
            <p:ph type="dt" sz="half" idx="10"/>
          </p:nvPr>
        </p:nvSpPr>
        <p:spPr/>
        <p:txBody>
          <a:bodyPr/>
          <a:lstStyle/>
          <a:p>
            <a:fld id="{4E477688-4B8F-4379-8DC8-84E28DE2943E}" type="datetimeFigureOut">
              <a:rPr lang="fi-FI" smtClean="0"/>
              <a:t>17.1.2025</a:t>
            </a:fld>
            <a:endParaRPr lang="fi-FI"/>
          </a:p>
        </p:txBody>
      </p:sp>
      <p:sp>
        <p:nvSpPr>
          <p:cNvPr id="4" name="Alatunnisteen paikkamerkki 3">
            <a:extLst>
              <a:ext uri="{FF2B5EF4-FFF2-40B4-BE49-F238E27FC236}">
                <a16:creationId xmlns:a16="http://schemas.microsoft.com/office/drawing/2014/main" id="{EA926F83-A1D0-86E9-7A9D-C5BBC68F2CB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4931315-6871-C7D0-2633-EBF996F456EF}"/>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533296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ulukko">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768766"/>
            <a:ext cx="10306051" cy="713620"/>
          </a:xfrm>
        </p:spPr>
        <p:txBody>
          <a:bodyPr anchor="b" anchorCtr="0"/>
          <a:lstStyle>
            <a:lvl1pPr algn="l">
              <a:lnSpc>
                <a:spcPct val="90000"/>
              </a:lnSpc>
              <a:defRPr sz="4800">
                <a:solidFill>
                  <a:schemeClr val="bg2"/>
                </a:solidFill>
              </a:defRPr>
            </a:lvl1pPr>
          </a:lstStyle>
          <a:p>
            <a:r>
              <a:rPr lang="fi-FI"/>
              <a:t>Taulukko</a:t>
            </a:r>
            <a:endParaRPr lang="fi-FI" noProof="0"/>
          </a:p>
        </p:txBody>
      </p:sp>
      <p:pic>
        <p:nvPicPr>
          <p:cNvPr id="3" name="Logo">
            <a:extLst>
              <a:ext uri="{FF2B5EF4-FFF2-40B4-BE49-F238E27FC236}">
                <a16:creationId xmlns:a16="http://schemas.microsoft.com/office/drawing/2014/main" id="{A89294ED-093D-A2C9-7838-6527055B8A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9" name="Taulukon paikkamerkki 8">
            <a:extLst>
              <a:ext uri="{FF2B5EF4-FFF2-40B4-BE49-F238E27FC236}">
                <a16:creationId xmlns:a16="http://schemas.microsoft.com/office/drawing/2014/main" id="{E50C6200-29D5-CBBB-D347-4AE7666FC34B}"/>
              </a:ext>
            </a:extLst>
          </p:cNvPr>
          <p:cNvSpPr>
            <a:spLocks noGrp="1"/>
          </p:cNvSpPr>
          <p:nvPr>
            <p:ph type="tbl" sz="quarter" idx="10" hasCustomPrompt="1"/>
          </p:nvPr>
        </p:nvSpPr>
        <p:spPr>
          <a:xfrm>
            <a:off x="952500" y="1854200"/>
            <a:ext cx="10306051" cy="4212167"/>
          </a:xfrm>
        </p:spPr>
        <p:txBody>
          <a:bodyPr>
            <a:normAutofit/>
          </a:bodyPr>
          <a:lstStyle>
            <a:lvl1pPr marL="0" indent="0">
              <a:buNone/>
              <a:defRPr sz="1867"/>
            </a:lvl1pPr>
          </a:lstStyle>
          <a:p>
            <a:r>
              <a:rPr lang="fi-FI"/>
              <a:t>Lisää taulukko kuvakkeesta.</a:t>
            </a:r>
          </a:p>
        </p:txBody>
      </p:sp>
    </p:spTree>
    <p:extLst>
      <p:ext uri="{BB962C8B-B14F-4D97-AF65-F5344CB8AC3E}">
        <p14:creationId xmlns:p14="http://schemas.microsoft.com/office/powerpoint/2010/main" val="3047145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10435091" cy="715331"/>
          </a:xfrm>
          <a:prstGeom prst="rect">
            <a:avLst/>
          </a:prstGeom>
        </p:spPr>
        <p:txBody>
          <a:bodyPr vert="horz" lIns="0" tIns="0" rIns="0" bIns="0" rtlCol="0" anchor="b" anchorCtr="0">
            <a:noAutofit/>
          </a:bodyPr>
          <a:lstStyle>
            <a:lvl1pPr>
              <a:lnSpc>
                <a:spcPct val="90000"/>
              </a:lnSpc>
              <a:defRPr sz="4800">
                <a:solidFill>
                  <a:schemeClr val="bg2"/>
                </a:solidFill>
              </a:defRPr>
            </a:lvl1pPr>
          </a:lstStyle>
          <a:p>
            <a:r>
              <a:rPr lang="fi-FI"/>
              <a:t>Muokkaa otsikkoa napsauttamalla</a:t>
            </a:r>
            <a:endParaRPr lang="en-US"/>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5" y="2245871"/>
            <a:ext cx="4926531"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Logo">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412988" y="2245871"/>
            <a:ext cx="4926529"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2191415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ilaatikot 4">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0" y="768766"/>
            <a:ext cx="10306051" cy="713620"/>
          </a:xfrm>
        </p:spPr>
        <p:txBody>
          <a:bodyPr anchor="b" anchorCtr="0"/>
          <a:lstStyle>
            <a:lvl1pPr algn="l">
              <a:lnSpc>
                <a:spcPct val="90000"/>
              </a:lnSpc>
              <a:defRPr sz="4800">
                <a:solidFill>
                  <a:schemeClr val="bg2"/>
                </a:solidFill>
              </a:defRPr>
            </a:lvl1pPr>
          </a:lstStyle>
          <a:p>
            <a:r>
              <a:rPr lang="fi-FI"/>
              <a:t>Muokkaa otsikkoa napsauttamalla</a:t>
            </a:r>
            <a:endParaRPr lang="fi-FI" noProof="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p:nvPr>
        </p:nvSpPr>
        <p:spPr>
          <a:xfrm>
            <a:off x="952500" y="1698689"/>
            <a:ext cx="2304000" cy="889001"/>
          </a:xfrm>
          <a:prstGeom prst="roundRect">
            <a:avLst>
              <a:gd name="adj" fmla="val 4958"/>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0562"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5" name="Otsikkolaatikko 2">
            <a:extLst>
              <a:ext uri="{FF2B5EF4-FFF2-40B4-BE49-F238E27FC236}">
                <a16:creationId xmlns:a16="http://schemas.microsoft.com/office/drawing/2014/main" id="{5021C194-C47B-97AA-463D-46681436CE2E}"/>
              </a:ext>
            </a:extLst>
          </p:cNvPr>
          <p:cNvSpPr>
            <a:spLocks noGrp="1"/>
          </p:cNvSpPr>
          <p:nvPr>
            <p:ph type="body" sz="quarter" idx="60"/>
          </p:nvPr>
        </p:nvSpPr>
        <p:spPr>
          <a:xfrm>
            <a:off x="3619851" y="1698689"/>
            <a:ext cx="2304000" cy="889001"/>
          </a:xfrm>
          <a:prstGeom prst="roundRect">
            <a:avLst>
              <a:gd name="adj" fmla="val 4791"/>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6" name="Text Placeholder 2">
            <a:extLst>
              <a:ext uri="{FF2B5EF4-FFF2-40B4-BE49-F238E27FC236}">
                <a16:creationId xmlns:a16="http://schemas.microsoft.com/office/drawing/2014/main" id="{3C28DD90-8DCF-47CE-B8B5-DF9C2068D62D}"/>
              </a:ext>
            </a:extLst>
          </p:cNvPr>
          <p:cNvSpPr>
            <a:spLocks noGrp="1"/>
          </p:cNvSpPr>
          <p:nvPr>
            <p:ph type="body" idx="61" hasCustomPrompt="1"/>
          </p:nvPr>
        </p:nvSpPr>
        <p:spPr>
          <a:xfrm>
            <a:off x="36198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7" name="Otsikkolaatikko 3">
            <a:extLst>
              <a:ext uri="{FF2B5EF4-FFF2-40B4-BE49-F238E27FC236}">
                <a16:creationId xmlns:a16="http://schemas.microsoft.com/office/drawing/2014/main" id="{8E03FF1F-B2A4-A3F6-4402-4C81EF0F6A98}"/>
              </a:ext>
            </a:extLst>
          </p:cNvPr>
          <p:cNvSpPr>
            <a:spLocks noGrp="1"/>
          </p:cNvSpPr>
          <p:nvPr>
            <p:ph type="body" sz="quarter" idx="62"/>
          </p:nvPr>
        </p:nvSpPr>
        <p:spPr>
          <a:xfrm>
            <a:off x="6287201"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8" name="Text Placeholder 3">
            <a:extLst>
              <a:ext uri="{FF2B5EF4-FFF2-40B4-BE49-F238E27FC236}">
                <a16:creationId xmlns:a16="http://schemas.microsoft.com/office/drawing/2014/main" id="{288A8FA7-9B57-D648-0652-4A64B558E31D}"/>
              </a:ext>
            </a:extLst>
          </p:cNvPr>
          <p:cNvSpPr>
            <a:spLocks noGrp="1"/>
          </p:cNvSpPr>
          <p:nvPr>
            <p:ph type="body" idx="63" hasCustomPrompt="1"/>
          </p:nvPr>
        </p:nvSpPr>
        <p:spPr>
          <a:xfrm>
            <a:off x="6286450"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9" name="Otsikkolaatikko 4">
            <a:extLst>
              <a:ext uri="{FF2B5EF4-FFF2-40B4-BE49-F238E27FC236}">
                <a16:creationId xmlns:a16="http://schemas.microsoft.com/office/drawing/2014/main" id="{8119B72B-B47F-D99F-DA85-8D6DBE54F05C}"/>
              </a:ext>
            </a:extLst>
          </p:cNvPr>
          <p:cNvSpPr>
            <a:spLocks noGrp="1"/>
          </p:cNvSpPr>
          <p:nvPr>
            <p:ph type="body" sz="quarter" idx="64"/>
          </p:nvPr>
        </p:nvSpPr>
        <p:spPr>
          <a:xfrm>
            <a:off x="8954552"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10" name="Text Placeholder 4">
            <a:extLst>
              <a:ext uri="{FF2B5EF4-FFF2-40B4-BE49-F238E27FC236}">
                <a16:creationId xmlns:a16="http://schemas.microsoft.com/office/drawing/2014/main" id="{9E49699E-2119-D43B-0CA9-0A0EBBC50DB2}"/>
              </a:ext>
            </a:extLst>
          </p:cNvPr>
          <p:cNvSpPr>
            <a:spLocks noGrp="1"/>
          </p:cNvSpPr>
          <p:nvPr>
            <p:ph type="body" idx="65" hasCustomPrompt="1"/>
          </p:nvPr>
        </p:nvSpPr>
        <p:spPr>
          <a:xfrm>
            <a:off x="89545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pic>
        <p:nvPicPr>
          <p:cNvPr id="3" name="Logo">
            <a:extLst>
              <a:ext uri="{FF2B5EF4-FFF2-40B4-BE49-F238E27FC236}">
                <a16:creationId xmlns:a16="http://schemas.microsoft.com/office/drawing/2014/main" id="{F00509A1-9C0A-CE85-8257-910D4F9AA9D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36379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a:t>
            </a:r>
            <a:br>
              <a:rPr lang="fi-FI"/>
            </a:br>
            <a:r>
              <a:rPr lang="fi-FI"/>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941" y="1061075"/>
            <a:ext cx="1826787" cy="957077"/>
          </a:xfrm>
          <a:prstGeom prst="rect">
            <a:avLst/>
          </a:prstGeom>
        </p:spPr>
      </p:pic>
    </p:spTree>
    <p:extLst>
      <p:ext uri="{BB962C8B-B14F-4D97-AF65-F5344CB8AC3E}">
        <p14:creationId xmlns:p14="http://schemas.microsoft.com/office/powerpoint/2010/main" val="2851200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7382116" y="736056"/>
            <a:ext cx="4328105" cy="1219745"/>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7382116" y="2159000"/>
            <a:ext cx="4328105" cy="4218504"/>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4" name="Kuvan paikkamerkki">
            <a:extLst>
              <a:ext uri="{FF2B5EF4-FFF2-40B4-BE49-F238E27FC236}">
                <a16:creationId xmlns:a16="http://schemas.microsoft.com/office/drawing/2014/main" id="{9BAFC866-8F3E-8728-8696-6CF2F10DA0B8}"/>
              </a:ext>
            </a:extLst>
          </p:cNvPr>
          <p:cNvSpPr>
            <a:spLocks noGrp="1"/>
          </p:cNvSpPr>
          <p:nvPr>
            <p:ph type="pic" sz="quarter" idx="11" hasCustomPrompt="1"/>
          </p:nvPr>
        </p:nvSpPr>
        <p:spPr>
          <a:xfrm>
            <a:off x="0" y="0"/>
            <a:ext cx="6859200" cy="6858000"/>
          </a:xfrm>
          <a:noFill/>
        </p:spPr>
        <p:txBody>
          <a:bodyPr lIns="252000" tIns="0" rIns="0" bIns="252000" anchor="b" anchorCtr="0">
            <a:normAutofit/>
          </a:bodyPr>
          <a:lstStyle>
            <a:lvl1pPr marL="0" indent="0">
              <a:lnSpc>
                <a:spcPct val="107000"/>
              </a:lnSpc>
              <a:spcAft>
                <a:spcPts val="0"/>
              </a:spcAft>
              <a:buNone/>
              <a:defRPr sz="1133"/>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a:t>
            </a:r>
            <a:br>
              <a:rPr lang="fi-FI"/>
            </a:br>
            <a:r>
              <a:rPr lang="fi-FI"/>
              <a:t>Kuvat (lisää kuva omasta sijainnista ”Tämä laite” tai Microsoftin kuvapankista ”Kuvapankkikuvat”). </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br>
              <a:rPr lang="fi-FI"/>
            </a:br>
            <a:br>
              <a:rPr lang="fi-FI"/>
            </a:br>
            <a:r>
              <a:rPr lang="fi-FI"/>
              <a:t>Jos otsikko katoaa kuvan taakse: valitse kuva &gt; hiiren oikea &gt; Vie taakse.</a:t>
            </a:r>
          </a:p>
        </p:txBody>
      </p:sp>
      <p:sp>
        <p:nvSpPr>
          <p:cNvPr id="7" name="Kuvaaja">
            <a:extLst>
              <a:ext uri="{FF2B5EF4-FFF2-40B4-BE49-F238E27FC236}">
                <a16:creationId xmlns:a16="http://schemas.microsoft.com/office/drawing/2014/main" id="{54928A21-CB81-9B49-1BB3-E5673A110A45}"/>
              </a:ext>
            </a:extLst>
          </p:cNvPr>
          <p:cNvSpPr>
            <a:spLocks noGrp="1"/>
          </p:cNvSpPr>
          <p:nvPr>
            <p:ph type="body" sz="quarter" idx="17" hasCustomPrompt="1"/>
          </p:nvPr>
        </p:nvSpPr>
        <p:spPr>
          <a:xfrm>
            <a:off x="5270221" y="6427767"/>
            <a:ext cx="1461688" cy="279209"/>
          </a:xfrm>
          <a:prstGeom prst="roundRect">
            <a:avLst>
              <a:gd name="adj" fmla="val 14657"/>
            </a:avLst>
          </a:prstGeom>
          <a:solidFill>
            <a:schemeClr val="tx1"/>
          </a:solidFill>
        </p:spPr>
        <p:txBody>
          <a:bodyPr wrap="square" lIns="61200" tIns="54000" rIns="72000" bIns="54000" anchor="ctr" anchorCtr="0">
            <a:spAutoFit/>
          </a:bodyPr>
          <a:lstStyle>
            <a:lvl1pPr marL="0" indent="0" algn="r">
              <a:lnSpc>
                <a:spcPct val="90000"/>
              </a:lnSpc>
              <a:spcAft>
                <a:spcPts val="0"/>
              </a:spcAft>
              <a:buNone/>
              <a:defRPr lang="fi-FI" sz="1067" kern="1200" dirty="0">
                <a:solidFill>
                  <a:schemeClr val="bg1"/>
                </a:solidFill>
                <a:latin typeface="Arial"/>
                <a:ea typeface="+mn-ea"/>
                <a:cs typeface="Arial"/>
              </a:defRPr>
            </a:lvl1pPr>
          </a:lstStyle>
          <a:p>
            <a:pPr lvl="0"/>
            <a:r>
              <a:rPr lang="fi-FI"/>
              <a:t>Kuva: Kuvaajan nimi</a:t>
            </a:r>
          </a:p>
        </p:txBody>
      </p:sp>
    </p:spTree>
    <p:extLst>
      <p:ext uri="{BB962C8B-B14F-4D97-AF65-F5344CB8AC3E}">
        <p14:creationId xmlns:p14="http://schemas.microsoft.com/office/powerpoint/2010/main" val="3772886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lys">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1809135" y="1234763"/>
            <a:ext cx="8524571" cy="715331"/>
          </a:xfrm>
          <a:prstGeom prst="rect">
            <a:avLst/>
          </a:prstGeom>
        </p:spPr>
        <p:txBody>
          <a:bodyPr vert="horz" lIns="0" tIns="0" rIns="0" bIns="0" rtlCol="0" anchor="ctr" anchorCtr="0">
            <a:noAutofit/>
          </a:bodyPr>
          <a:lstStyle>
            <a:lvl1pPr>
              <a:lnSpc>
                <a:spcPct val="90000"/>
              </a:lnSpc>
              <a:defRPr sz="4800">
                <a:solidFill>
                  <a:schemeClr val="bg2"/>
                </a:solidFill>
              </a:defRPr>
            </a:lvl1pPr>
          </a:lstStyle>
          <a:p>
            <a:r>
              <a:rPr lang="fi-FI"/>
              <a:t>Aiheenamme tänään</a:t>
            </a:r>
            <a:endParaRPr lang="en-US"/>
          </a:p>
        </p:txBody>
      </p:sp>
      <p:sp>
        <p:nvSpPr>
          <p:cNvPr id="10" name="Teksti">
            <a:extLst>
              <a:ext uri="{FF2B5EF4-FFF2-40B4-BE49-F238E27FC236}">
                <a16:creationId xmlns:a16="http://schemas.microsoft.com/office/drawing/2014/main" id="{F1115EA9-61C8-5176-2D88-80322057D4D2}"/>
              </a:ext>
            </a:extLst>
          </p:cNvPr>
          <p:cNvSpPr>
            <a:spLocks noGrp="1"/>
          </p:cNvSpPr>
          <p:nvPr>
            <p:ph type="body" sz="quarter" idx="15" hasCustomPrompt="1"/>
          </p:nvPr>
        </p:nvSpPr>
        <p:spPr>
          <a:xfrm>
            <a:off x="1809136" y="2276177"/>
            <a:ext cx="8524571" cy="3888648"/>
          </a:xfrm>
        </p:spPr>
        <p:txBody>
          <a:bodyPr>
            <a:noAutofit/>
          </a:bodyPr>
          <a:lstStyle>
            <a:lvl1pPr marL="0" indent="0">
              <a:lnSpc>
                <a:spcPct val="107000"/>
              </a:lnSpc>
              <a:spcAft>
                <a:spcPts val="1600"/>
              </a:spcAft>
              <a:buNone/>
              <a:defRPr sz="2133"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a:t>01	Lisää aiheotsikko</a:t>
            </a:r>
          </a:p>
        </p:txBody>
      </p:sp>
      <p:pic>
        <p:nvPicPr>
          <p:cNvPr id="3" name="Logo">
            <a:extLst>
              <a:ext uri="{FF2B5EF4-FFF2-40B4-BE49-F238E27FC236}">
                <a16:creationId xmlns:a16="http://schemas.microsoft.com/office/drawing/2014/main" id="{A83CCD70-04E0-2288-D8EB-5C4853E53C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294986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eni 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4415329" y="730594"/>
            <a:ext cx="6960744" cy="1393817"/>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br>
              <a:rPr lang="fi-FI"/>
            </a:br>
            <a:r>
              <a:rPr lang="fi-FI"/>
              <a:t>napsauttamalla</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4415329" y="2359742"/>
            <a:ext cx="6960744" cy="4030213"/>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9" name="Kuvan paikkamerkki 1">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54566" y="809250"/>
            <a:ext cx="3263041" cy="3263041"/>
          </a:xfrm>
          <a:prstGeom prst="roundRect">
            <a:avLst>
              <a:gd name="adj" fmla="val 249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Kuvat (lisää kuva omasta sijainnista ”Tämä laite” tai Microsoftin kuvapankista ”Kuvapankkikuvat”).</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p>
        </p:txBody>
      </p:sp>
      <p:sp>
        <p:nvSpPr>
          <p:cNvPr id="6" name="Kuvaaja">
            <a:extLst>
              <a:ext uri="{FF2B5EF4-FFF2-40B4-BE49-F238E27FC236}">
                <a16:creationId xmlns:a16="http://schemas.microsoft.com/office/drawing/2014/main" id="{6F5CA3D7-C29D-0F5A-11A9-650FC10A4ED5}"/>
              </a:ext>
            </a:extLst>
          </p:cNvPr>
          <p:cNvSpPr>
            <a:spLocks noGrp="1"/>
          </p:cNvSpPr>
          <p:nvPr>
            <p:ph type="body" sz="quarter" idx="22" hasCustomPrompt="1"/>
          </p:nvPr>
        </p:nvSpPr>
        <p:spPr>
          <a:xfrm>
            <a:off x="654565" y="4168883"/>
            <a:ext cx="2734992" cy="205965"/>
          </a:xfrm>
        </p:spPr>
        <p:txBody>
          <a:bodyPr lIns="0" tIns="0" rIns="0" bIns="0" anchor="b" anchorCtr="0">
            <a:noAutofit/>
          </a:bodyPr>
          <a:lstStyle>
            <a:lvl1pPr marL="0" indent="0" algn="l">
              <a:lnSpc>
                <a:spcPct val="90000"/>
              </a:lnSpc>
              <a:spcAft>
                <a:spcPts val="0"/>
              </a:spcAft>
              <a:buNone/>
              <a:defRPr sz="1067">
                <a:solidFill>
                  <a:schemeClr val="tx1"/>
                </a:solidFill>
              </a:defRPr>
            </a:lvl1pPr>
          </a:lstStyle>
          <a:p>
            <a:pPr lvl="0"/>
            <a:r>
              <a:rPr lang="fi-FI"/>
              <a:t>Kuva: Kuvaajan nimi </a:t>
            </a:r>
          </a:p>
        </p:txBody>
      </p:sp>
    </p:spTree>
    <p:extLst>
      <p:ext uri="{BB962C8B-B14F-4D97-AF65-F5344CB8AC3E}">
        <p14:creationId xmlns:p14="http://schemas.microsoft.com/office/powerpoint/2010/main" val="43498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248094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390276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256538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a:br>
            <a:r>
              <a:rPr lang="fi-FI"/>
              <a:t> </a:t>
            </a:r>
            <a:br>
              <a:rPr lang="fi-FI"/>
            </a:br>
            <a:r>
              <a:rPr lang="fi-FI"/>
              <a:t>Jos käytät </a:t>
            </a:r>
            <a:r>
              <a:rPr lang="fi-FI" err="1"/>
              <a:t>Kameleo</a:t>
            </a:r>
            <a:r>
              <a:rPr lang="fi-FI"/>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329730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34886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92686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76345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2059124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www.zekki.fi/"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www.nuoretjarikollisuus.fi/" TargetMode="External"/><Relationship Id="rId3" Type="http://schemas.openxmlformats.org/officeDocument/2006/relationships/image" Target="../media/image13.png"/><Relationship Id="rId7" Type="http://schemas.openxmlformats.org/officeDocument/2006/relationships/hyperlink" Target="https://rikoksentorjunta.fi/etusivu"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www.riku.fi/" TargetMode="External"/><Relationship Id="rId11" Type="http://schemas.openxmlformats.org/officeDocument/2006/relationships/hyperlink" Target="https://poliisi.fi/rikosten-kirjo-on-laaja" TargetMode="External"/><Relationship Id="rId5" Type="http://schemas.openxmlformats.org/officeDocument/2006/relationships/image" Target="../media/image15.png"/><Relationship Id="rId10" Type="http://schemas.openxmlformats.org/officeDocument/2006/relationships/hyperlink" Target="https://www.finlex.fi/fi/laki/ajantasa/1889/18890039001" TargetMode="External"/><Relationship Id="rId4" Type="http://schemas.openxmlformats.org/officeDocument/2006/relationships/image" Target="../media/image14.png"/><Relationship Id="rId9" Type="http://schemas.openxmlformats.org/officeDocument/2006/relationships/hyperlink" Target="https://suavartensomessa.fi/" TargetMode="Externa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7.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hyperlink" Target="https://yle.fi/a/74-20031132" TargetMode="External"/><Relationship Id="rId5" Type="http://schemas.openxmlformats.org/officeDocument/2006/relationships/hyperlink" Target="https://www.helsinginuutiset.fi/paikalliset/4608117" TargetMode="External"/><Relationship Id="rId4" Type="http://schemas.openxmlformats.org/officeDocument/2006/relationships/hyperlink" Target="https://yle.fi/a/74-20051487"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tel:11611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e.kahoot.it/details/1d6a335c-e667-4e58-80f5-ce569ba162e1"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ideo" Target="https://www.youtube.com/embed/1cIgrqSEpmo?feature=oembed"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ctrTitle"/>
          </p:nvPr>
        </p:nvSpPr>
        <p:spPr>
          <a:xfrm>
            <a:off x="978449" y="2947809"/>
            <a:ext cx="10311633" cy="1838535"/>
          </a:xfrm>
        </p:spPr>
        <p:txBody>
          <a:bodyPr wrap="square" anchor="t">
            <a:normAutofit/>
          </a:bodyPr>
          <a:lstStyle/>
          <a:p>
            <a:r>
              <a:rPr lang="en-US" sz="6900" err="1"/>
              <a:t>Mitä</a:t>
            </a:r>
            <a:r>
              <a:rPr lang="en-US" sz="6900"/>
              <a:t> </a:t>
            </a:r>
            <a:r>
              <a:rPr lang="en-US" sz="6900" err="1"/>
              <a:t>tiedämme</a:t>
            </a:r>
            <a:r>
              <a:rPr lang="en-US" sz="6900"/>
              <a:t> </a:t>
            </a:r>
            <a:r>
              <a:rPr lang="en-US" sz="6900" err="1"/>
              <a:t>päihteistä</a:t>
            </a:r>
            <a:r>
              <a:rPr lang="en-US" sz="6900"/>
              <a:t>?</a:t>
            </a:r>
          </a:p>
        </p:txBody>
      </p:sp>
      <p:sp>
        <p:nvSpPr>
          <p:cNvPr id="8" name="Subtitle 2">
            <a:extLst>
              <a:ext uri="{FF2B5EF4-FFF2-40B4-BE49-F238E27FC236}">
                <a16:creationId xmlns:a16="http://schemas.microsoft.com/office/drawing/2014/main" id="{DA0A5C1C-FDF1-7FB9-F034-E2D594F02029}"/>
              </a:ext>
            </a:extLst>
          </p:cNvPr>
          <p:cNvSpPr>
            <a:spLocks noGrp="1"/>
          </p:cNvSpPr>
          <p:nvPr>
            <p:ph type="subTitle" idx="1"/>
          </p:nvPr>
        </p:nvSpPr>
        <p:spPr>
          <a:xfrm>
            <a:off x="979347" y="4209495"/>
            <a:ext cx="10310736" cy="585081"/>
          </a:xfrm>
        </p:spPr>
        <p:txBody>
          <a:bodyPr/>
          <a:lstStyle/>
          <a:p>
            <a:endParaRPr lang="en-US"/>
          </a:p>
          <a:p>
            <a:r>
              <a:rPr lang="en-US"/>
              <a:t>8. </a:t>
            </a:r>
            <a:r>
              <a:rPr lang="en-US" err="1"/>
              <a:t>luokka</a:t>
            </a:r>
            <a:r>
              <a:rPr lang="en-US"/>
              <a:t>, 1. </a:t>
            </a:r>
            <a:r>
              <a:rPr lang="en-US" err="1"/>
              <a:t>tunti</a:t>
            </a:r>
            <a:r>
              <a:rPr lang="en-US"/>
              <a:t>.</a:t>
            </a:r>
          </a:p>
          <a:p>
            <a:r>
              <a:rPr lang="en-US" sz="1200"/>
              <a:t>Turun </a:t>
            </a:r>
            <a:r>
              <a:rPr lang="en-US" sz="1200" err="1"/>
              <a:t>kaupungin</a:t>
            </a:r>
            <a:r>
              <a:rPr lang="en-US" sz="1200"/>
              <a:t> </a:t>
            </a:r>
            <a:r>
              <a:rPr lang="en-US" sz="1200" err="1"/>
              <a:t>ehkäisevän</a:t>
            </a:r>
            <a:r>
              <a:rPr lang="en-US" sz="1200"/>
              <a:t> </a:t>
            </a:r>
            <a:r>
              <a:rPr lang="en-US" sz="1200" err="1"/>
              <a:t>päihdetyön</a:t>
            </a:r>
            <a:r>
              <a:rPr lang="en-US" sz="1200"/>
              <a:t> </a:t>
            </a:r>
            <a:r>
              <a:rPr lang="en-US" sz="1200" err="1"/>
              <a:t>Selvästi</a:t>
            </a:r>
            <a:r>
              <a:rPr lang="en-US" sz="1200"/>
              <a:t> JEES! -</a:t>
            </a:r>
            <a:r>
              <a:rPr lang="en-US" sz="1200" err="1"/>
              <a:t>projekti</a:t>
            </a:r>
            <a:r>
              <a:rPr lang="en-US" sz="1200"/>
              <a:t> 2023-2025, Sanna </a:t>
            </a:r>
            <a:r>
              <a:rPr lang="en-US" sz="1200" err="1"/>
              <a:t>Tahko</a:t>
            </a:r>
            <a:r>
              <a:rPr lang="en-US" sz="1200"/>
              <a:t> &amp; Kristiina Helenius. </a:t>
            </a:r>
            <a:endParaRPr lang="en-US"/>
          </a:p>
          <a:p>
            <a:r>
              <a:rPr lang="en-US" sz="1200" err="1"/>
              <a:t>Lähteet</a:t>
            </a:r>
            <a:r>
              <a:rPr lang="en-US" sz="1200"/>
              <a:t>: </a:t>
            </a:r>
          </a:p>
          <a:p>
            <a:r>
              <a:rPr lang="en-US" sz="1200" err="1"/>
              <a:t>Terveyden</a:t>
            </a:r>
            <a:r>
              <a:rPr lang="en-US" sz="1200"/>
              <a:t> ja </a:t>
            </a:r>
            <a:r>
              <a:rPr lang="en-US" sz="1200" err="1"/>
              <a:t>hyvinvoinninlaitos</a:t>
            </a:r>
            <a:endParaRPr lang="en-US" sz="1200"/>
          </a:p>
          <a:p>
            <a:r>
              <a:rPr lang="en-US" sz="1200" err="1"/>
              <a:t>Ehyt</a:t>
            </a:r>
            <a:r>
              <a:rPr lang="en-US" sz="1200"/>
              <a:t> </a:t>
            </a:r>
            <a:r>
              <a:rPr lang="en-US" sz="1200" err="1"/>
              <a:t>ry</a:t>
            </a:r>
            <a:endParaRPr lang="en-US" sz="1200"/>
          </a:p>
          <a:p>
            <a:r>
              <a:rPr lang="en-US" sz="1200" err="1"/>
              <a:t>Mielenterveyden</a:t>
            </a:r>
            <a:r>
              <a:rPr lang="en-US" sz="1200"/>
              <a:t> </a:t>
            </a:r>
            <a:r>
              <a:rPr lang="en-US" sz="1200" err="1"/>
              <a:t>keskusliitto</a:t>
            </a:r>
            <a:endParaRPr lang="en-US" sz="1200"/>
          </a:p>
          <a:p>
            <a:r>
              <a:rPr lang="en-US" sz="1200" err="1"/>
              <a:t>Päihdelinkki</a:t>
            </a:r>
            <a:endParaRPr lang="en-US" sz="1200"/>
          </a:p>
        </p:txBody>
      </p:sp>
    </p:spTree>
    <p:extLst>
      <p:ext uri="{BB962C8B-B14F-4D97-AF65-F5344CB8AC3E}">
        <p14:creationId xmlns:p14="http://schemas.microsoft.com/office/powerpoint/2010/main" val="912632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1DABC2-C50D-1B63-6AD4-BA17D3B89879}"/>
              </a:ext>
            </a:extLst>
          </p:cNvPr>
          <p:cNvSpPr>
            <a:spLocks noGrp="1"/>
          </p:cNvSpPr>
          <p:nvPr>
            <p:ph type="title"/>
          </p:nvPr>
        </p:nvSpPr>
        <p:spPr>
          <a:xfrm>
            <a:off x="3043873" y="643695"/>
            <a:ext cx="5713870" cy="1064083"/>
          </a:xfrm>
        </p:spPr>
        <p:txBody>
          <a:bodyPr/>
          <a:lstStyle/>
          <a:p>
            <a:r>
              <a:rPr lang="en-US" sz="4800" err="1"/>
              <a:t>Voimavaraympyrä</a:t>
            </a:r>
            <a:endParaRPr lang="en-US" sz="4800"/>
          </a:p>
        </p:txBody>
      </p:sp>
      <p:sp>
        <p:nvSpPr>
          <p:cNvPr id="5" name="TextBox 4">
            <a:extLst>
              <a:ext uri="{FF2B5EF4-FFF2-40B4-BE49-F238E27FC236}">
                <a16:creationId xmlns:a16="http://schemas.microsoft.com/office/drawing/2014/main" id="{04EDF3A0-6597-12D3-39F8-72C43C58FDF6}"/>
              </a:ext>
            </a:extLst>
          </p:cNvPr>
          <p:cNvSpPr txBox="1"/>
          <p:nvPr/>
        </p:nvSpPr>
        <p:spPr>
          <a:xfrm>
            <a:off x="455001" y="2122776"/>
            <a:ext cx="11285378" cy="39018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50000"/>
              </a:lnSpc>
              <a:spcBef>
                <a:spcPts val="0"/>
              </a:spcBef>
              <a:spcAft>
                <a:spcPts val="0"/>
              </a:spcAft>
              <a:buClrTx/>
              <a:buSzTx/>
              <a:buFont typeface="Arial"/>
              <a:buChar char="•"/>
              <a:tabLst/>
              <a:defRPr/>
            </a:pPr>
            <a:r>
              <a:rPr kumimoji="0" lang="en-US" sz="2400" b="0" i="0" u="none" strike="noStrike" kern="1200" cap="none" spc="0" normalizeH="0" baseline="0" noProof="0" err="1">
                <a:ln>
                  <a:noFill/>
                </a:ln>
                <a:solidFill>
                  <a:prstClr val="black"/>
                </a:solidFill>
                <a:effectLst/>
                <a:uLnTx/>
                <a:uFillTx/>
                <a:latin typeface="Arial"/>
                <a:ea typeface="+mn-ea"/>
                <a:cs typeface="Arial"/>
              </a:rPr>
              <a:t>Voimavaraympyrän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avulla</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voit</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tarkastella</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minkä</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verran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saat</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voimia</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eli</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jaksamista</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eri</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elämänalueilta</a:t>
            </a:r>
            <a:r>
              <a:rPr kumimoji="0" lang="en-US" sz="2400" b="0" i="0" u="none" strike="noStrike" kern="1200" cap="none" spc="0" normalizeH="0" baseline="0" noProof="0">
                <a:ln>
                  <a:noFill/>
                </a:ln>
                <a:solidFill>
                  <a:prstClr val="black"/>
                </a:solidFill>
                <a:effectLst/>
                <a:uLnTx/>
                <a:uFillTx/>
                <a:latin typeface="Arial"/>
                <a:ea typeface="+mn-ea"/>
                <a:cs typeface="Arial"/>
              </a:rPr>
              <a:t>. </a:t>
            </a:r>
          </a:p>
          <a:p>
            <a:pPr marL="342900" marR="0" lvl="0" indent="-342900" algn="l" defTabSz="914400" rtl="0" eaLnBrk="1" fontAlgn="auto" latinLnBrk="0" hangingPunct="1">
              <a:lnSpc>
                <a:spcPct val="150000"/>
              </a:lnSpc>
              <a:spcBef>
                <a:spcPts val="0"/>
              </a:spcBef>
              <a:spcAft>
                <a:spcPts val="0"/>
              </a:spcAft>
              <a:buClrTx/>
              <a:buSzTx/>
              <a:buFont typeface="Arial"/>
              <a:buChar char="•"/>
              <a:tabLst/>
              <a:defRPr/>
            </a:pPr>
            <a:r>
              <a:rPr kumimoji="0" lang="en-US" sz="2400" b="0" i="0" u="none" strike="noStrike" kern="1200" cap="none" spc="0" normalizeH="0" baseline="0" noProof="0" err="1">
                <a:ln>
                  <a:noFill/>
                </a:ln>
                <a:solidFill>
                  <a:prstClr val="black"/>
                </a:solidFill>
                <a:effectLst/>
                <a:uLnTx/>
                <a:uFillTx/>
                <a:latin typeface="Arial"/>
                <a:ea typeface="+mn-ea"/>
                <a:cs typeface="Arial"/>
              </a:rPr>
              <a:t>Voimavaraympyrä</a:t>
            </a:r>
            <a:r>
              <a:rPr kumimoji="0" lang="en-US" sz="2400" b="0" i="0" u="none" strike="noStrike" kern="1200" cap="none" spc="0" normalizeH="0" baseline="0" noProof="0">
                <a:ln>
                  <a:noFill/>
                </a:ln>
                <a:solidFill>
                  <a:prstClr val="black"/>
                </a:solidFill>
                <a:effectLst/>
                <a:uLnTx/>
                <a:uFillTx/>
                <a:latin typeface="Arial"/>
                <a:ea typeface="+mn-ea"/>
                <a:cs typeface="Arial"/>
              </a:rPr>
              <a:t> on </a:t>
            </a:r>
            <a:r>
              <a:rPr kumimoji="0" lang="en-US" sz="2400" b="0" i="0" u="none" strike="noStrike" kern="1200" cap="none" spc="0" normalizeH="0" baseline="0" noProof="0" err="1">
                <a:ln>
                  <a:noFill/>
                </a:ln>
                <a:solidFill>
                  <a:prstClr val="black"/>
                </a:solidFill>
                <a:effectLst/>
                <a:uLnTx/>
                <a:uFillTx/>
                <a:latin typeface="Arial"/>
                <a:ea typeface="+mn-ea"/>
                <a:cs typeface="Arial"/>
              </a:rPr>
              <a:t>jaettu</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kahdeksaan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osa-alueeseen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Mieti</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minkä</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verran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eri</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osa-alueet</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tuovat</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sinulle</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tällä</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hetkellä</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voimavaroja</a:t>
            </a:r>
            <a:r>
              <a:rPr kumimoji="0" lang="en-US" sz="2400" b="0" i="0" u="none" strike="noStrike" kern="1200" cap="none" spc="0" normalizeH="0" baseline="0" noProof="0">
                <a:ln>
                  <a:noFill/>
                </a:ln>
                <a:solidFill>
                  <a:prstClr val="black"/>
                </a:solidFill>
                <a:effectLst/>
                <a:uLnTx/>
                <a:uFillTx/>
                <a:latin typeface="Arial"/>
                <a:ea typeface="+mn-ea"/>
                <a:cs typeface="Arial"/>
              </a:rPr>
              <a:t>. </a:t>
            </a:r>
          </a:p>
          <a:p>
            <a:pPr marL="342900" marR="0" lvl="0" indent="-342900" algn="l" defTabSz="914400" rtl="0" eaLnBrk="1" fontAlgn="auto" latinLnBrk="0" hangingPunct="1">
              <a:lnSpc>
                <a:spcPct val="150000"/>
              </a:lnSpc>
              <a:spcBef>
                <a:spcPts val="0"/>
              </a:spcBef>
              <a:spcAft>
                <a:spcPts val="0"/>
              </a:spcAft>
              <a:buClrTx/>
              <a:buSzTx/>
              <a:buFont typeface="Arial"/>
              <a:buChar char="•"/>
              <a:tabLst/>
              <a:defRPr/>
            </a:pPr>
            <a:r>
              <a:rPr kumimoji="0" lang="en-US" sz="2400" b="1" i="0" u="none" strike="noStrike" kern="1200" cap="none" spc="0" normalizeH="0" baseline="0" noProof="0" err="1">
                <a:ln>
                  <a:noFill/>
                </a:ln>
                <a:solidFill>
                  <a:prstClr val="black"/>
                </a:solidFill>
                <a:effectLst/>
                <a:uLnTx/>
                <a:uFillTx/>
                <a:latin typeface="Arial"/>
                <a:ea typeface="+mn-ea"/>
                <a:cs typeface="Arial"/>
              </a:rPr>
              <a:t>Väritä</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ympyrästä</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kustakin</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lohkosta</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sen</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kokoinen</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alue</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minkä</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verran</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koet</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saavasi</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siltä</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elämänalueelta</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voimavaroja</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tällä</a:t>
            </a:r>
            <a:r>
              <a:rPr kumimoji="0" lang="en-US" sz="2400" b="1" i="0" u="none" strike="noStrike" kern="1200" cap="none" spc="0" normalizeH="0" baseline="0" noProof="0">
                <a:ln>
                  <a:noFill/>
                </a:ln>
                <a:solidFill>
                  <a:prstClr val="black"/>
                </a:solidFill>
                <a:effectLst/>
                <a:uLnTx/>
                <a:uFillTx/>
                <a:latin typeface="Arial"/>
                <a:ea typeface="+mn-ea"/>
                <a:cs typeface="Arial"/>
              </a:rPr>
              <a:t> </a:t>
            </a:r>
            <a:r>
              <a:rPr kumimoji="0" lang="en-US" sz="2400" b="1" i="0" u="none" strike="noStrike" kern="1200" cap="none" spc="0" normalizeH="0" baseline="0" noProof="0" err="1">
                <a:ln>
                  <a:noFill/>
                </a:ln>
                <a:solidFill>
                  <a:prstClr val="black"/>
                </a:solidFill>
                <a:effectLst/>
                <a:uLnTx/>
                <a:uFillTx/>
                <a:latin typeface="Arial"/>
                <a:ea typeface="+mn-ea"/>
                <a:cs typeface="Arial"/>
              </a:rPr>
              <a:t>hetkellä</a:t>
            </a:r>
            <a:r>
              <a:rPr kumimoji="0" lang="en-US" sz="2400" b="1" i="0" u="none" strike="noStrike" kern="1200" cap="none" spc="0" normalizeH="0" baseline="0" noProof="0">
                <a:ln>
                  <a:noFill/>
                </a:ln>
                <a:solidFill>
                  <a:prstClr val="black"/>
                </a:solidFill>
                <a:effectLst/>
                <a:uLnTx/>
                <a:uFillTx/>
                <a:latin typeface="Arial"/>
                <a:ea typeface="+mn-ea"/>
                <a:cs typeface="Arial"/>
              </a:rPr>
              <a:t>.</a:t>
            </a:r>
          </a:p>
          <a:p>
            <a:pPr marL="342900" marR="0" lvl="0" indent="-342900" algn="l" defTabSz="914400" rtl="0" eaLnBrk="1" fontAlgn="auto" latinLnBrk="0" hangingPunct="1">
              <a:lnSpc>
                <a:spcPct val="150000"/>
              </a:lnSpc>
              <a:spcBef>
                <a:spcPts val="0"/>
              </a:spcBef>
              <a:spcAft>
                <a:spcPts val="0"/>
              </a:spcAft>
              <a:buClrTx/>
              <a:buSzTx/>
              <a:buFont typeface="Arial"/>
              <a:buChar char="•"/>
              <a:tabLst/>
              <a:defRPr/>
            </a:pPr>
            <a:r>
              <a:rPr kumimoji="0" lang="en-US" sz="2400" b="0" i="0" u="none" strike="noStrike" kern="1200" cap="none" spc="0" normalizeH="0" baseline="0" noProof="0" err="1">
                <a:ln>
                  <a:noFill/>
                </a:ln>
                <a:solidFill>
                  <a:prstClr val="black"/>
                </a:solidFill>
                <a:effectLst/>
                <a:uLnTx/>
                <a:uFillTx/>
                <a:latin typeface="Arial"/>
                <a:ea typeface="+mn-ea"/>
                <a:cs typeface="Arial"/>
              </a:rPr>
              <a:t>Tyhjään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kohtaan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voit</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lisätä</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oman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yksilöllisen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asian</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josta</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saat</a:t>
            </a:r>
            <a:r>
              <a:rPr kumimoji="0" lang="en-US" sz="2400" b="0" i="0" u="none" strike="noStrike" kern="1200" cap="none" spc="0" normalizeH="0" baseline="0" noProof="0">
                <a:ln>
                  <a:noFill/>
                </a:ln>
                <a:solidFill>
                  <a:prstClr val="black"/>
                </a:solidFill>
                <a:effectLst/>
                <a:uLnTx/>
                <a:uFillTx/>
                <a:latin typeface="Arial"/>
                <a:ea typeface="+mn-ea"/>
                <a:cs typeface="Arial"/>
              </a:rPr>
              <a:t> </a:t>
            </a:r>
            <a:r>
              <a:rPr kumimoji="0" lang="en-US" sz="2400" b="0" i="0" u="none" strike="noStrike" kern="1200" cap="none" spc="0" normalizeH="0" baseline="0" noProof="0" err="1">
                <a:ln>
                  <a:noFill/>
                </a:ln>
                <a:solidFill>
                  <a:prstClr val="black"/>
                </a:solidFill>
                <a:effectLst/>
                <a:uLnTx/>
                <a:uFillTx/>
                <a:latin typeface="Arial"/>
                <a:ea typeface="+mn-ea"/>
                <a:cs typeface="Arial"/>
              </a:rPr>
              <a:t>voimavaroja</a:t>
            </a:r>
            <a:r>
              <a:rPr kumimoji="0" lang="en-US" sz="2400" b="0" i="0" u="none" strike="noStrike" kern="1200" cap="none" spc="0" normalizeH="0" baseline="0" noProof="0">
                <a:ln>
                  <a:noFill/>
                </a:ln>
                <a:solidFill>
                  <a:prstClr val="black"/>
                </a:solidFill>
                <a:effectLst/>
                <a:uLnTx/>
                <a:uFillTx/>
                <a:latin typeface="Arial"/>
                <a:ea typeface="+mn-ea"/>
                <a:cs typeface="Arial"/>
              </a:rPr>
              <a:t>.</a:t>
            </a:r>
          </a:p>
        </p:txBody>
      </p:sp>
    </p:spTree>
    <p:extLst>
      <p:ext uri="{BB962C8B-B14F-4D97-AF65-F5344CB8AC3E}">
        <p14:creationId xmlns:p14="http://schemas.microsoft.com/office/powerpoint/2010/main" val="244824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2" name="Käsinkirjoitus 1">
                <a:extLst>
                  <a:ext uri="{FF2B5EF4-FFF2-40B4-BE49-F238E27FC236}">
                    <a16:creationId xmlns:a16="http://schemas.microsoft.com/office/drawing/2014/main" id="{232E0245-3ADC-F76E-9028-BE2B7B3333A9}"/>
                  </a:ext>
                  <a:ext uri="{C183D7F6-B498-43B3-948B-1728B52AA6E4}">
                    <adec:decorative xmlns:adec="http://schemas.microsoft.com/office/drawing/2017/decorative" val="1"/>
                  </a:ext>
                </a:extLst>
              </p14:cNvPr>
              <p14:cNvContentPartPr/>
              <p14:nvPr/>
            </p14:nvContentPartPr>
            <p14:xfrm>
              <a:off x="2709334" y="3023810"/>
              <a:ext cx="18142" cy="18142"/>
            </p14:xfrm>
          </p:contentPart>
        </mc:Choice>
        <mc:Fallback>
          <p:pic>
            <p:nvPicPr>
              <p:cNvPr id="2" name="Käsinkirjoitus 1">
                <a:extLst>
                  <a:ext uri="{FF2B5EF4-FFF2-40B4-BE49-F238E27FC236}">
                    <a16:creationId xmlns:a16="http://schemas.microsoft.com/office/drawing/2014/main" id="{232E0245-3ADC-F76E-9028-BE2B7B3333A9}"/>
                  </a:ext>
                  <a:ext uri="{C183D7F6-B498-43B3-948B-1728B52AA6E4}">
                    <adec:decorative xmlns:adec="http://schemas.microsoft.com/office/drawing/2017/decorative" val="1"/>
                  </a:ext>
                </a:extLst>
              </p:cNvPr>
              <p:cNvPicPr/>
              <p:nvPr/>
            </p:nvPicPr>
            <p:blipFill>
              <a:blip r:embed="rId4"/>
              <a:stretch>
                <a:fillRect/>
              </a:stretch>
            </p:blipFill>
            <p:spPr>
              <a:xfrm>
                <a:off x="2255784" y="2570260"/>
                <a:ext cx="907100" cy="9071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Käsinkirjoitus 2">
                <a:extLst>
                  <a:ext uri="{FF2B5EF4-FFF2-40B4-BE49-F238E27FC236}">
                    <a16:creationId xmlns:a16="http://schemas.microsoft.com/office/drawing/2014/main" id="{BB2C8F88-00B8-9613-3952-89547C1676FA}"/>
                  </a:ext>
                  <a:ext uri="{C183D7F6-B498-43B3-948B-1728B52AA6E4}">
                    <adec:decorative xmlns:adec="http://schemas.microsoft.com/office/drawing/2017/decorative" val="1"/>
                  </a:ext>
                </a:extLst>
              </p14:cNvPr>
              <p14:cNvContentPartPr/>
              <p14:nvPr/>
            </p14:nvContentPartPr>
            <p14:xfrm>
              <a:off x="6023429" y="5539620"/>
              <a:ext cx="18142" cy="18142"/>
            </p14:xfrm>
          </p:contentPart>
        </mc:Choice>
        <mc:Fallback>
          <p:pic>
            <p:nvPicPr>
              <p:cNvPr id="3" name="Käsinkirjoitus 2">
                <a:extLst>
                  <a:ext uri="{FF2B5EF4-FFF2-40B4-BE49-F238E27FC236}">
                    <a16:creationId xmlns:a16="http://schemas.microsoft.com/office/drawing/2014/main" id="{BB2C8F88-00B8-9613-3952-89547C1676FA}"/>
                  </a:ext>
                  <a:ext uri="{C183D7F6-B498-43B3-948B-1728B52AA6E4}">
                    <adec:decorative xmlns:adec="http://schemas.microsoft.com/office/drawing/2017/decorative" val="1"/>
                  </a:ext>
                </a:extLst>
              </p:cNvPr>
              <p:cNvPicPr/>
              <p:nvPr/>
            </p:nvPicPr>
            <p:blipFill>
              <a:blip r:embed="rId4"/>
              <a:stretch>
                <a:fillRect/>
              </a:stretch>
            </p:blipFill>
            <p:spPr>
              <a:xfrm>
                <a:off x="5569879" y="5086070"/>
                <a:ext cx="907100" cy="9071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Käsinkirjoitus 13">
                <a:extLst>
                  <a:ext uri="{FF2B5EF4-FFF2-40B4-BE49-F238E27FC236}">
                    <a16:creationId xmlns:a16="http://schemas.microsoft.com/office/drawing/2014/main" id="{8B2441F3-2618-5A7B-F444-C54F64832425}"/>
                  </a:ext>
                  <a:ext uri="{C183D7F6-B498-43B3-948B-1728B52AA6E4}">
                    <adec:decorative xmlns:adec="http://schemas.microsoft.com/office/drawing/2017/decorative" val="1"/>
                  </a:ext>
                </a:extLst>
              </p14:cNvPr>
              <p14:cNvContentPartPr/>
              <p14:nvPr/>
            </p14:nvContentPartPr>
            <p14:xfrm>
              <a:off x="2648857" y="1644953"/>
              <a:ext cx="18142" cy="18142"/>
            </p14:xfrm>
          </p:contentPart>
        </mc:Choice>
        <mc:Fallback>
          <p:pic>
            <p:nvPicPr>
              <p:cNvPr id="14" name="Käsinkirjoitus 13">
                <a:extLst>
                  <a:ext uri="{FF2B5EF4-FFF2-40B4-BE49-F238E27FC236}">
                    <a16:creationId xmlns:a16="http://schemas.microsoft.com/office/drawing/2014/main" id="{8B2441F3-2618-5A7B-F444-C54F64832425}"/>
                  </a:ext>
                  <a:ext uri="{C183D7F6-B498-43B3-948B-1728B52AA6E4}">
                    <adec:decorative xmlns:adec="http://schemas.microsoft.com/office/drawing/2017/decorative" val="1"/>
                  </a:ext>
                </a:extLst>
              </p:cNvPr>
              <p:cNvPicPr/>
              <p:nvPr/>
            </p:nvPicPr>
            <p:blipFill>
              <a:blip r:embed="rId4"/>
              <a:stretch>
                <a:fillRect/>
              </a:stretch>
            </p:blipFill>
            <p:spPr>
              <a:xfrm>
                <a:off x="2195307" y="1191403"/>
                <a:ext cx="907100" cy="907100"/>
              </a:xfrm>
              <a:prstGeom prst="rect">
                <a:avLst/>
              </a:prstGeom>
            </p:spPr>
          </p:pic>
        </mc:Fallback>
      </mc:AlternateContent>
      <p:pic>
        <p:nvPicPr>
          <p:cNvPr id="8" name="Kuva 7" descr="Kuva, joka sisältää kohteen teksti, kukka, vaaleanpunainen, Liila&#10;&#10;Kuvaus luotu automaattisesti">
            <a:extLst>
              <a:ext uri="{FF2B5EF4-FFF2-40B4-BE49-F238E27FC236}">
                <a16:creationId xmlns:a16="http://schemas.microsoft.com/office/drawing/2014/main" id="{E574AB41-F0C7-6D5E-5984-7FC9B5B29595}"/>
              </a:ext>
            </a:extLst>
          </p:cNvPr>
          <p:cNvPicPr>
            <a:picLocks noChangeAspect="1"/>
          </p:cNvPicPr>
          <p:nvPr/>
        </p:nvPicPr>
        <p:blipFill>
          <a:blip r:embed="rId7"/>
          <a:stretch>
            <a:fillRect/>
          </a:stretch>
        </p:blipFill>
        <p:spPr>
          <a:xfrm>
            <a:off x="1322717" y="164663"/>
            <a:ext cx="9532188" cy="6528673"/>
          </a:xfrm>
          <a:prstGeom prst="rect">
            <a:avLst/>
          </a:prstGeom>
        </p:spPr>
      </p:pic>
    </p:spTree>
    <p:extLst>
      <p:ext uri="{BB962C8B-B14F-4D97-AF65-F5344CB8AC3E}">
        <p14:creationId xmlns:p14="http://schemas.microsoft.com/office/powerpoint/2010/main" val="140108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064B-EFE2-56F5-6BA9-C4124E23DF80}"/>
              </a:ext>
            </a:extLst>
          </p:cNvPr>
          <p:cNvSpPr>
            <a:spLocks noGrp="1"/>
          </p:cNvSpPr>
          <p:nvPr>
            <p:ph type="title"/>
          </p:nvPr>
        </p:nvSpPr>
        <p:spPr/>
        <p:txBody>
          <a:bodyPr/>
          <a:lstStyle/>
          <a:p>
            <a:r>
              <a:rPr lang="en-US"/>
              <a:t>www.zekki.fi</a:t>
            </a:r>
          </a:p>
        </p:txBody>
      </p:sp>
      <p:sp>
        <p:nvSpPr>
          <p:cNvPr id="3" name="Text Placeholder 2">
            <a:extLst>
              <a:ext uri="{FF2B5EF4-FFF2-40B4-BE49-F238E27FC236}">
                <a16:creationId xmlns:a16="http://schemas.microsoft.com/office/drawing/2014/main" id="{F9959D3A-873C-DE61-BF8A-B58A6D21B9BB}"/>
              </a:ext>
            </a:extLst>
          </p:cNvPr>
          <p:cNvSpPr>
            <a:spLocks noGrp="1"/>
          </p:cNvSpPr>
          <p:nvPr>
            <p:ph type="body" idx="1"/>
          </p:nvPr>
        </p:nvSpPr>
        <p:spPr>
          <a:xfrm>
            <a:off x="904423" y="2237806"/>
            <a:ext cx="10435092" cy="3657169"/>
          </a:xfrm>
        </p:spPr>
        <p:txBody>
          <a:bodyPr vert="horz" lIns="0" tIns="45720" rIns="0" bIns="45720" rtlCol="0" anchor="t">
            <a:noAutofit/>
          </a:bodyPr>
          <a:lstStyle/>
          <a:p>
            <a:pPr marL="238760" indent="-238760"/>
            <a:r>
              <a:rPr lang="en-US"/>
              <a:t>Mene </a:t>
            </a:r>
            <a:r>
              <a:rPr lang="en-US" err="1"/>
              <a:t>osoitteeseen</a:t>
            </a:r>
            <a:r>
              <a:rPr lang="en-US"/>
              <a:t> </a:t>
            </a:r>
            <a:r>
              <a:rPr lang="en-US">
                <a:hlinkClick r:id="rId3"/>
              </a:rPr>
              <a:t>www.zekki.fi</a:t>
            </a:r>
            <a:endParaRPr lang="fi-FI"/>
          </a:p>
          <a:p>
            <a:pPr marL="238760" indent="-238760"/>
            <a:r>
              <a:rPr lang="en-US" err="1"/>
              <a:t>Valitse</a:t>
            </a:r>
            <a:r>
              <a:rPr lang="en-US"/>
              <a:t> </a:t>
            </a:r>
            <a:r>
              <a:rPr lang="en-US" err="1"/>
              <a:t>alin</a:t>
            </a:r>
            <a:r>
              <a:rPr lang="en-US"/>
              <a:t> </a:t>
            </a:r>
            <a:r>
              <a:rPr lang="en-US" err="1"/>
              <a:t>ikäryhmä</a:t>
            </a:r>
            <a:r>
              <a:rPr lang="en-US"/>
              <a:t> (15-17v.)</a:t>
            </a:r>
          </a:p>
          <a:p>
            <a:pPr marL="238760" indent="-238760"/>
            <a:r>
              <a:rPr lang="en-US" err="1"/>
              <a:t>Vastaa</a:t>
            </a:r>
            <a:r>
              <a:rPr lang="en-US"/>
              <a:t> </a:t>
            </a:r>
            <a:r>
              <a:rPr lang="en-US" err="1"/>
              <a:t>kysymyksiin</a:t>
            </a:r>
            <a:r>
              <a:rPr lang="en-US"/>
              <a:t> </a:t>
            </a:r>
            <a:r>
              <a:rPr lang="en-US" err="1"/>
              <a:t>rehellisesti</a:t>
            </a:r>
            <a:r>
              <a:rPr lang="en-US"/>
              <a:t> </a:t>
            </a:r>
            <a:r>
              <a:rPr lang="en-US" err="1"/>
              <a:t>omien</a:t>
            </a:r>
            <a:r>
              <a:rPr lang="en-US"/>
              <a:t> </a:t>
            </a:r>
            <a:r>
              <a:rPr lang="en-US" err="1"/>
              <a:t>ajatusten</a:t>
            </a:r>
            <a:r>
              <a:rPr lang="en-US"/>
              <a:t> </a:t>
            </a:r>
            <a:r>
              <a:rPr lang="en-US" err="1"/>
              <a:t>pohjalta</a:t>
            </a:r>
            <a:r>
              <a:rPr lang="en-US"/>
              <a:t>.</a:t>
            </a:r>
          </a:p>
        </p:txBody>
      </p:sp>
    </p:spTree>
    <p:extLst>
      <p:ext uri="{BB962C8B-B14F-4D97-AF65-F5344CB8AC3E}">
        <p14:creationId xmlns:p14="http://schemas.microsoft.com/office/powerpoint/2010/main" val="86111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E07D0-3126-94D4-84E7-EEFA81F19D58}"/>
              </a:ext>
            </a:extLst>
          </p:cNvPr>
          <p:cNvSpPr txBox="1">
            <a:spLocks noGrp="1"/>
          </p:cNvSpPr>
          <p:nvPr>
            <p:ph type="title" idx="4294967295"/>
          </p:nvPr>
        </p:nvSpPr>
        <p:spPr>
          <a:xfrm>
            <a:off x="1920875" y="1571625"/>
            <a:ext cx="7683500" cy="861774"/>
          </a:xfrm>
          <a:prstGeom prst="rect">
            <a:avLst/>
          </a:prstGeom>
          <a:solidFill>
            <a:schemeClr val="lt1"/>
          </a:solidFill>
          <a:ln w="25400" cap="flat" cmpd="sng" algn="ctr">
            <a:solidFill>
              <a:schemeClr val="accent1"/>
            </a:solidFill>
            <a:prstDash val="solid"/>
          </a:ln>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schemeClr val="dk1"/>
                </a:solidFill>
                <a:effectLst/>
                <a:uLnTx/>
                <a:uFillTx/>
                <a:latin typeface="Calibri"/>
                <a:ea typeface="Calibri"/>
                <a:cs typeface="Arial"/>
              </a:rPr>
              <a:t>Päihteiden</a:t>
            </a:r>
            <a:r>
              <a:rPr kumimoji="0" lang="en-US" sz="3200" b="0" i="0" u="none" strike="noStrike" kern="1200" cap="none" spc="0" normalizeH="0" baseline="0" noProof="0">
                <a:ln>
                  <a:noFill/>
                </a:ln>
                <a:solidFill>
                  <a:schemeClr val="dk1"/>
                </a:solidFill>
                <a:effectLst/>
                <a:uLnTx/>
                <a:uFillTx/>
                <a:latin typeface="Calibri"/>
                <a:ea typeface="Calibri"/>
                <a:cs typeface="Arial"/>
              </a:rPr>
              <a:t> </a:t>
            </a:r>
            <a:r>
              <a:rPr kumimoji="0" lang="en-US" sz="3200" b="0" i="0" u="none" strike="noStrike" kern="1200" cap="none" spc="0" normalizeH="0" baseline="0" noProof="0" err="1">
                <a:ln>
                  <a:noFill/>
                </a:ln>
                <a:solidFill>
                  <a:schemeClr val="dk1"/>
                </a:solidFill>
                <a:effectLst/>
                <a:uLnTx/>
                <a:uFillTx/>
                <a:latin typeface="Calibri"/>
                <a:ea typeface="Calibri"/>
                <a:cs typeface="Arial"/>
              </a:rPr>
              <a:t>käytön</a:t>
            </a:r>
            <a:r>
              <a:rPr kumimoji="0" lang="en-US" sz="3200" b="0" i="0" u="none" strike="noStrike" kern="1200" cap="none" spc="0" normalizeH="0" baseline="0" noProof="0">
                <a:ln>
                  <a:noFill/>
                </a:ln>
                <a:solidFill>
                  <a:schemeClr val="dk1"/>
                </a:solidFill>
                <a:effectLst/>
                <a:uLnTx/>
                <a:uFillTx/>
                <a:latin typeface="Calibri"/>
                <a:ea typeface="Calibri"/>
                <a:cs typeface="Arial"/>
              </a:rPr>
              <a:t> </a:t>
            </a:r>
            <a:r>
              <a:rPr kumimoji="0" lang="en-US" sz="3200" b="0" i="0" u="none" strike="noStrike" kern="1200" cap="none" spc="0" normalizeH="0" baseline="0" noProof="0" err="1">
                <a:ln>
                  <a:noFill/>
                </a:ln>
                <a:solidFill>
                  <a:schemeClr val="dk1"/>
                </a:solidFill>
                <a:effectLst/>
                <a:uLnTx/>
                <a:uFillTx/>
                <a:latin typeface="Calibri"/>
                <a:ea typeface="Calibri"/>
                <a:cs typeface="Arial"/>
              </a:rPr>
              <a:t>molemmat</a:t>
            </a:r>
            <a:r>
              <a:rPr kumimoji="0" lang="en-US" sz="3200" b="0" i="0" u="none" strike="noStrike" kern="1200" cap="none" spc="0" normalizeH="0" baseline="0" noProof="0">
                <a:ln>
                  <a:noFill/>
                </a:ln>
                <a:solidFill>
                  <a:schemeClr val="dk1"/>
                </a:solidFill>
                <a:effectLst/>
                <a:uLnTx/>
                <a:uFillTx/>
                <a:latin typeface="Calibri"/>
                <a:ea typeface="Calibri"/>
                <a:cs typeface="Arial"/>
              </a:rPr>
              <a:t> </a:t>
            </a:r>
            <a:r>
              <a:rPr kumimoji="0" lang="en-US" sz="3200" b="0" i="0" u="none" strike="noStrike" kern="1200" cap="none" spc="0" normalizeH="0" baseline="0" noProof="0" err="1">
                <a:ln>
                  <a:noFill/>
                </a:ln>
                <a:solidFill>
                  <a:schemeClr val="dk1"/>
                </a:solidFill>
                <a:effectLst/>
                <a:uLnTx/>
                <a:uFillTx/>
                <a:latin typeface="Calibri"/>
                <a:ea typeface="Calibri"/>
                <a:cs typeface="Arial"/>
              </a:rPr>
              <a:t>puolet</a:t>
            </a:r>
            <a:endParaRPr kumimoji="0" lang="en-US" sz="3200" b="0" i="0" u="none" strike="noStrike" kern="1200" cap="none" spc="0" normalizeH="0" baseline="0" noProof="0">
              <a:ln>
                <a:noFill/>
              </a:ln>
              <a:solidFill>
                <a:schemeClr val="dk1"/>
              </a:solidFill>
              <a:effectLst/>
              <a:uLnTx/>
              <a:uFillTx/>
              <a:latin typeface="Calibri"/>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dk1"/>
              </a:solidFill>
              <a:effectLst/>
              <a:uLnTx/>
              <a:uFillTx/>
              <a:latin typeface="+mn-lt"/>
              <a:ea typeface="+mn-ea"/>
              <a:cs typeface="Arial"/>
            </a:endParaRPr>
          </a:p>
        </p:txBody>
      </p:sp>
      <p:sp>
        <p:nvSpPr>
          <p:cNvPr id="3" name="Tekstiruutu 2">
            <a:extLst>
              <a:ext uri="{FF2B5EF4-FFF2-40B4-BE49-F238E27FC236}">
                <a16:creationId xmlns:a16="http://schemas.microsoft.com/office/drawing/2014/main" id="{B5D00629-0F3B-F20D-D560-FAEAAE1D38AF}"/>
              </a:ext>
            </a:extLst>
          </p:cNvPr>
          <p:cNvSpPr txBox="1"/>
          <p:nvPr/>
        </p:nvSpPr>
        <p:spPr>
          <a:xfrm>
            <a:off x="2804947" y="2903482"/>
            <a:ext cx="591863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sng" strike="noStrike" kern="1200" cap="none" spc="0" normalizeH="0" baseline="0" noProof="0">
                <a:ln>
                  <a:noFill/>
                </a:ln>
                <a:solidFill>
                  <a:prstClr val="white"/>
                </a:solidFill>
                <a:effectLst/>
                <a:uLnTx/>
                <a:uFillTx/>
                <a:latin typeface="Arial"/>
                <a:ea typeface="+mn-ea"/>
                <a:cs typeface="Arial"/>
              </a:rPr>
              <a:t>+               PÄIHTEET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800" b="1"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800" b="1"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800" b="1"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a:ln>
                  <a:noFill/>
                </a:ln>
                <a:solidFill>
                  <a:prstClr val="white"/>
                </a:solidFill>
                <a:effectLst/>
                <a:uLnTx/>
                <a:uFillTx/>
                <a:latin typeface="Arial"/>
                <a:ea typeface="+mn-ea"/>
                <a:cs typeface="Arial"/>
              </a:rPr>
              <a:t>?                                               ?</a:t>
            </a:r>
          </a:p>
        </p:txBody>
      </p:sp>
    </p:spTree>
    <p:extLst>
      <p:ext uri="{BB962C8B-B14F-4D97-AF65-F5344CB8AC3E}">
        <p14:creationId xmlns:p14="http://schemas.microsoft.com/office/powerpoint/2010/main" val="20164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033D4-E2FF-B7A9-DBBF-24FE9B99C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0E4730-2D96-AE39-0B95-9E83DE1E55AB}"/>
              </a:ext>
            </a:extLst>
          </p:cNvPr>
          <p:cNvSpPr>
            <a:spLocks noGrp="1"/>
          </p:cNvSpPr>
          <p:nvPr>
            <p:ph type="title"/>
          </p:nvPr>
        </p:nvSpPr>
        <p:spPr>
          <a:xfrm>
            <a:off x="904424" y="746064"/>
            <a:ext cx="10708260" cy="1520463"/>
          </a:xfrm>
        </p:spPr>
        <p:txBody>
          <a:bodyPr/>
          <a:lstStyle/>
          <a:p>
            <a:r>
              <a:rPr lang="en-US" err="1"/>
              <a:t>Mistä</a:t>
            </a:r>
            <a:r>
              <a:rPr lang="en-US"/>
              <a:t> </a:t>
            </a:r>
            <a:r>
              <a:rPr lang="en-US" err="1"/>
              <a:t>saan</a:t>
            </a:r>
            <a:r>
              <a:rPr lang="en-US"/>
              <a:t> </a:t>
            </a:r>
            <a:r>
              <a:rPr lang="en-US" err="1"/>
              <a:t>apua</a:t>
            </a:r>
            <a:r>
              <a:rPr lang="en-US"/>
              <a:t> </a:t>
            </a:r>
            <a:r>
              <a:rPr lang="en-US" err="1"/>
              <a:t>omiin</a:t>
            </a:r>
            <a:r>
              <a:rPr lang="en-US"/>
              <a:t> tai </a:t>
            </a:r>
            <a:r>
              <a:rPr lang="en-US" err="1"/>
              <a:t>läheisen</a:t>
            </a:r>
            <a:r>
              <a:rPr lang="en-US"/>
              <a:t> </a:t>
            </a:r>
            <a:r>
              <a:rPr lang="en-US" err="1"/>
              <a:t>päihde</a:t>
            </a:r>
            <a:r>
              <a:rPr lang="en-US"/>
              <a:t>- tai </a:t>
            </a:r>
            <a:r>
              <a:rPr lang="en-US" err="1"/>
              <a:t>mielenterveysongelmiin</a:t>
            </a:r>
            <a:r>
              <a:rPr lang="en-US"/>
              <a:t>?</a:t>
            </a:r>
          </a:p>
        </p:txBody>
      </p:sp>
      <p:sp>
        <p:nvSpPr>
          <p:cNvPr id="3" name="Text Placeholder 2">
            <a:extLst>
              <a:ext uri="{FF2B5EF4-FFF2-40B4-BE49-F238E27FC236}">
                <a16:creationId xmlns:a16="http://schemas.microsoft.com/office/drawing/2014/main" id="{6C0C0CE0-0F02-4A62-FA54-01D7826EA6FE}"/>
              </a:ext>
            </a:extLst>
          </p:cNvPr>
          <p:cNvSpPr>
            <a:spLocks noGrp="1"/>
          </p:cNvSpPr>
          <p:nvPr>
            <p:ph type="body" idx="1"/>
          </p:nvPr>
        </p:nvSpPr>
        <p:spPr>
          <a:xfrm>
            <a:off x="904423" y="2755391"/>
            <a:ext cx="9227394" cy="3139584"/>
          </a:xfrm>
        </p:spPr>
        <p:txBody>
          <a:bodyPr vert="horz" lIns="0" tIns="45720" rIns="0" bIns="45720" rtlCol="0" anchor="t">
            <a:noAutofit/>
          </a:bodyPr>
          <a:lstStyle/>
          <a:p>
            <a:pPr marL="238760" indent="-238760"/>
            <a:r>
              <a:rPr lang="en-US" err="1"/>
              <a:t>Jakaannutaan</a:t>
            </a:r>
            <a:r>
              <a:rPr lang="en-US"/>
              <a:t> </a:t>
            </a:r>
            <a:r>
              <a:rPr lang="en-US" err="1"/>
              <a:t>ryhmiin</a:t>
            </a:r>
            <a:r>
              <a:rPr lang="en-US"/>
              <a:t>.</a:t>
            </a:r>
          </a:p>
          <a:p>
            <a:pPr marL="238760" indent="-238760"/>
            <a:r>
              <a:rPr lang="en-US" err="1"/>
              <a:t>Molemmille</a:t>
            </a:r>
            <a:r>
              <a:rPr lang="en-US"/>
              <a:t> </a:t>
            </a:r>
            <a:r>
              <a:rPr lang="en-US" err="1"/>
              <a:t>ryhmille</a:t>
            </a:r>
            <a:r>
              <a:rPr lang="en-US"/>
              <a:t> </a:t>
            </a:r>
            <a:r>
              <a:rPr lang="en-US" err="1"/>
              <a:t>jaetaan</a:t>
            </a:r>
            <a:r>
              <a:rPr lang="en-US"/>
              <a:t> </a:t>
            </a:r>
            <a:r>
              <a:rPr lang="en-US" err="1"/>
              <a:t>oma</a:t>
            </a:r>
            <a:r>
              <a:rPr lang="en-US"/>
              <a:t> A4 </a:t>
            </a:r>
            <a:r>
              <a:rPr lang="en-US" err="1"/>
              <a:t>eri</a:t>
            </a:r>
            <a:r>
              <a:rPr lang="en-US"/>
              <a:t> </a:t>
            </a:r>
            <a:r>
              <a:rPr lang="en-US" err="1"/>
              <a:t>aiheella</a:t>
            </a:r>
            <a:r>
              <a:rPr lang="en-US"/>
              <a:t>. </a:t>
            </a:r>
          </a:p>
          <a:p>
            <a:pPr marL="238760" indent="-238760"/>
            <a:r>
              <a:rPr lang="en-US" err="1"/>
              <a:t>Ryhmässä</a:t>
            </a:r>
            <a:r>
              <a:rPr lang="en-US"/>
              <a:t> </a:t>
            </a:r>
            <a:r>
              <a:rPr lang="en-US" err="1"/>
              <a:t>etsitte</a:t>
            </a:r>
            <a:r>
              <a:rPr lang="en-US"/>
              <a:t> </a:t>
            </a:r>
            <a:r>
              <a:rPr lang="en-US" err="1"/>
              <a:t>oman</a:t>
            </a:r>
            <a:r>
              <a:rPr lang="en-US"/>
              <a:t> </a:t>
            </a:r>
            <a:r>
              <a:rPr lang="en-US" err="1"/>
              <a:t>otsikon</a:t>
            </a:r>
            <a:r>
              <a:rPr lang="en-US"/>
              <a:t> alle </a:t>
            </a:r>
            <a:r>
              <a:rPr lang="en-US" err="1"/>
              <a:t>eri</a:t>
            </a:r>
            <a:r>
              <a:rPr lang="en-US"/>
              <a:t> </a:t>
            </a:r>
            <a:r>
              <a:rPr lang="en-US" err="1"/>
              <a:t>toimijoita</a:t>
            </a:r>
            <a:r>
              <a:rPr lang="en-US"/>
              <a:t> </a:t>
            </a:r>
            <a:r>
              <a:rPr lang="en-US" err="1"/>
              <a:t>omasta</a:t>
            </a:r>
            <a:r>
              <a:rPr lang="en-US"/>
              <a:t> </a:t>
            </a:r>
            <a:r>
              <a:rPr lang="en-US" err="1"/>
              <a:t>kaupungistanne</a:t>
            </a:r>
            <a:r>
              <a:rPr lang="en-US"/>
              <a:t>, </a:t>
            </a:r>
            <a:r>
              <a:rPr lang="en-US" err="1"/>
              <a:t>joilta</a:t>
            </a:r>
            <a:r>
              <a:rPr lang="en-US"/>
              <a:t> </a:t>
            </a:r>
            <a:r>
              <a:rPr lang="en-US" err="1"/>
              <a:t>voi</a:t>
            </a:r>
            <a:r>
              <a:rPr lang="en-US"/>
              <a:t> hakea </a:t>
            </a:r>
            <a:r>
              <a:rPr lang="en-US" err="1"/>
              <a:t>apua</a:t>
            </a:r>
            <a:r>
              <a:rPr lang="en-US"/>
              <a:t> </a:t>
            </a:r>
            <a:r>
              <a:rPr lang="en-US" err="1"/>
              <a:t>ongelmiin</a:t>
            </a:r>
            <a:r>
              <a:rPr lang="en-US"/>
              <a:t>.  </a:t>
            </a:r>
          </a:p>
          <a:p>
            <a:pPr marL="238760" indent="-238760"/>
            <a:endParaRPr lang="en-US"/>
          </a:p>
        </p:txBody>
      </p:sp>
    </p:spTree>
    <p:extLst>
      <p:ext uri="{BB962C8B-B14F-4D97-AF65-F5344CB8AC3E}">
        <p14:creationId xmlns:p14="http://schemas.microsoft.com/office/powerpoint/2010/main" val="613780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8E355B60-C15E-2723-77B1-B1A16D5FF0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19827" y="5370368"/>
            <a:ext cx="2340291" cy="1649905"/>
          </a:xfrm>
          <a:prstGeom prst="rect">
            <a:avLst/>
          </a:prstGeom>
        </p:spPr>
      </p:pic>
      <p:sp>
        <p:nvSpPr>
          <p:cNvPr id="3" name="Tekstin paikkamerkki 2">
            <a:extLst>
              <a:ext uri="{FF2B5EF4-FFF2-40B4-BE49-F238E27FC236}">
                <a16:creationId xmlns:a16="http://schemas.microsoft.com/office/drawing/2014/main" id="{6FA07076-FA7C-418E-AC45-28069630983B}"/>
              </a:ext>
              <a:ext uri="{C183D7F6-B498-43B3-948B-1728B52AA6E4}">
                <adec:decorative xmlns:adec="http://schemas.microsoft.com/office/drawing/2017/decorative" val="1"/>
              </a:ext>
            </a:extLst>
          </p:cNvPr>
          <p:cNvSpPr>
            <a:spLocks noGrp="1"/>
          </p:cNvSpPr>
          <p:nvPr>
            <p:ph type="body" idx="1"/>
          </p:nvPr>
        </p:nvSpPr>
        <p:spPr>
          <a:xfrm>
            <a:off x="681060" y="5573114"/>
            <a:ext cx="10435091" cy="1006844"/>
          </a:xfrm>
        </p:spPr>
        <p:txBody>
          <a:bodyPr/>
          <a:lstStyle/>
          <a:p>
            <a:endParaRPr lang="fi-FI"/>
          </a:p>
          <a:p>
            <a:endParaRPr lang="fi-FI"/>
          </a:p>
          <a:p>
            <a:endParaRPr lang="fi-FI"/>
          </a:p>
          <a:p>
            <a:endParaRPr lang="fi-FI"/>
          </a:p>
          <a:p>
            <a:endParaRPr lang="fi-FI"/>
          </a:p>
          <a:p>
            <a:endParaRPr lang="fi-FI"/>
          </a:p>
        </p:txBody>
      </p:sp>
      <p:pic>
        <p:nvPicPr>
          <p:cNvPr id="4" name="Google Shape;55;p13">
            <a:extLst>
              <a:ext uri="{FF2B5EF4-FFF2-40B4-BE49-F238E27FC236}">
                <a16:creationId xmlns:a16="http://schemas.microsoft.com/office/drawing/2014/main" id="{7127372D-BD3E-A4D4-29CF-C9A235E241C0}"/>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5" y="-77732"/>
            <a:ext cx="12192005" cy="5549473"/>
          </a:xfrm>
          <a:prstGeom prst="rect">
            <a:avLst/>
          </a:prstGeom>
          <a:noFill/>
          <a:ln>
            <a:noFill/>
          </a:ln>
        </p:spPr>
      </p:pic>
      <p:sp>
        <p:nvSpPr>
          <p:cNvPr id="6" name="Otsikko 5">
            <a:extLst>
              <a:ext uri="{FF2B5EF4-FFF2-40B4-BE49-F238E27FC236}">
                <a16:creationId xmlns:a16="http://schemas.microsoft.com/office/drawing/2014/main" id="{AF5DFBB8-004B-F8DD-7994-BA6D16DEC019}"/>
              </a:ext>
            </a:extLst>
          </p:cNvPr>
          <p:cNvSpPr txBox="1">
            <a:spLocks noGrp="1"/>
          </p:cNvSpPr>
          <p:nvPr>
            <p:ph type="title" idx="4294967295"/>
          </p:nvPr>
        </p:nvSpPr>
        <p:spPr>
          <a:xfrm>
            <a:off x="3725977" y="2089971"/>
            <a:ext cx="4791983" cy="381642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8000" b="1" i="0" u="none" strike="noStrike" kern="1200" cap="none" spc="0" normalizeH="0" baseline="0" noProof="0" dirty="0">
                <a:ln>
                  <a:noFill/>
                </a:ln>
                <a:solidFill>
                  <a:srgbClr val="FFFFFF"/>
                </a:solidFill>
                <a:effectLst/>
                <a:uLnTx/>
                <a:uFillTx/>
                <a:latin typeface="Arial"/>
                <a:ea typeface="Montserrat"/>
                <a:cs typeface="Montserrat"/>
                <a:sym typeface="Montserrat"/>
              </a:rPr>
              <a:t>Rikos</a:t>
            </a:r>
            <a:r>
              <a:rPr kumimoji="0" lang="fi" sz="8000" b="0" i="0" u="none" strike="noStrike" kern="1200" cap="none" spc="0" normalizeH="0" baseline="0" noProof="0" dirty="0">
                <a:ln>
                  <a:noFill/>
                </a:ln>
                <a:solidFill>
                  <a:srgbClr val="FFFFFF"/>
                </a:solidFill>
                <a:effectLst/>
                <a:uLnTx/>
                <a:uFillTx/>
                <a:latin typeface="Arial"/>
                <a:ea typeface="Montserrat Light"/>
                <a:cs typeface="Montserrat Light"/>
                <a:sym typeface="Montserrat Light"/>
              </a:rPr>
              <a:t>(</a:t>
            </a:r>
            <a:r>
              <a:rPr kumimoji="0" lang="fi" sz="8000" b="0" i="0" u="none" strike="noStrike" kern="1200" cap="none" spc="0" normalizeH="0" baseline="0" noProof="0" dirty="0" err="1">
                <a:ln>
                  <a:noFill/>
                </a:ln>
                <a:solidFill>
                  <a:srgbClr val="FFFFFF"/>
                </a:solidFill>
                <a:effectLst/>
                <a:uLnTx/>
                <a:uFillTx/>
                <a:latin typeface="Arial"/>
                <a:ea typeface="Montserrat Light"/>
                <a:cs typeface="Montserrat Light"/>
                <a:sym typeface="Montserrat Light"/>
              </a:rPr>
              <a:t>ko</a:t>
            </a:r>
            <a:r>
              <a:rPr kumimoji="0" lang="fi" sz="8000" b="0" i="0" u="none" strike="noStrike" kern="1200" cap="none" spc="0" normalizeH="0" baseline="0" noProof="0" dirty="0">
                <a:ln>
                  <a:noFill/>
                </a:ln>
                <a:solidFill>
                  <a:srgbClr val="FFFFFF"/>
                </a:solidFill>
                <a:effectLst/>
                <a:uLnTx/>
                <a:uFillTx/>
                <a:latin typeface="Arial"/>
                <a:ea typeface="Montserrat Light"/>
                <a:cs typeface="Montserrat Light"/>
                <a:sym typeface="Montserrat Light"/>
              </a:rPr>
              <a:t>)</a:t>
            </a:r>
            <a:br>
              <a:rPr lang="fi" sz="5300" b="0" i="0" u="none" strike="noStrike" kern="1200" cap="none" spc="0" normalizeH="0" baseline="0" noProof="0" dirty="0">
                <a:ln>
                  <a:noFill/>
                </a:ln>
                <a:effectLst/>
                <a:uLnTx/>
                <a:uFillTx/>
                <a:latin typeface="Arial"/>
                <a:ea typeface="Montserrat Light"/>
                <a:cs typeface="Montserrat Light"/>
              </a:rPr>
            </a:br>
            <a:r>
              <a:rPr lang="fi" sz="3200" b="0" dirty="0">
                <a:solidFill>
                  <a:srgbClr val="FFFFFF"/>
                </a:solidFill>
                <a:ea typeface="Montserrat Light"/>
                <a:cs typeface="Montserrat Light"/>
                <a:sym typeface="Montserrat Light"/>
              </a:rPr>
              <a:t>8-luokkien</a:t>
            </a:r>
            <a:r>
              <a:rPr kumimoji="0" lang="fi" sz="3200" b="0" i="0" u="none" strike="noStrike" kern="1200" cap="none" spc="0" normalizeH="0" baseline="0" noProof="0" dirty="0">
                <a:ln>
                  <a:noFill/>
                </a:ln>
                <a:solidFill>
                  <a:srgbClr val="FFFFFF"/>
                </a:solidFill>
                <a:effectLst/>
                <a:uLnTx/>
                <a:uFillTx/>
                <a:latin typeface="Arial"/>
                <a:ea typeface="Montserrat Light"/>
                <a:cs typeface="Montserrat Light"/>
                <a:sym typeface="Montserrat Light"/>
              </a:rPr>
              <a:t> Laillisuuskasvatustunti</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3200" b="0" i="0" u="none" strike="noStrike" kern="1200" cap="none" spc="0" normalizeH="0" baseline="0" noProof="0" dirty="0">
                <a:ln>
                  <a:noFill/>
                </a:ln>
                <a:solidFill>
                  <a:srgbClr val="FFFFFF"/>
                </a:solidFill>
                <a:effectLst/>
                <a:uLnTx/>
                <a:uFillTx/>
                <a:latin typeface="Arial"/>
                <a:ea typeface="Montserrat Light"/>
                <a:cs typeface="Montserrat Light"/>
                <a:sym typeface="Montserrat Light"/>
              </a:rPr>
              <a:t>Sananvapaus ja siihen liittyvät asiat</a:t>
            </a:r>
          </a:p>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fi" sz="3200" b="0" i="0" u="none" strike="noStrike" kern="1200" cap="none" spc="0" normalizeH="0" baseline="0" noProof="0">
              <a:ln>
                <a:noFill/>
              </a:ln>
              <a:solidFill>
                <a:srgbClr val="FFFFFF"/>
              </a:solidFill>
              <a:effectLst/>
              <a:uLnTx/>
              <a:uFillTx/>
              <a:latin typeface="Arial"/>
              <a:ea typeface="Montserrat Light"/>
              <a:cs typeface="Montserrat Light"/>
              <a:sym typeface="Montserrat Light"/>
            </a:endParaRPr>
          </a:p>
        </p:txBody>
      </p:sp>
      <p:pic>
        <p:nvPicPr>
          <p:cNvPr id="7" name="Google Shape;58;p13">
            <a:extLst>
              <a:ext uri="{FF2B5EF4-FFF2-40B4-BE49-F238E27FC236}">
                <a16:creationId xmlns:a16="http://schemas.microsoft.com/office/drawing/2014/main" id="{A20BB0B0-4727-9305-7747-924253D7FE98}"/>
              </a:ext>
              <a:ext uri="{C183D7F6-B498-43B3-948B-1728B52AA6E4}">
                <adec:decorative xmlns:adec="http://schemas.microsoft.com/office/drawing/2017/decorative" val="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898273" y="5867898"/>
            <a:ext cx="2225193" cy="805665"/>
          </a:xfrm>
          <a:prstGeom prst="rect">
            <a:avLst/>
          </a:prstGeom>
          <a:noFill/>
          <a:ln>
            <a:noFill/>
          </a:ln>
        </p:spPr>
      </p:pic>
      <p:sp>
        <p:nvSpPr>
          <p:cNvPr id="8" name="Tekstiruutu 7">
            <a:extLst>
              <a:ext uri="{FF2B5EF4-FFF2-40B4-BE49-F238E27FC236}">
                <a16:creationId xmlns:a16="http://schemas.microsoft.com/office/drawing/2014/main" id="{5C231A8E-29F8-9016-EA6A-F8A50B210ABD}"/>
              </a:ext>
            </a:extLst>
          </p:cNvPr>
          <p:cNvSpPr txBox="1"/>
          <p:nvPr/>
        </p:nvSpPr>
        <p:spPr>
          <a:xfrm>
            <a:off x="865094" y="5446773"/>
            <a:ext cx="9577769" cy="1970091"/>
          </a:xfrm>
          <a:prstGeom prst="rect">
            <a:avLst/>
          </a:prstGeom>
          <a:noFill/>
        </p:spPr>
        <p:txBody>
          <a:bodyPr wrap="square" lIns="121920" tIns="60960" rIns="121920" bIns="60960" numCol="1" anchor="t">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067" b="0" i="0" u="none" strike="noStrike" kern="1200" cap="none" spc="0" normalizeH="0" baseline="0" noProof="0">
                <a:ln>
                  <a:noFill/>
                </a:ln>
                <a:solidFill>
                  <a:srgbClr val="222435"/>
                </a:solidFill>
                <a:effectLst/>
                <a:uLnTx/>
                <a:uFillTx/>
                <a:latin typeface="Arial"/>
                <a:ea typeface="+mn-ea"/>
                <a:cs typeface="+mn-cs"/>
              </a:rPr>
              <a:t>Saara Juutinen Alvin Koskinen Laura Kiviranta Paula Mäkelä Reetta Vainio</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067" b="0" i="0" u="none" strike="noStrike" kern="1200" cap="none" spc="0" normalizeH="0" baseline="0" noProof="0">
                <a:ln>
                  <a:noFill/>
                </a:ln>
                <a:solidFill>
                  <a:srgbClr val="222435"/>
                </a:solidFill>
                <a:effectLst/>
                <a:uLnTx/>
                <a:uFillTx/>
                <a:latin typeface="Arial"/>
                <a:ea typeface="+mn-ea"/>
                <a:cs typeface="+mn-cs"/>
              </a:rPr>
              <a:t>Lähteet</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fi-FI" sz="1000" b="0" i="0" u="none" strike="noStrike" kern="100" cap="none" spc="0" normalizeH="0" baseline="0" noProof="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6"/>
              </a:rPr>
              <a:t>Etusivu - Rikosuhripäivystys (riku.fi)</a:t>
            </a:r>
            <a:r>
              <a:rPr kumimoji="0" lang="fi-FI" sz="1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i-FI" sz="1000" b="0" i="0" u="none" strike="noStrike" kern="1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7"/>
              </a:rPr>
              <a:t>https://rikoksentorjunta.fi/etusivu</a:t>
            </a:r>
            <a:endParaRPr kumimoji="0" lang="fi-FI" sz="1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fi-FI" sz="1000" b="0" i="0" u="none" strike="noStrike" kern="1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8"/>
              </a:rPr>
              <a:t>https://www.nuoretjarikollisuus.fi/</a:t>
            </a:r>
            <a:r>
              <a:rPr kumimoji="0" lang="fi-FI" sz="1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i-FI" sz="1000" b="0" i="0" u="none" strike="noStrike" kern="100" cap="none" spc="0" normalizeH="0" baseline="0" noProof="0" err="1">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9"/>
              </a:rPr>
              <a:t>Sua</a:t>
            </a:r>
            <a:r>
              <a:rPr kumimoji="0" lang="fi-FI" sz="1000" b="0" i="0" u="none" strike="noStrike" kern="100" cap="none" spc="0" normalizeH="0" baseline="0" noProof="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9"/>
              </a:rPr>
              <a:t> varten somessa</a:t>
            </a:r>
            <a:endParaRPr kumimoji="0" lang="fi-FI" sz="1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fi-FI" sz="1000" b="0" i="0" u="none" strike="noStrike" kern="100" cap="none" spc="0" normalizeH="0" baseline="0" noProof="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10"/>
              </a:rPr>
              <a:t>Rikoslaki 39/1889 - Ajantasainen lainsäädäntö - FINLEX ®</a:t>
            </a:r>
            <a:r>
              <a:rPr kumimoji="0" lang="fi-FI" sz="1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fi-FI" sz="1000" b="0" i="0" u="none" strike="noStrike" kern="100" cap="none" spc="0" normalizeH="0" baseline="0" noProof="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11"/>
              </a:rPr>
              <a:t>Rikosten kirjo on laaja - tieto auttaa estämään rikoksia – Poliisi</a:t>
            </a:r>
            <a:r>
              <a:rPr kumimoji="0" lang="fi-FI" sz="1000" b="0" i="0" u="none" strike="noStrike" kern="100" cap="none" spc="0" normalizeH="0" baseline="0" noProof="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i-FI" sz="1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Case-tehtävä kirjasta Konstaapeli Daniel tässä, moro! (</a:t>
            </a:r>
            <a:r>
              <a:rPr kumimoji="0" lang="fi-FI" sz="1000" b="0" i="0" u="none" strike="noStrike" kern="100" cap="none" spc="0" normalizeH="0" baseline="0" noProof="0" err="1">
                <a:ln>
                  <a:noFill/>
                </a:ln>
                <a:solidFill>
                  <a:srgbClr val="0A0A0A"/>
                </a:solidFill>
                <a:effectLst/>
                <a:uLnTx/>
                <a:uFillTx/>
                <a:latin typeface="Arial" panose="020B0604020202020204" pitchFamily="34" charset="0"/>
                <a:ea typeface="Calibri" panose="020F0502020204030204" pitchFamily="34" charset="0"/>
                <a:cs typeface="Arial" panose="020B0604020202020204" pitchFamily="34" charset="0"/>
              </a:rPr>
              <a:t>Kalejaiye</a:t>
            </a:r>
            <a:r>
              <a:rPr kumimoji="0" lang="fi-FI" sz="1000" b="0" i="0" u="none" strike="noStrike" kern="100" cap="none" spc="0" normalizeH="0" baseline="0" noProof="0">
                <a:ln>
                  <a:noFill/>
                </a:ln>
                <a:solidFill>
                  <a:srgbClr val="0A0A0A"/>
                </a:solidFill>
                <a:effectLst/>
                <a:uLnTx/>
                <a:uFillTx/>
                <a:latin typeface="Arial" panose="020B0604020202020204" pitchFamily="34" charset="0"/>
                <a:ea typeface="Calibri" panose="020F0502020204030204" pitchFamily="34" charset="0"/>
                <a:cs typeface="Arial" panose="020B0604020202020204" pitchFamily="34" charset="0"/>
              </a:rPr>
              <a:t>, Daniel, 2022</a:t>
            </a:r>
            <a:r>
              <a:rPr kumimoji="0" lang="fi-FI" sz="900" b="0" i="0" u="none" strike="noStrike" kern="100" cap="none" spc="0" normalizeH="0" baseline="0" noProof="0">
                <a:ln>
                  <a:noFill/>
                </a:ln>
                <a:solidFill>
                  <a:srgbClr val="0A0A0A"/>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fi-FI" sz="9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67" b="0" i="0" u="none" strike="noStrike" kern="1200" cap="none" spc="0" normalizeH="0" baseline="0" noProof="0">
              <a:ln>
                <a:noFill/>
              </a:ln>
              <a:solidFill>
                <a:srgbClr val="222435"/>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67" b="0" i="0" u="none" strike="noStrike" kern="1200" cap="none" spc="0" normalizeH="0" baseline="0" noProof="0">
              <a:ln>
                <a:noFill/>
              </a:ln>
              <a:solidFill>
                <a:srgbClr val="222435"/>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67" b="0" i="0" u="none" strike="noStrike" kern="1200" cap="none" spc="0" normalizeH="0" baseline="0" noProof="0">
              <a:ln>
                <a:noFill/>
              </a:ln>
              <a:solidFill>
                <a:srgbClr val="222435"/>
              </a:solidFill>
              <a:effectLst/>
              <a:uLnTx/>
              <a:uFillTx/>
              <a:latin typeface="Arial"/>
              <a:ea typeface="+mn-ea"/>
              <a:cs typeface="Arial"/>
            </a:endParaRPr>
          </a:p>
        </p:txBody>
      </p:sp>
    </p:spTree>
    <p:extLst>
      <p:ext uri="{BB962C8B-B14F-4D97-AF65-F5344CB8AC3E}">
        <p14:creationId xmlns:p14="http://schemas.microsoft.com/office/powerpoint/2010/main" val="223847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Symmetria&#10;&#10;Kuvaus luotu automaattisesti">
            <a:extLst>
              <a:ext uri="{FF2B5EF4-FFF2-40B4-BE49-F238E27FC236}">
                <a16:creationId xmlns:a16="http://schemas.microsoft.com/office/drawing/2014/main" id="{623544DB-84E9-B428-66C5-753A3AF2CD53}"/>
              </a:ext>
            </a:extLst>
          </p:cNvPr>
          <p:cNvPicPr>
            <a:picLocks noChangeAspect="1"/>
          </p:cNvPicPr>
          <p:nvPr/>
        </p:nvPicPr>
        <p:blipFill>
          <a:blip r:embed="rId3"/>
          <a:stretch>
            <a:fillRect/>
          </a:stretch>
        </p:blipFill>
        <p:spPr>
          <a:xfrm>
            <a:off x="214312" y="78983"/>
            <a:ext cx="11763375" cy="1265753"/>
          </a:xfrm>
          <a:prstGeom prst="rect">
            <a:avLst/>
          </a:prstGeom>
        </p:spPr>
      </p:pic>
      <p:sp>
        <p:nvSpPr>
          <p:cNvPr id="2" name="Otsikko 1">
            <a:extLst>
              <a:ext uri="{FF2B5EF4-FFF2-40B4-BE49-F238E27FC236}">
                <a16:creationId xmlns:a16="http://schemas.microsoft.com/office/drawing/2014/main" id="{424C1726-E709-9F33-9960-8EE5CE517806}"/>
              </a:ext>
            </a:extLst>
          </p:cNvPr>
          <p:cNvSpPr>
            <a:spLocks noGrp="1"/>
          </p:cNvSpPr>
          <p:nvPr>
            <p:ph type="title"/>
          </p:nvPr>
        </p:nvSpPr>
        <p:spPr>
          <a:xfrm>
            <a:off x="904424" y="478869"/>
            <a:ext cx="10435091" cy="715331"/>
          </a:xfrm>
        </p:spPr>
        <p:txBody>
          <a:bodyPr/>
          <a:lstStyle/>
          <a:p>
            <a:r>
              <a:rPr lang="fi-FI" sz="4000">
                <a:solidFill>
                  <a:srgbClr val="FFFFFF"/>
                </a:solidFill>
              </a:rPr>
              <a:t>Lasten turvallisuus on aikuisten vastuulla</a:t>
            </a:r>
          </a:p>
        </p:txBody>
      </p:sp>
      <p:graphicFrame>
        <p:nvGraphicFramePr>
          <p:cNvPr id="6" name="Tekstin paikkamerkki 2">
            <a:extLst>
              <a:ext uri="{FF2B5EF4-FFF2-40B4-BE49-F238E27FC236}">
                <a16:creationId xmlns:a16="http://schemas.microsoft.com/office/drawing/2014/main" id="{98E1CF52-582C-DC8E-377B-9390BC0C5C13}"/>
              </a:ext>
              <a:ext uri="{C183D7F6-B498-43B3-948B-1728B52AA6E4}">
                <adec:decorative xmlns:adec="http://schemas.microsoft.com/office/drawing/2017/decorative" val="1"/>
              </a:ext>
            </a:extLst>
          </p:cNvPr>
          <p:cNvGraphicFramePr/>
          <p:nvPr/>
        </p:nvGraphicFramePr>
        <p:xfrm>
          <a:off x="745490" y="1344736"/>
          <a:ext cx="13007086" cy="5034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kstiruutu 8">
            <a:extLst>
              <a:ext uri="{FF2B5EF4-FFF2-40B4-BE49-F238E27FC236}">
                <a16:creationId xmlns:a16="http://schemas.microsoft.com/office/drawing/2014/main" id="{E2EB0DEB-98B7-2BFD-8948-B6C7DB24E619}"/>
              </a:ext>
            </a:extLst>
          </p:cNvPr>
          <p:cNvSpPr txBox="1"/>
          <p:nvPr/>
        </p:nvSpPr>
        <p:spPr>
          <a:xfrm>
            <a:off x="9948672" y="6534912"/>
            <a:ext cx="19367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a:ea typeface="+mn-ea"/>
                <a:cs typeface="+mn-cs"/>
              </a:rPr>
              <a:t>Kuvat: </a:t>
            </a:r>
            <a:r>
              <a:rPr kumimoji="0" lang="fi-FI" sz="1800" b="0" i="0" u="none" strike="noStrike" kern="1200" cap="none" spc="0" normalizeH="0" baseline="0" noProof="0" err="1">
                <a:ln>
                  <a:noFill/>
                </a:ln>
                <a:solidFill>
                  <a:prstClr val="black"/>
                </a:solidFill>
                <a:effectLst/>
                <a:uLnTx/>
                <a:uFillTx/>
                <a:latin typeface="Arial"/>
                <a:ea typeface="+mn-ea"/>
                <a:cs typeface="+mn-cs"/>
              </a:rPr>
              <a:t>pixabay</a:t>
            </a: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792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1921350-476A-BB42-4F4F-A1C4192DBFC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957" y="37814"/>
            <a:ext cx="11766300" cy="1074013"/>
          </a:xfrm>
          <a:prstGeom prst="rect">
            <a:avLst/>
          </a:prstGeom>
        </p:spPr>
      </p:pic>
      <p:sp>
        <p:nvSpPr>
          <p:cNvPr id="2" name="Otsikko 1">
            <a:extLst>
              <a:ext uri="{FF2B5EF4-FFF2-40B4-BE49-F238E27FC236}">
                <a16:creationId xmlns:a16="http://schemas.microsoft.com/office/drawing/2014/main" id="{AF1C2A11-7539-0EC1-DE86-62B640A72567}"/>
              </a:ext>
            </a:extLst>
          </p:cNvPr>
          <p:cNvSpPr>
            <a:spLocks noGrp="1"/>
          </p:cNvSpPr>
          <p:nvPr>
            <p:ph type="title"/>
          </p:nvPr>
        </p:nvSpPr>
        <p:spPr>
          <a:xfrm>
            <a:off x="2344419" y="297239"/>
            <a:ext cx="10435091" cy="516351"/>
          </a:xfrm>
        </p:spPr>
        <p:txBody>
          <a:bodyPr/>
          <a:lstStyle/>
          <a:p>
            <a:r>
              <a:rPr lang="fi-FI" sz="3733">
                <a:solidFill>
                  <a:schemeClr val="bg1"/>
                </a:solidFill>
              </a:rPr>
              <a:t>Nuorten yleisimpiä rikoksia</a:t>
            </a:r>
          </a:p>
        </p:txBody>
      </p:sp>
      <p:sp>
        <p:nvSpPr>
          <p:cNvPr id="3" name="Tekstin paikkamerkki 2">
            <a:extLst>
              <a:ext uri="{FF2B5EF4-FFF2-40B4-BE49-F238E27FC236}">
                <a16:creationId xmlns:a16="http://schemas.microsoft.com/office/drawing/2014/main" id="{482BFFF0-6507-76A4-119B-98CF90A69379}"/>
              </a:ext>
            </a:extLst>
          </p:cNvPr>
          <p:cNvSpPr>
            <a:spLocks noGrp="1"/>
          </p:cNvSpPr>
          <p:nvPr>
            <p:ph type="body" idx="1"/>
          </p:nvPr>
        </p:nvSpPr>
        <p:spPr>
          <a:xfrm>
            <a:off x="426241" y="1226150"/>
            <a:ext cx="5938454" cy="5798318"/>
          </a:xfrm>
        </p:spPr>
        <p:txBody>
          <a:bodyPr vert="horz" lIns="0" tIns="45720" rIns="0" bIns="45720" rtlCol="0" anchor="t">
            <a:noAutofit/>
          </a:bodyPr>
          <a:lstStyle/>
          <a:p>
            <a:pPr marL="239395" indent="-239395"/>
            <a:r>
              <a:rPr lang="fi-FI" sz="1300" dirty="0"/>
              <a:t>Omaisuusrikokset</a:t>
            </a:r>
            <a:endParaRPr lang="fi-FI"/>
          </a:p>
          <a:p>
            <a:pPr marL="719455" lvl="1" indent="-263525"/>
            <a:r>
              <a:rPr lang="fi-FI" sz="1300" dirty="0"/>
              <a:t>näpistys, varkaus ja ryöstö </a:t>
            </a:r>
            <a:endParaRPr lang="fi-FI" sz="1300" i="1"/>
          </a:p>
          <a:p>
            <a:pPr marL="1151890" lvl="2" indent="-191770"/>
            <a:r>
              <a:rPr lang="fi-FI" sz="1300" b="1" i="1" dirty="0"/>
              <a:t>Sakkoa- 4 vuotta vankilaa</a:t>
            </a:r>
            <a:endParaRPr lang="fi-FI" sz="1300"/>
          </a:p>
          <a:p>
            <a:pPr marL="239395" indent="-239395"/>
            <a:r>
              <a:rPr lang="fi-FI" sz="1300" dirty="0"/>
              <a:t>Erehdyttäminen</a:t>
            </a:r>
          </a:p>
          <a:p>
            <a:pPr marL="719455" lvl="1" indent="-263525"/>
            <a:r>
              <a:rPr lang="fi-FI" sz="1300" dirty="0"/>
              <a:t>petos ja kiskonta </a:t>
            </a:r>
            <a:endParaRPr lang="fi-FI" sz="1300" i="1"/>
          </a:p>
          <a:p>
            <a:pPr marL="1151890" lvl="2" indent="-191770"/>
            <a:r>
              <a:rPr lang="fi-FI" sz="1300" b="1" i="1" dirty="0"/>
              <a:t>Sakkoa- 4 vuotta vankilaa</a:t>
            </a:r>
            <a:endParaRPr lang="fi-FI" sz="1300"/>
          </a:p>
          <a:p>
            <a:pPr marL="239395" indent="-239395"/>
            <a:r>
              <a:rPr lang="fi-FI" sz="1300" dirty="0"/>
              <a:t>Liikennerikokset</a:t>
            </a:r>
          </a:p>
          <a:p>
            <a:pPr marL="719455" lvl="1" indent="-263525"/>
            <a:r>
              <a:rPr lang="fi-FI" sz="1300" dirty="0"/>
              <a:t>liikenneturvallisuuden vaarantaminen, kulkuneuvon kuljettaminen oikeudetta </a:t>
            </a:r>
            <a:endParaRPr lang="fi-FI" sz="1300" i="1"/>
          </a:p>
          <a:p>
            <a:pPr marL="1151890" lvl="2" indent="-191770"/>
            <a:r>
              <a:rPr lang="fi-FI" sz="1300" b="1" i="1" dirty="0"/>
              <a:t>Sakkoa-2 vuotta vankilaa</a:t>
            </a:r>
            <a:endParaRPr lang="fi-FI" sz="1300"/>
          </a:p>
          <a:p>
            <a:pPr marL="239395" indent="-239395"/>
            <a:r>
              <a:rPr lang="fi-FI" sz="1300" dirty="0"/>
              <a:t>Väkivalta ja pakottaminen</a:t>
            </a:r>
          </a:p>
          <a:p>
            <a:pPr marL="719455" lvl="1" indent="-263525"/>
            <a:r>
              <a:rPr lang="fi-FI" sz="1300" dirty="0"/>
              <a:t>laiton uhkaus, pakottaminen ja pahoinpitely</a:t>
            </a:r>
          </a:p>
          <a:p>
            <a:pPr marL="1151890" lvl="2" indent="-191770"/>
            <a:r>
              <a:rPr lang="fi-FI" sz="1300" b="1" i="1" dirty="0"/>
              <a:t>Sakkoa-10 vuotta vankilaa</a:t>
            </a:r>
            <a:endParaRPr lang="fi-FI" sz="1300"/>
          </a:p>
          <a:p>
            <a:pPr marL="239395" indent="-239395"/>
            <a:r>
              <a:rPr lang="fi-FI" sz="1300" dirty="0"/>
              <a:t>Seksuaalirikokset </a:t>
            </a:r>
          </a:p>
          <a:p>
            <a:pPr marL="719455" lvl="1" indent="-263525"/>
            <a:r>
              <a:rPr lang="fi-FI" sz="1300" dirty="0"/>
              <a:t>seksuaalissävytteinen lapsesta otetun videon tai kuvan levittäminen</a:t>
            </a:r>
          </a:p>
          <a:p>
            <a:pPr marL="1151890" lvl="2" indent="-191770"/>
            <a:r>
              <a:rPr lang="fi-FI" sz="1300" b="1" i="1" dirty="0"/>
              <a:t>Sakkoa-6 vuotta vankilaa</a:t>
            </a:r>
            <a:endParaRPr lang="fi-FI" sz="1300"/>
          </a:p>
          <a:p>
            <a:pPr marL="239395" indent="-239395"/>
            <a:endParaRPr lang="fi-FI"/>
          </a:p>
          <a:p>
            <a:pPr marL="719455" lvl="1" indent="-263525"/>
            <a:endParaRPr lang="fi-FI"/>
          </a:p>
        </p:txBody>
      </p:sp>
      <p:sp>
        <p:nvSpPr>
          <p:cNvPr id="8" name="Tekstin paikkamerkki 7">
            <a:extLst>
              <a:ext uri="{FF2B5EF4-FFF2-40B4-BE49-F238E27FC236}">
                <a16:creationId xmlns:a16="http://schemas.microsoft.com/office/drawing/2014/main" id="{8B4ABE01-D1E2-E33D-C142-13FB3AC13D8D}"/>
              </a:ext>
            </a:extLst>
          </p:cNvPr>
          <p:cNvSpPr>
            <a:spLocks noGrp="1"/>
          </p:cNvSpPr>
          <p:nvPr>
            <p:ph type="body" idx="10"/>
          </p:nvPr>
        </p:nvSpPr>
        <p:spPr/>
        <p:txBody>
          <a:bodyPr/>
          <a:lstStyle/>
          <a:p>
            <a:endParaRPr lang="fi-FI"/>
          </a:p>
        </p:txBody>
      </p:sp>
      <p:pic>
        <p:nvPicPr>
          <p:cNvPr id="6" name="Kuva 5">
            <a:extLst>
              <a:ext uri="{FF2B5EF4-FFF2-40B4-BE49-F238E27FC236}">
                <a16:creationId xmlns:a16="http://schemas.microsoft.com/office/drawing/2014/main" id="{DBE1F2AB-5FC4-D0B4-0FEB-EF6E5556FD0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64695" y="1226150"/>
            <a:ext cx="5683348" cy="5318351"/>
          </a:xfrm>
          <a:prstGeom prst="rect">
            <a:avLst/>
          </a:prstGeom>
        </p:spPr>
      </p:pic>
      <p:sp>
        <p:nvSpPr>
          <p:cNvPr id="7" name="Tekstiruutu 6">
            <a:extLst>
              <a:ext uri="{FF2B5EF4-FFF2-40B4-BE49-F238E27FC236}">
                <a16:creationId xmlns:a16="http://schemas.microsoft.com/office/drawing/2014/main" id="{765C7BAC-3E52-EDD6-D617-068A12108EE0}"/>
              </a:ext>
            </a:extLst>
          </p:cNvPr>
          <p:cNvSpPr txBox="1"/>
          <p:nvPr/>
        </p:nvSpPr>
        <p:spPr>
          <a:xfrm>
            <a:off x="6929264" y="3284576"/>
            <a:ext cx="5118779" cy="1569469"/>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2133" b="1" i="1" u="none" strike="noStrike" kern="1200" cap="none" spc="0" normalizeH="0" baseline="0" noProof="0">
                <a:ln>
                  <a:noFill/>
                </a:ln>
                <a:solidFill>
                  <a:prstClr val="white"/>
                </a:solidFill>
                <a:effectLst/>
                <a:uLnTx/>
                <a:uFillTx/>
                <a:latin typeface="Arial"/>
                <a:ea typeface="+mn-ea"/>
                <a:cs typeface="+mn-cs"/>
              </a:rPr>
              <a:t>Kaikki rumat teot eivät ole rikoksia, mutta kaikki rikokset ovat rumia tekoja.</a:t>
            </a:r>
            <a:endParaRPr kumimoji="0" lang="fi-FI" sz="2133"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solidFill>
                  <a:prstClr val="white"/>
                </a:solidFill>
                <a:effectLst/>
                <a:uLnTx/>
                <a:uFillTx/>
                <a:latin typeface="Arial"/>
                <a:ea typeface="+mn-ea"/>
                <a:cs typeface="+mn-cs"/>
              </a:rPr>
              <a:t>Teemu Hokkanen, ylikonstaapeli</a:t>
            </a:r>
            <a:endParaRPr kumimoji="0" lang="fi-FI" sz="16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solidFill>
                  <a:prstClr val="white"/>
                </a:solidFill>
                <a:effectLst/>
                <a:uLnTx/>
                <a:uFillTx/>
                <a:latin typeface="Arial"/>
                <a:ea typeface="+mn-ea"/>
                <a:cs typeface="+mn-cs"/>
              </a:rPr>
              <a:t>Helsingin poliisilaitos</a:t>
            </a:r>
            <a:endParaRPr kumimoji="0" lang="fi-FI" sz="1600" b="0" i="0" u="none" strike="noStrike" kern="1200" cap="none" spc="0" normalizeH="0" baseline="0" noProof="0">
              <a:ln>
                <a:noFill/>
              </a:ln>
              <a:solidFill>
                <a:prstClr val="white"/>
              </a:solidFill>
              <a:effectLst/>
              <a:uLnTx/>
              <a:uFillTx/>
              <a:latin typeface="Arial"/>
              <a:ea typeface="+mn-ea"/>
              <a:cs typeface="+mn-cs"/>
            </a:endParaRPr>
          </a:p>
        </p:txBody>
      </p:sp>
      <p:pic>
        <p:nvPicPr>
          <p:cNvPr id="9" name="Kuva 8">
            <a:extLst>
              <a:ext uri="{FF2B5EF4-FFF2-40B4-BE49-F238E27FC236}">
                <a16:creationId xmlns:a16="http://schemas.microsoft.com/office/drawing/2014/main" id="{58EB04C1-CAC7-EF13-2051-5A318D2531C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89796">
            <a:off x="3701660" y="1619750"/>
            <a:ext cx="2218132" cy="1554723"/>
          </a:xfrm>
          <a:prstGeom prst="rect">
            <a:avLst/>
          </a:prstGeom>
        </p:spPr>
      </p:pic>
      <p:pic>
        <p:nvPicPr>
          <p:cNvPr id="5" name="Kuva 4">
            <a:extLst>
              <a:ext uri="{FF2B5EF4-FFF2-40B4-BE49-F238E27FC236}">
                <a16:creationId xmlns:a16="http://schemas.microsoft.com/office/drawing/2014/main" id="{C807FFC4-2B56-9BFF-417E-6F206877141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5815914"/>
            <a:ext cx="688398" cy="974148"/>
          </a:xfrm>
          <a:prstGeom prst="rect">
            <a:avLst/>
          </a:prstGeom>
        </p:spPr>
      </p:pic>
    </p:spTree>
    <p:extLst>
      <p:ext uri="{BB962C8B-B14F-4D97-AF65-F5344CB8AC3E}">
        <p14:creationId xmlns:p14="http://schemas.microsoft.com/office/powerpoint/2010/main" val="35509256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 calcmode="lin" valueType="num">
                                      <p:cBhvr additive="base">
                                        <p:cTn id="7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ppt_x"/>
                                          </p:val>
                                        </p:tav>
                                        <p:tav tm="100000">
                                          <p:val>
                                            <p:strVal val="#ppt_x"/>
                                          </p:val>
                                        </p:tav>
                                      </p:tavLst>
                                    </p:anim>
                                    <p:anim calcmode="lin" valueType="num">
                                      <p:cBhvr additive="base">
                                        <p:cTn id="7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9B6750C3-0DCC-8A86-B327-4845A4F297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8819" y="101722"/>
            <a:ext cx="11766300" cy="1072989"/>
          </a:xfrm>
          <a:prstGeom prst="rect">
            <a:avLst/>
          </a:prstGeom>
        </p:spPr>
      </p:pic>
      <p:sp>
        <p:nvSpPr>
          <p:cNvPr id="2" name="Otsikko 1">
            <a:extLst>
              <a:ext uri="{FF2B5EF4-FFF2-40B4-BE49-F238E27FC236}">
                <a16:creationId xmlns:a16="http://schemas.microsoft.com/office/drawing/2014/main" id="{5EF4FFCE-6457-A369-7BA2-B0CB6FB56349}"/>
              </a:ext>
            </a:extLst>
          </p:cNvPr>
          <p:cNvSpPr>
            <a:spLocks noGrp="1"/>
          </p:cNvSpPr>
          <p:nvPr>
            <p:ph type="title"/>
          </p:nvPr>
        </p:nvSpPr>
        <p:spPr>
          <a:xfrm>
            <a:off x="904424" y="247694"/>
            <a:ext cx="10435091" cy="715331"/>
          </a:xfrm>
        </p:spPr>
        <p:txBody>
          <a:bodyPr wrap="square" anchor="b">
            <a:normAutofit fontScale="90000"/>
          </a:bodyPr>
          <a:lstStyle/>
          <a:p>
            <a:r>
              <a:rPr lang="fi-FI" sz="4267">
                <a:solidFill>
                  <a:schemeClr val="bg1"/>
                </a:solidFill>
              </a:rPr>
              <a:t>Mitä saa sanoa, vai saako mitään sanoa?</a:t>
            </a:r>
          </a:p>
        </p:txBody>
      </p:sp>
      <p:sp>
        <p:nvSpPr>
          <p:cNvPr id="3" name="Tekstin paikkamerkki 2">
            <a:extLst>
              <a:ext uri="{FF2B5EF4-FFF2-40B4-BE49-F238E27FC236}">
                <a16:creationId xmlns:a16="http://schemas.microsoft.com/office/drawing/2014/main" id="{37866E19-21A7-7406-367A-178A695C97E5}"/>
              </a:ext>
            </a:extLst>
          </p:cNvPr>
          <p:cNvSpPr>
            <a:spLocks noGrp="1"/>
          </p:cNvSpPr>
          <p:nvPr>
            <p:ph type="body" idx="1"/>
          </p:nvPr>
        </p:nvSpPr>
        <p:spPr>
          <a:xfrm>
            <a:off x="332923" y="1320057"/>
            <a:ext cx="10435092" cy="5195043"/>
          </a:xfrm>
        </p:spPr>
        <p:txBody>
          <a:bodyPr>
            <a:normAutofit/>
          </a:bodyPr>
          <a:lstStyle/>
          <a:p>
            <a:pPr>
              <a:lnSpc>
                <a:spcPct val="97000"/>
              </a:lnSpc>
              <a:buFont typeface="Wingdings" panose="05000000000000000000" pitchFamily="2" charset="2"/>
              <a:buChar char="ü"/>
            </a:pPr>
            <a:r>
              <a:rPr lang="fi-FI" sz="2000">
                <a:latin typeface="Arial" panose="020B0604020202020204" pitchFamily="34" charset="0"/>
                <a:cs typeface="Arial" panose="020B0604020202020204" pitchFamily="34" charset="0"/>
              </a:rPr>
              <a:t>Sananvapaus: oikeus ilmaista mielipiteitään. </a:t>
            </a:r>
          </a:p>
          <a:p>
            <a:pPr>
              <a:lnSpc>
                <a:spcPct val="97000"/>
              </a:lnSpc>
              <a:buFont typeface="Wingdings" panose="05000000000000000000" pitchFamily="2" charset="2"/>
              <a:buChar char="ü"/>
            </a:pPr>
            <a:r>
              <a:rPr lang="fi-FI" sz="2000">
                <a:latin typeface="Arial" panose="020B0604020202020204" pitchFamily="34" charset="0"/>
                <a:cs typeface="Arial" panose="020B0604020202020204" pitchFamily="34" charset="0"/>
              </a:rPr>
              <a:t>Sananvapaus on tärkeä arvo, jota on puolustettava. </a:t>
            </a:r>
          </a:p>
          <a:p>
            <a:pPr>
              <a:lnSpc>
                <a:spcPct val="97000"/>
              </a:lnSpc>
              <a:buFont typeface="Wingdings" panose="05000000000000000000" pitchFamily="2" charset="2"/>
              <a:buChar char="ü"/>
            </a:pPr>
            <a:r>
              <a:rPr lang="fi-FI" sz="2000">
                <a:latin typeface="Arial" panose="020B0604020202020204" pitchFamily="34" charset="0"/>
                <a:cs typeface="Arial" panose="020B0604020202020204" pitchFamily="34" charset="0"/>
              </a:rPr>
              <a:t>Sananvapaus ei kuitenkaan oikeuta syrjintään, toisen ihmisen kunnian loukkaamiseen tai väkivaltaan yllyttämiseen.</a:t>
            </a:r>
          </a:p>
          <a:p>
            <a:pPr>
              <a:lnSpc>
                <a:spcPct val="97000"/>
              </a:lnSpc>
              <a:buFont typeface="Wingdings" panose="05000000000000000000" pitchFamily="2" charset="2"/>
              <a:buChar char="ü"/>
            </a:pPr>
            <a:r>
              <a:rPr lang="fi-FI" sz="2000">
                <a:latin typeface="Arial" panose="020B0604020202020204" pitchFamily="34" charset="0"/>
                <a:cs typeface="Arial" panose="020B0604020202020204" pitchFamily="34" charset="0"/>
              </a:rPr>
              <a:t>Sananvapaus ei tarkoita sitä, että mitä tahansa saa sanoa. Jokaisen kunnia ja yksityiselämä on turvattu myös perustuslaissa.</a:t>
            </a:r>
          </a:p>
          <a:p>
            <a:pPr>
              <a:lnSpc>
                <a:spcPct val="97000"/>
              </a:lnSpc>
              <a:buFont typeface="Wingdings" panose="05000000000000000000" pitchFamily="2" charset="2"/>
              <a:buChar char="ü"/>
            </a:pPr>
            <a:r>
              <a:rPr lang="fi-FI" sz="2000">
                <a:latin typeface="Arial" panose="020B0604020202020204" pitchFamily="34" charset="0"/>
                <a:cs typeface="Arial" panose="020B0604020202020204" pitchFamily="34" charset="0"/>
              </a:rPr>
              <a:t>Sananvapaus ei poista rikosoikeudellista vastuuta sanomisistaan.</a:t>
            </a:r>
          </a:p>
          <a:p>
            <a:pPr>
              <a:lnSpc>
                <a:spcPct val="97000"/>
              </a:lnSpc>
              <a:buFont typeface="Wingdings" panose="05000000000000000000" pitchFamily="2" charset="2"/>
              <a:buChar char="ü"/>
            </a:pPr>
            <a:r>
              <a:rPr lang="fi-FI" sz="2000">
                <a:latin typeface="Arial" panose="020B0604020202020204" pitchFamily="34" charset="0"/>
                <a:cs typeface="Arial" panose="020B0604020202020204" pitchFamily="34" charset="0"/>
              </a:rPr>
              <a:t>Sanavapaus ei ole oikeus, joka jyrää muut oikeudet alleen.</a:t>
            </a:r>
            <a:endParaRPr lang="fi-FI" sz="200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fi-FI" sz="2000">
                <a:solidFill>
                  <a:srgbClr val="000000"/>
                </a:solidFill>
                <a:latin typeface="Arial" panose="020B0604020202020204" pitchFamily="34" charset="0"/>
                <a:cs typeface="Arial" panose="020B0604020202020204" pitchFamily="34" charset="0"/>
              </a:rPr>
              <a:t>Sananvapaus pätee myös somessa, mutta sielläkään ei voi halventaa toisia.</a:t>
            </a:r>
          </a:p>
          <a:p>
            <a:pPr marL="0" indent="0">
              <a:lnSpc>
                <a:spcPct val="97000"/>
              </a:lnSpc>
              <a:buNone/>
            </a:pPr>
            <a:endParaRPr lang="fi-FI" sz="1867"/>
          </a:p>
          <a:p>
            <a:pPr>
              <a:lnSpc>
                <a:spcPct val="97000"/>
              </a:lnSpc>
            </a:pPr>
            <a:endParaRPr lang="fi-FI" sz="1867"/>
          </a:p>
        </p:txBody>
      </p:sp>
      <p:pic>
        <p:nvPicPr>
          <p:cNvPr id="4" name="Kuva 3">
            <a:extLst>
              <a:ext uri="{FF2B5EF4-FFF2-40B4-BE49-F238E27FC236}">
                <a16:creationId xmlns:a16="http://schemas.microsoft.com/office/drawing/2014/main" id="{6C4E1A1C-C509-D6E9-A722-5EF820F6D8C5}"/>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57714" y="3804701"/>
            <a:ext cx="2951577" cy="2951577"/>
          </a:xfrm>
          <a:prstGeom prst="roundRect">
            <a:avLst>
              <a:gd name="adj" fmla="val 2490"/>
            </a:avLst>
          </a:prstGeom>
          <a:noFill/>
        </p:spPr>
      </p:pic>
      <p:sp>
        <p:nvSpPr>
          <p:cNvPr id="6" name="Tekstiruutu 5">
            <a:extLst>
              <a:ext uri="{FF2B5EF4-FFF2-40B4-BE49-F238E27FC236}">
                <a16:creationId xmlns:a16="http://schemas.microsoft.com/office/drawing/2014/main" id="{08A22F46-91A2-25F9-BFB5-18200A53F6DE}"/>
              </a:ext>
            </a:extLst>
          </p:cNvPr>
          <p:cNvSpPr txBox="1"/>
          <p:nvPr/>
        </p:nvSpPr>
        <p:spPr>
          <a:xfrm>
            <a:off x="10643324" y="6454193"/>
            <a:ext cx="13923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a:ea typeface="+mn-ea"/>
                <a:cs typeface="+mn-cs"/>
              </a:rPr>
              <a:t>Kuva: </a:t>
            </a:r>
            <a:r>
              <a:rPr kumimoji="0" lang="fi-FI" sz="1200" b="0" i="0" u="none" strike="noStrike" kern="1200" cap="none" spc="0" normalizeH="0" baseline="0" noProof="0" err="1">
                <a:ln>
                  <a:noFill/>
                </a:ln>
                <a:solidFill>
                  <a:prstClr val="black"/>
                </a:solidFill>
                <a:effectLst/>
                <a:uLnTx/>
                <a:uFillTx/>
                <a:latin typeface="Arial"/>
                <a:ea typeface="+mn-ea"/>
                <a:cs typeface="+mn-cs"/>
              </a:rPr>
              <a:t>pixabay</a:t>
            </a:r>
            <a:endParaRPr kumimoji="0" lang="fi-FI"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42886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4DAC017-534E-856C-F277-FB0FE8219C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4883" y="725"/>
            <a:ext cx="11766300" cy="1072989"/>
          </a:xfrm>
          <a:prstGeom prst="rect">
            <a:avLst/>
          </a:prstGeom>
        </p:spPr>
      </p:pic>
      <p:sp>
        <p:nvSpPr>
          <p:cNvPr id="2" name="Otsikko 1">
            <a:extLst>
              <a:ext uri="{FF2B5EF4-FFF2-40B4-BE49-F238E27FC236}">
                <a16:creationId xmlns:a16="http://schemas.microsoft.com/office/drawing/2014/main" id="{48006BA6-FFCF-4975-9F2D-DE73D5D15E14}"/>
              </a:ext>
            </a:extLst>
          </p:cNvPr>
          <p:cNvSpPr>
            <a:spLocks noGrp="1"/>
          </p:cNvSpPr>
          <p:nvPr>
            <p:ph type="title"/>
          </p:nvPr>
        </p:nvSpPr>
        <p:spPr>
          <a:xfrm>
            <a:off x="2118007" y="176447"/>
            <a:ext cx="10435091" cy="715331"/>
          </a:xfrm>
        </p:spPr>
        <p:txBody>
          <a:bodyPr>
            <a:norm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i-FI" sz="4400" u="sng">
                <a:solidFill>
                  <a:schemeClr val="bg1"/>
                </a:solidFill>
              </a:rPr>
              <a:t>Mitä</a:t>
            </a:r>
            <a:r>
              <a:rPr lang="fi-FI" sz="4400">
                <a:solidFill>
                  <a:schemeClr val="bg1"/>
                </a:solidFill>
              </a:rPr>
              <a:t> sitten et voi sanoa?</a:t>
            </a:r>
          </a:p>
        </p:txBody>
      </p:sp>
      <p:sp>
        <p:nvSpPr>
          <p:cNvPr id="3" name="Sisällön paikkamerkki 2">
            <a:extLst>
              <a:ext uri="{FF2B5EF4-FFF2-40B4-BE49-F238E27FC236}">
                <a16:creationId xmlns:a16="http://schemas.microsoft.com/office/drawing/2014/main" id="{A4FA7007-4522-4A04-A530-6CA434A20CC0}"/>
              </a:ext>
            </a:extLst>
          </p:cNvPr>
          <p:cNvSpPr>
            <a:spLocks noGrp="1"/>
          </p:cNvSpPr>
          <p:nvPr>
            <p:ph type="body" idx="1"/>
          </p:nvPr>
        </p:nvSpPr>
        <p:spPr>
          <a:xfrm>
            <a:off x="711414" y="1482542"/>
            <a:ext cx="5329729" cy="5019981"/>
          </a:xfrm>
        </p:spPr>
        <p:txBody>
          <a:bodyPr anchor="ctr">
            <a:normAutofit fontScale="70000" lnSpcReduction="20000"/>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fi-FI" sz="2400">
                <a:solidFill>
                  <a:srgbClr val="000000"/>
                </a:solidFill>
              </a:rPr>
              <a:t>Sananvapaudessa on rajoituksia, jos sanominen loukkaa toista.  </a:t>
            </a:r>
          </a:p>
          <a:p>
            <a:pPr indent="0">
              <a:buNone/>
            </a:pPr>
            <a:endParaRPr lang="fi-FI" sz="2400">
              <a:solidFill>
                <a:srgbClr val="000000"/>
              </a:solidFill>
            </a:endParaRPr>
          </a:p>
          <a:p>
            <a:pPr indent="0">
              <a:buNone/>
            </a:pPr>
            <a:r>
              <a:rPr lang="fi-FI" sz="2400"/>
              <a:t>Asiat, joiden kohdalla oltava varovainen:</a:t>
            </a:r>
          </a:p>
          <a:p>
            <a:pPr>
              <a:buFontTx/>
              <a:buChar char="-"/>
            </a:pPr>
            <a:r>
              <a:rPr lang="fi-FI" sz="2400"/>
              <a:t>toisen  henki</a:t>
            </a:r>
          </a:p>
          <a:p>
            <a:pPr>
              <a:buFontTx/>
              <a:buChar char="-"/>
            </a:pPr>
            <a:r>
              <a:rPr lang="fi-FI" sz="2400"/>
              <a:t>terveys</a:t>
            </a:r>
          </a:p>
          <a:p>
            <a:pPr>
              <a:buFontTx/>
              <a:buChar char="-"/>
            </a:pPr>
            <a:r>
              <a:rPr lang="fi-FI" sz="2400"/>
              <a:t>seksuaalinen koskemattomuus</a:t>
            </a:r>
          </a:p>
          <a:p>
            <a:pPr>
              <a:buFontTx/>
              <a:buChar char="-"/>
            </a:pPr>
            <a:r>
              <a:rPr lang="fi-FI" sz="2400"/>
              <a:t>kotirauha</a:t>
            </a:r>
          </a:p>
          <a:p>
            <a:pPr>
              <a:buFontTx/>
              <a:buChar char="-"/>
            </a:pPr>
            <a:r>
              <a:rPr lang="fi-FI" sz="2400"/>
              <a:t>yksityisyys</a:t>
            </a:r>
          </a:p>
          <a:p>
            <a:pPr>
              <a:buFontTx/>
              <a:buChar char="-"/>
            </a:pPr>
            <a:r>
              <a:rPr lang="fi-FI" sz="2400"/>
              <a:t>henkilökohtainen vapaus</a:t>
            </a:r>
          </a:p>
          <a:p>
            <a:pPr>
              <a:buFontTx/>
              <a:buChar char="-"/>
            </a:pPr>
            <a:r>
              <a:rPr lang="fi-FI" sz="2400"/>
              <a:t> kunnia</a:t>
            </a:r>
          </a:p>
          <a:p>
            <a:pPr>
              <a:buFontTx/>
              <a:buChar char="-"/>
            </a:pPr>
            <a:r>
              <a:rPr lang="fi-FI" sz="2400"/>
              <a:t>ihmisyys</a:t>
            </a:r>
          </a:p>
          <a:p>
            <a:pPr>
              <a:buFontTx/>
              <a:buChar char="-"/>
            </a:pPr>
            <a:r>
              <a:rPr lang="fi-FI" sz="2400"/>
              <a:t>turvallisuus</a:t>
            </a:r>
          </a:p>
          <a:p>
            <a:endParaRPr lang="fi-FI" sz="1200"/>
          </a:p>
          <a:p>
            <a:endParaRPr lang="fi-FI" sz="1000">
              <a:solidFill>
                <a:srgbClr val="000000"/>
              </a:solidFill>
            </a:endParaRPr>
          </a:p>
        </p:txBody>
      </p:sp>
      <p:sp>
        <p:nvSpPr>
          <p:cNvPr id="5" name="Tekstin paikkamerkki 4">
            <a:extLst>
              <a:ext uri="{FF2B5EF4-FFF2-40B4-BE49-F238E27FC236}">
                <a16:creationId xmlns:a16="http://schemas.microsoft.com/office/drawing/2014/main" id="{A5456231-E585-2AEF-CD6C-EF7A8E897969}"/>
              </a:ext>
            </a:extLst>
          </p:cNvPr>
          <p:cNvSpPr>
            <a:spLocks noGrp="1"/>
          </p:cNvSpPr>
          <p:nvPr>
            <p:ph type="body" idx="10"/>
          </p:nvPr>
        </p:nvSpPr>
        <p:spPr>
          <a:xfrm>
            <a:off x="6329859" y="1484658"/>
            <a:ext cx="5050695" cy="3399069"/>
          </a:xfrm>
        </p:spPr>
        <p:txBody>
          <a:bodyPr/>
          <a:lstStyle/>
          <a:p>
            <a:pPr marL="0" indent="0">
              <a:buNone/>
            </a:pPr>
            <a:r>
              <a:rPr lang="fi-FI" sz="1600" b="1">
                <a:solidFill>
                  <a:srgbClr val="000000"/>
                </a:solidFill>
              </a:rPr>
              <a:t>Mahdollisia seuraamuksia:</a:t>
            </a:r>
          </a:p>
          <a:p>
            <a:r>
              <a:rPr lang="fi-FI" sz="1600">
                <a:solidFill>
                  <a:srgbClr val="000000"/>
                </a:solidFill>
              </a:rPr>
              <a:t>Kunnianloukkaus</a:t>
            </a:r>
          </a:p>
          <a:p>
            <a:pPr lvl="1"/>
            <a:r>
              <a:rPr lang="fi-FI" sz="1600">
                <a:solidFill>
                  <a:srgbClr val="000000"/>
                </a:solidFill>
              </a:rPr>
              <a:t>Perättömän väitteen tai huhun levittäminen toisesta</a:t>
            </a:r>
          </a:p>
          <a:p>
            <a:r>
              <a:rPr lang="fi-FI" sz="1600">
                <a:solidFill>
                  <a:srgbClr val="000000"/>
                </a:solidFill>
              </a:rPr>
              <a:t>Kiihottaminen kansanryhmää vastaan</a:t>
            </a:r>
          </a:p>
          <a:p>
            <a:r>
              <a:rPr lang="fi-FI" sz="1600">
                <a:solidFill>
                  <a:srgbClr val="000000"/>
                </a:solidFill>
              </a:rPr>
              <a:t>Yksityiselämän loukkaaminen</a:t>
            </a:r>
          </a:p>
          <a:p>
            <a:pPr lvl="1"/>
            <a:r>
              <a:rPr lang="fi-FI" sz="1600">
                <a:solidFill>
                  <a:srgbClr val="000000"/>
                </a:solidFill>
              </a:rPr>
              <a:t>Jos levittää toisen yksityiselämästä julkisuuteen totuudenmukaisia tietoja, vihjauksia tai kuvia, voi syyllistyä yksityiselämän loukkaamisrikokseen.</a:t>
            </a:r>
          </a:p>
          <a:p>
            <a:endParaRPr lang="fi-FI"/>
          </a:p>
        </p:txBody>
      </p:sp>
      <p:pic>
        <p:nvPicPr>
          <p:cNvPr id="6" name="Kuva 5">
            <a:extLst>
              <a:ext uri="{FF2B5EF4-FFF2-40B4-BE49-F238E27FC236}">
                <a16:creationId xmlns:a16="http://schemas.microsoft.com/office/drawing/2014/main" id="{B59A1F37-DD63-1209-D7C4-40FBCF8DD5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6" y="5870862"/>
            <a:ext cx="638833" cy="904009"/>
          </a:xfrm>
          <a:prstGeom prst="rect">
            <a:avLst/>
          </a:prstGeom>
        </p:spPr>
      </p:pic>
      <p:pic>
        <p:nvPicPr>
          <p:cNvPr id="7" name="Kuva 6">
            <a:extLst>
              <a:ext uri="{FF2B5EF4-FFF2-40B4-BE49-F238E27FC236}">
                <a16:creationId xmlns:a16="http://schemas.microsoft.com/office/drawing/2014/main" id="{D0F8DFA6-D263-9DF4-A233-DA82B9F75DA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61839" y="4860337"/>
            <a:ext cx="2869560" cy="1914534"/>
          </a:xfrm>
          <a:prstGeom prst="rect">
            <a:avLst/>
          </a:prstGeom>
        </p:spPr>
      </p:pic>
      <p:sp>
        <p:nvSpPr>
          <p:cNvPr id="8" name="Tekstiruutu 7">
            <a:extLst>
              <a:ext uri="{FF2B5EF4-FFF2-40B4-BE49-F238E27FC236}">
                <a16:creationId xmlns:a16="http://schemas.microsoft.com/office/drawing/2014/main" id="{C6D0A063-3078-CA91-3A95-58F56067F6EF}"/>
              </a:ext>
            </a:extLst>
          </p:cNvPr>
          <p:cNvSpPr txBox="1"/>
          <p:nvPr/>
        </p:nvSpPr>
        <p:spPr>
          <a:xfrm>
            <a:off x="10496619" y="6451810"/>
            <a:ext cx="189114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white"/>
                </a:solidFill>
                <a:effectLst/>
                <a:uLnTx/>
                <a:uFillTx/>
                <a:latin typeface="Arial"/>
                <a:ea typeface="+mn-ea"/>
                <a:cs typeface="+mn-cs"/>
              </a:rPr>
              <a:t>Kuva: </a:t>
            </a:r>
            <a:r>
              <a:rPr kumimoji="0" lang="fi-FI" sz="1200" b="0" i="0" u="none" strike="noStrike" kern="1200" cap="none" spc="0" normalizeH="0" baseline="0" noProof="0" err="1">
                <a:ln>
                  <a:noFill/>
                </a:ln>
                <a:solidFill>
                  <a:prstClr val="white"/>
                </a:solidFill>
                <a:effectLst/>
                <a:uLnTx/>
                <a:uFillTx/>
                <a:latin typeface="Arial"/>
                <a:ea typeface="+mn-ea"/>
                <a:cs typeface="+mn-cs"/>
              </a:rPr>
              <a:t>pixabay</a:t>
            </a:r>
            <a:endParaRPr kumimoji="0" lang="fi-FI"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974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nvGraphicFramePr>
        <p:xfrm>
          <a:off x="647700" y="533400"/>
          <a:ext cx="10801548" cy="602809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en-US" sz="2000" dirty="0" err="1"/>
                        <a:t>Lailliset</a:t>
                      </a:r>
                      <a:r>
                        <a:rPr lang="en-US" sz="2000" dirty="0"/>
                        <a:t> </a:t>
                      </a:r>
                      <a:r>
                        <a:rPr lang="en-US" sz="2000" dirty="0" err="1"/>
                        <a:t>päihteet</a:t>
                      </a:r>
                    </a:p>
                  </a:txBody>
                  <a:tcPr/>
                </a:tc>
                <a:tc>
                  <a:txBody>
                    <a:bodyPr/>
                    <a:lstStyle/>
                    <a:p>
                      <a:r>
                        <a:rPr lang="en-US" sz="2000" dirty="0" err="1"/>
                        <a:t>Laittomat</a:t>
                      </a:r>
                      <a:r>
                        <a:rPr lang="en-US" sz="2000" dirty="0"/>
                        <a:t> </a:t>
                      </a:r>
                      <a:r>
                        <a:rPr lang="en-US" sz="2000" dirty="0" err="1"/>
                        <a:t>päihteet</a:t>
                      </a:r>
                    </a:p>
                  </a:txBody>
                  <a:tcPr/>
                </a:tc>
                <a:tc>
                  <a:txBody>
                    <a:bodyPr/>
                    <a:lstStyle/>
                    <a:p>
                      <a:pPr lvl="0">
                        <a:buNone/>
                      </a:pPr>
                      <a:r>
                        <a:rPr lang="en-US" sz="2000" dirty="0"/>
                        <a:t>Muut </a:t>
                      </a:r>
                      <a:r>
                        <a:rPr lang="en-US" sz="2000" dirty="0" err="1"/>
                        <a:t>haitalliset</a:t>
                      </a:r>
                      <a:r>
                        <a:rPr lang="en-US" sz="2000" dirty="0"/>
                        <a:t> </a:t>
                      </a:r>
                      <a:r>
                        <a:rPr lang="en-US" sz="2000" dirty="0" err="1"/>
                        <a:t>aineet</a:t>
                      </a:r>
                      <a:r>
                        <a:rPr lang="en-US" sz="2000" dirty="0"/>
                        <a:t>/</a:t>
                      </a:r>
                      <a:endParaRPr lang="fi-FI" dirty="0"/>
                    </a:p>
                    <a:p>
                      <a:pPr lvl="0">
                        <a:buNone/>
                      </a:pPr>
                      <a:r>
                        <a:rPr lang="en-US" sz="2000" err="1"/>
                        <a:t>yhdistelmät</a:t>
                      </a:r>
                      <a:endParaRPr lang="en-US" sz="2000" dirty="0"/>
                    </a:p>
                  </a:txBody>
                  <a:tcPr/>
                </a:tc>
                <a:extLst>
                  <a:ext uri="{0D108BD9-81ED-4DB2-BD59-A6C34878D82A}">
                    <a16:rowId xmlns:a16="http://schemas.microsoft.com/office/drawing/2014/main" val="1013036390"/>
                  </a:ext>
                </a:extLst>
              </a:tr>
              <a:tr h="685800">
                <a:tc>
                  <a:txBody>
                    <a:bodyPr/>
                    <a:lstStyle/>
                    <a:p>
                      <a:pPr lvl="0">
                        <a:buNone/>
                      </a:pPr>
                      <a:r>
                        <a:rPr lang="en-US" sz="2000" dirty="0"/>
                        <a:t>Alle 18v. </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extLst>
                  <a:ext uri="{0D108BD9-81ED-4DB2-BD59-A6C34878D82A}">
                    <a16:rowId xmlns:a16="http://schemas.microsoft.com/office/drawing/2014/main" val="4277004442"/>
                  </a:ext>
                </a:extLst>
              </a:tr>
              <a:tr h="3343275">
                <a:tc>
                  <a:txBody>
                    <a:bodyPr/>
                    <a:lstStyle/>
                    <a:p>
                      <a:r>
                        <a:rPr lang="en-US" dirty="0"/>
                        <a:t>K-18</a:t>
                      </a:r>
                    </a:p>
                  </a:txBody>
                  <a:tcPr/>
                </a:tc>
                <a:tc>
                  <a:txBody>
                    <a:bodyPr/>
                    <a:lstStyle/>
                    <a:p>
                      <a:r>
                        <a:rPr lang="en-US" sz="2000" dirty="0" err="1"/>
                        <a:t>Tupakka</a:t>
                      </a:r>
                      <a:r>
                        <a:rPr lang="en-US" sz="2000" dirty="0"/>
                        <a:t>, </a:t>
                      </a:r>
                      <a:r>
                        <a:rPr lang="en-US" sz="2000" dirty="0" err="1"/>
                        <a:t>miedot</a:t>
                      </a:r>
                      <a:r>
                        <a:rPr lang="en-US" sz="2000" dirty="0"/>
                        <a:t> </a:t>
                      </a:r>
                      <a:r>
                        <a:rPr lang="en-US" sz="2000" dirty="0" err="1"/>
                        <a:t>alkoholijuomat</a:t>
                      </a:r>
                      <a:r>
                        <a:rPr lang="en-US" sz="2000" dirty="0"/>
                        <a:t> (</a:t>
                      </a:r>
                      <a:r>
                        <a:rPr lang="en-US" sz="2000" dirty="0" err="1"/>
                        <a:t>alkoholia</a:t>
                      </a:r>
                      <a:r>
                        <a:rPr lang="en-US" sz="2000" dirty="0"/>
                        <a:t> 1,2-22%).</a:t>
                      </a:r>
                    </a:p>
                    <a:p>
                      <a:pPr lvl="0">
                        <a:buNone/>
                      </a:pPr>
                      <a:r>
                        <a:rPr lang="en-US" sz="2000" dirty="0" err="1"/>
                        <a:t>Nikotiinipussit</a:t>
                      </a:r>
                      <a:r>
                        <a:rPr lang="en-US" sz="2000" dirty="0"/>
                        <a:t>.</a:t>
                      </a:r>
                    </a:p>
                    <a:p>
                      <a:pPr lvl="0">
                        <a:buNone/>
                      </a:pPr>
                      <a:r>
                        <a:rPr lang="en-US" sz="2000" dirty="0" err="1"/>
                        <a:t>Sähkötupakka</a:t>
                      </a:r>
                      <a:r>
                        <a:rPr lang="en-US" sz="2000" dirty="0"/>
                        <a:t> (</a:t>
                      </a:r>
                      <a:r>
                        <a:rPr lang="en-US" sz="2000" dirty="0" err="1"/>
                        <a:t>katukaupan</a:t>
                      </a:r>
                      <a:r>
                        <a:rPr lang="en-US" sz="2000" dirty="0"/>
                        <a:t> </a:t>
                      </a:r>
                      <a:r>
                        <a:rPr lang="en-US" sz="2000" dirty="0" err="1"/>
                        <a:t>tuotteet</a:t>
                      </a:r>
                      <a:r>
                        <a:rPr lang="en-US" sz="2000" dirty="0"/>
                        <a:t> </a:t>
                      </a:r>
                      <a:r>
                        <a:rPr lang="en-US" sz="2000" dirty="0" err="1"/>
                        <a:t>laittomia</a:t>
                      </a:r>
                      <a:r>
                        <a:rPr lang="en-US" sz="2000" dirty="0"/>
                        <a:t>).</a:t>
                      </a:r>
                    </a:p>
                    <a:p>
                      <a:pPr lvl="0">
                        <a:buNone/>
                      </a:pPr>
                      <a:r>
                        <a:rPr lang="en-US" sz="2000" err="1"/>
                        <a:t>Nuuska</a:t>
                      </a:r>
                      <a:endParaRPr lang="en-US" sz="2000"/>
                    </a:p>
                    <a:p>
                      <a:pPr lvl="0">
                        <a:buNone/>
                      </a:pPr>
                      <a:r>
                        <a:rPr lang="en-US" sz="2000" dirty="0"/>
                        <a:t>(</a:t>
                      </a:r>
                      <a:r>
                        <a:rPr lang="en-US" sz="2000" dirty="0" err="1"/>
                        <a:t>myynti</a:t>
                      </a:r>
                      <a:r>
                        <a:rPr lang="en-US" sz="2000" dirty="0"/>
                        <a:t> ja </a:t>
                      </a:r>
                      <a:r>
                        <a:rPr lang="en-US" sz="2000" dirty="0" err="1"/>
                        <a:t>osto</a:t>
                      </a:r>
                      <a:r>
                        <a:rPr lang="en-US" sz="2000" dirty="0"/>
                        <a:t> </a:t>
                      </a:r>
                      <a:r>
                        <a:rPr lang="en-US" sz="2000" dirty="0" err="1"/>
                        <a:t>laitonta</a:t>
                      </a:r>
                      <a:r>
                        <a:rPr lang="en-US" sz="2000" dirty="0"/>
                        <a:t> </a:t>
                      </a:r>
                      <a:r>
                        <a:rPr lang="en-US" sz="2000" dirty="0" err="1"/>
                        <a:t>Suomessa</a:t>
                      </a:r>
                      <a:r>
                        <a:rPr lang="en-US" sz="2000" dirty="0"/>
                        <a:t>.)</a:t>
                      </a:r>
                    </a:p>
                  </a:txBody>
                  <a:tcPr/>
                </a:tc>
                <a:tc>
                  <a:txBody>
                    <a:bodyPr/>
                    <a:lstStyle/>
                    <a:p>
                      <a:r>
                        <a:rPr lang="en-US" sz="2000" dirty="0" err="1"/>
                        <a:t>Huumeet</a:t>
                      </a:r>
                      <a:r>
                        <a:rPr lang="en-US" sz="2000" dirty="0"/>
                        <a:t>, </a:t>
                      </a:r>
                      <a:r>
                        <a:rPr lang="en-US" sz="2000" dirty="0" err="1"/>
                        <a:t>esim</a:t>
                      </a:r>
                      <a:r>
                        <a:rPr lang="en-US" sz="2000" dirty="0"/>
                        <a:t>. </a:t>
                      </a:r>
                      <a:r>
                        <a:rPr lang="en-US" sz="2000" dirty="0" err="1"/>
                        <a:t>kannabis</a:t>
                      </a:r>
                      <a:r>
                        <a:rPr lang="en-US" sz="2000" dirty="0"/>
                        <a:t>, </a:t>
                      </a:r>
                      <a:r>
                        <a:rPr lang="en-US" sz="2000" dirty="0" err="1"/>
                        <a:t>kokaiini</a:t>
                      </a:r>
                      <a:r>
                        <a:rPr lang="en-US" sz="2000" dirty="0"/>
                        <a:t>, </a:t>
                      </a:r>
                      <a:r>
                        <a:rPr lang="en-US" sz="2000" dirty="0" err="1"/>
                        <a:t>ekstaasi</a:t>
                      </a:r>
                      <a:r>
                        <a:rPr lang="en-US" sz="2000" dirty="0"/>
                        <a:t>, </a:t>
                      </a:r>
                      <a:r>
                        <a:rPr lang="en-US" sz="2000" dirty="0" err="1"/>
                        <a:t>heroiini</a:t>
                      </a:r>
                      <a:r>
                        <a:rPr lang="en-US" sz="2000" dirty="0"/>
                        <a:t>.</a:t>
                      </a:r>
                    </a:p>
                    <a:p>
                      <a:pPr lvl="0">
                        <a:buNone/>
                      </a:pPr>
                      <a:r>
                        <a:rPr lang="en-US" sz="2000" dirty="0" err="1"/>
                        <a:t>Nikotiinituotteet</a:t>
                      </a:r>
                      <a:r>
                        <a:rPr lang="en-US" sz="2000" dirty="0"/>
                        <a:t>, </a:t>
                      </a:r>
                      <a:r>
                        <a:rPr lang="en-US" sz="2000" dirty="0" err="1"/>
                        <a:t>joissa</a:t>
                      </a:r>
                      <a:r>
                        <a:rPr lang="en-US" sz="2000" dirty="0"/>
                        <a:t> </a:t>
                      </a:r>
                      <a:r>
                        <a:rPr lang="en-US" sz="2000" dirty="0" err="1"/>
                        <a:t>nikotiinia</a:t>
                      </a:r>
                      <a:r>
                        <a:rPr lang="en-US" sz="2000" dirty="0"/>
                        <a:t> </a:t>
                      </a:r>
                      <a:r>
                        <a:rPr lang="en-US" sz="2000" dirty="0" err="1"/>
                        <a:t>yli</a:t>
                      </a:r>
                      <a:r>
                        <a:rPr lang="en-US" sz="2000" dirty="0"/>
                        <a:t> 20mg (</a:t>
                      </a:r>
                      <a:r>
                        <a:rPr lang="en-US" sz="2000" dirty="0" err="1"/>
                        <a:t>esim</a:t>
                      </a:r>
                      <a:r>
                        <a:rPr lang="en-US" sz="2000" dirty="0"/>
                        <a:t>. </a:t>
                      </a:r>
                      <a:r>
                        <a:rPr lang="en-US" sz="2000" dirty="0" err="1"/>
                        <a:t>tietyt</a:t>
                      </a:r>
                      <a:r>
                        <a:rPr lang="en-US" sz="2000" dirty="0"/>
                        <a:t> </a:t>
                      </a:r>
                      <a:r>
                        <a:rPr lang="en-US" sz="2000" dirty="0" err="1"/>
                        <a:t>sähkötupakat</a:t>
                      </a:r>
                      <a:r>
                        <a:rPr lang="en-US" sz="2000" dirty="0"/>
                        <a:t>).</a:t>
                      </a:r>
                    </a:p>
                    <a:p>
                      <a:pPr lvl="0">
                        <a:buNone/>
                      </a:pPr>
                      <a:endParaRPr lang="en-US"/>
                    </a:p>
                    <a:p>
                      <a:pPr lvl="0">
                        <a:buNone/>
                      </a:pPr>
                      <a:r>
                        <a:rPr lang="en-US" sz="1400" b="1" dirty="0" err="1"/>
                        <a:t>Suomessa</a:t>
                      </a:r>
                      <a:r>
                        <a:rPr lang="en-US" sz="1400" b="1" dirty="0"/>
                        <a:t> </a:t>
                      </a:r>
                      <a:r>
                        <a:rPr lang="en-US" sz="1400" b="1" dirty="0" err="1"/>
                        <a:t>laittomia</a:t>
                      </a:r>
                      <a:r>
                        <a:rPr lang="en-US" sz="1400" b="1" dirty="0"/>
                        <a:t> </a:t>
                      </a:r>
                    </a:p>
                    <a:p>
                      <a:pPr lvl="0">
                        <a:buNone/>
                      </a:pPr>
                      <a:r>
                        <a:rPr lang="en-US" sz="1400" b="1" dirty="0" err="1"/>
                        <a:t>kaikenikäisille</a:t>
                      </a:r>
                      <a:r>
                        <a:rPr lang="en-US" sz="1400" b="1" dirty="0"/>
                        <a:t>!</a:t>
                      </a:r>
                      <a:endParaRPr lang="en-US" sz="1400" dirty="0"/>
                    </a:p>
                  </a:txBody>
                  <a:tcPr/>
                </a:tc>
                <a:tc>
                  <a:txBody>
                    <a:bodyPr/>
                    <a:lstStyle/>
                    <a:p>
                      <a:pPr lvl="0">
                        <a:buNone/>
                      </a:pPr>
                      <a:r>
                        <a:rPr lang="en-US" sz="2000" b="0" dirty="0" err="1"/>
                        <a:t>Lääkkeiden</a:t>
                      </a:r>
                      <a:r>
                        <a:rPr lang="en-US" sz="2000" b="0" dirty="0"/>
                        <a:t> </a:t>
                      </a:r>
                    </a:p>
                    <a:p>
                      <a:pPr lvl="0">
                        <a:buNone/>
                      </a:pPr>
                      <a:r>
                        <a:rPr lang="en-US" sz="2000" b="0" dirty="0" err="1"/>
                        <a:t>väärinkäyttö</a:t>
                      </a:r>
                      <a:r>
                        <a:rPr lang="en-US" sz="2000" b="0" dirty="0"/>
                        <a:t>. </a:t>
                      </a:r>
                      <a:endParaRPr lang="fi-FI" sz="2000" dirty="0"/>
                    </a:p>
                    <a:p>
                      <a:pPr lvl="0">
                        <a:buNone/>
                      </a:pPr>
                      <a:r>
                        <a:rPr lang="en-US" sz="2000" b="0" dirty="0" err="1"/>
                        <a:t>Sekakäyttö</a:t>
                      </a:r>
                      <a:r>
                        <a:rPr lang="en-US" sz="2000" b="0" dirty="0"/>
                        <a:t>.</a:t>
                      </a:r>
                    </a:p>
                    <a:p>
                      <a:pPr lvl="0">
                        <a:buNone/>
                      </a:pPr>
                      <a:r>
                        <a:rPr lang="en-US" sz="2000" b="0" err="1"/>
                        <a:t>Kaikki</a:t>
                      </a:r>
                      <a:r>
                        <a:rPr lang="en-US" sz="2000" b="0" dirty="0"/>
                        <a:t> </a:t>
                      </a:r>
                      <a:r>
                        <a:rPr lang="en-US" sz="2000" b="0"/>
                        <a:t>päihtymiskäytössä </a:t>
                      </a:r>
                    </a:p>
                    <a:p>
                      <a:pPr lvl="0">
                        <a:buNone/>
                      </a:pPr>
                      <a:r>
                        <a:rPr lang="en-US" sz="2000" b="0" dirty="0" err="1"/>
                        <a:t>käytetyt</a:t>
                      </a:r>
                      <a:r>
                        <a:rPr lang="en-US" sz="2000" b="0" dirty="0"/>
                        <a:t> </a:t>
                      </a:r>
                      <a:r>
                        <a:rPr lang="en-US" sz="2000" b="0" dirty="0" err="1"/>
                        <a:t>kemikaalit</a:t>
                      </a:r>
                      <a:r>
                        <a:rPr lang="en-US" sz="2000" b="0" dirty="0"/>
                        <a:t>.</a:t>
                      </a:r>
                      <a:endParaRPr lang="en-US" dirty="0"/>
                    </a:p>
                  </a:txBody>
                  <a:tcPr/>
                </a:tc>
                <a:extLst>
                  <a:ext uri="{0D108BD9-81ED-4DB2-BD59-A6C34878D82A}">
                    <a16:rowId xmlns:a16="http://schemas.microsoft.com/office/drawing/2014/main" val="1279153625"/>
                  </a:ext>
                </a:extLst>
              </a:tr>
              <a:tr h="914400">
                <a:tc>
                  <a:txBody>
                    <a:bodyPr/>
                    <a:lstStyle/>
                    <a:p>
                      <a:r>
                        <a:rPr lang="en-US" dirty="0"/>
                        <a:t>K-20</a:t>
                      </a:r>
                    </a:p>
                  </a:txBody>
                  <a:tcPr/>
                </a:tc>
                <a:tc>
                  <a:txBody>
                    <a:bodyPr/>
                    <a:lstStyle/>
                    <a:p>
                      <a:r>
                        <a:rPr lang="en-US" sz="2000" dirty="0" err="1"/>
                        <a:t>Väkevät</a:t>
                      </a:r>
                      <a:r>
                        <a:rPr lang="en-US" sz="2000" dirty="0"/>
                        <a:t> </a:t>
                      </a:r>
                      <a:r>
                        <a:rPr lang="en-US" sz="2000" dirty="0" err="1"/>
                        <a:t>alkoholijuomat</a:t>
                      </a:r>
                      <a:r>
                        <a:rPr lang="en-US" sz="2000" dirty="0"/>
                        <a:t>, </a:t>
                      </a:r>
                      <a:r>
                        <a:rPr lang="en-US" sz="2000" dirty="0" err="1"/>
                        <a:t>esim</a:t>
                      </a:r>
                      <a:r>
                        <a:rPr lang="en-US" sz="2000" dirty="0"/>
                        <a:t>. vodka, </a:t>
                      </a:r>
                      <a:r>
                        <a:rPr lang="en-US" sz="2000" dirty="0" err="1"/>
                        <a:t>kaikki</a:t>
                      </a:r>
                      <a:r>
                        <a:rPr lang="en-US" sz="2000" dirty="0"/>
                        <a:t> </a:t>
                      </a:r>
                      <a:r>
                        <a:rPr lang="en-US" sz="2000" dirty="0" err="1"/>
                        <a:t>jossa</a:t>
                      </a:r>
                      <a:r>
                        <a:rPr lang="en-US" sz="2000" dirty="0"/>
                        <a:t> </a:t>
                      </a:r>
                      <a:r>
                        <a:rPr lang="en-US" sz="2000" dirty="0" err="1"/>
                        <a:t>alkoholia</a:t>
                      </a:r>
                      <a:r>
                        <a:rPr lang="en-US" sz="2000" dirty="0"/>
                        <a:t> </a:t>
                      </a:r>
                      <a:r>
                        <a:rPr lang="en-US" sz="2000" dirty="0" err="1"/>
                        <a:t>yli</a:t>
                      </a:r>
                      <a:r>
                        <a:rPr lang="en-US" sz="2000" dirty="0"/>
                        <a:t> 22%</a:t>
                      </a:r>
                    </a:p>
                  </a:txBody>
                  <a:tcPr/>
                </a:tc>
                <a:tc>
                  <a:txBody>
                    <a:bodyPr/>
                    <a:lstStyle/>
                    <a:p>
                      <a:endParaRPr lang="en-US"/>
                    </a:p>
                  </a:txBody>
                  <a:tcPr/>
                </a:tc>
                <a:tc>
                  <a:txBody>
                    <a:bodyPr/>
                    <a:lstStyle/>
                    <a:p>
                      <a:pPr lv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fi-FI"/>
              <a:t>Päihdetaulukko</a:t>
            </a:r>
          </a:p>
        </p:txBody>
      </p:sp>
    </p:spTree>
    <p:extLst>
      <p:ext uri="{BB962C8B-B14F-4D97-AF65-F5344CB8AC3E}">
        <p14:creationId xmlns:p14="http://schemas.microsoft.com/office/powerpoint/2010/main" val="4177836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2C300F83-E1B2-8738-810D-596714B4A2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8871" y="76216"/>
            <a:ext cx="11766300" cy="1072989"/>
          </a:xfrm>
          <a:prstGeom prst="rect">
            <a:avLst/>
          </a:prstGeom>
        </p:spPr>
      </p:pic>
      <p:sp>
        <p:nvSpPr>
          <p:cNvPr id="2" name="Otsikko 1">
            <a:extLst>
              <a:ext uri="{FF2B5EF4-FFF2-40B4-BE49-F238E27FC236}">
                <a16:creationId xmlns:a16="http://schemas.microsoft.com/office/drawing/2014/main" id="{2782FF53-40A1-73A8-DDC5-62D8947E888C}"/>
              </a:ext>
            </a:extLst>
          </p:cNvPr>
          <p:cNvSpPr>
            <a:spLocks noGrp="1"/>
          </p:cNvSpPr>
          <p:nvPr>
            <p:ph type="title"/>
          </p:nvPr>
        </p:nvSpPr>
        <p:spPr>
          <a:xfrm>
            <a:off x="952501" y="255902"/>
            <a:ext cx="10306051" cy="713620"/>
          </a:xfrm>
        </p:spPr>
        <p:txBody>
          <a:bodyPr/>
          <a:lstStyle/>
          <a:p>
            <a:r>
              <a:rPr lang="fi-FI">
                <a:solidFill>
                  <a:schemeClr val="bg1"/>
                </a:solidFill>
              </a:rPr>
              <a:t>Esimerkkejä nuorten rikoksista</a:t>
            </a:r>
          </a:p>
        </p:txBody>
      </p:sp>
      <p:sp>
        <p:nvSpPr>
          <p:cNvPr id="3" name="Tekstin paikkamerkki 2">
            <a:extLst>
              <a:ext uri="{FF2B5EF4-FFF2-40B4-BE49-F238E27FC236}">
                <a16:creationId xmlns:a16="http://schemas.microsoft.com/office/drawing/2014/main" id="{905695A8-00CA-CA01-CDB0-ECDEACD95DF5}"/>
              </a:ext>
            </a:extLst>
          </p:cNvPr>
          <p:cNvSpPr>
            <a:spLocks noGrp="1"/>
          </p:cNvSpPr>
          <p:nvPr>
            <p:ph type="body" sz="quarter" idx="59"/>
          </p:nvPr>
        </p:nvSpPr>
        <p:spPr>
          <a:xfrm>
            <a:off x="933448" y="1254188"/>
            <a:ext cx="2304000" cy="889001"/>
          </a:xfrm>
          <a:solidFill>
            <a:schemeClr val="bg2"/>
          </a:solidFill>
          <a:ln>
            <a:solidFill>
              <a:schemeClr val="tx2"/>
            </a:solidFill>
          </a:ln>
        </p:spPr>
        <p:txBody>
          <a:bodyPr/>
          <a:lstStyle/>
          <a:p>
            <a:r>
              <a:rPr lang="fi-FI">
                <a:solidFill>
                  <a:schemeClr val="tx2"/>
                </a:solidFill>
              </a:rPr>
              <a:t>Kunnianloukkaus</a:t>
            </a:r>
          </a:p>
          <a:p>
            <a:r>
              <a:rPr lang="fi-FI">
                <a:solidFill>
                  <a:schemeClr val="tx2"/>
                </a:solidFill>
              </a:rPr>
              <a:t>2023</a:t>
            </a:r>
          </a:p>
        </p:txBody>
      </p:sp>
      <p:sp>
        <p:nvSpPr>
          <p:cNvPr id="4" name="Tekstin paikkamerkki 3">
            <a:extLst>
              <a:ext uri="{FF2B5EF4-FFF2-40B4-BE49-F238E27FC236}">
                <a16:creationId xmlns:a16="http://schemas.microsoft.com/office/drawing/2014/main" id="{2A8CDC44-6E44-5A57-96CA-90B6A98F82DC}"/>
              </a:ext>
            </a:extLst>
          </p:cNvPr>
          <p:cNvSpPr>
            <a:spLocks noGrp="1"/>
          </p:cNvSpPr>
          <p:nvPr>
            <p:ph type="body" idx="1"/>
          </p:nvPr>
        </p:nvSpPr>
        <p:spPr>
          <a:xfrm>
            <a:off x="950562" y="2343706"/>
            <a:ext cx="2303999" cy="3901583"/>
          </a:xfrm>
        </p:spPr>
        <p:txBody>
          <a:bodyPr/>
          <a:lstStyle/>
          <a:p>
            <a:r>
              <a:rPr lang="fi-FI"/>
              <a:t>Somessa levitettiin kuvia valkoisesta pakettiautosta, jonka väitettiin etsivän lapsia kyytiin. </a:t>
            </a:r>
          </a:p>
          <a:p>
            <a:r>
              <a:rPr lang="fi-FI"/>
              <a:t>Auto ei liity asiaan mitenkään, eikä ole lähestynyt lapsia</a:t>
            </a:r>
          </a:p>
          <a:p>
            <a:r>
              <a:rPr lang="fi-FI"/>
              <a:t>Asiasta tehty rikosilmoitus kunnianloukkauksena.</a:t>
            </a:r>
          </a:p>
          <a:p>
            <a:r>
              <a:rPr lang="fi-FI">
                <a:hlinkClick r:id="rId4"/>
              </a:rPr>
              <a:t>Somessa levisi kuvia valkoisesta pakettiautosta, jonka väitettiin jahtaavan lapsia – nyt juorun levittäjät voivat joutua syytteeseen rikoksesta | Kotimaa | Yle</a:t>
            </a:r>
            <a:endParaRPr lang="fi-FI"/>
          </a:p>
          <a:p>
            <a:endParaRPr lang="fi-FI"/>
          </a:p>
          <a:p>
            <a:endParaRPr lang="fi-FI"/>
          </a:p>
        </p:txBody>
      </p:sp>
      <p:sp>
        <p:nvSpPr>
          <p:cNvPr id="5" name="Tekstin paikkamerkki 4">
            <a:extLst>
              <a:ext uri="{FF2B5EF4-FFF2-40B4-BE49-F238E27FC236}">
                <a16:creationId xmlns:a16="http://schemas.microsoft.com/office/drawing/2014/main" id="{0D3F471D-DE27-C7A6-303A-88B533EC744F}"/>
              </a:ext>
            </a:extLst>
          </p:cNvPr>
          <p:cNvSpPr>
            <a:spLocks noGrp="1"/>
          </p:cNvSpPr>
          <p:nvPr>
            <p:ph type="body" sz="quarter" idx="60"/>
          </p:nvPr>
        </p:nvSpPr>
        <p:spPr>
          <a:xfrm>
            <a:off x="3619852" y="1254186"/>
            <a:ext cx="2304000" cy="889001"/>
          </a:xfrm>
          <a:solidFill>
            <a:schemeClr val="bg2"/>
          </a:solidFill>
          <a:ln>
            <a:solidFill>
              <a:schemeClr val="tx2"/>
            </a:solidFill>
          </a:ln>
        </p:spPr>
        <p:txBody>
          <a:bodyPr/>
          <a:lstStyle/>
          <a:p>
            <a:r>
              <a:rPr lang="fi-FI">
                <a:solidFill>
                  <a:schemeClr val="tx2"/>
                </a:solidFill>
              </a:rPr>
              <a:t>Kunnianloukkaus</a:t>
            </a:r>
          </a:p>
          <a:p>
            <a:r>
              <a:rPr lang="fi-FI">
                <a:solidFill>
                  <a:schemeClr val="tx2"/>
                </a:solidFill>
              </a:rPr>
              <a:t>2022</a:t>
            </a:r>
          </a:p>
        </p:txBody>
      </p:sp>
      <p:sp>
        <p:nvSpPr>
          <p:cNvPr id="6" name="Tekstin paikkamerkki 5">
            <a:extLst>
              <a:ext uri="{FF2B5EF4-FFF2-40B4-BE49-F238E27FC236}">
                <a16:creationId xmlns:a16="http://schemas.microsoft.com/office/drawing/2014/main" id="{60F2B7C1-D3EA-B053-8450-1AB2EEF6A83D}"/>
              </a:ext>
            </a:extLst>
          </p:cNvPr>
          <p:cNvSpPr>
            <a:spLocks noGrp="1"/>
          </p:cNvSpPr>
          <p:nvPr>
            <p:ph type="body" idx="61"/>
          </p:nvPr>
        </p:nvSpPr>
        <p:spPr>
          <a:xfrm>
            <a:off x="3619853" y="2343706"/>
            <a:ext cx="2303999" cy="4258393"/>
          </a:xfrm>
        </p:spPr>
        <p:txBody>
          <a:bodyPr/>
          <a:lstStyle/>
          <a:p>
            <a:pPr algn="l"/>
            <a:r>
              <a:rPr lang="fi-FI" b="0" i="0">
                <a:solidFill>
                  <a:srgbClr val="262626"/>
                </a:solidFill>
                <a:effectLst/>
                <a:latin typeface="+mj-lt"/>
              </a:rPr>
              <a:t>Nuori X julkaissut Snäpissä kuvan, jossa hänellä oli kasvoissa tunnistettava ruhje. </a:t>
            </a:r>
            <a:r>
              <a:rPr lang="fi-FI">
                <a:solidFill>
                  <a:srgbClr val="262626"/>
                </a:solidFill>
                <a:latin typeface="+mj-lt"/>
              </a:rPr>
              <a:t>X</a:t>
            </a:r>
            <a:r>
              <a:rPr lang="fi-FI" b="0" i="0">
                <a:solidFill>
                  <a:srgbClr val="262626"/>
                </a:solidFill>
                <a:effectLst/>
                <a:latin typeface="+mj-lt"/>
              </a:rPr>
              <a:t> antoi ymmärtää, että poikaystävä oli aiheuttanut ruhjeen. </a:t>
            </a:r>
          </a:p>
          <a:p>
            <a:pPr algn="l"/>
            <a:r>
              <a:rPr lang="fi-FI">
                <a:solidFill>
                  <a:srgbClr val="262626"/>
                </a:solidFill>
                <a:latin typeface="+mj-lt"/>
              </a:rPr>
              <a:t>Mahdollisesta pahoinpitelystä ei oltu tehty rikosilmoitusta.</a:t>
            </a:r>
          </a:p>
          <a:p>
            <a:pPr algn="l"/>
            <a:r>
              <a:rPr lang="fi-FI">
                <a:solidFill>
                  <a:srgbClr val="262626"/>
                </a:solidFill>
                <a:latin typeface="+mj-lt"/>
              </a:rPr>
              <a:t> </a:t>
            </a:r>
            <a:r>
              <a:rPr lang="fi-FI" b="1" i="0">
                <a:solidFill>
                  <a:srgbClr val="262626"/>
                </a:solidFill>
                <a:effectLst/>
                <a:latin typeface="+mj-lt"/>
              </a:rPr>
              <a:t>16-vuotiaalle</a:t>
            </a:r>
            <a:r>
              <a:rPr lang="fi-FI" b="0" i="0">
                <a:solidFill>
                  <a:srgbClr val="262626"/>
                </a:solidFill>
                <a:effectLst/>
                <a:latin typeface="+mj-lt"/>
              </a:rPr>
              <a:t> tuomittiin 15 päiväsakon rangaistus nuorena henkilönä tehdystä kunnianloukkauksesta.</a:t>
            </a:r>
          </a:p>
          <a:p>
            <a:pPr algn="l"/>
            <a:r>
              <a:rPr lang="fi-FI" sz="1200">
                <a:latin typeface="+mj-lt"/>
                <a:hlinkClick r:id="rId5"/>
              </a:rPr>
              <a:t>Nuori tyttö kertoi </a:t>
            </a:r>
            <a:r>
              <a:rPr lang="fi-FI" sz="1200" err="1">
                <a:latin typeface="+mj-lt"/>
                <a:hlinkClick r:id="rId5"/>
              </a:rPr>
              <a:t>Snapchatissä</a:t>
            </a:r>
            <a:r>
              <a:rPr lang="fi-FI" sz="1200">
                <a:latin typeface="+mj-lt"/>
                <a:hlinkClick r:id="rId5"/>
              </a:rPr>
              <a:t> poikaystävänsä pahoinpidelleen hänet – sai lopulta itse tuomion kunnianloukkauksesta | Paikalliset | Helsingin Uutiset</a:t>
            </a:r>
            <a:endParaRPr lang="fi-FI" sz="1200">
              <a:solidFill>
                <a:srgbClr val="262626"/>
              </a:solidFill>
              <a:latin typeface="+mj-lt"/>
            </a:endParaRPr>
          </a:p>
          <a:p>
            <a:endParaRPr lang="fi-FI"/>
          </a:p>
        </p:txBody>
      </p:sp>
      <p:sp>
        <p:nvSpPr>
          <p:cNvPr id="7" name="Tekstin paikkamerkki 6">
            <a:extLst>
              <a:ext uri="{FF2B5EF4-FFF2-40B4-BE49-F238E27FC236}">
                <a16:creationId xmlns:a16="http://schemas.microsoft.com/office/drawing/2014/main" id="{03AA0CC1-3189-1E04-94BD-BC8B68DDF4B4}"/>
              </a:ext>
            </a:extLst>
          </p:cNvPr>
          <p:cNvSpPr>
            <a:spLocks noGrp="1"/>
          </p:cNvSpPr>
          <p:nvPr>
            <p:ph type="body" sz="quarter" idx="62"/>
          </p:nvPr>
        </p:nvSpPr>
        <p:spPr>
          <a:xfrm>
            <a:off x="6287201" y="1212113"/>
            <a:ext cx="2304000" cy="889001"/>
          </a:xfrm>
          <a:solidFill>
            <a:schemeClr val="bg2"/>
          </a:solidFill>
          <a:ln>
            <a:solidFill>
              <a:schemeClr val="tx2"/>
            </a:solidFill>
          </a:ln>
        </p:spPr>
        <p:txBody>
          <a:bodyPr/>
          <a:lstStyle/>
          <a:p>
            <a:r>
              <a:rPr lang="fi-FI">
                <a:solidFill>
                  <a:schemeClr val="tx2"/>
                </a:solidFill>
              </a:rPr>
              <a:t>Laiton uhkaus</a:t>
            </a:r>
          </a:p>
          <a:p>
            <a:r>
              <a:rPr lang="fi-FI">
                <a:solidFill>
                  <a:schemeClr val="tx2"/>
                </a:solidFill>
              </a:rPr>
              <a:t>Toukokuu 2023</a:t>
            </a:r>
          </a:p>
        </p:txBody>
      </p:sp>
      <p:sp>
        <p:nvSpPr>
          <p:cNvPr id="8" name="Tekstin paikkamerkki 7">
            <a:extLst>
              <a:ext uri="{FF2B5EF4-FFF2-40B4-BE49-F238E27FC236}">
                <a16:creationId xmlns:a16="http://schemas.microsoft.com/office/drawing/2014/main" id="{8BB3BFD7-46B8-6B98-F5FF-CEADDA6F0AE1}"/>
              </a:ext>
            </a:extLst>
          </p:cNvPr>
          <p:cNvSpPr>
            <a:spLocks noGrp="1"/>
          </p:cNvSpPr>
          <p:nvPr>
            <p:ph type="body" idx="63"/>
          </p:nvPr>
        </p:nvSpPr>
        <p:spPr>
          <a:xfrm>
            <a:off x="6286450" y="2427851"/>
            <a:ext cx="2303999" cy="3817437"/>
          </a:xfrm>
        </p:spPr>
        <p:txBody>
          <a:bodyPr/>
          <a:lstStyle/>
          <a:p>
            <a:r>
              <a:rPr lang="fi-FI"/>
              <a:t>Iso joukko nuoria kokoontui pelaamaan futista.</a:t>
            </a:r>
          </a:p>
          <a:p>
            <a:r>
              <a:rPr lang="fi-FI"/>
              <a:t>Tilanne kärjistyi ja tapahtumassa huudettu tappouhkauksia.</a:t>
            </a:r>
          </a:p>
          <a:p>
            <a:r>
              <a:rPr lang="fi-FI"/>
              <a:t>Asia eteni polisin tutkintaan epäilynä laittomasta uhkauksesta. </a:t>
            </a:r>
          </a:p>
          <a:p>
            <a:r>
              <a:rPr lang="fi-FI">
                <a:hlinkClick r:id="rId6"/>
              </a:rPr>
              <a:t>Yli sata nuorta kokoontui jalkapallopeliin Lappeenrannassa – poliisi tutkii, tapahtuiko siellä laiton uhkaus | Kotimaa | Yle</a:t>
            </a:r>
            <a:endParaRPr lang="fi-FI"/>
          </a:p>
        </p:txBody>
      </p:sp>
      <p:sp>
        <p:nvSpPr>
          <p:cNvPr id="9" name="Tekstin paikkamerkki 8">
            <a:extLst>
              <a:ext uri="{FF2B5EF4-FFF2-40B4-BE49-F238E27FC236}">
                <a16:creationId xmlns:a16="http://schemas.microsoft.com/office/drawing/2014/main" id="{126298AF-4BAE-789D-1E99-816C525845EA}"/>
              </a:ext>
            </a:extLst>
          </p:cNvPr>
          <p:cNvSpPr>
            <a:spLocks noGrp="1"/>
          </p:cNvSpPr>
          <p:nvPr>
            <p:ph type="body" sz="quarter" idx="64"/>
          </p:nvPr>
        </p:nvSpPr>
        <p:spPr>
          <a:xfrm>
            <a:off x="8954550" y="1199117"/>
            <a:ext cx="2304000" cy="889001"/>
          </a:xfrm>
          <a:solidFill>
            <a:schemeClr val="bg2"/>
          </a:solidFill>
          <a:ln>
            <a:solidFill>
              <a:schemeClr val="tx2"/>
            </a:solidFill>
          </a:ln>
        </p:spPr>
        <p:txBody>
          <a:bodyPr/>
          <a:lstStyle/>
          <a:p>
            <a:r>
              <a:rPr lang="fi-FI">
                <a:solidFill>
                  <a:schemeClr val="tx2"/>
                </a:solidFill>
              </a:rPr>
              <a:t>Video opettajan laulusta</a:t>
            </a:r>
          </a:p>
        </p:txBody>
      </p:sp>
      <p:sp>
        <p:nvSpPr>
          <p:cNvPr id="10" name="Tekstin paikkamerkki 9">
            <a:extLst>
              <a:ext uri="{FF2B5EF4-FFF2-40B4-BE49-F238E27FC236}">
                <a16:creationId xmlns:a16="http://schemas.microsoft.com/office/drawing/2014/main" id="{A30E2D31-2094-0234-83B0-FFC3CC6B1672}"/>
              </a:ext>
            </a:extLst>
          </p:cNvPr>
          <p:cNvSpPr>
            <a:spLocks noGrp="1"/>
          </p:cNvSpPr>
          <p:nvPr>
            <p:ph type="body" idx="65"/>
          </p:nvPr>
        </p:nvSpPr>
        <p:spPr>
          <a:xfrm>
            <a:off x="8937441" y="2427851"/>
            <a:ext cx="2303999" cy="3817437"/>
          </a:xfrm>
        </p:spPr>
        <p:txBody>
          <a:bodyPr/>
          <a:lstStyle/>
          <a:p>
            <a:pPr lvl="1">
              <a:buFont typeface="Arial" panose="020B0604020202020204" pitchFamily="34" charset="0"/>
              <a:buChar char="•"/>
            </a:pPr>
            <a:r>
              <a:rPr lang="fi-FI" sz="1400"/>
              <a:t>15-vuotias laittoi videon opettajansa laulamisesta koulun vappujuhlassa </a:t>
            </a:r>
            <a:r>
              <a:rPr lang="fi-FI" sz="1400" err="1"/>
              <a:t>youtube</a:t>
            </a:r>
            <a:r>
              <a:rPr lang="fi-FI" sz="1400"/>
              <a:t>-sivustolle otsikolla "Karaoke of </a:t>
            </a:r>
            <a:r>
              <a:rPr lang="fi-FI" sz="1400" err="1"/>
              <a:t>the</a:t>
            </a:r>
            <a:r>
              <a:rPr lang="fi-FI" sz="1400"/>
              <a:t> </a:t>
            </a:r>
            <a:r>
              <a:rPr lang="fi-FI" sz="1400" err="1"/>
              <a:t>mental</a:t>
            </a:r>
            <a:r>
              <a:rPr lang="fi-FI" sz="1400"/>
              <a:t> </a:t>
            </a:r>
            <a:r>
              <a:rPr lang="fi-FI" sz="1400" err="1"/>
              <a:t>hospital</a:t>
            </a:r>
            <a:r>
              <a:rPr lang="fi-FI" sz="1400"/>
              <a:t>" nimeten opettajan</a:t>
            </a:r>
            <a:endParaRPr lang="en-US" sz="1400"/>
          </a:p>
          <a:p>
            <a:pPr lvl="1">
              <a:buFont typeface="Arial" panose="020B0604020202020204" pitchFamily="34" charset="0"/>
              <a:buChar char="•"/>
            </a:pPr>
            <a:r>
              <a:rPr lang="fi-FI" sz="1400"/>
              <a:t> tuomittiin vuonna 2007 kunnianloukkauksesta 90 euron sakkoihin, 800 euron korvauksiin sekä maksamaan opettajan oikeudenkäyntikuluja 2 000 euron arvosta</a:t>
            </a:r>
          </a:p>
          <a:p>
            <a:endParaRPr lang="fi-FI"/>
          </a:p>
        </p:txBody>
      </p:sp>
      <p:pic>
        <p:nvPicPr>
          <p:cNvPr id="11" name="Kuva 10">
            <a:extLst>
              <a:ext uri="{FF2B5EF4-FFF2-40B4-BE49-F238E27FC236}">
                <a16:creationId xmlns:a16="http://schemas.microsoft.com/office/drawing/2014/main" id="{91040766-C787-6BC4-71BB-DAD6BF6CA37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470" y="5870864"/>
            <a:ext cx="603080" cy="853415"/>
          </a:xfrm>
          <a:prstGeom prst="rect">
            <a:avLst/>
          </a:prstGeom>
        </p:spPr>
      </p:pic>
    </p:spTree>
    <p:extLst>
      <p:ext uri="{BB962C8B-B14F-4D97-AF65-F5344CB8AC3E}">
        <p14:creationId xmlns:p14="http://schemas.microsoft.com/office/powerpoint/2010/main" val="189654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bg/>
                                          </p:spTgt>
                                        </p:tgtEl>
                                        <p:attrNameLst>
                                          <p:attrName>style.visibility</p:attrName>
                                        </p:attrNameLst>
                                      </p:cBhvr>
                                      <p:to>
                                        <p:strVal val="visible"/>
                                      </p:to>
                                    </p:set>
                                    <p:anim calcmode="lin" valueType="num">
                                      <p:cBhvr additive="base">
                                        <p:cTn id="2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Effect transition="in" filter="fade">
                                      <p:cBhvr>
                                        <p:cTn id="47" dur="1000"/>
                                        <p:tgtEl>
                                          <p:spTgt spid="5">
                                            <p:bg/>
                                          </p:spTgt>
                                        </p:tgtEl>
                                      </p:cBhvr>
                                    </p:animEffect>
                                    <p:anim calcmode="lin" valueType="num">
                                      <p:cBhvr>
                                        <p:cTn id="48" dur="1000" fill="hold"/>
                                        <p:tgtEl>
                                          <p:spTgt spid="5">
                                            <p:bg/>
                                          </p:spTgt>
                                        </p:tgtEl>
                                        <p:attrNameLst>
                                          <p:attrName>ppt_x</p:attrName>
                                        </p:attrNameLst>
                                      </p:cBhvr>
                                      <p:tavLst>
                                        <p:tav tm="0">
                                          <p:val>
                                            <p:strVal val="#ppt_x"/>
                                          </p:val>
                                        </p:tav>
                                        <p:tav tm="100000">
                                          <p:val>
                                            <p:strVal val="#ppt_x"/>
                                          </p:val>
                                        </p:tav>
                                      </p:tavLst>
                                    </p:anim>
                                    <p:anim calcmode="lin" valueType="num">
                                      <p:cBhvr>
                                        <p:cTn id="4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fade">
                                      <p:cBhvr>
                                        <p:cTn id="54" dur="1000"/>
                                        <p:tgtEl>
                                          <p:spTgt spid="5">
                                            <p:txEl>
                                              <p:pRg st="0" end="0"/>
                                            </p:txEl>
                                          </p:spTgt>
                                        </p:tgtEl>
                                      </p:cBhvr>
                                    </p:animEffect>
                                    <p:anim calcmode="lin" valueType="num">
                                      <p:cBhvr>
                                        <p:cTn id="5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Effect transition="in" filter="fade">
                                      <p:cBhvr>
                                        <p:cTn id="61" dur="1000"/>
                                        <p:tgtEl>
                                          <p:spTgt spid="5">
                                            <p:txEl>
                                              <p:pRg st="1" end="1"/>
                                            </p:txEl>
                                          </p:spTgt>
                                        </p:tgtEl>
                                      </p:cBhvr>
                                    </p:animEffect>
                                    <p:anim calcmode="lin" valueType="num">
                                      <p:cBhvr>
                                        <p:cTn id="6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 end="1"/>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
                                            <p:txEl>
                                              <p:pRg st="0" end="0"/>
                                            </p:txEl>
                                          </p:spTgt>
                                        </p:tgtEl>
                                        <p:attrNameLst>
                                          <p:attrName>style.visibility</p:attrName>
                                        </p:attrNameLst>
                                      </p:cBhvr>
                                      <p:to>
                                        <p:strVal val="visible"/>
                                      </p:to>
                                    </p:set>
                                    <p:animEffect transition="in" filter="fade">
                                      <p:cBhvr>
                                        <p:cTn id="66" dur="1000"/>
                                        <p:tgtEl>
                                          <p:spTgt spid="6">
                                            <p:txEl>
                                              <p:pRg st="0" end="0"/>
                                            </p:txEl>
                                          </p:spTgt>
                                        </p:tgtEl>
                                      </p:cBhvr>
                                    </p:animEffect>
                                    <p:anim calcmode="lin" valueType="num">
                                      <p:cBhvr>
                                        <p:cTn id="6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animEffect transition="in" filter="fade">
                                      <p:cBhvr>
                                        <p:cTn id="73" dur="1000"/>
                                        <p:tgtEl>
                                          <p:spTgt spid="6">
                                            <p:txEl>
                                              <p:pRg st="1" end="1"/>
                                            </p:txEl>
                                          </p:spTgt>
                                        </p:tgtEl>
                                      </p:cBhvr>
                                    </p:animEffect>
                                    <p:anim calcmode="lin" valueType="num">
                                      <p:cBhvr>
                                        <p:cTn id="7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6">
                                            <p:txEl>
                                              <p:pRg st="2" end="2"/>
                                            </p:txEl>
                                          </p:spTgt>
                                        </p:tgtEl>
                                        <p:attrNameLst>
                                          <p:attrName>style.visibility</p:attrName>
                                        </p:attrNameLst>
                                      </p:cBhvr>
                                      <p:to>
                                        <p:strVal val="visible"/>
                                      </p:to>
                                    </p:set>
                                    <p:animEffect transition="in" filter="fade">
                                      <p:cBhvr>
                                        <p:cTn id="80" dur="1000"/>
                                        <p:tgtEl>
                                          <p:spTgt spid="6">
                                            <p:txEl>
                                              <p:pRg st="2" end="2"/>
                                            </p:txEl>
                                          </p:spTgt>
                                        </p:tgtEl>
                                      </p:cBhvr>
                                    </p:animEffect>
                                    <p:anim calcmode="lin" valueType="num">
                                      <p:cBhvr>
                                        <p:cTn id="8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6">
                                            <p:txEl>
                                              <p:pRg st="3" end="3"/>
                                            </p:txEl>
                                          </p:spTgt>
                                        </p:tgtEl>
                                        <p:attrNameLst>
                                          <p:attrName>style.visibility</p:attrName>
                                        </p:attrNameLst>
                                      </p:cBhvr>
                                      <p:to>
                                        <p:strVal val="visible"/>
                                      </p:to>
                                    </p:set>
                                    <p:animEffect transition="in" filter="fade">
                                      <p:cBhvr>
                                        <p:cTn id="87" dur="1000"/>
                                        <p:tgtEl>
                                          <p:spTgt spid="6">
                                            <p:txEl>
                                              <p:pRg st="3" end="3"/>
                                            </p:txEl>
                                          </p:spTgt>
                                        </p:tgtEl>
                                      </p:cBhvr>
                                    </p:animEffect>
                                    <p:anim calcmode="lin" valueType="num">
                                      <p:cBhvr>
                                        <p:cTn id="8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7">
                                            <p:bg/>
                                          </p:spTgt>
                                        </p:tgtEl>
                                        <p:attrNameLst>
                                          <p:attrName>style.visibility</p:attrName>
                                        </p:attrNameLst>
                                      </p:cBhvr>
                                      <p:to>
                                        <p:strVal val="visible"/>
                                      </p:to>
                                    </p:set>
                                    <p:animEffect transition="in" filter="fade">
                                      <p:cBhvr>
                                        <p:cTn id="94" dur="1000"/>
                                        <p:tgtEl>
                                          <p:spTgt spid="7">
                                            <p:bg/>
                                          </p:spTgt>
                                        </p:tgtEl>
                                      </p:cBhvr>
                                    </p:animEffect>
                                    <p:anim calcmode="lin" valueType="num">
                                      <p:cBhvr>
                                        <p:cTn id="95" dur="1000" fill="hold"/>
                                        <p:tgtEl>
                                          <p:spTgt spid="7">
                                            <p:bg/>
                                          </p:spTgt>
                                        </p:tgtEl>
                                        <p:attrNameLst>
                                          <p:attrName>ppt_x</p:attrName>
                                        </p:attrNameLst>
                                      </p:cBhvr>
                                      <p:tavLst>
                                        <p:tav tm="0">
                                          <p:val>
                                            <p:strVal val="#ppt_x"/>
                                          </p:val>
                                        </p:tav>
                                        <p:tav tm="100000">
                                          <p:val>
                                            <p:strVal val="#ppt_x"/>
                                          </p:val>
                                        </p:tav>
                                      </p:tavLst>
                                    </p:anim>
                                    <p:anim calcmode="lin" valueType="num">
                                      <p:cBhvr>
                                        <p:cTn id="96"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7">
                                            <p:txEl>
                                              <p:pRg st="0" end="0"/>
                                            </p:txEl>
                                          </p:spTgt>
                                        </p:tgtEl>
                                        <p:attrNameLst>
                                          <p:attrName>style.visibility</p:attrName>
                                        </p:attrNameLst>
                                      </p:cBhvr>
                                      <p:to>
                                        <p:strVal val="visible"/>
                                      </p:to>
                                    </p:set>
                                    <p:animEffect transition="in" filter="fade">
                                      <p:cBhvr>
                                        <p:cTn id="101" dur="1000"/>
                                        <p:tgtEl>
                                          <p:spTgt spid="7">
                                            <p:txEl>
                                              <p:pRg st="0" end="0"/>
                                            </p:txEl>
                                          </p:spTgt>
                                        </p:tgtEl>
                                      </p:cBhvr>
                                    </p:animEffect>
                                    <p:anim calcmode="lin" valueType="num">
                                      <p:cBhvr>
                                        <p:cTn id="10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7">
                                            <p:txEl>
                                              <p:pRg st="1" end="1"/>
                                            </p:txEl>
                                          </p:spTgt>
                                        </p:tgtEl>
                                        <p:attrNameLst>
                                          <p:attrName>style.visibility</p:attrName>
                                        </p:attrNameLst>
                                      </p:cBhvr>
                                      <p:to>
                                        <p:strVal val="visible"/>
                                      </p:to>
                                    </p:set>
                                    <p:animEffect transition="in" filter="fade">
                                      <p:cBhvr>
                                        <p:cTn id="108" dur="1000"/>
                                        <p:tgtEl>
                                          <p:spTgt spid="7">
                                            <p:txEl>
                                              <p:pRg st="1" end="1"/>
                                            </p:txEl>
                                          </p:spTgt>
                                        </p:tgtEl>
                                      </p:cBhvr>
                                    </p:animEffect>
                                    <p:anim calcmode="lin" valueType="num">
                                      <p:cBhvr>
                                        <p:cTn id="10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10"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8">
                                            <p:txEl>
                                              <p:pRg st="0" end="0"/>
                                            </p:txEl>
                                          </p:spTgt>
                                        </p:tgtEl>
                                        <p:attrNameLst>
                                          <p:attrName>style.visibility</p:attrName>
                                        </p:attrNameLst>
                                      </p:cBhvr>
                                      <p:to>
                                        <p:strVal val="visible"/>
                                      </p:to>
                                    </p:set>
                                    <p:animEffect transition="in" filter="fade">
                                      <p:cBhvr>
                                        <p:cTn id="113" dur="1000"/>
                                        <p:tgtEl>
                                          <p:spTgt spid="8">
                                            <p:txEl>
                                              <p:pRg st="0" end="0"/>
                                            </p:txEl>
                                          </p:spTgt>
                                        </p:tgtEl>
                                      </p:cBhvr>
                                    </p:animEffect>
                                    <p:anim calcmode="lin" valueType="num">
                                      <p:cBhvr>
                                        <p:cTn id="1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8">
                                            <p:txEl>
                                              <p:pRg st="1" end="1"/>
                                            </p:txEl>
                                          </p:spTgt>
                                        </p:tgtEl>
                                        <p:attrNameLst>
                                          <p:attrName>style.visibility</p:attrName>
                                        </p:attrNameLst>
                                      </p:cBhvr>
                                      <p:to>
                                        <p:strVal val="visible"/>
                                      </p:to>
                                    </p:set>
                                    <p:animEffect transition="in" filter="fade">
                                      <p:cBhvr>
                                        <p:cTn id="120" dur="1000"/>
                                        <p:tgtEl>
                                          <p:spTgt spid="8">
                                            <p:txEl>
                                              <p:pRg st="1" end="1"/>
                                            </p:txEl>
                                          </p:spTgt>
                                        </p:tgtEl>
                                      </p:cBhvr>
                                    </p:animEffect>
                                    <p:anim calcmode="lin" valueType="num">
                                      <p:cBhvr>
                                        <p:cTn id="12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2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8">
                                            <p:txEl>
                                              <p:pRg st="2" end="2"/>
                                            </p:txEl>
                                          </p:spTgt>
                                        </p:tgtEl>
                                        <p:attrNameLst>
                                          <p:attrName>style.visibility</p:attrName>
                                        </p:attrNameLst>
                                      </p:cBhvr>
                                      <p:to>
                                        <p:strVal val="visible"/>
                                      </p:to>
                                    </p:set>
                                    <p:animEffect transition="in" filter="fade">
                                      <p:cBhvr>
                                        <p:cTn id="127" dur="1000"/>
                                        <p:tgtEl>
                                          <p:spTgt spid="8">
                                            <p:txEl>
                                              <p:pRg st="2" end="2"/>
                                            </p:txEl>
                                          </p:spTgt>
                                        </p:tgtEl>
                                      </p:cBhvr>
                                    </p:animEffect>
                                    <p:anim calcmode="lin" valueType="num">
                                      <p:cBhvr>
                                        <p:cTn id="12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2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8">
                                            <p:txEl>
                                              <p:pRg st="3" end="3"/>
                                            </p:txEl>
                                          </p:spTgt>
                                        </p:tgtEl>
                                        <p:attrNameLst>
                                          <p:attrName>style.visibility</p:attrName>
                                        </p:attrNameLst>
                                      </p:cBhvr>
                                      <p:to>
                                        <p:strVal val="visible"/>
                                      </p:to>
                                    </p:set>
                                    <p:animEffect transition="in" filter="fade">
                                      <p:cBhvr>
                                        <p:cTn id="134" dur="1000"/>
                                        <p:tgtEl>
                                          <p:spTgt spid="8">
                                            <p:txEl>
                                              <p:pRg st="3" end="3"/>
                                            </p:txEl>
                                          </p:spTgt>
                                        </p:tgtEl>
                                      </p:cBhvr>
                                    </p:animEffect>
                                    <p:anim calcmode="lin" valueType="num">
                                      <p:cBhvr>
                                        <p:cTn id="13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3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9">
                                            <p:bg/>
                                          </p:spTgt>
                                        </p:tgtEl>
                                        <p:attrNameLst>
                                          <p:attrName>style.visibility</p:attrName>
                                        </p:attrNameLst>
                                      </p:cBhvr>
                                      <p:to>
                                        <p:strVal val="visible"/>
                                      </p:to>
                                    </p:set>
                                    <p:animEffect transition="in" filter="fade">
                                      <p:cBhvr>
                                        <p:cTn id="141" dur="1000"/>
                                        <p:tgtEl>
                                          <p:spTgt spid="9">
                                            <p:bg/>
                                          </p:spTgt>
                                        </p:tgtEl>
                                      </p:cBhvr>
                                    </p:animEffect>
                                    <p:anim calcmode="lin" valueType="num">
                                      <p:cBhvr>
                                        <p:cTn id="142" dur="1000" fill="hold"/>
                                        <p:tgtEl>
                                          <p:spTgt spid="9">
                                            <p:bg/>
                                          </p:spTgt>
                                        </p:tgtEl>
                                        <p:attrNameLst>
                                          <p:attrName>ppt_x</p:attrName>
                                        </p:attrNameLst>
                                      </p:cBhvr>
                                      <p:tavLst>
                                        <p:tav tm="0">
                                          <p:val>
                                            <p:strVal val="#ppt_x"/>
                                          </p:val>
                                        </p:tav>
                                        <p:tav tm="100000">
                                          <p:val>
                                            <p:strVal val="#ppt_x"/>
                                          </p:val>
                                        </p:tav>
                                      </p:tavLst>
                                    </p:anim>
                                    <p:anim calcmode="lin" valueType="num">
                                      <p:cBhvr>
                                        <p:cTn id="143"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9">
                                            <p:txEl>
                                              <p:pRg st="0" end="0"/>
                                            </p:txEl>
                                          </p:spTgt>
                                        </p:tgtEl>
                                        <p:attrNameLst>
                                          <p:attrName>style.visibility</p:attrName>
                                        </p:attrNameLst>
                                      </p:cBhvr>
                                      <p:to>
                                        <p:strVal val="visible"/>
                                      </p:to>
                                    </p:set>
                                    <p:animEffect transition="in" filter="fade">
                                      <p:cBhvr>
                                        <p:cTn id="148" dur="1000"/>
                                        <p:tgtEl>
                                          <p:spTgt spid="9">
                                            <p:txEl>
                                              <p:pRg st="0" end="0"/>
                                            </p:txEl>
                                          </p:spTgt>
                                        </p:tgtEl>
                                      </p:cBhvr>
                                    </p:animEffect>
                                    <p:anim calcmode="lin" valueType="num">
                                      <p:cBhvr>
                                        <p:cTn id="14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10">
                                            <p:txEl>
                                              <p:pRg st="0" end="0"/>
                                            </p:txEl>
                                          </p:spTgt>
                                        </p:tgtEl>
                                        <p:attrNameLst>
                                          <p:attrName>style.visibility</p:attrName>
                                        </p:attrNameLst>
                                      </p:cBhvr>
                                      <p:to>
                                        <p:strVal val="visible"/>
                                      </p:to>
                                    </p:set>
                                    <p:animEffect transition="in" filter="fade">
                                      <p:cBhvr>
                                        <p:cTn id="153" dur="1000"/>
                                        <p:tgtEl>
                                          <p:spTgt spid="10">
                                            <p:txEl>
                                              <p:pRg st="0" end="0"/>
                                            </p:txEl>
                                          </p:spTgt>
                                        </p:tgtEl>
                                      </p:cBhvr>
                                    </p:animEffect>
                                    <p:anim calcmode="lin" valueType="num">
                                      <p:cBhvr>
                                        <p:cTn id="15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10">
                                            <p:txEl>
                                              <p:pRg st="1" end="1"/>
                                            </p:txEl>
                                          </p:spTgt>
                                        </p:tgtEl>
                                        <p:attrNameLst>
                                          <p:attrName>style.visibility</p:attrName>
                                        </p:attrNameLst>
                                      </p:cBhvr>
                                      <p:to>
                                        <p:strVal val="visible"/>
                                      </p:to>
                                    </p:set>
                                    <p:animEffect transition="in" filter="fade">
                                      <p:cBhvr>
                                        <p:cTn id="158" dur="1000"/>
                                        <p:tgtEl>
                                          <p:spTgt spid="10">
                                            <p:txEl>
                                              <p:pRg st="1" end="1"/>
                                            </p:txEl>
                                          </p:spTgt>
                                        </p:tgtEl>
                                      </p:cBhvr>
                                    </p:animEffect>
                                    <p:anim calcmode="lin" valueType="num">
                                      <p:cBhvr>
                                        <p:cTn id="15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P spid="5" grpId="0" build="p" animBg="1"/>
      <p:bldP spid="6" grpId="0" build="p"/>
      <p:bldP spid="7" grpId="0" build="p" animBg="1"/>
      <p:bldP spid="8" grpId="0" build="p"/>
      <p:bldP spid="9" grpId="0" build="p" animBg="1"/>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2">
            <a:extLst>
              <a:ext uri="{FF2B5EF4-FFF2-40B4-BE49-F238E27FC236}">
                <a16:creationId xmlns:a16="http://schemas.microsoft.com/office/drawing/2014/main" id="{28948BAE-5F2D-989C-5419-D55A2E24D3CC}"/>
              </a:ext>
              <a:ext uri="{C183D7F6-B498-43B3-948B-1728B52AA6E4}">
                <adec:decorative xmlns:adec="http://schemas.microsoft.com/office/drawing/2017/decorative" val="1"/>
              </a:ext>
            </a:extLst>
          </p:cNvPr>
          <p:cNvGraphicFramePr>
            <a:graphicFrameLocks noGrp="1"/>
          </p:cNvGraphicFramePr>
          <p:nvPr>
            <p:ph idx="4294967295"/>
          </p:nvPr>
        </p:nvGraphicFramePr>
        <p:xfrm>
          <a:off x="671349" y="-1246909"/>
          <a:ext cx="10849301" cy="743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46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92BC2-CD81-0031-1F18-6FC50D6ACA0C}"/>
              </a:ext>
            </a:extLst>
          </p:cNvPr>
          <p:cNvSpPr>
            <a:spLocks noGrp="1"/>
          </p:cNvSpPr>
          <p:nvPr>
            <p:ph type="title" idx="4294967295"/>
          </p:nvPr>
        </p:nvSpPr>
        <p:spPr>
          <a:xfrm>
            <a:off x="1528763" y="5387975"/>
            <a:ext cx="10193337" cy="1470025"/>
          </a:xfrm>
          <a:prstGeom prst="rect">
            <a:avLst/>
          </a:prstGeom>
          <a:noFill/>
          <a:ln>
            <a:noFill/>
            <a:prstDash/>
          </a:ln>
          <a:effectLst/>
        </p:spPr>
        <p:txBody>
          <a:bodyPr rot="0" spcFirstLastPara="0" vertOverflow="overflow" horzOverflow="overflow" vert="horz" wrap="square" lIns="0" tIns="144000" rIns="0" bIns="144000" numCol="1" spcCol="0" rtlCol="0" fromWordArt="0" anchor="ctr" anchorCtr="0" forceAA="0" compatLnSpc="1">
            <a:prstTxWarp prst="textNoShape">
              <a:avLst/>
            </a:prstTxWarp>
            <a:normAutofit/>
          </a:bodyPr>
          <a:lstStyle/>
          <a:p>
            <a:pPr marL="0" marR="0" lvl="0" indent="0" algn="l" defTabSz="609585"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i-FI" sz="2800" b="1" i="0" u="none" strike="noStrike" kern="1200" cap="none" spc="0" normalizeH="0" baseline="0" noProof="0">
                <a:ln>
                  <a:noFill/>
                </a:ln>
                <a:solidFill>
                  <a:schemeClr val="bg1"/>
                </a:solidFill>
                <a:effectLst/>
                <a:uLnTx/>
                <a:uFillTx/>
                <a:latin typeface="Arial"/>
                <a:ea typeface="+mn-ea"/>
                <a:cs typeface="Arial"/>
              </a:rPr>
              <a:t>Tehtävä: Ryhdy rikostutkijaksi</a:t>
            </a:r>
          </a:p>
        </p:txBody>
      </p:sp>
      <p:pic>
        <p:nvPicPr>
          <p:cNvPr id="5" name="Kuva 4" descr="Poliisiauto kadulla">
            <a:extLst>
              <a:ext uri="{FF2B5EF4-FFF2-40B4-BE49-F238E27FC236}">
                <a16:creationId xmlns:a16="http://schemas.microsoft.com/office/drawing/2014/main" id="{D333704D-DDDD-CD53-442D-675F2DCB99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11"/>
            <a:ext cx="12192001" cy="5388667"/>
          </a:xfrm>
          <a:prstGeom prst="rect">
            <a:avLst/>
          </a:prstGeom>
          <a:noFill/>
        </p:spPr>
      </p:pic>
      <p:sp>
        <p:nvSpPr>
          <p:cNvPr id="10" name="Text Placeholder 3">
            <a:extLst>
              <a:ext uri="{FF2B5EF4-FFF2-40B4-BE49-F238E27FC236}">
                <a16:creationId xmlns:a16="http://schemas.microsoft.com/office/drawing/2014/main" id="{601E5BC3-48AF-C27F-3D37-CE019DF2BD85}"/>
              </a:ext>
            </a:extLst>
          </p:cNvPr>
          <p:cNvSpPr>
            <a:spLocks noGrp="1"/>
          </p:cNvSpPr>
          <p:nvPr>
            <p:ph type="body" sz="quarter" idx="17"/>
          </p:nvPr>
        </p:nvSpPr>
        <p:spPr>
          <a:xfrm>
            <a:off x="134825" y="4981479"/>
            <a:ext cx="134565" cy="256852"/>
          </a:xfrm>
        </p:spPr>
        <p:txBody>
          <a:bodyPr/>
          <a:lstStyle/>
          <a:p>
            <a:endParaRPr lang="en-US"/>
          </a:p>
        </p:txBody>
      </p:sp>
    </p:spTree>
    <p:extLst>
      <p:ext uri="{BB962C8B-B14F-4D97-AF65-F5344CB8AC3E}">
        <p14:creationId xmlns:p14="http://schemas.microsoft.com/office/powerpoint/2010/main" val="6589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FD6820-465A-F848-58BD-A4BC6A8EE74D}"/>
              </a:ext>
            </a:extLst>
          </p:cNvPr>
          <p:cNvSpPr>
            <a:spLocks noGrp="1"/>
          </p:cNvSpPr>
          <p:nvPr>
            <p:ph type="title"/>
          </p:nvPr>
        </p:nvSpPr>
        <p:spPr>
          <a:xfrm>
            <a:off x="904425" y="183296"/>
            <a:ext cx="10435091" cy="454075"/>
          </a:xfrm>
        </p:spPr>
        <p:txBody>
          <a:bodyPr/>
          <a:lstStyle/>
          <a:p>
            <a:r>
              <a:rPr lang="fi-FI" sz="3733"/>
              <a:t>Mitä rikoksia löydät tarinasta?</a:t>
            </a:r>
          </a:p>
        </p:txBody>
      </p:sp>
      <p:sp>
        <p:nvSpPr>
          <p:cNvPr id="3" name="Tekstin paikkamerkki 2">
            <a:extLst>
              <a:ext uri="{FF2B5EF4-FFF2-40B4-BE49-F238E27FC236}">
                <a16:creationId xmlns:a16="http://schemas.microsoft.com/office/drawing/2014/main" id="{ECB640F3-05FA-6C66-6D20-F5530C33B031}"/>
              </a:ext>
            </a:extLst>
          </p:cNvPr>
          <p:cNvSpPr>
            <a:spLocks noGrp="1"/>
          </p:cNvSpPr>
          <p:nvPr>
            <p:ph type="body" idx="1"/>
          </p:nvPr>
        </p:nvSpPr>
        <p:spPr>
          <a:xfrm>
            <a:off x="185969" y="681296"/>
            <a:ext cx="11153547" cy="5919576"/>
          </a:xfrm>
        </p:spPr>
        <p:txBody>
          <a:bodyPr vert="horz" lIns="0" tIns="45720" rIns="0" bIns="45720" rtlCol="0" anchor="t">
            <a:noAutofit/>
          </a:bodyPr>
          <a:lstStyle/>
          <a:p>
            <a:pPr marL="239601" indent="-239601">
              <a:buNone/>
            </a:pPr>
            <a:r>
              <a:rPr lang="fi-FI" sz="1733">
                <a:solidFill>
                  <a:srgbClr val="444444"/>
                </a:solidFill>
                <a:ea typeface="Calibri"/>
              </a:rPr>
              <a:t>	</a:t>
            </a:r>
            <a:r>
              <a:rPr lang="fi-FI" sz="1700">
                <a:solidFill>
                  <a:srgbClr val="444444"/>
                </a:solidFill>
                <a:ea typeface="Calibri"/>
              </a:rPr>
              <a:t>Marketta on 17-vuotias ja ostanut ensimmäisen oman kevarinsa pitkään säästämillään rahoilla. Kevarissa on runsaasti laitettavaa ja puunattavaa, joten Marketta viettää autotallissa viikon päivät aamusta iltaan. Hän on puhunut kevaristaan paljon kavereilleen ja somessa joten paineet päästä tien päälle ovat suuret. Vihdoin pyörän konepuoli tulee kuntoon ja Marketta pääsee näyttämään pyörää kavereilleen. Marketta ei ole vielä ehtinyt panostaa pyörän ulkonäköpuoleen minkä vuoksi pyörä näyttää melkein kun ojasta löytyneeltä. </a:t>
            </a:r>
            <a:endParaRPr lang="fi-FI" sz="1700"/>
          </a:p>
          <a:p>
            <a:pPr marL="239601" indent="-239601">
              <a:buNone/>
            </a:pPr>
            <a:r>
              <a:rPr lang="fi-FI" sz="1700">
                <a:solidFill>
                  <a:srgbClr val="444444"/>
                </a:solidFill>
                <a:ea typeface="Calibri"/>
              </a:rPr>
              <a:t>	Kun Marketta tapaa kaverinsa he alkavat nauraa. Kaikki säästäminen ja ahkerointi valuu hukkaan, puhumattakaan Marketan ylpeydestä pyörästään. Seuraavien viikkojen aikana pyörästä kiusaaminen ja ilkkuminen jatkuu jatkumistaan eikä Marketta kohta aja sillä kuin pakolliset koulumatkat. Eräänä perjantaina Marketta on lähdössä koulusta ja käynnistää kevarinsa. Pihalla oleva poikaporukka alkaa huudella ”älä huudata sitä ruoskaa”, ”</a:t>
            </a:r>
            <a:r>
              <a:rPr lang="fi-FI" sz="1700" err="1">
                <a:solidFill>
                  <a:srgbClr val="444444"/>
                </a:solidFill>
                <a:ea typeface="Calibri"/>
              </a:rPr>
              <a:t>pitäiskö</a:t>
            </a:r>
            <a:r>
              <a:rPr lang="fi-FI" sz="1700">
                <a:solidFill>
                  <a:srgbClr val="444444"/>
                </a:solidFill>
                <a:ea typeface="Calibri"/>
              </a:rPr>
              <a:t> </a:t>
            </a:r>
            <a:r>
              <a:rPr lang="fi-FI" sz="1700" err="1">
                <a:solidFill>
                  <a:srgbClr val="444444"/>
                </a:solidFill>
                <a:ea typeface="Calibri"/>
              </a:rPr>
              <a:t>sun</a:t>
            </a:r>
            <a:r>
              <a:rPr lang="fi-FI" sz="1700">
                <a:solidFill>
                  <a:srgbClr val="444444"/>
                </a:solidFill>
                <a:ea typeface="Calibri"/>
              </a:rPr>
              <a:t> työntää se jokeen” ja ” </a:t>
            </a:r>
            <a:r>
              <a:rPr lang="fi-FI" sz="1700" err="1">
                <a:solidFill>
                  <a:srgbClr val="444444"/>
                </a:solidFill>
                <a:ea typeface="Calibri"/>
              </a:rPr>
              <a:t>mun</a:t>
            </a:r>
            <a:r>
              <a:rPr lang="fi-FI" sz="1700">
                <a:solidFill>
                  <a:srgbClr val="444444"/>
                </a:solidFill>
                <a:ea typeface="Calibri"/>
              </a:rPr>
              <a:t> mummonikin ajaa hienommalla mopolla”. Marketta lähtee paikalta itkua pidätellen. Ajaessaan hän kuitenkin tajuaa, ettei kiusaaminen lopu jollei hän pidä puoliaan, joten Marketta lyö jarrut pohjaan ja kääntyy takaisin koulun pihalle. </a:t>
            </a:r>
            <a:endParaRPr lang="fi-FI" sz="1700">
              <a:solidFill>
                <a:srgbClr val="222435"/>
              </a:solidFill>
              <a:ea typeface="Calibri"/>
            </a:endParaRPr>
          </a:p>
          <a:p>
            <a:pPr marL="239601" indent="-239601">
              <a:buNone/>
            </a:pPr>
            <a:r>
              <a:rPr lang="fi-FI" sz="1700">
                <a:solidFill>
                  <a:srgbClr val="444444"/>
                </a:solidFill>
                <a:ea typeface="Calibri"/>
              </a:rPr>
              <a:t>	Koulun pihassa Marketta talsii kohti poikaporukkaa. Pojat ovat hämmentyneitä ja vähän peloissaan. ”Nyt loppuu tuo pään aukominen”, Marketta huutaa ja ottaa lähintä poikaa, Samuelia rinnuksista kiinni retuuttaen tätä rajusti. Muut pojat yrittävät rauhoitella Markettaa, mutta Marketta ei päästä irti. Samuel saa vihdoin ravistettua itsensä irti ja pojat lähtevät paikalta. </a:t>
            </a:r>
            <a:endParaRPr lang="fi-FI" sz="1700"/>
          </a:p>
          <a:p>
            <a:pPr marL="239601" indent="-239601">
              <a:buNone/>
            </a:pPr>
            <a:r>
              <a:rPr lang="fi-FI" sz="1700">
                <a:solidFill>
                  <a:srgbClr val="444444"/>
                </a:solidFill>
                <a:ea typeface="Calibri"/>
              </a:rPr>
              <a:t>	Marketta juoksee poikien perään ja lyö viimeisenä olevaa poikaa kypärällä takaraivoon ja toista nyrkillä ohimoon. </a:t>
            </a:r>
            <a:endParaRPr lang="fi-FI" sz="1700"/>
          </a:p>
          <a:p>
            <a:pPr marL="239601" indent="-239601">
              <a:buNone/>
            </a:pPr>
            <a:endParaRPr lang="fi-FI" sz="1600"/>
          </a:p>
          <a:p>
            <a:pPr marL="0" indent="0">
              <a:buNone/>
            </a:pPr>
            <a:endParaRPr lang="fi-FI" sz="1600" i="1">
              <a:solidFill>
                <a:srgbClr val="444444"/>
              </a:solidFill>
              <a:latin typeface="Calibri"/>
              <a:ea typeface="Calibri"/>
            </a:endParaRPr>
          </a:p>
        </p:txBody>
      </p:sp>
      <p:sp>
        <p:nvSpPr>
          <p:cNvPr id="4" name="Tekstiruutu 3">
            <a:extLst>
              <a:ext uri="{FF2B5EF4-FFF2-40B4-BE49-F238E27FC236}">
                <a16:creationId xmlns:a16="http://schemas.microsoft.com/office/drawing/2014/main" id="{3C5AC55B-AB2E-9F90-36ED-71344F2AC03F}"/>
              </a:ext>
            </a:extLst>
          </p:cNvPr>
          <p:cNvSpPr txBox="1"/>
          <p:nvPr/>
        </p:nvSpPr>
        <p:spPr>
          <a:xfrm>
            <a:off x="1312785" y="6005076"/>
            <a:ext cx="3657600" cy="69775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a:ln>
                  <a:noFill/>
                </a:ln>
                <a:solidFill>
                  <a:prstClr val="black"/>
                </a:solidFill>
                <a:effectLst/>
                <a:uLnTx/>
                <a:uFillTx/>
                <a:latin typeface="Arial"/>
                <a:ea typeface="+mn-ea"/>
                <a:cs typeface="+mn-cs"/>
              </a:rPr>
              <a:t>     Pahoinpitely</a:t>
            </a:r>
            <a:endParaRPr kumimoji="0" lang="fi-FI" sz="24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a:ln>
                  <a:noFill/>
                </a:ln>
                <a:solidFill>
                  <a:prstClr val="black"/>
                </a:solidFill>
                <a:effectLst/>
                <a:uLnTx/>
                <a:uFillTx/>
                <a:latin typeface="Arial"/>
                <a:ea typeface="+mn-ea"/>
                <a:cs typeface="Arial"/>
              </a:rPr>
              <a:t>     Luku 21 § 5</a:t>
            </a:r>
          </a:p>
        </p:txBody>
      </p:sp>
      <p:sp>
        <p:nvSpPr>
          <p:cNvPr id="5" name="Tekstiruutu 4">
            <a:extLst>
              <a:ext uri="{FF2B5EF4-FFF2-40B4-BE49-F238E27FC236}">
                <a16:creationId xmlns:a16="http://schemas.microsoft.com/office/drawing/2014/main" id="{660B22E0-AEE3-3FBB-27C8-1DE739270161}"/>
              </a:ext>
            </a:extLst>
          </p:cNvPr>
          <p:cNvSpPr txBox="1"/>
          <p:nvPr/>
        </p:nvSpPr>
        <p:spPr>
          <a:xfrm>
            <a:off x="4970385" y="6013324"/>
            <a:ext cx="6369131" cy="69775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a:ln>
                  <a:noFill/>
                </a:ln>
                <a:solidFill>
                  <a:prstClr val="black"/>
                </a:solidFill>
                <a:effectLst/>
                <a:uLnTx/>
                <a:uFillTx/>
                <a:latin typeface="Arial"/>
                <a:ea typeface="+mn-ea"/>
                <a:cs typeface="+mn-cs"/>
              </a:rPr>
              <a:t>Pohtikaa yhdessä: onko kiusaaminen rikos? Saako     kiusattu puolustaa itseään ja millä keinoin?</a:t>
            </a:r>
            <a:endParaRPr kumimoji="0" lang="fi-FI" sz="24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62473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4298B-BAE3-CE9D-489A-24B5C0B7D007}"/>
              </a:ext>
            </a:extLst>
          </p:cNvPr>
          <p:cNvSpPr>
            <a:spLocks noGrp="1"/>
          </p:cNvSpPr>
          <p:nvPr>
            <p:ph type="title"/>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a:solidFill>
                  <a:srgbClr val="FFFFFF"/>
                </a:solidFill>
              </a:rPr>
              <a:t>Mistä apua eri tilanteisiin?</a:t>
            </a:r>
          </a:p>
        </p:txBody>
      </p:sp>
      <p:sp>
        <p:nvSpPr>
          <p:cNvPr id="3" name="Tekstin paikkamerkki 2">
            <a:extLst>
              <a:ext uri="{FF2B5EF4-FFF2-40B4-BE49-F238E27FC236}">
                <a16:creationId xmlns:a16="http://schemas.microsoft.com/office/drawing/2014/main" id="{DD4BA08B-9D97-7823-4458-41E6D35D81F0}"/>
              </a:ext>
            </a:extLst>
          </p:cNvPr>
          <p:cNvSpPr>
            <a:spLocks noGrp="1"/>
          </p:cNvSpPr>
          <p:nvPr>
            <p:ph type="body" idx="1"/>
          </p:nvPr>
        </p:nvSpPr>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238760" fontAlgn="base"/>
            <a:r>
              <a:rPr lang="fi-FI" sz="1600" u="sng" dirty="0">
                <a:solidFill>
                  <a:schemeClr val="bg1"/>
                </a:solidFill>
                <a:latin typeface="Arial"/>
                <a:ea typeface="Times New Roman" panose="02020603050405020304" pitchFamily="18" charset="0"/>
                <a:cs typeface="Arial"/>
              </a:rPr>
              <a:t>RIKU.FI</a:t>
            </a:r>
            <a:endParaRPr lang="fi-FI" sz="1600" dirty="0">
              <a:solidFill>
                <a:schemeClr val="bg1"/>
              </a:solidFill>
              <a:latin typeface="Arial"/>
              <a:ea typeface="Times New Roman" panose="02020603050405020304" pitchFamily="18" charset="0"/>
              <a:cs typeface="Arial"/>
            </a:endParaRPr>
          </a:p>
          <a:p>
            <a:pPr marL="0" indent="0" fontAlgn="base">
              <a:buNone/>
            </a:pPr>
            <a:r>
              <a:rPr lang="fi-FI" sz="1600" dirty="0">
                <a:solidFill>
                  <a:schemeClr val="bg1"/>
                </a:solidFill>
                <a:latin typeface="Arial"/>
                <a:ea typeface="Times New Roman" panose="02020603050405020304" pitchFamily="18" charset="0"/>
                <a:cs typeface="Arial"/>
              </a:rPr>
              <a:t>Rikosuhripäivystys 116 006 palvelee suomeksi ma–pe kello 9–20. (maksuton + anonyymi) RIKU-Chat nettisivuilla.</a:t>
            </a:r>
          </a:p>
          <a:p>
            <a:pPr indent="-238760" fontAlgn="base"/>
            <a:r>
              <a:rPr lang="fi-FI" sz="1600" u="sng" dirty="0">
                <a:solidFill>
                  <a:schemeClr val="bg1"/>
                </a:solidFill>
                <a:latin typeface="Arial"/>
                <a:ea typeface="Times New Roman" panose="02020603050405020304" pitchFamily="18" charset="0"/>
                <a:cs typeface="Arial"/>
              </a:rPr>
              <a:t>MLL.FI</a:t>
            </a:r>
            <a:endParaRPr lang="fi-FI" sz="1600" dirty="0">
              <a:solidFill>
                <a:schemeClr val="bg1"/>
              </a:solidFill>
              <a:latin typeface="Arial"/>
              <a:ea typeface="Times New Roman" panose="02020603050405020304" pitchFamily="18" charset="0"/>
              <a:cs typeface="Arial"/>
            </a:endParaRPr>
          </a:p>
          <a:p>
            <a:pPr marL="0" indent="0" fontAlgn="base">
              <a:buNone/>
            </a:pPr>
            <a:r>
              <a:rPr lang="fi-FI" sz="1600" dirty="0">
                <a:solidFill>
                  <a:schemeClr val="bg1"/>
                </a:solidFill>
                <a:latin typeface="Arial"/>
                <a:ea typeface="Times New Roman" panose="02020603050405020304" pitchFamily="18" charset="0"/>
                <a:cs typeface="Arial"/>
              </a:rPr>
              <a:t>MLL </a:t>
            </a:r>
            <a:r>
              <a:rPr lang="fi-FI" sz="1600" b="1" dirty="0">
                <a:solidFill>
                  <a:schemeClr val="bg1"/>
                </a:solidFill>
                <a:latin typeface="Arial"/>
                <a:ea typeface="Times New Roman" panose="02020603050405020304" pitchFamily="18" charset="0"/>
                <a:cs typeface="Arial"/>
              </a:rPr>
              <a:t>Lasten ja nuorten puhelin </a:t>
            </a:r>
            <a:r>
              <a:rPr lang="fi-FI" sz="1600" b="1" u="sng" dirty="0">
                <a:solidFill>
                  <a:schemeClr val="bg1"/>
                </a:solidFill>
                <a:latin typeface="Arial"/>
                <a:ea typeface="Times New Roman" panose="02020603050405020304" pitchFamily="18" charset="0"/>
                <a:cs typeface="Arial"/>
                <a:hlinkClick r:id="rId4">
                  <a:extLst>
                    <a:ext uri="{A12FA001-AC4F-418D-AE19-62706E023703}">
                      <ahyp:hlinkClr xmlns:ahyp="http://schemas.microsoft.com/office/drawing/2018/hyperlinkcolor" val="tx"/>
                    </a:ext>
                  </a:extLst>
                </a:hlinkClick>
              </a:rPr>
              <a:t>116 111</a:t>
            </a:r>
            <a:r>
              <a:rPr lang="fi-FI" sz="1600" b="1" dirty="0">
                <a:solidFill>
                  <a:schemeClr val="bg1"/>
                </a:solidFill>
                <a:latin typeface="Arial"/>
                <a:ea typeface="Times New Roman" panose="02020603050405020304" pitchFamily="18" charset="0"/>
                <a:cs typeface="Arial"/>
              </a:rPr>
              <a:t> </a:t>
            </a:r>
            <a:r>
              <a:rPr lang="fi-FI" sz="1600" dirty="0">
                <a:solidFill>
                  <a:schemeClr val="bg1"/>
                </a:solidFill>
                <a:latin typeface="Arial"/>
                <a:ea typeface="Times New Roman" panose="02020603050405020304" pitchFamily="18" charset="0"/>
                <a:cs typeface="Arial"/>
              </a:rPr>
              <a:t>maanantaista perjantaihin kello 14–20, lauantaisin ja sunnuntaisin kello 17–20 (maksuton + anonyymi)</a:t>
            </a:r>
          </a:p>
          <a:p>
            <a:pPr indent="-238760" fontAlgn="base"/>
            <a:r>
              <a:rPr lang="fi-FI" sz="1600" u="sng" dirty="0">
                <a:solidFill>
                  <a:schemeClr val="bg1"/>
                </a:solidFill>
                <a:latin typeface="Arial"/>
                <a:ea typeface="Times New Roman" panose="02020603050405020304" pitchFamily="18" charset="0"/>
                <a:cs typeface="Arial"/>
              </a:rPr>
              <a:t>Ehyt.fi</a:t>
            </a:r>
            <a:endParaRPr lang="fi-FI" sz="1600" dirty="0">
              <a:solidFill>
                <a:schemeClr val="bg1"/>
              </a:solidFill>
              <a:latin typeface="Arial"/>
              <a:ea typeface="Times New Roman" panose="02020603050405020304" pitchFamily="18" charset="0"/>
              <a:cs typeface="Arial"/>
            </a:endParaRPr>
          </a:p>
          <a:p>
            <a:pPr marL="0" indent="0" fontAlgn="base">
              <a:buNone/>
            </a:pPr>
            <a:r>
              <a:rPr lang="fi-FI" sz="1600" dirty="0">
                <a:solidFill>
                  <a:schemeClr val="bg1"/>
                </a:solidFill>
                <a:latin typeface="Arial"/>
                <a:ea typeface="Times New Roman" panose="02020603050405020304" pitchFamily="18" charset="0"/>
                <a:cs typeface="Arial"/>
              </a:rPr>
              <a:t>EHYT ry:n päihdeneuvonta Puhelinnumero: 0800 900 45​</a:t>
            </a:r>
            <a:r>
              <a:rPr lang="fi-FI" sz="1600" dirty="0">
                <a:solidFill>
                  <a:schemeClr val="bg1"/>
                </a:solidFill>
                <a:latin typeface="Times New Roman"/>
                <a:ea typeface="Times New Roman" panose="02020603050405020304" pitchFamily="18" charset="0"/>
                <a:cs typeface="Times New Roman"/>
              </a:rPr>
              <a:t> </a:t>
            </a:r>
            <a:r>
              <a:rPr lang="fi-FI" sz="1600" dirty="0">
                <a:solidFill>
                  <a:schemeClr val="bg1"/>
                </a:solidFill>
                <a:latin typeface="Arial"/>
                <a:ea typeface="Times New Roman" panose="02020603050405020304" pitchFamily="18" charset="0"/>
                <a:cs typeface="Arial"/>
              </a:rPr>
              <a:t>(maksuton + anonyymi + aina voi soittaa)</a:t>
            </a:r>
          </a:p>
          <a:p>
            <a:pPr marL="0" indent="0" fontAlgn="base">
              <a:buNone/>
            </a:pPr>
            <a:r>
              <a:rPr lang="fi-FI" sz="1600" dirty="0">
                <a:solidFill>
                  <a:schemeClr val="bg1"/>
                </a:solidFill>
                <a:latin typeface="Arial"/>
                <a:ea typeface="Calibri"/>
                <a:cs typeface="Arial"/>
              </a:rPr>
              <a:t>112-Sovellus (palveluneuvonta, tiedonhaku)</a:t>
            </a:r>
          </a:p>
          <a:p>
            <a:pPr marL="0" indent="0" fontAlgn="base">
              <a:buNone/>
            </a:pPr>
            <a:endParaRPr lang="fi-FI" sz="160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125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Päihdefaktat</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456565" indent="-456565">
              <a:buFont typeface="+mj-lt"/>
              <a:buAutoNum type="arabicPeriod"/>
            </a:pPr>
            <a:endParaRPr lang="fi-FI"/>
          </a:p>
          <a:p>
            <a:pPr marL="238760" indent="-238760"/>
            <a:r>
              <a:rPr lang="fi-FI">
                <a:hlinkClick r:id="rId3"/>
              </a:rPr>
              <a:t>Kahoot!</a:t>
            </a:r>
          </a:p>
          <a:p>
            <a:pPr marL="0" indent="0">
              <a:buNone/>
            </a:pPr>
            <a:endParaRPr lang="fi-FI"/>
          </a:p>
          <a:p>
            <a:pPr marL="238760" indent="-238760"/>
            <a:r>
              <a:rPr lang="fi-FI"/>
              <a:t>Kirjaudu peliin OMALLA etunimellä. </a:t>
            </a:r>
          </a:p>
        </p:txBody>
      </p:sp>
    </p:spTree>
    <p:extLst>
      <p:ext uri="{BB962C8B-B14F-4D97-AF65-F5344CB8AC3E}">
        <p14:creationId xmlns:p14="http://schemas.microsoft.com/office/powerpoint/2010/main" val="36447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World cafe -harjoitus</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r>
              <a:rPr lang="fi-FI"/>
              <a:t>Jakaudutaan 4. ryhmään.</a:t>
            </a:r>
            <a:endParaRPr lang="en-US"/>
          </a:p>
          <a:p>
            <a:pPr marL="238760" indent="-238760"/>
            <a:r>
              <a:rPr lang="fi-FI"/>
              <a:t>Jokaiselle ryhmälle jaetaan paperi, johon on kirjoitettu päihdeteemainen kysymys. Aikaa vastata on 3-4 minuuttia. Ajan loppuessa kysymykset siirretään seuraavalle ryhmälle. Jokainen ryhmä vastaa jokaiseen kysymykseen.</a:t>
            </a:r>
          </a:p>
          <a:p>
            <a:pPr marL="238760" indent="-238760"/>
            <a:r>
              <a:rPr lang="fi-FI"/>
              <a:t>Tarkoituksena on kirjoittaa paperiin ryhmän mielipiteitä kysymyksestä, tietoa ei tarvitse etsiä.</a:t>
            </a:r>
          </a:p>
          <a:p>
            <a:pPr marL="238760" indent="-238760"/>
            <a:r>
              <a:rPr lang="fi-FI"/>
              <a:t>Ryhmien vastattua kaikkiin kysymyksiin, ryhmät esittelevät tuotokset luokalle. Keskustellaan vastauksista yhdessä.</a:t>
            </a:r>
          </a:p>
          <a:p>
            <a:pPr marL="238760" indent="-238760"/>
            <a:r>
              <a:rPr lang="fi-FI"/>
              <a:t>Julisteet voi jättää halutessaan esim. luokan seinälle muistuttamaan aiheesta.</a:t>
            </a:r>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Tree>
    <p:extLst>
      <p:ext uri="{BB962C8B-B14F-4D97-AF65-F5344CB8AC3E}">
        <p14:creationId xmlns:p14="http://schemas.microsoft.com/office/powerpoint/2010/main" val="51372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39" y="2633662"/>
            <a:ext cx="6159076" cy="2349157"/>
          </a:xfrm>
        </p:spPr>
        <p:txBody>
          <a:bodyPr wrap="square" anchor="b">
            <a:normAutofit/>
          </a:bodyPr>
          <a:lstStyle/>
          <a:p>
            <a:r>
              <a:rPr lang="fi-FI" sz="5900"/>
              <a:t>Riippuvuus ja voimavarojen merkitys</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4984680"/>
            <a:ext cx="6907769" cy="1853073"/>
          </a:xfrm>
        </p:spPr>
        <p:txBody>
          <a:bodyPr anchor="t">
            <a:normAutofit/>
          </a:bodyPr>
          <a:lstStyle/>
          <a:p>
            <a:pPr>
              <a:spcAft>
                <a:spcPts val="600"/>
              </a:spcAft>
            </a:pPr>
            <a:r>
              <a:rPr lang="fi-FI" sz="2900"/>
              <a:t>8. luokka, 2. tunti</a:t>
            </a:r>
          </a:p>
          <a:p>
            <a:r>
              <a:rPr lang="en-US" sz="1200"/>
              <a:t>Turun </a:t>
            </a:r>
            <a:r>
              <a:rPr lang="en-US" sz="1200" err="1"/>
              <a:t>kaupungin</a:t>
            </a:r>
            <a:r>
              <a:rPr lang="en-US" sz="1200"/>
              <a:t> </a:t>
            </a:r>
            <a:r>
              <a:rPr lang="en-US" sz="1200" err="1"/>
              <a:t>ehkäisevän</a:t>
            </a:r>
            <a:r>
              <a:rPr lang="en-US" sz="1200"/>
              <a:t> </a:t>
            </a:r>
            <a:r>
              <a:rPr lang="en-US" sz="1200" err="1"/>
              <a:t>päihdetyön</a:t>
            </a:r>
            <a:r>
              <a:rPr lang="en-US" sz="1200"/>
              <a:t> </a:t>
            </a:r>
            <a:r>
              <a:rPr lang="en-US" sz="1200" err="1"/>
              <a:t>Selvästi</a:t>
            </a:r>
            <a:r>
              <a:rPr lang="en-US" sz="1200"/>
              <a:t> JEES! -</a:t>
            </a:r>
            <a:r>
              <a:rPr lang="en-US" sz="1200" err="1"/>
              <a:t>projekti</a:t>
            </a:r>
            <a:r>
              <a:rPr lang="en-US" sz="1200"/>
              <a:t> 2023-2025, Sanna </a:t>
            </a:r>
            <a:r>
              <a:rPr lang="en-US" sz="1200" err="1"/>
              <a:t>Tahko</a:t>
            </a:r>
            <a:r>
              <a:rPr lang="en-US" sz="1200"/>
              <a:t> &amp; Kristiina Helenius. </a:t>
            </a:r>
            <a:endParaRPr lang="en-US" sz="1200" b="0">
              <a:solidFill>
                <a:srgbClr val="000000"/>
              </a:solidFill>
            </a:endParaRPr>
          </a:p>
          <a:p>
            <a:r>
              <a:rPr lang="en-US" sz="1200" err="1"/>
              <a:t>Lähteet</a:t>
            </a:r>
            <a:r>
              <a:rPr lang="en-US" sz="1200"/>
              <a:t>: </a:t>
            </a:r>
            <a:endParaRPr lang="en-US" sz="1200" b="0">
              <a:solidFill>
                <a:srgbClr val="000000"/>
              </a:solidFill>
            </a:endParaRPr>
          </a:p>
          <a:p>
            <a:r>
              <a:rPr lang="en-US" sz="1200" err="1"/>
              <a:t>Terveyden</a:t>
            </a:r>
            <a:r>
              <a:rPr lang="en-US" sz="1200"/>
              <a:t> ja </a:t>
            </a:r>
            <a:r>
              <a:rPr lang="en-US" sz="1200" err="1"/>
              <a:t>hyvinvoinninlaitos</a:t>
            </a:r>
            <a:endParaRPr lang="en-US" sz="1200" b="0" err="1">
              <a:solidFill>
                <a:srgbClr val="000000"/>
              </a:solidFill>
            </a:endParaRPr>
          </a:p>
          <a:p>
            <a:r>
              <a:rPr lang="en-US" sz="1200" err="1"/>
              <a:t>Ehyt</a:t>
            </a:r>
            <a:r>
              <a:rPr lang="en-US" sz="1200"/>
              <a:t> </a:t>
            </a:r>
            <a:r>
              <a:rPr lang="en-US" sz="1200" err="1"/>
              <a:t>ry</a:t>
            </a:r>
            <a:endParaRPr lang="en-US" sz="1200" b="0" err="1">
              <a:solidFill>
                <a:srgbClr val="000000"/>
              </a:solidFill>
            </a:endParaRPr>
          </a:p>
          <a:p>
            <a:r>
              <a:rPr lang="en-US" sz="1200" err="1"/>
              <a:t>Mielenterveyden</a:t>
            </a:r>
            <a:r>
              <a:rPr lang="en-US" sz="1200"/>
              <a:t> </a:t>
            </a:r>
            <a:r>
              <a:rPr lang="en-US" sz="1200" err="1"/>
              <a:t>keskusliitto</a:t>
            </a:r>
            <a:endParaRPr lang="en-US" sz="1200" b="0" err="1">
              <a:solidFill>
                <a:srgbClr val="000000"/>
              </a:solidFill>
            </a:endParaRPr>
          </a:p>
          <a:p>
            <a:r>
              <a:rPr lang="en-US" sz="1200" err="1"/>
              <a:t>Päihdelinkki</a:t>
            </a:r>
            <a:endParaRPr lang="fi-FI" err="1"/>
          </a:p>
        </p:txBody>
      </p:sp>
    </p:spTree>
    <p:extLst>
      <p:ext uri="{BB962C8B-B14F-4D97-AF65-F5344CB8AC3E}">
        <p14:creationId xmlns:p14="http://schemas.microsoft.com/office/powerpoint/2010/main" val="709983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Omahelpperi: Päihderiippuvuus">
            <a:hlinkClick r:id="" action="ppaction://media"/>
            <a:extLst>
              <a:ext uri="{FF2B5EF4-FFF2-40B4-BE49-F238E27FC236}">
                <a16:creationId xmlns:a16="http://schemas.microsoft.com/office/drawing/2014/main" id="{3920183E-C8B7-C9C2-0864-44199148B654}"/>
              </a:ext>
            </a:extLst>
          </p:cNvPr>
          <p:cNvPicPr>
            <a:picLocks noRot="1" noChangeAspect="1"/>
          </p:cNvPicPr>
          <p:nvPr>
            <a:videoFile r:link="rId1"/>
          </p:nvPr>
        </p:nvPicPr>
        <p:blipFill>
          <a:blip r:embed="rId4"/>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398342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03281-67B3-F319-6BF1-3B4B72CB2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50A33-BA1C-B61C-97EC-7DEDC33FC4CB}"/>
              </a:ext>
            </a:extLst>
          </p:cNvPr>
          <p:cNvSpPr>
            <a:spLocks noGrp="1"/>
          </p:cNvSpPr>
          <p:nvPr>
            <p:ph type="title"/>
          </p:nvPr>
        </p:nvSpPr>
        <p:spPr>
          <a:xfrm>
            <a:off x="1037062" y="409576"/>
            <a:ext cx="10435091" cy="942974"/>
          </a:xfrm>
        </p:spPr>
        <p:txBody>
          <a:bodyPr/>
          <a:lstStyle/>
          <a:p>
            <a:r>
              <a:rPr lang="fi-FI"/>
              <a:t>Riippuvuus</a:t>
            </a:r>
            <a:endParaRPr lang="en-US"/>
          </a:p>
        </p:txBody>
      </p:sp>
      <p:sp>
        <p:nvSpPr>
          <p:cNvPr id="3" name="Text Placeholder 2">
            <a:extLst>
              <a:ext uri="{FF2B5EF4-FFF2-40B4-BE49-F238E27FC236}">
                <a16:creationId xmlns:a16="http://schemas.microsoft.com/office/drawing/2014/main" id="{CA738D41-D818-99A2-757F-A900A8C6E25E}"/>
              </a:ext>
            </a:extLst>
          </p:cNvPr>
          <p:cNvSpPr>
            <a:spLocks noGrp="1"/>
          </p:cNvSpPr>
          <p:nvPr>
            <p:ph type="body" idx="1"/>
          </p:nvPr>
        </p:nvSpPr>
        <p:spPr>
          <a:xfrm>
            <a:off x="516967" y="1715407"/>
            <a:ext cx="6264048" cy="5017588"/>
          </a:xfrm>
        </p:spPr>
        <p:txBody>
          <a:bodyPr vert="horz" lIns="0" tIns="45720" rIns="0" bIns="45720" numCol="1" rtlCol="0" anchor="t">
            <a:noAutofit/>
          </a:bodyPr>
          <a:lstStyle/>
          <a:p>
            <a:pPr marL="238760" indent="-238760">
              <a:buFont typeface="Calibri"/>
              <a:buChar char="-"/>
            </a:pPr>
            <a:r>
              <a:rPr lang="fi-FI"/>
              <a:t>Mitä riippuvuus on?</a:t>
            </a:r>
          </a:p>
          <a:p>
            <a:pPr marL="238760" indent="-238760">
              <a:buFont typeface="Calibri"/>
              <a:buChar char="-"/>
            </a:pPr>
            <a:r>
              <a:rPr lang="fi-FI" b="1"/>
              <a:t>Oma valinta vai sairaus?</a:t>
            </a:r>
            <a:endParaRPr lang="fi-FI"/>
          </a:p>
          <a:p>
            <a:pPr marL="0" indent="0">
              <a:buNone/>
            </a:pPr>
            <a:endParaRPr lang="fi-FI"/>
          </a:p>
          <a:p>
            <a:pPr marL="238760" indent="-238760">
              <a:buFont typeface="Calibri"/>
              <a:buChar char="-"/>
            </a:pPr>
            <a:r>
              <a:rPr lang="fi-FI"/>
              <a:t>Mitä riippuvuuteen liittyviä asioita näet  kuvassa?</a:t>
            </a:r>
          </a:p>
          <a:p>
            <a:pPr marL="238760" indent="-238760">
              <a:buFont typeface="Calibri"/>
              <a:buChar char="-"/>
            </a:pPr>
            <a:endParaRPr lang="fi-FI"/>
          </a:p>
          <a:p>
            <a:pPr marL="238760" indent="-238760">
              <a:buFont typeface="Calibri"/>
              <a:buChar char="-"/>
            </a:pPr>
            <a:r>
              <a:rPr lang="fi-FI"/>
              <a:t>Vierotusoireet --&gt; kierre kasvaa helposti huomaamatta</a:t>
            </a:r>
          </a:p>
          <a:p>
            <a:pPr marL="238760" indent="-238760">
              <a:buFont typeface="Calibri"/>
              <a:buChar char="-"/>
            </a:pPr>
            <a:endParaRPr lang="fi-FI"/>
          </a:p>
          <a:p>
            <a:pPr marL="238760" indent="-238760">
              <a:buFont typeface="Calibri"/>
              <a:buChar char="-"/>
            </a:pPr>
            <a:endParaRPr lang="fi-FI"/>
          </a:p>
          <a:p>
            <a:pPr marL="238760" indent="-238760">
              <a:buFont typeface="Calibri"/>
              <a:buChar char="-"/>
            </a:pPr>
            <a:endParaRPr lang="fi-FI"/>
          </a:p>
          <a:p>
            <a:pPr marL="238760" indent="-238760">
              <a:buFont typeface="Calibri"/>
              <a:buChar char="-"/>
            </a:pPr>
            <a:endParaRPr lang="fi-FI"/>
          </a:p>
          <a:p>
            <a:pPr marL="456565" indent="-456565">
              <a:buFont typeface="Calibri"/>
              <a:buChar char="-"/>
            </a:pPr>
            <a:endParaRPr lang="fi-FI"/>
          </a:p>
          <a:p>
            <a:pPr marL="456565" indent="-456565">
              <a:buFont typeface="Calibri"/>
              <a:buChar char="-"/>
            </a:pPr>
            <a:endParaRPr lang="fi-FI"/>
          </a:p>
        </p:txBody>
      </p:sp>
      <p:pic>
        <p:nvPicPr>
          <p:cNvPr id="4" name="Picture 3">
            <a:extLst>
              <a:ext uri="{FF2B5EF4-FFF2-40B4-BE49-F238E27FC236}">
                <a16:creationId xmlns:a16="http://schemas.microsoft.com/office/drawing/2014/main" id="{B3DEF891-DD37-C78C-9E0B-E735BF2EB6E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8669" y="-5819"/>
            <a:ext cx="4931585" cy="6902434"/>
          </a:xfrm>
          <a:prstGeom prst="rect">
            <a:avLst/>
          </a:prstGeom>
        </p:spPr>
      </p:pic>
    </p:spTree>
    <p:extLst>
      <p:ext uri="{BB962C8B-B14F-4D97-AF65-F5344CB8AC3E}">
        <p14:creationId xmlns:p14="http://schemas.microsoft.com/office/powerpoint/2010/main" val="325336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6BFE-CE89-5E68-CD8B-26B05834FB54}"/>
              </a:ext>
            </a:extLst>
          </p:cNvPr>
          <p:cNvSpPr>
            <a:spLocks noGrp="1"/>
          </p:cNvSpPr>
          <p:nvPr>
            <p:ph type="title"/>
          </p:nvPr>
        </p:nvSpPr>
        <p:spPr>
          <a:xfrm>
            <a:off x="890047" y="746064"/>
            <a:ext cx="10852034" cy="873481"/>
          </a:xfrm>
        </p:spPr>
        <p:txBody>
          <a:bodyPr/>
          <a:lstStyle/>
          <a:p>
            <a:r>
              <a:rPr lang="en-US" err="1"/>
              <a:t>Päihdeongelmilta</a:t>
            </a:r>
            <a:r>
              <a:rPr lang="en-US"/>
              <a:t> </a:t>
            </a:r>
            <a:r>
              <a:rPr lang="en-US" err="1"/>
              <a:t>suojaavia</a:t>
            </a:r>
            <a:r>
              <a:rPr lang="en-US"/>
              <a:t> </a:t>
            </a:r>
            <a:r>
              <a:rPr lang="en-US" err="1"/>
              <a:t>tekijöitä</a:t>
            </a:r>
            <a:r>
              <a:rPr lang="en-US"/>
              <a:t>:</a:t>
            </a:r>
          </a:p>
        </p:txBody>
      </p:sp>
      <p:sp>
        <p:nvSpPr>
          <p:cNvPr id="3" name="Text Placeholder 2">
            <a:extLst>
              <a:ext uri="{FF2B5EF4-FFF2-40B4-BE49-F238E27FC236}">
                <a16:creationId xmlns:a16="http://schemas.microsoft.com/office/drawing/2014/main" id="{F0523E38-733A-B24F-CE3B-5643033C9670}"/>
              </a:ext>
            </a:extLst>
          </p:cNvPr>
          <p:cNvSpPr>
            <a:spLocks noGrp="1"/>
          </p:cNvSpPr>
          <p:nvPr>
            <p:ph type="body" idx="1"/>
          </p:nvPr>
        </p:nvSpPr>
        <p:spPr>
          <a:xfrm>
            <a:off x="875668" y="1837980"/>
            <a:ext cx="10435092" cy="4217885"/>
          </a:xfrm>
        </p:spPr>
        <p:txBody>
          <a:bodyPr vert="horz" lIns="0" tIns="45720" rIns="0" bIns="45720" rtlCol="0" anchor="t">
            <a:noAutofit/>
          </a:bodyPr>
          <a:lstStyle/>
          <a:p>
            <a:pPr marL="238760" indent="-228600">
              <a:lnSpc>
                <a:spcPct val="90000"/>
              </a:lnSpc>
              <a:spcAft>
                <a:spcPts val="600"/>
              </a:spcAft>
              <a:buFont typeface="Arial,Sans-Serif"/>
            </a:pPr>
            <a:r>
              <a:rPr lang="en-US" err="1"/>
              <a:t>Läheiset</a:t>
            </a:r>
            <a:r>
              <a:rPr lang="en-US"/>
              <a:t> </a:t>
            </a:r>
            <a:r>
              <a:rPr lang="en-US" err="1"/>
              <a:t>välit</a:t>
            </a:r>
            <a:r>
              <a:rPr lang="en-US"/>
              <a:t> </a:t>
            </a:r>
            <a:r>
              <a:rPr lang="en-US" err="1"/>
              <a:t>perheeseen</a:t>
            </a:r>
            <a:r>
              <a:rPr lang="en-US"/>
              <a:t>/</a:t>
            </a:r>
            <a:r>
              <a:rPr lang="en-US" u="sng" err="1"/>
              <a:t>muuhun</a:t>
            </a:r>
            <a:r>
              <a:rPr lang="en-US" u="sng"/>
              <a:t> </a:t>
            </a:r>
            <a:r>
              <a:rPr lang="en-US" u="sng" err="1"/>
              <a:t>luotettavaan</a:t>
            </a:r>
            <a:r>
              <a:rPr lang="en-US" u="sng"/>
              <a:t> </a:t>
            </a:r>
            <a:r>
              <a:rPr lang="en-US" u="sng" err="1"/>
              <a:t>aikuiseen</a:t>
            </a:r>
            <a:r>
              <a:rPr lang="en-US"/>
              <a:t>. </a:t>
            </a:r>
          </a:p>
          <a:p>
            <a:pPr marL="238760" indent="-228600">
              <a:lnSpc>
                <a:spcPct val="90000"/>
              </a:lnSpc>
              <a:spcAft>
                <a:spcPts val="600"/>
              </a:spcAft>
              <a:buFont typeface="Arial,Sans-Serif"/>
            </a:pPr>
            <a:r>
              <a:rPr lang="en-US" err="1"/>
              <a:t>Terve</a:t>
            </a:r>
            <a:r>
              <a:rPr lang="en-US"/>
              <a:t> </a:t>
            </a:r>
            <a:r>
              <a:rPr lang="en-US" err="1"/>
              <a:t>itsetunto</a:t>
            </a:r>
            <a:r>
              <a:rPr lang="en-US"/>
              <a:t>, </a:t>
            </a:r>
            <a:r>
              <a:rPr lang="en-US" err="1"/>
              <a:t>myönteinen</a:t>
            </a:r>
            <a:r>
              <a:rPr lang="en-US"/>
              <a:t> </a:t>
            </a:r>
            <a:r>
              <a:rPr lang="en-US" err="1"/>
              <a:t>minäkuva</a:t>
            </a:r>
            <a:r>
              <a:rPr lang="en-US"/>
              <a:t>, </a:t>
            </a:r>
            <a:r>
              <a:rPr lang="en-US" u="sng" err="1"/>
              <a:t>omat</a:t>
            </a:r>
            <a:r>
              <a:rPr lang="en-US" u="sng"/>
              <a:t> </a:t>
            </a:r>
            <a:r>
              <a:rPr lang="en-US" u="sng" err="1"/>
              <a:t>voimavarat</a:t>
            </a:r>
            <a:r>
              <a:rPr lang="en-US" u="sng"/>
              <a:t>. </a:t>
            </a:r>
          </a:p>
          <a:p>
            <a:pPr marL="238760" indent="-228600">
              <a:lnSpc>
                <a:spcPct val="90000"/>
              </a:lnSpc>
              <a:spcAft>
                <a:spcPts val="600"/>
              </a:spcAft>
              <a:buFont typeface="Arial,Sans-Serif"/>
            </a:pPr>
            <a:r>
              <a:rPr lang="en-US" err="1"/>
              <a:t>Osallisuuden</a:t>
            </a:r>
            <a:r>
              <a:rPr lang="en-US"/>
              <a:t> </a:t>
            </a:r>
            <a:r>
              <a:rPr lang="en-US" err="1"/>
              <a:t>tunne</a:t>
            </a:r>
            <a:r>
              <a:rPr lang="en-US"/>
              <a:t> (</a:t>
            </a:r>
            <a:r>
              <a:rPr lang="en-US" err="1"/>
              <a:t>esim</a:t>
            </a:r>
            <a:r>
              <a:rPr lang="en-US"/>
              <a:t>. </a:t>
            </a:r>
            <a:r>
              <a:rPr lang="en-US" err="1"/>
              <a:t>harrastus</a:t>
            </a:r>
            <a:r>
              <a:rPr lang="en-US"/>
              <a:t>, </a:t>
            </a:r>
            <a:r>
              <a:rPr lang="en-US" err="1"/>
              <a:t>kaverit</a:t>
            </a:r>
            <a:r>
              <a:rPr lang="en-US"/>
              <a:t>, </a:t>
            </a:r>
            <a:r>
              <a:rPr lang="en-US" err="1"/>
              <a:t>koulu</a:t>
            </a:r>
            <a:r>
              <a:rPr lang="en-US"/>
              <a:t>, </a:t>
            </a:r>
            <a:r>
              <a:rPr lang="en-US" err="1"/>
              <a:t>työ</a:t>
            </a:r>
            <a:r>
              <a:rPr lang="en-US"/>
              <a:t>, </a:t>
            </a:r>
            <a:r>
              <a:rPr lang="en-US" err="1"/>
              <a:t>perhe</a:t>
            </a:r>
            <a:r>
              <a:rPr lang="en-US"/>
              <a:t>, </a:t>
            </a:r>
            <a:r>
              <a:rPr lang="en-US" err="1"/>
              <a:t>peliporukka</a:t>
            </a:r>
            <a:r>
              <a:rPr lang="en-US"/>
              <a:t>). </a:t>
            </a:r>
          </a:p>
          <a:p>
            <a:pPr marL="238760" indent="-228600">
              <a:lnSpc>
                <a:spcPct val="90000"/>
              </a:lnSpc>
              <a:spcAft>
                <a:spcPts val="600"/>
              </a:spcAft>
              <a:buFont typeface="Arial,Sans-Serif"/>
            </a:pPr>
            <a:r>
              <a:rPr lang="en-US" err="1"/>
              <a:t>Hyvät</a:t>
            </a:r>
            <a:r>
              <a:rPr lang="en-US"/>
              <a:t> </a:t>
            </a:r>
            <a:r>
              <a:rPr lang="en-US" err="1"/>
              <a:t>sosiaaliset</a:t>
            </a:r>
            <a:r>
              <a:rPr lang="en-US"/>
              <a:t> </a:t>
            </a:r>
            <a:r>
              <a:rPr lang="en-US" err="1"/>
              <a:t>taidot</a:t>
            </a:r>
            <a:r>
              <a:rPr lang="en-US"/>
              <a:t> ja </a:t>
            </a:r>
            <a:r>
              <a:rPr lang="en-US" err="1"/>
              <a:t>tunnetaidot</a:t>
            </a:r>
            <a:r>
              <a:rPr lang="en-US"/>
              <a:t>. </a:t>
            </a:r>
          </a:p>
          <a:p>
            <a:pPr marL="238760" indent="-228600">
              <a:lnSpc>
                <a:spcPct val="90000"/>
              </a:lnSpc>
              <a:spcAft>
                <a:spcPts val="600"/>
              </a:spcAft>
              <a:buFont typeface="Arial,Sans-Serif"/>
            </a:pPr>
            <a:r>
              <a:rPr lang="en-US" err="1"/>
              <a:t>Onnistumiset</a:t>
            </a:r>
            <a:r>
              <a:rPr lang="en-US"/>
              <a:t>. </a:t>
            </a:r>
          </a:p>
          <a:p>
            <a:pPr marL="238760" indent="-228600">
              <a:lnSpc>
                <a:spcPct val="90000"/>
              </a:lnSpc>
              <a:spcAft>
                <a:spcPts val="600"/>
              </a:spcAft>
              <a:buFont typeface="Arial,Sans-Serif"/>
            </a:pPr>
            <a:r>
              <a:rPr lang="en-US" err="1"/>
              <a:t>Lähiyhteisön</a:t>
            </a:r>
            <a:r>
              <a:rPr lang="en-US"/>
              <a:t> </a:t>
            </a:r>
            <a:r>
              <a:rPr lang="en-US" err="1"/>
              <a:t>vastuullinen</a:t>
            </a:r>
            <a:r>
              <a:rPr lang="en-US"/>
              <a:t> </a:t>
            </a:r>
            <a:r>
              <a:rPr lang="en-US" err="1"/>
              <a:t>suhtautuminen</a:t>
            </a:r>
            <a:r>
              <a:rPr lang="en-US"/>
              <a:t> </a:t>
            </a:r>
            <a:r>
              <a:rPr lang="en-US" err="1"/>
              <a:t>päihteisiin</a:t>
            </a:r>
            <a:r>
              <a:rPr lang="en-US"/>
              <a:t>.</a:t>
            </a:r>
          </a:p>
          <a:p>
            <a:pPr marL="238760" indent="-228600">
              <a:lnSpc>
                <a:spcPct val="90000"/>
              </a:lnSpc>
              <a:spcAft>
                <a:spcPts val="600"/>
              </a:spcAft>
              <a:buFont typeface="Arial,Sans-Serif"/>
            </a:pPr>
            <a:endParaRPr lang="en-US"/>
          </a:p>
          <a:p>
            <a:pPr marL="238760" indent="-228600">
              <a:lnSpc>
                <a:spcPct val="90000"/>
              </a:lnSpc>
              <a:spcAft>
                <a:spcPts val="600"/>
              </a:spcAft>
              <a:buFont typeface="Arial,Sans-Serif"/>
            </a:pPr>
            <a:r>
              <a:rPr lang="en-US" b="1" err="1"/>
              <a:t>Yllämainittujen</a:t>
            </a:r>
            <a:r>
              <a:rPr lang="en-US" b="1"/>
              <a:t> </a:t>
            </a:r>
            <a:r>
              <a:rPr lang="en-US" b="1" err="1"/>
              <a:t>puute</a:t>
            </a:r>
            <a:r>
              <a:rPr lang="en-US" b="1"/>
              <a:t> </a:t>
            </a:r>
            <a:r>
              <a:rPr lang="en-US" b="1" err="1"/>
              <a:t>ei</a:t>
            </a:r>
            <a:r>
              <a:rPr lang="en-US" b="1"/>
              <a:t> </a:t>
            </a:r>
            <a:r>
              <a:rPr lang="en-US" b="1" err="1"/>
              <a:t>tarkoita</a:t>
            </a:r>
            <a:r>
              <a:rPr lang="en-US" b="1"/>
              <a:t>, </a:t>
            </a:r>
            <a:r>
              <a:rPr lang="en-US" b="1" err="1"/>
              <a:t>että</a:t>
            </a:r>
            <a:r>
              <a:rPr lang="en-US" b="1"/>
              <a:t> </a:t>
            </a:r>
            <a:r>
              <a:rPr lang="en-US" b="1" err="1"/>
              <a:t>nuori</a:t>
            </a:r>
            <a:r>
              <a:rPr lang="en-US" b="1"/>
              <a:t> </a:t>
            </a:r>
            <a:r>
              <a:rPr lang="en-US" b="1" err="1"/>
              <a:t>päätyy</a:t>
            </a:r>
            <a:r>
              <a:rPr lang="en-US" b="1"/>
              <a:t> </a:t>
            </a:r>
            <a:r>
              <a:rPr lang="en-US" b="1" err="1"/>
              <a:t>päihteiden</a:t>
            </a:r>
            <a:r>
              <a:rPr lang="en-US" b="1"/>
              <a:t> </a:t>
            </a:r>
            <a:r>
              <a:rPr lang="en-US" b="1" err="1"/>
              <a:t>käyttäjäksi</a:t>
            </a:r>
            <a:r>
              <a:rPr lang="en-US" b="1"/>
              <a:t>. </a:t>
            </a:r>
            <a:r>
              <a:rPr lang="en-US" b="1" err="1"/>
              <a:t>Silloin</a:t>
            </a:r>
            <a:r>
              <a:rPr lang="en-US" b="1"/>
              <a:t> on </a:t>
            </a:r>
            <a:r>
              <a:rPr lang="en-US" b="1" err="1"/>
              <a:t>kuitenkin</a:t>
            </a:r>
            <a:r>
              <a:rPr lang="en-US" b="1"/>
              <a:t> </a:t>
            </a:r>
            <a:r>
              <a:rPr lang="en-US" b="1" err="1"/>
              <a:t>tärkeä</a:t>
            </a:r>
            <a:r>
              <a:rPr lang="en-US" b="1"/>
              <a:t> </a:t>
            </a:r>
            <a:r>
              <a:rPr lang="en-US" b="1" err="1"/>
              <a:t>miettiä</a:t>
            </a:r>
            <a:r>
              <a:rPr lang="en-US" b="1"/>
              <a:t>, </a:t>
            </a:r>
            <a:r>
              <a:rPr lang="en-US" b="1" err="1"/>
              <a:t>miten</a:t>
            </a:r>
            <a:r>
              <a:rPr lang="en-US" b="1"/>
              <a:t> </a:t>
            </a:r>
            <a:r>
              <a:rPr lang="en-US" b="1" err="1"/>
              <a:t>itse</a:t>
            </a:r>
            <a:r>
              <a:rPr lang="en-US" b="1"/>
              <a:t> </a:t>
            </a:r>
            <a:r>
              <a:rPr lang="en-US" b="1" err="1"/>
              <a:t>voi</a:t>
            </a:r>
            <a:r>
              <a:rPr lang="en-US" b="1"/>
              <a:t> </a:t>
            </a:r>
            <a:r>
              <a:rPr lang="en-US" b="1" err="1"/>
              <a:t>näitä</a:t>
            </a:r>
            <a:r>
              <a:rPr lang="en-US" b="1"/>
              <a:t> </a:t>
            </a:r>
            <a:r>
              <a:rPr lang="en-US" b="1" err="1"/>
              <a:t>asioita</a:t>
            </a:r>
            <a:r>
              <a:rPr lang="en-US" b="1"/>
              <a:t> </a:t>
            </a:r>
            <a:r>
              <a:rPr lang="en-US" b="1" err="1"/>
              <a:t>elämässään</a:t>
            </a:r>
            <a:r>
              <a:rPr lang="en-US" b="1"/>
              <a:t> </a:t>
            </a:r>
            <a:r>
              <a:rPr lang="en-US" b="1" err="1"/>
              <a:t>parantaa</a:t>
            </a:r>
            <a:r>
              <a:rPr lang="en-US" b="1"/>
              <a:t>.</a:t>
            </a:r>
            <a:r>
              <a:rPr lang="en-US"/>
              <a:t> </a:t>
            </a:r>
          </a:p>
        </p:txBody>
      </p:sp>
    </p:spTree>
    <p:extLst>
      <p:ext uri="{BB962C8B-B14F-4D97-AF65-F5344CB8AC3E}">
        <p14:creationId xmlns:p14="http://schemas.microsoft.com/office/powerpoint/2010/main" val="76282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6F8C-BC6A-2CFF-97C6-B2FDA40D657A}"/>
              </a:ext>
            </a:extLst>
          </p:cNvPr>
          <p:cNvSpPr>
            <a:spLocks noGrp="1"/>
          </p:cNvSpPr>
          <p:nvPr>
            <p:ph type="title"/>
          </p:nvPr>
        </p:nvSpPr>
        <p:spPr/>
        <p:txBody>
          <a:bodyPr/>
          <a:lstStyle/>
          <a:p>
            <a:r>
              <a:rPr lang="en-US" err="1"/>
              <a:t>Voimavarat</a:t>
            </a:r>
            <a:endParaRPr lang="en-US"/>
          </a:p>
        </p:txBody>
      </p:sp>
      <p:sp>
        <p:nvSpPr>
          <p:cNvPr id="3" name="Text Placeholder 2">
            <a:extLst>
              <a:ext uri="{FF2B5EF4-FFF2-40B4-BE49-F238E27FC236}">
                <a16:creationId xmlns:a16="http://schemas.microsoft.com/office/drawing/2014/main" id="{33B4B6E9-D9D8-97B9-3DE3-2B401CCAE1C3}"/>
              </a:ext>
            </a:extLst>
          </p:cNvPr>
          <p:cNvSpPr>
            <a:spLocks noGrp="1"/>
          </p:cNvSpPr>
          <p:nvPr>
            <p:ph type="body" idx="1"/>
          </p:nvPr>
        </p:nvSpPr>
        <p:spPr/>
        <p:txBody>
          <a:bodyPr vert="horz" lIns="0" tIns="45720" rIns="0" bIns="45720" rtlCol="0" anchor="t">
            <a:noAutofit/>
          </a:bodyPr>
          <a:lstStyle/>
          <a:p>
            <a:pPr marL="238760" indent="-238760"/>
            <a:r>
              <a:rPr lang="en-US" err="1"/>
              <a:t>Voimavarat</a:t>
            </a:r>
            <a:r>
              <a:rPr lang="en-US"/>
              <a:t> </a:t>
            </a:r>
            <a:r>
              <a:rPr lang="en-US" err="1"/>
              <a:t>ovat</a:t>
            </a:r>
            <a:r>
              <a:rPr lang="en-US"/>
              <a:t> </a:t>
            </a:r>
            <a:r>
              <a:rPr lang="en-US" err="1"/>
              <a:t>jokaiselle</a:t>
            </a:r>
            <a:r>
              <a:rPr lang="en-US"/>
              <a:t> </a:t>
            </a:r>
            <a:r>
              <a:rPr lang="en-US" err="1"/>
              <a:t>henkilökohtaisia</a:t>
            </a:r>
            <a:r>
              <a:rPr lang="en-US"/>
              <a:t>. Ne </a:t>
            </a:r>
            <a:r>
              <a:rPr lang="en-US" err="1"/>
              <a:t>antavat</a:t>
            </a:r>
            <a:r>
              <a:rPr lang="en-US"/>
              <a:t> </a:t>
            </a:r>
            <a:r>
              <a:rPr lang="en-US" err="1"/>
              <a:t>tukea</a:t>
            </a:r>
            <a:r>
              <a:rPr lang="en-US"/>
              <a:t> ja </a:t>
            </a:r>
            <a:r>
              <a:rPr lang="en-US" err="1"/>
              <a:t>voimaa</a:t>
            </a:r>
            <a:r>
              <a:rPr lang="en-US"/>
              <a:t> </a:t>
            </a:r>
            <a:r>
              <a:rPr lang="en-US" err="1"/>
              <a:t>elämäämme</a:t>
            </a:r>
            <a:r>
              <a:rPr lang="en-US"/>
              <a:t>. </a:t>
            </a:r>
          </a:p>
          <a:p>
            <a:pPr marL="238760" indent="-238760"/>
            <a:r>
              <a:rPr lang="en-US" err="1"/>
              <a:t>Voimavaroja</a:t>
            </a:r>
            <a:r>
              <a:rPr lang="en-US"/>
              <a:t> </a:t>
            </a:r>
            <a:r>
              <a:rPr lang="en-US" err="1"/>
              <a:t>tuovia</a:t>
            </a:r>
            <a:r>
              <a:rPr lang="en-US"/>
              <a:t> </a:t>
            </a:r>
            <a:r>
              <a:rPr lang="en-US" err="1"/>
              <a:t>asioita</a:t>
            </a:r>
            <a:r>
              <a:rPr lang="en-US"/>
              <a:t> </a:t>
            </a:r>
            <a:r>
              <a:rPr lang="en-US" err="1"/>
              <a:t>voi</a:t>
            </a:r>
            <a:r>
              <a:rPr lang="en-US"/>
              <a:t> </a:t>
            </a:r>
            <a:r>
              <a:rPr lang="en-US" err="1"/>
              <a:t>tunnistaa</a:t>
            </a:r>
            <a:r>
              <a:rPr lang="en-US"/>
              <a:t> </a:t>
            </a:r>
            <a:r>
              <a:rPr lang="en-US" err="1"/>
              <a:t>esimerkiksi</a:t>
            </a:r>
            <a:r>
              <a:rPr lang="en-US"/>
              <a:t> </a:t>
            </a:r>
            <a:r>
              <a:rPr lang="en-US" err="1"/>
              <a:t>miettimällä</a:t>
            </a:r>
            <a:r>
              <a:rPr lang="en-US"/>
              <a:t> </a:t>
            </a:r>
            <a:r>
              <a:rPr lang="en-US" err="1"/>
              <a:t>millaisia</a:t>
            </a:r>
            <a:r>
              <a:rPr lang="en-US"/>
              <a:t> </a:t>
            </a:r>
            <a:r>
              <a:rPr lang="en-US" err="1"/>
              <a:t>asioita</a:t>
            </a:r>
            <a:r>
              <a:rPr lang="en-US"/>
              <a:t> on </a:t>
            </a:r>
            <a:r>
              <a:rPr lang="en-US" err="1"/>
              <a:t>mukava</a:t>
            </a:r>
            <a:r>
              <a:rPr lang="en-US"/>
              <a:t> </a:t>
            </a:r>
            <a:r>
              <a:rPr lang="en-US" err="1"/>
              <a:t>tehdä</a:t>
            </a:r>
            <a:r>
              <a:rPr lang="en-US"/>
              <a:t>, </a:t>
            </a:r>
            <a:r>
              <a:rPr lang="en-US" err="1"/>
              <a:t>mitä</a:t>
            </a:r>
            <a:r>
              <a:rPr lang="en-US"/>
              <a:t> </a:t>
            </a:r>
            <a:r>
              <a:rPr lang="en-US" err="1"/>
              <a:t>odottaa</a:t>
            </a:r>
            <a:r>
              <a:rPr lang="en-US"/>
              <a:t> ja </a:t>
            </a:r>
            <a:r>
              <a:rPr lang="en-US" err="1"/>
              <a:t>mikä</a:t>
            </a:r>
            <a:r>
              <a:rPr lang="en-US"/>
              <a:t> </a:t>
            </a:r>
            <a:r>
              <a:rPr lang="en-US" err="1"/>
              <a:t>innostaa</a:t>
            </a:r>
            <a:r>
              <a:rPr lang="en-US"/>
              <a:t>! </a:t>
            </a:r>
          </a:p>
          <a:p>
            <a:pPr marL="238760" indent="-238760"/>
            <a:r>
              <a:rPr lang="en-US" b="1" err="1"/>
              <a:t>Millaiset</a:t>
            </a:r>
            <a:r>
              <a:rPr lang="en-US" b="1"/>
              <a:t> </a:t>
            </a:r>
            <a:r>
              <a:rPr lang="en-US" b="1" err="1"/>
              <a:t>asiat</a:t>
            </a:r>
            <a:r>
              <a:rPr lang="en-US" b="1"/>
              <a:t> </a:t>
            </a:r>
            <a:r>
              <a:rPr lang="en-US" b="1" err="1"/>
              <a:t>auttavat</a:t>
            </a:r>
            <a:r>
              <a:rPr lang="en-US" b="1"/>
              <a:t> </a:t>
            </a:r>
            <a:r>
              <a:rPr lang="en-US" b="1" err="1"/>
              <a:t>jaksamaan</a:t>
            </a:r>
            <a:r>
              <a:rPr lang="en-US" b="1"/>
              <a:t> </a:t>
            </a:r>
            <a:r>
              <a:rPr lang="en-US" b="1" err="1"/>
              <a:t>hankalissa</a:t>
            </a:r>
            <a:r>
              <a:rPr lang="en-US" b="1"/>
              <a:t> </a:t>
            </a:r>
            <a:r>
              <a:rPr lang="en-US" b="1" err="1"/>
              <a:t>tilanteissa</a:t>
            </a:r>
            <a:r>
              <a:rPr lang="en-US" b="1"/>
              <a:t>? </a:t>
            </a:r>
            <a:r>
              <a:rPr lang="en-US" b="1" err="1"/>
              <a:t>Mikä</a:t>
            </a:r>
            <a:r>
              <a:rPr lang="en-US" b="1"/>
              <a:t> </a:t>
            </a:r>
            <a:r>
              <a:rPr lang="en-US" b="1" err="1"/>
              <a:t>auttaa</a:t>
            </a:r>
            <a:r>
              <a:rPr lang="en-US" b="1"/>
              <a:t> </a:t>
            </a:r>
            <a:r>
              <a:rPr lang="en-US" b="1" err="1"/>
              <a:t>saavuttamaan</a:t>
            </a:r>
            <a:r>
              <a:rPr lang="en-US" b="1"/>
              <a:t> </a:t>
            </a:r>
            <a:r>
              <a:rPr lang="en-US" b="1" err="1"/>
              <a:t>tavoitteitani</a:t>
            </a:r>
            <a:r>
              <a:rPr lang="en-US" b="1"/>
              <a:t>.</a:t>
            </a:r>
          </a:p>
          <a:p>
            <a:pPr marL="238760" indent="-238760"/>
            <a:r>
              <a:rPr lang="en-US" b="1"/>
              <a:t>Kun </a:t>
            </a:r>
            <a:r>
              <a:rPr lang="en-US" b="1" err="1"/>
              <a:t>kaikki</a:t>
            </a:r>
            <a:r>
              <a:rPr lang="en-US" b="1"/>
              <a:t> </a:t>
            </a:r>
            <a:r>
              <a:rPr lang="en-US" b="1" err="1"/>
              <a:t>ei</a:t>
            </a:r>
            <a:r>
              <a:rPr lang="en-US" b="1"/>
              <a:t> </a:t>
            </a:r>
            <a:r>
              <a:rPr lang="en-US" b="1" err="1"/>
              <a:t>mene</a:t>
            </a:r>
            <a:r>
              <a:rPr lang="en-US" b="1"/>
              <a:t> </a:t>
            </a:r>
            <a:r>
              <a:rPr lang="en-US" b="1" err="1"/>
              <a:t>ihan</a:t>
            </a:r>
            <a:r>
              <a:rPr lang="en-US" b="1"/>
              <a:t> </a:t>
            </a:r>
            <a:r>
              <a:rPr lang="en-US" b="1" err="1"/>
              <a:t>putkeen</a:t>
            </a:r>
            <a:r>
              <a:rPr lang="en-US" b="1"/>
              <a:t> </a:t>
            </a:r>
            <a:r>
              <a:rPr lang="en-US" b="1" err="1"/>
              <a:t>elämässä</a:t>
            </a:r>
            <a:r>
              <a:rPr lang="en-US" b="1"/>
              <a:t>, </a:t>
            </a:r>
            <a:r>
              <a:rPr lang="en-US" b="1" err="1"/>
              <a:t>voimavarat</a:t>
            </a:r>
            <a:r>
              <a:rPr lang="en-US" b="1"/>
              <a:t> </a:t>
            </a:r>
            <a:r>
              <a:rPr lang="en-US" b="1" err="1"/>
              <a:t>auttavat</a:t>
            </a:r>
            <a:r>
              <a:rPr lang="en-US" b="1"/>
              <a:t> </a:t>
            </a:r>
            <a:r>
              <a:rPr lang="en-US" b="1" err="1"/>
              <a:t>selviämään</a:t>
            </a:r>
            <a:r>
              <a:rPr lang="en-US" b="1"/>
              <a:t> </a:t>
            </a:r>
            <a:r>
              <a:rPr lang="en-US" b="1" err="1"/>
              <a:t>tilanteista</a:t>
            </a:r>
            <a:r>
              <a:rPr lang="en-US" b="1"/>
              <a:t>.</a:t>
            </a:r>
          </a:p>
        </p:txBody>
      </p:sp>
    </p:spTree>
    <p:extLst>
      <p:ext uri="{BB962C8B-B14F-4D97-AF65-F5344CB8AC3E}">
        <p14:creationId xmlns:p14="http://schemas.microsoft.com/office/powerpoint/2010/main" val="819303442"/>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878F35D0-A915-4E86-A00B-D55362D94209}" vid="{3DC63F2B-1DDA-49AA-A6C0-C8310263890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70ee2f-dab2-4529-9dbb-dd8518a87fcf">
      <Terms xmlns="http://schemas.microsoft.com/office/infopath/2007/PartnerControls"/>
    </lcf76f155ced4ddcb4097134ff3c332f>
    <TaxCatchAll xmlns="d3a7fb74-fcaf-47fd-b1e3-0541edb53a7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E6017AFD2ACF40873DEFE162957BE8" ma:contentTypeVersion="12" ma:contentTypeDescription="Create a new document." ma:contentTypeScope="" ma:versionID="762ae34c09bcc1943eba47cd0fed5487">
  <xsd:schema xmlns:xsd="http://www.w3.org/2001/XMLSchema" xmlns:xs="http://www.w3.org/2001/XMLSchema" xmlns:p="http://schemas.microsoft.com/office/2006/metadata/properties" xmlns:ns2="de70ee2f-dab2-4529-9dbb-dd8518a87fcf" xmlns:ns3="d3a7fb74-fcaf-47fd-b1e3-0541edb53a79" targetNamespace="http://schemas.microsoft.com/office/2006/metadata/properties" ma:root="true" ma:fieldsID="6e180672fbff003054f258f67f19a82f" ns2:_="" ns3:_="">
    <xsd:import namespace="de70ee2f-dab2-4529-9dbb-dd8518a87fcf"/>
    <xsd:import namespace="d3a7fb74-fcaf-47fd-b1e3-0541edb53a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ee2f-dab2-4529-9dbb-dd8518a87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7fb74-fcaf-47fd-b1e3-0541edb53a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c2bb4e-cc01-490f-9c16-3977c191af56}" ma:internalName="TaxCatchAll" ma:showField="CatchAllData" ma:web="d3a7fb74-fcaf-47fd-b1e3-0541edb53a7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437F56-EC2F-4C33-9358-DD02B735D06C}">
  <ds:schemaRefs>
    <ds:schemaRef ds:uri="d3a7fb74-fcaf-47fd-b1e3-0541edb53a79"/>
    <ds:schemaRef ds:uri="http://purl.org/dc/terms/"/>
    <ds:schemaRef ds:uri="http://schemas.openxmlformats.org/package/2006/metadata/core-properties"/>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de70ee2f-dab2-4529-9dbb-dd8518a87fcf"/>
    <ds:schemaRef ds:uri="http://schemas.microsoft.com/office/2006/metadata/properties"/>
  </ds:schemaRefs>
</ds:datastoreItem>
</file>

<file path=customXml/itemProps2.xml><?xml version="1.0" encoding="utf-8"?>
<ds:datastoreItem xmlns:ds="http://schemas.openxmlformats.org/officeDocument/2006/customXml" ds:itemID="{EF7A4853-EC0F-487A-8E15-FB1A2B27F834}">
  <ds:schemaRefs>
    <ds:schemaRef ds:uri="http://schemas.microsoft.com/sharepoint/v3/contenttype/forms"/>
  </ds:schemaRefs>
</ds:datastoreItem>
</file>

<file path=customXml/itemProps3.xml><?xml version="1.0" encoding="utf-8"?>
<ds:datastoreItem xmlns:ds="http://schemas.openxmlformats.org/officeDocument/2006/customXml" ds:itemID="{5B2A74B9-95F1-4215-AE1C-7CA4CA0F7E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0ee2f-dab2-4529-9dbb-dd8518a87fcf"/>
    <ds:schemaRef ds:uri="d3a7fb74-fcaf-47fd-b1e3-0541edb53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3089</Words>
  <Application>Microsoft Office PowerPoint</Application>
  <PresentationFormat>Laajakuva</PresentationFormat>
  <Paragraphs>327</Paragraphs>
  <Slides>24</Slides>
  <Notes>23</Notes>
  <HiddenSlides>0</HiddenSlides>
  <MMClips>1</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24</vt:i4>
      </vt:variant>
    </vt:vector>
  </HeadingPairs>
  <TitlesOfParts>
    <vt:vector size="33" baseType="lpstr">
      <vt:lpstr>Arial</vt:lpstr>
      <vt:lpstr>Arial,Sans-Serif</vt:lpstr>
      <vt:lpstr>Calibri</vt:lpstr>
      <vt:lpstr>Courier New</vt:lpstr>
      <vt:lpstr>Lucida Grande</vt:lpstr>
      <vt:lpstr>Montserrat Light</vt:lpstr>
      <vt:lpstr>Times New Roman</vt:lpstr>
      <vt:lpstr>Wingdings</vt:lpstr>
      <vt:lpstr>Turun kaupunki perustyyli</vt:lpstr>
      <vt:lpstr>Mitä tiedämme päihteistä?</vt:lpstr>
      <vt:lpstr>Päihdetaulukko</vt:lpstr>
      <vt:lpstr>Päihdefaktat</vt:lpstr>
      <vt:lpstr>World cafe -harjoitus</vt:lpstr>
      <vt:lpstr>Riippuvuus ja voimavarojen merkitys</vt:lpstr>
      <vt:lpstr>PowerPoint-esitys</vt:lpstr>
      <vt:lpstr>Riippuvuus</vt:lpstr>
      <vt:lpstr>Päihdeongelmilta suojaavia tekijöitä:</vt:lpstr>
      <vt:lpstr>Voimavarat</vt:lpstr>
      <vt:lpstr>Voimavaraympyrä</vt:lpstr>
      <vt:lpstr>PowerPoint-esitys</vt:lpstr>
      <vt:lpstr>www.zekki.fi</vt:lpstr>
      <vt:lpstr>Päihteiden käytön molemmat puolet </vt:lpstr>
      <vt:lpstr>Mistä saan apua omiin tai läheisen päihde- tai mielenterveysongelmiin?</vt:lpstr>
      <vt:lpstr>Rikos(ko) 8-luokkien Laillisuuskasvatustunti Sananvapaus ja siihen liittyvät asiat </vt:lpstr>
      <vt:lpstr>Lasten turvallisuus on aikuisten vastuulla</vt:lpstr>
      <vt:lpstr>Nuorten yleisimpiä rikoksia</vt:lpstr>
      <vt:lpstr>Mitä saa sanoa, vai saako mitään sanoa?</vt:lpstr>
      <vt:lpstr>Mitä sitten et voi sanoa?</vt:lpstr>
      <vt:lpstr>Esimerkkejä nuorten rikoksista</vt:lpstr>
      <vt:lpstr>PowerPoint-esitys</vt:lpstr>
      <vt:lpstr>Tehtävä: Ryhdy rikostutkijaksi</vt:lpstr>
      <vt:lpstr>Mitä rikoksia löydät tarinasta?</vt:lpstr>
      <vt:lpstr>Mistä apua eri tilanteisiin?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Mitä tiedämme päihteistä?</dc:title>
  <dc:creator>Tahko Sanna</dc:creator>
  <cp:lastModifiedBy>Tahko Sanna</cp:lastModifiedBy>
  <cp:revision>1</cp:revision>
  <dcterms:created xsi:type="dcterms:W3CDTF">2025-01-10T07:12:10Z</dcterms:created>
  <dcterms:modified xsi:type="dcterms:W3CDTF">2025-01-17T08:27:54Z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0x01010096E6017AFD2ACF40873DEFE162957BE8</vt:lpwstr>
  </property>
  <property fmtid="{D5CDD505-2E9C-101B-9397-08002B2CF9AE}" pid="3" name="MediaServiceImageTags">
    <vt:lpwstr/>
  </property>
</Properties>
</file>