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86" r:id="rId5"/>
    <p:sldId id="535" r:id="rId6"/>
    <p:sldId id="487" r:id="rId7"/>
    <p:sldId id="488" r:id="rId8"/>
    <p:sldId id="423" r:id="rId9"/>
    <p:sldId id="459" r:id="rId10"/>
    <p:sldId id="452" r:id="rId11"/>
    <p:sldId id="479" r:id="rId12"/>
    <p:sldId id="437" r:id="rId13"/>
    <p:sldId id="438" r:id="rId14"/>
    <p:sldId id="444" r:id="rId15"/>
    <p:sldId id="454" r:id="rId16"/>
    <p:sldId id="453" r:id="rId17"/>
    <p:sldId id="303" r:id="rId18"/>
    <p:sldId id="541" r:id="rId19"/>
    <p:sldId id="484" r:id="rId20"/>
    <p:sldId id="491" r:id="rId21"/>
    <p:sldId id="526" r:id="rId22"/>
    <p:sldId id="527" r:id="rId23"/>
    <p:sldId id="403" r:id="rId24"/>
    <p:sldId id="495" r:id="rId25"/>
    <p:sldId id="496" r:id="rId26"/>
    <p:sldId id="528"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6B677-EE5C-4064-B4CF-559923CAAEEF}" v="1" dt="2025-02-03T09:21:11.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hyperlink" Target="https://www.youtube.com/watch?v=x7y6p5xAsu0"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yle.fi/a/74-20078938" TargetMode="External"/><Relationship Id="rId1" Type="http://schemas.openxmlformats.org/officeDocument/2006/relationships/hyperlink" Target="https://yle.fi/a/74-20093607"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8.png"/><Relationship Id="rId4" Type="http://schemas.openxmlformats.org/officeDocument/2006/relationships/hyperlink" Target="https://www.youtube.com/watch?v=x7y6p5xAsu0"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yle.fi/a/74-20093607" TargetMode="External"/><Relationship Id="rId1" Type="http://schemas.openxmlformats.org/officeDocument/2006/relationships/hyperlink" Target="https://yle.fi/a/74-2007893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sv-FI"/>
            <a:t>Personer under 18 år ska skyddas mot alla former av verksamhet som äventyrar tillväxten och utvecklingen.</a:t>
          </a:r>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5EBAB01C-2995-4986-AFB1-C800F9B20BD4}">
      <dgm:prSet/>
      <dgm:spPr>
        <a:solidFill>
          <a:schemeClr val="tx2"/>
        </a:solidFill>
      </dgm:spPr>
      <dgm:t>
        <a:bodyPr/>
        <a:lstStyle/>
        <a:p>
          <a:r>
            <a:rPr lang="sv-FI"/>
            <a:t>Barnet har rätt att få information om världen på sin åldersnivå.</a:t>
          </a:r>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sv-FI">
              <a:solidFill>
                <a:schemeClr val="bg1"/>
              </a:solidFill>
            </a:rPr>
            <a:t>Barnets ansvar</a:t>
          </a:r>
        </a:p>
        <a:p>
          <a:r>
            <a:rPr lang="sv-FI">
              <a:solidFill>
                <a:schemeClr val="bg1"/>
              </a:solidFill>
            </a:rPr>
            <a:t> är att lära sig av världen</a:t>
          </a: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sv-FI"/>
            <a:t>Vi strävar tillsammans efter en bättre verklighet. Var och en är skyldig att känna till lagen.</a:t>
          </a:r>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sv-FI">
              <a:solidFill>
                <a:schemeClr val="bg1"/>
              </a:solidFill>
            </a:rPr>
            <a:t>Var och en har rätt att vara trygg och i fred</a:t>
          </a: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sv-FI" sz="1800"/>
            <a:t>Var och en ansvarar också för sina egna handlingar</a:t>
          </a:r>
        </a:p>
        <a:p>
          <a:endParaRPr lang="en-US" sz="18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sv-FI" sz="1100"/>
            <a:t> </a:t>
          </a:r>
          <a:r>
            <a:rPr lang="sv-FI" sz="1200"/>
            <a:t>straffrättsligt ansvar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sv-FI" sz="1200"/>
            <a:t>skadeståndsskyldighet</a:t>
          </a:r>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4E2A56E9-6AD3-4173-BEE9-DE1525FD1F74}">
      <dgm:prSet/>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rtl="0"/>
          <a:r>
            <a:rPr lang="sv-FI">
              <a:latin typeface="Arial"/>
            </a:rPr>
            <a:t>                                                                                </a:t>
          </a:r>
          <a:r>
            <a:rPr lang="sv-FI">
              <a:solidFill>
                <a:schemeClr val="bg1"/>
              </a:solidFill>
              <a:latin typeface="Arial"/>
            </a:rPr>
            <a:t>Ansvaret ligger hos vuxna</a:t>
          </a:r>
        </a:p>
      </dgm:t>
    </dgm:pt>
    <dgm:pt modelId="{B7C42B4D-C800-4790-A110-A3CFDAD426DD}" type="sibTrans" cxnId="{9A4ABBA4-1217-4FDF-9747-1A2AEA1B52BB}">
      <dgm:prSet/>
      <dgm:spPr/>
      <dgm:t>
        <a:bodyPr/>
        <a:lstStyle/>
        <a:p>
          <a:endParaRPr lang="en-US"/>
        </a:p>
      </dgm:t>
    </dgm:pt>
    <dgm:pt modelId="{D5232B0D-D9B4-4E73-99F8-3D8936F7ABAD}" type="parTrans" cxnId="{9A4ABBA4-1217-4FDF-9747-1A2AEA1B52BB}">
      <dgm:prSet/>
      <dgm:spPr/>
      <dgm:t>
        <a:bodyPr/>
        <a:lstStyle/>
        <a:p>
          <a:endParaRPr lang="en-US"/>
        </a:p>
      </dgm:t>
    </dgm:pt>
    <dgm:pt modelId="{5445EFF7-F79F-4DC5-9630-58DA8303DA22}">
      <dgm:prSet/>
      <dgm:spPr>
        <a:solidFill>
          <a:schemeClr val="bg2"/>
        </a:solidFill>
        <a:ln>
          <a:solidFill>
            <a:schemeClr val="tx2"/>
          </a:solidFill>
        </a:ln>
      </dgm:spPr>
      <dgm:t>
        <a:bodyPr/>
        <a:lstStyle/>
        <a:p>
          <a:r>
            <a:rPr lang="sv-FI">
              <a:hlinkClick xmlns:r="http://schemas.openxmlformats.org/officeDocument/2006/relationships" r:id="rId4"/>
            </a:rPr>
            <a:t>Sopiiko tämä käytös kouluun (youtube.com, på finska)</a:t>
          </a:r>
        </a:p>
      </dgm:t>
    </dgm:pt>
    <dgm:pt modelId="{21874FAD-4753-4DEF-A5AB-57E611EF07CD}" type="parTrans" cxnId="{88EDC8CF-4263-4999-91AE-2D03718DC2E4}">
      <dgm:prSet/>
      <dgm:spPr/>
      <dgm:t>
        <a:bodyPr/>
        <a:lstStyle/>
        <a:p>
          <a:endParaRPr lang="fi-FI"/>
        </a:p>
      </dgm:t>
    </dgm:pt>
    <dgm:pt modelId="{2D152075-9BB0-4839-9074-6990E60B823C}" type="sibTrans" cxnId="{88EDC8CF-4263-4999-91AE-2D03718DC2E4}">
      <dgm:prSet/>
      <dgm:spPr/>
      <dgm:t>
        <a:bodyPr/>
        <a:lstStyle/>
        <a:p>
          <a:endParaRPr lang="fi-FI"/>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4"/>
      <dgm:spPr/>
    </dgm:pt>
    <dgm:pt modelId="{4D4038FB-CAB6-4BE0-931D-4EC2311B3CA8}" type="pres">
      <dgm:prSet presAssocID="{C3A00128-EC7C-4955-BFEE-62168854493F}" presName="rootConnector" presStyleLbl="node1" presStyleIdx="0" presStyleCnt="4"/>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custScaleX="109227" custScaleY="86951" custLinFactNeighborX="1296">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4"/>
      <dgm:spPr/>
    </dgm:pt>
    <dgm:pt modelId="{C580C0FF-8E26-4120-88B9-4CC0E3C85FE1}" type="pres">
      <dgm:prSet presAssocID="{5EBAB01C-2995-4986-AFB1-C800F9B20BD4}" presName="rootConnector" presStyleLbl="node1" presStyleIdx="1" presStyleCnt="4"/>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4"/>
      <dgm:spPr/>
    </dgm:pt>
    <dgm:pt modelId="{E78E4615-3377-4FE1-A940-6DDE88CBE11B}" type="pres">
      <dgm:prSet presAssocID="{01531D1D-D8DA-47A0-B829-B70EB30FA110}" presName="rootConnector" presStyleLbl="node1" presStyleIdx="2" presStyleCnt="4"/>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59343" custScaleY="101609" custLinFactNeighborX="2160" custLinFactNeighborY="1678">
        <dgm:presLayoutVars>
          <dgm:bulletEnabled val="1"/>
        </dgm:presLayoutVars>
      </dgm:prSet>
      <dgm:spPr/>
    </dgm:pt>
    <dgm:pt modelId="{C5988161-6C75-4150-92D8-6264DC049326}" type="pres">
      <dgm:prSet presAssocID="{5445EFF7-F79F-4DC5-9630-58DA8303DA22}" presName="root" presStyleCnt="0"/>
      <dgm:spPr/>
    </dgm:pt>
    <dgm:pt modelId="{50A06F0E-BF74-48EB-9F4A-E9C00DCE2CDF}" type="pres">
      <dgm:prSet presAssocID="{5445EFF7-F79F-4DC5-9630-58DA8303DA22}" presName="rootComposite" presStyleCnt="0"/>
      <dgm:spPr/>
    </dgm:pt>
    <dgm:pt modelId="{435A46B8-DDEA-4A30-8BE7-AF4A079B626D}" type="pres">
      <dgm:prSet presAssocID="{5445EFF7-F79F-4DC5-9630-58DA8303DA22}" presName="rootText" presStyleLbl="node1" presStyleIdx="3" presStyleCnt="4" custLinFactX="-127323" custLinFactY="100000" custLinFactNeighborX="-200000" custLinFactNeighborY="159721"/>
      <dgm:spPr/>
    </dgm:pt>
    <dgm:pt modelId="{A7753942-1485-4DB5-AD96-9E4FD232CF74}" type="pres">
      <dgm:prSet presAssocID="{5445EFF7-F79F-4DC5-9630-58DA8303DA22}" presName="rootConnector" presStyleLbl="node1" presStyleIdx="3" presStyleCnt="4"/>
      <dgm:spPr/>
    </dgm:pt>
    <dgm:pt modelId="{A550D950-2F91-448E-9D47-EF48D9C6530E}" type="pres">
      <dgm:prSet presAssocID="{5445EFF7-F79F-4DC5-9630-58DA8303DA22}" presName="childShape" presStyleCnt="0"/>
      <dgm:spPr/>
    </dgm:pt>
  </dgm:ptLst>
  <dgm:cxnLst>
    <dgm:cxn modelId="{63BAA00C-EE2F-4BFC-9613-2E16C104C28A}" type="presOf" srcId="{E827DAB6-3CA4-4087-8CFB-0B3443882E25}" destId="{B1F4B00C-2F4D-466A-9BDF-66D55093734C}" srcOrd="0" destOrd="1" presId="urn:microsoft.com/office/officeart/2005/8/layout/hierarchy3"/>
    <dgm:cxn modelId="{D16F6621-A356-43D0-AA9B-DFF5AFC77BBA}" type="presOf" srcId="{01531D1D-D8DA-47A0-B829-B70EB30FA110}" destId="{E78E4615-3377-4FE1-A940-6DDE88CBE11B}" srcOrd="1" destOrd="0" presId="urn:microsoft.com/office/officeart/2005/8/layout/hierarchy3"/>
    <dgm:cxn modelId="{C8FE482F-28B6-4CF8-9D46-E1005D562300}" type="presOf" srcId="{01531D1D-D8DA-47A0-B829-B70EB30FA110}" destId="{8A088FE8-4455-413D-9BC9-B22B9DEDA1B9}" srcOrd="0" destOrd="0" presId="urn:microsoft.com/office/officeart/2005/8/layout/hierarchy3"/>
    <dgm:cxn modelId="{237B3039-C85F-4ED0-8B81-5446D9834124}" type="presOf" srcId="{C3A00128-EC7C-4955-BFEE-62168854493F}" destId="{4D4038FB-CAB6-4BE0-931D-4EC2311B3CA8}" srcOrd="1" destOrd="0" presId="urn:microsoft.com/office/officeart/2005/8/layout/hierarchy3"/>
    <dgm:cxn modelId="{23A5C93D-A6AB-4581-8671-629356B39E4D}" type="presOf" srcId="{4E2A56E9-6AD3-4173-BEE9-DE1525FD1F74}" destId="{383A3477-88DB-4AE3-82F3-853635A01F55}" srcOrd="0" destOrd="0" presId="urn:microsoft.com/office/officeart/2005/8/layout/hierarchy3"/>
    <dgm:cxn modelId="{B88C2E4E-2889-46E3-BC2B-02011C4D3C6B}" type="presOf" srcId="{5EBAB01C-2995-4986-AFB1-C800F9B20BD4}" destId="{C580C0FF-8E26-4120-88B9-4CC0E3C85FE1}" srcOrd="1" destOrd="0" presId="urn:microsoft.com/office/officeart/2005/8/layout/hierarchy3"/>
    <dgm:cxn modelId="{58DFC34E-6C84-4A3F-84BC-A94817B5E76E}" type="presOf" srcId="{5445EFF7-F79F-4DC5-9630-58DA8303DA22}" destId="{435A46B8-DDEA-4A30-8BE7-AF4A079B626D}" srcOrd="0"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ED5AF17C-0154-4FE4-8500-1E593FFA10B2}" type="presOf" srcId="{5445EFF7-F79F-4DC5-9630-58DA8303DA22}" destId="{A7753942-1485-4DB5-AD96-9E4FD232CF74}" srcOrd="1" destOrd="0" presId="urn:microsoft.com/office/officeart/2005/8/layout/hierarchy3"/>
    <dgm:cxn modelId="{B7B94880-D00F-4013-A0C6-129A7A1BD33D}" type="presOf" srcId="{6315B23E-A7CF-4C8D-BB97-A07FA7B60BD0}" destId="{DB9A7C04-6578-441C-AAC3-5DB5138B7B45}"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01E54287-288C-41AA-A56B-96EF6E095408}" type="presOf" srcId="{0409C565-9DF1-46D2-BB25-4453A0EE857C}" destId="{B1F4B00C-2F4D-466A-9BDF-66D55093734C}" srcOrd="0" destOrd="2" presId="urn:microsoft.com/office/officeart/2005/8/layout/hierarchy3"/>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B14EE89C-D4B5-4942-BC9F-72651EF30483}" type="presOf" srcId="{02AEEF84-9226-45A3-B843-9237B76F6601}" destId="{E8BDF414-8EC1-4158-87C7-4A51599C76D5}" srcOrd="0" destOrd="0" presId="urn:microsoft.com/office/officeart/2005/8/layout/hierarchy3"/>
    <dgm:cxn modelId="{94ACC9A1-C80C-4EF8-A4ED-12D648EE77BB}" type="presOf" srcId="{5EBAB01C-2995-4986-AFB1-C800F9B20BD4}" destId="{CD00A016-F297-4D7F-BA11-B2D834275671}" srcOrd="0" destOrd="0" presId="urn:microsoft.com/office/officeart/2005/8/layout/hierarchy3"/>
    <dgm:cxn modelId="{E56AD5A3-6C0C-4CBB-9235-C3B30E6081A7}" type="presOf" srcId="{DE46EF26-4C47-4E5B-B976-61AB084BF23C}" destId="{B1F4B00C-2F4D-466A-9BDF-66D55093734C}" srcOrd="0" destOrd="0" presId="urn:microsoft.com/office/officeart/2005/8/layout/hierarchy3"/>
    <dgm:cxn modelId="{9A4ABBA4-1217-4FDF-9747-1A2AEA1B52BB}" srcId="{C3A00128-EC7C-4955-BFEE-62168854493F}" destId="{4E2A56E9-6AD3-4173-BEE9-DE1525FD1F74}" srcOrd="0" destOrd="0" parTransId="{D5232B0D-D9B4-4E73-99F8-3D8936F7ABAD}" sibTransId="{B7C42B4D-C800-4790-A110-A3CFDAD426DD}"/>
    <dgm:cxn modelId="{EE11A4AA-AB97-4DA8-8005-06A76063E79B}"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E4D49BC6-7436-49F0-B093-6D9222A44BD7}" type="presOf" srcId="{D238F9E8-CB44-4A2B-BC47-3804BC6AB9B5}" destId="{A9F7D04A-12B3-45A3-BEC0-817BC6C081FC}" srcOrd="0" destOrd="0" presId="urn:microsoft.com/office/officeart/2005/8/layout/hierarchy3"/>
    <dgm:cxn modelId="{88EDC8CF-4263-4999-91AE-2D03718DC2E4}" srcId="{01DC477F-E3FD-4F3A-A8E1-95F3AF37B106}" destId="{5445EFF7-F79F-4DC5-9630-58DA8303DA22}" srcOrd="3" destOrd="0" parTransId="{21874FAD-4753-4DEF-A5AB-57E611EF07CD}" sibTransId="{2D152075-9BB0-4839-9074-6990E60B823C}"/>
    <dgm:cxn modelId="{668381DE-2326-45D4-9C14-0779818DA895}" srcId="{DE46EF26-4C47-4E5B-B976-61AB084BF23C}" destId="{0409C565-9DF1-46D2-BB25-4453A0EE857C}" srcOrd="1" destOrd="0" parTransId="{3BE9CBB8-B660-4E8D-8CEA-A27DD0A39B9C}" sibTransId="{87AF16EC-008C-459E-AC69-ADD20B699B46}"/>
    <dgm:cxn modelId="{F72372E7-C850-4A98-945A-633B9E6998E8}" type="presOf" srcId="{DC355BA9-A9D2-4369-B8B8-7A7791C1109D}" destId="{CC80BFD3-B430-45C1-97F1-F6FA402DD412}" srcOrd="0"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9ECB02F6-AB2F-4BC7-A949-F55A5B11C477}" srcId="{01531D1D-D8DA-47A0-B829-B70EB30FA110}" destId="{6315B23E-A7CF-4C8D-BB97-A07FA7B60BD0}" srcOrd="0" destOrd="0" parTransId="{D238F9E8-CB44-4A2B-BC47-3804BC6AB9B5}" sibTransId="{8DFDB5B5-83A2-4546-9EB7-38CCA097D61E}"/>
    <dgm:cxn modelId="{562448F6-3D4F-480F-A5A2-38C5EAC9EE86}" type="presOf" srcId="{34239F34-2D7A-4A8F-AE3A-2604DDFA7C36}" destId="{29A6E5D8-190F-4AD3-B000-4D7489537D59}" srcOrd="0" destOrd="0" presId="urn:microsoft.com/office/officeart/2005/8/layout/hierarchy3"/>
    <dgm:cxn modelId="{E92CEDF6-29F5-42E1-8DD1-727A62D2A346}" type="presOf" srcId="{D5232B0D-D9B4-4E73-99F8-3D8936F7ABAD}" destId="{2D64A4A0-AE09-4456-8AAE-82CF816609BC}" srcOrd="0" destOrd="0" presId="urn:microsoft.com/office/officeart/2005/8/layout/hierarchy3"/>
    <dgm:cxn modelId="{48418AFA-2356-415F-A0FC-B356BC51777A}" srcId="{01DC477F-E3FD-4F3A-A8E1-95F3AF37B106}" destId="{C3A00128-EC7C-4955-BFEE-62168854493F}" srcOrd="0" destOrd="0" parTransId="{A17CEA40-00AD-4CBB-8054-BDFAE1083D57}" sibTransId="{F51C6792-6CF7-4BC2-8413-A68ED7FCD0DB}"/>
    <dgm:cxn modelId="{8CBEDF0C-F86A-42F3-A01A-27ABECC80598}" type="presParOf" srcId="{E7C978A6-CFC6-4D78-8CD3-142FDBCB737B}" destId="{FBC00F93-4234-47A1-969E-7D407EB8C2A3}" srcOrd="0" destOrd="0" presId="urn:microsoft.com/office/officeart/2005/8/layout/hierarchy3"/>
    <dgm:cxn modelId="{2C8D4F56-BD82-40F4-A3D1-38473AC9670C}" type="presParOf" srcId="{FBC00F93-4234-47A1-969E-7D407EB8C2A3}" destId="{11D2D7D0-59E1-4A0D-A059-6314A049DBBE}" srcOrd="0" destOrd="0" presId="urn:microsoft.com/office/officeart/2005/8/layout/hierarchy3"/>
    <dgm:cxn modelId="{14FE5E1D-118B-40BA-BCC6-9A42D6E73B36}" type="presParOf" srcId="{11D2D7D0-59E1-4A0D-A059-6314A049DBBE}" destId="{706771DF-C35C-4519-A79B-65642553301D}" srcOrd="0" destOrd="0" presId="urn:microsoft.com/office/officeart/2005/8/layout/hierarchy3"/>
    <dgm:cxn modelId="{9C47FBED-56DA-4C32-B7E5-80E74457DDBC}" type="presParOf" srcId="{11D2D7D0-59E1-4A0D-A059-6314A049DBBE}" destId="{4D4038FB-CAB6-4BE0-931D-4EC2311B3CA8}" srcOrd="1" destOrd="0" presId="urn:microsoft.com/office/officeart/2005/8/layout/hierarchy3"/>
    <dgm:cxn modelId="{DFB6F9AC-C7D8-4E5E-8574-EE5811BE826C}" type="presParOf" srcId="{FBC00F93-4234-47A1-969E-7D407EB8C2A3}" destId="{456D7E73-D55B-41DE-A5B0-4323DDF096C8}" srcOrd="1" destOrd="0" presId="urn:microsoft.com/office/officeart/2005/8/layout/hierarchy3"/>
    <dgm:cxn modelId="{758101F5-9DBB-424C-BBB4-F70C1FBB981E}" type="presParOf" srcId="{456D7E73-D55B-41DE-A5B0-4323DDF096C8}" destId="{2D64A4A0-AE09-4456-8AAE-82CF816609BC}" srcOrd="0" destOrd="0" presId="urn:microsoft.com/office/officeart/2005/8/layout/hierarchy3"/>
    <dgm:cxn modelId="{B1B77ED9-FBDA-4707-8CB8-B73D4274CED4}" type="presParOf" srcId="{456D7E73-D55B-41DE-A5B0-4323DDF096C8}" destId="{383A3477-88DB-4AE3-82F3-853635A01F55}" srcOrd="1" destOrd="0" presId="urn:microsoft.com/office/officeart/2005/8/layout/hierarchy3"/>
    <dgm:cxn modelId="{B0FF7101-35D4-4B1A-8742-8217D08472DA}" type="presParOf" srcId="{E7C978A6-CFC6-4D78-8CD3-142FDBCB737B}" destId="{0C327F07-B52D-42A0-914B-A46F88A22701}" srcOrd="1" destOrd="0" presId="urn:microsoft.com/office/officeart/2005/8/layout/hierarchy3"/>
    <dgm:cxn modelId="{7067A141-4B2A-449B-84F6-36E834A7CDBB}" type="presParOf" srcId="{0C327F07-B52D-42A0-914B-A46F88A22701}" destId="{C0540D19-6A7F-4479-A2CB-346538BE5A46}" srcOrd="0" destOrd="0" presId="urn:microsoft.com/office/officeart/2005/8/layout/hierarchy3"/>
    <dgm:cxn modelId="{6F8364E6-5CE7-42E0-97B3-5F7F841C0180}" type="presParOf" srcId="{C0540D19-6A7F-4479-A2CB-346538BE5A46}" destId="{CD00A016-F297-4D7F-BA11-B2D834275671}" srcOrd="0" destOrd="0" presId="urn:microsoft.com/office/officeart/2005/8/layout/hierarchy3"/>
    <dgm:cxn modelId="{85CEE19D-2601-48E2-BCAC-DBC36BF54BC3}" type="presParOf" srcId="{C0540D19-6A7F-4479-A2CB-346538BE5A46}" destId="{C580C0FF-8E26-4120-88B9-4CC0E3C85FE1}" srcOrd="1" destOrd="0" presId="urn:microsoft.com/office/officeart/2005/8/layout/hierarchy3"/>
    <dgm:cxn modelId="{90D0A9A6-625A-4BDE-B912-F84B372B57BC}" type="presParOf" srcId="{0C327F07-B52D-42A0-914B-A46F88A22701}" destId="{F994C0C1-AAF8-44A9-A817-503867CC9D02}" srcOrd="1" destOrd="0" presId="urn:microsoft.com/office/officeart/2005/8/layout/hierarchy3"/>
    <dgm:cxn modelId="{4158489C-DDC2-4DAD-A7A1-B38EEEF28619}" type="presParOf" srcId="{F994C0C1-AAF8-44A9-A817-503867CC9D02}" destId="{E8BDF414-8EC1-4158-87C7-4A51599C76D5}" srcOrd="0" destOrd="0" presId="urn:microsoft.com/office/officeart/2005/8/layout/hierarchy3"/>
    <dgm:cxn modelId="{B302C2FC-A95B-4FB7-9D1B-B3AAF70F6C18}" type="presParOf" srcId="{F994C0C1-AAF8-44A9-A817-503867CC9D02}" destId="{29A6E5D8-190F-4AD3-B000-4D7489537D59}" srcOrd="1" destOrd="0" presId="urn:microsoft.com/office/officeart/2005/8/layout/hierarchy3"/>
    <dgm:cxn modelId="{B930B689-5BC8-4A05-8885-14057BB1F564}" type="presParOf" srcId="{E7C978A6-CFC6-4D78-8CD3-142FDBCB737B}" destId="{92382315-DB66-4D91-8200-80D396979049}" srcOrd="2" destOrd="0" presId="urn:microsoft.com/office/officeart/2005/8/layout/hierarchy3"/>
    <dgm:cxn modelId="{B67CC0CC-C7D8-4DF6-B038-913C78BAB339}" type="presParOf" srcId="{92382315-DB66-4D91-8200-80D396979049}" destId="{045EC9AB-D548-45E0-8540-C25D616EBE3C}" srcOrd="0" destOrd="0" presId="urn:microsoft.com/office/officeart/2005/8/layout/hierarchy3"/>
    <dgm:cxn modelId="{10678D66-1031-4841-BB82-3EBECEB0D390}" type="presParOf" srcId="{045EC9AB-D548-45E0-8540-C25D616EBE3C}" destId="{8A088FE8-4455-413D-9BC9-B22B9DEDA1B9}" srcOrd="0" destOrd="0" presId="urn:microsoft.com/office/officeart/2005/8/layout/hierarchy3"/>
    <dgm:cxn modelId="{E2EE4001-54A1-429F-8B45-F93E6E8199AC}" type="presParOf" srcId="{045EC9AB-D548-45E0-8540-C25D616EBE3C}" destId="{E78E4615-3377-4FE1-A940-6DDE88CBE11B}" srcOrd="1" destOrd="0" presId="urn:microsoft.com/office/officeart/2005/8/layout/hierarchy3"/>
    <dgm:cxn modelId="{735A6212-4042-444B-BC6D-689BD600655A}" type="presParOf" srcId="{92382315-DB66-4D91-8200-80D396979049}" destId="{7C7A9B7F-0D20-4B07-B110-01D066D604EF}" srcOrd="1" destOrd="0" presId="urn:microsoft.com/office/officeart/2005/8/layout/hierarchy3"/>
    <dgm:cxn modelId="{57E99BAA-5C16-479F-BACB-E34BE22A15A2}" type="presParOf" srcId="{7C7A9B7F-0D20-4B07-B110-01D066D604EF}" destId="{A9F7D04A-12B3-45A3-BEC0-817BC6C081FC}" srcOrd="0" destOrd="0" presId="urn:microsoft.com/office/officeart/2005/8/layout/hierarchy3"/>
    <dgm:cxn modelId="{6D93CDBD-2D92-4FCB-981F-6B844D1D6520}" type="presParOf" srcId="{7C7A9B7F-0D20-4B07-B110-01D066D604EF}" destId="{DB9A7C04-6578-441C-AAC3-5DB5138B7B45}" srcOrd="1" destOrd="0" presId="urn:microsoft.com/office/officeart/2005/8/layout/hierarchy3"/>
    <dgm:cxn modelId="{AA6EC04E-7394-4267-99EB-2BA370F05E63}" type="presParOf" srcId="{7C7A9B7F-0D20-4B07-B110-01D066D604EF}" destId="{CC80BFD3-B430-45C1-97F1-F6FA402DD412}" srcOrd="2" destOrd="0" presId="urn:microsoft.com/office/officeart/2005/8/layout/hierarchy3"/>
    <dgm:cxn modelId="{AA490A6E-830A-42E4-B71C-939CF881F5F9}" type="presParOf" srcId="{7C7A9B7F-0D20-4B07-B110-01D066D604EF}" destId="{B1F4B00C-2F4D-466A-9BDF-66D55093734C}" srcOrd="3" destOrd="0" presId="urn:microsoft.com/office/officeart/2005/8/layout/hierarchy3"/>
    <dgm:cxn modelId="{AF5E9C5D-6CCE-464D-8517-00847182635C}" type="presParOf" srcId="{E7C978A6-CFC6-4D78-8CD3-142FDBCB737B}" destId="{C5988161-6C75-4150-92D8-6264DC049326}" srcOrd="3" destOrd="0" presId="urn:microsoft.com/office/officeart/2005/8/layout/hierarchy3"/>
    <dgm:cxn modelId="{FEA84A97-97CB-4C07-BD63-D968892B5925}" type="presParOf" srcId="{C5988161-6C75-4150-92D8-6264DC049326}" destId="{50A06F0E-BF74-48EB-9F4A-E9C00DCE2CDF}" srcOrd="0" destOrd="0" presId="urn:microsoft.com/office/officeart/2005/8/layout/hierarchy3"/>
    <dgm:cxn modelId="{9C4027D1-2218-4FB8-9514-989F16DF9CE8}" type="presParOf" srcId="{50A06F0E-BF74-48EB-9F4A-E9C00DCE2CDF}" destId="{435A46B8-DDEA-4A30-8BE7-AF4A079B626D}" srcOrd="0" destOrd="0" presId="urn:microsoft.com/office/officeart/2005/8/layout/hierarchy3"/>
    <dgm:cxn modelId="{30F693DF-70F2-4915-8BDA-391A8FAE54CA}" type="presParOf" srcId="{50A06F0E-BF74-48EB-9F4A-E9C00DCE2CDF}" destId="{A7753942-1485-4DB5-AD96-9E4FD232CF74}" srcOrd="1" destOrd="0" presId="urn:microsoft.com/office/officeart/2005/8/layout/hierarchy3"/>
    <dgm:cxn modelId="{6DFE3D8A-E139-47E1-B143-18AFAA2A9BAD}" type="presParOf" srcId="{C5988161-6C75-4150-92D8-6264DC049326}" destId="{A550D950-2F91-448E-9D47-EF48D9C6530E}" srcOrd="1"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62CD3-C95A-4D6F-A030-EEF01F824835}"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A70079ED-87D7-4FFF-8F00-4F5857E3E3A3}">
      <dgm:prSet custT="1"/>
      <dgm:spPr>
        <a:noFill/>
        <a:ln>
          <a:noFill/>
        </a:ln>
      </dgm:spPr>
      <dgm:t>
        <a:bodyPr/>
        <a:lstStyle/>
        <a:p>
          <a:r>
            <a:rPr lang="sv-FI" sz="1400" b="0"/>
            <a:t>Text mot mörkhyade på ett diskussionsforum:</a:t>
          </a:r>
        </a:p>
        <a:p>
          <a:r>
            <a:rPr lang="sv-FI" sz="1400"/>
            <a:t>Sommaren 2019 40 dagsböter (2 480 euro) för publicering av texten som var riktad mot mörkhyade</a:t>
          </a:r>
        </a:p>
      </dgm:t>
    </dgm:pt>
    <dgm:pt modelId="{900171E2-4D4A-4BAC-82A8-1C80E12809FE}" type="parTrans" cxnId="{0EEA02E0-34CA-4749-A722-13BC96E875D2}">
      <dgm:prSet/>
      <dgm:spPr/>
      <dgm:t>
        <a:bodyPr/>
        <a:lstStyle/>
        <a:p>
          <a:endParaRPr lang="en-US"/>
        </a:p>
      </dgm:t>
    </dgm:pt>
    <dgm:pt modelId="{E5D10F0A-A80E-48D0-874C-F1BC2501BA5E}" type="sibTrans" cxnId="{0EEA02E0-34CA-4749-A722-13BC96E875D2}">
      <dgm:prSet/>
      <dgm:spPr/>
      <dgm:t>
        <a:bodyPr/>
        <a:lstStyle/>
        <a:p>
          <a:endParaRPr lang="en-US"/>
        </a:p>
      </dgm:t>
    </dgm:pt>
    <dgm:pt modelId="{551B72A3-C483-4045-BEEB-D0DCC9851A0D}">
      <dgm:prSet custT="1"/>
      <dgm:spPr>
        <a:noFill/>
        <a:ln>
          <a:noFill/>
        </a:ln>
      </dgm:spPr>
      <dgm:t>
        <a:bodyPr/>
        <a:lstStyle/>
        <a:p>
          <a:r>
            <a:rPr lang="sv-FI" sz="1400" b="0"/>
            <a:t>Lekmannadomare skrev nedsättande om personer med utländsk bakgrund i sociala medier.</a:t>
          </a:r>
        </a:p>
      </dgm:t>
    </dgm:pt>
    <dgm:pt modelId="{013D7824-BCE2-47BA-B82B-7FA0CEBFE4F3}" type="parTrans" cxnId="{969D0EFB-7670-4525-9D20-0BECF460B47C}">
      <dgm:prSet/>
      <dgm:spPr/>
      <dgm:t>
        <a:bodyPr/>
        <a:lstStyle/>
        <a:p>
          <a:endParaRPr lang="fi-FI"/>
        </a:p>
      </dgm:t>
    </dgm:pt>
    <dgm:pt modelId="{B8814543-71D4-460B-AFA1-0EF119B1CCA5}" type="sibTrans" cxnId="{969D0EFB-7670-4525-9D20-0BECF460B47C}">
      <dgm:prSet/>
      <dgm:spPr/>
      <dgm:t>
        <a:bodyPr/>
        <a:lstStyle/>
        <a:p>
          <a:endParaRPr lang="fi-FI"/>
        </a:p>
      </dgm:t>
    </dgm:pt>
    <dgm:pt modelId="{E86DB3AD-1250-47E0-B88B-192E0B74DF44}">
      <dgm:prSet custT="1"/>
      <dgm:spPr>
        <a:noFill/>
        <a:ln>
          <a:noFill/>
        </a:ln>
      </dgm:spPr>
      <dgm:t>
        <a:bodyPr/>
        <a:lstStyle/>
        <a:p>
          <a:r>
            <a:rPr lang="sv-FI" sz="1400"/>
            <a:t>Dom för två hets mot folkgrupp samt brott mot tjänsteplikt.</a:t>
          </a:r>
          <a:r>
            <a:rPr lang="sv-FI" sz="1400" b="0" i="0"/>
            <a:t> Hen dömdes till sammanlagt 1 750 euro dagsböter.</a:t>
          </a:r>
        </a:p>
      </dgm:t>
    </dgm:pt>
    <dgm:pt modelId="{CF63793D-E68C-480B-9FC7-8BC81A71854D}" type="parTrans" cxnId="{A0A2CD4B-743E-4867-AD55-68CE4843C363}">
      <dgm:prSet/>
      <dgm:spPr/>
      <dgm:t>
        <a:bodyPr/>
        <a:lstStyle/>
        <a:p>
          <a:endParaRPr lang="fi-FI"/>
        </a:p>
      </dgm:t>
    </dgm:pt>
    <dgm:pt modelId="{86CF1A73-BA5A-4722-B190-D1E23CD87702}" type="sibTrans" cxnId="{A0A2CD4B-743E-4867-AD55-68CE4843C363}">
      <dgm:prSet/>
      <dgm:spPr/>
      <dgm:t>
        <a:bodyPr/>
        <a:lstStyle/>
        <a:p>
          <a:endParaRPr lang="fi-FI"/>
        </a:p>
      </dgm:t>
    </dgm:pt>
    <dgm:pt modelId="{19CB02A0-19B2-48D5-9F9F-7DAA0C24313B}">
      <dgm:prSet custT="1"/>
      <dgm:spPr>
        <a:noFill/>
        <a:ln>
          <a:noFill/>
        </a:ln>
      </dgm:spPr>
      <dgm:t>
        <a:bodyPr/>
        <a:lstStyle/>
        <a:p>
          <a:r>
            <a:rPr lang="sv-FI" sz="1400" b="0"/>
            <a:t>”Dödslista” i sociala medier</a:t>
          </a:r>
        </a:p>
      </dgm:t>
    </dgm:pt>
    <dgm:pt modelId="{3D48239D-9E19-4B00-A282-3E61A7F2B956}" type="parTrans" cxnId="{A700D637-4E94-48FD-B7FF-88C0FE638B5E}">
      <dgm:prSet/>
      <dgm:spPr/>
      <dgm:t>
        <a:bodyPr/>
        <a:lstStyle/>
        <a:p>
          <a:endParaRPr lang="fi-FI"/>
        </a:p>
      </dgm:t>
    </dgm:pt>
    <dgm:pt modelId="{8EF0CD1D-9BBA-454F-89F0-4CD00C28B776}" type="sibTrans" cxnId="{A700D637-4E94-48FD-B7FF-88C0FE638B5E}">
      <dgm:prSet/>
      <dgm:spPr/>
      <dgm:t>
        <a:bodyPr/>
        <a:lstStyle/>
        <a:p>
          <a:endParaRPr lang="fi-FI"/>
        </a:p>
      </dgm:t>
    </dgm:pt>
    <dgm:pt modelId="{B4CC2C16-A87E-4568-BB80-9BF8AC9CE2FA}">
      <dgm:prSet custT="1"/>
      <dgm:spPr>
        <a:noFill/>
        <a:ln>
          <a:noFill/>
        </a:ln>
      </dgm:spPr>
      <dgm:t>
        <a:bodyPr/>
        <a:lstStyle/>
        <a:p>
          <a:r>
            <a:rPr lang="sv-FI" sz="1400" b="0"/>
            <a:t>Skrev en "dödslista" på sociala medier som ett skämt</a:t>
          </a:r>
        </a:p>
      </dgm:t>
    </dgm:pt>
    <dgm:pt modelId="{31E1C9F0-ACAD-46E2-8E21-E08B3DFE544C}" type="parTrans" cxnId="{83FDB593-CD6C-4F3F-A48E-9CC48C5A88B3}">
      <dgm:prSet/>
      <dgm:spPr/>
      <dgm:t>
        <a:bodyPr/>
        <a:lstStyle/>
        <a:p>
          <a:endParaRPr lang="fi-FI"/>
        </a:p>
      </dgm:t>
    </dgm:pt>
    <dgm:pt modelId="{6B3B614C-DE29-4E5D-A828-64FD59F7368D}" type="sibTrans" cxnId="{83FDB593-CD6C-4F3F-A48E-9CC48C5A88B3}">
      <dgm:prSet/>
      <dgm:spPr/>
      <dgm:t>
        <a:bodyPr/>
        <a:lstStyle/>
        <a:p>
          <a:endParaRPr lang="fi-FI"/>
        </a:p>
      </dgm:t>
    </dgm:pt>
    <dgm:pt modelId="{2981EBA1-6D48-48AB-8F05-3C7566F58045}">
      <dgm:prSet custT="1"/>
      <dgm:spPr>
        <a:noFill/>
        <a:ln>
          <a:noFill/>
        </a:ln>
      </dgm:spPr>
      <dgm:t>
        <a:bodyPr/>
        <a:lstStyle/>
        <a:p>
          <a:r>
            <a:rPr lang="sv-FI" sz="1400" b="0"/>
            <a:t>Undersöks som olaga hot</a:t>
          </a:r>
        </a:p>
      </dgm:t>
    </dgm:pt>
    <dgm:pt modelId="{67F99377-6383-41B4-850B-8B033DD11EA2}" type="parTrans" cxnId="{374B57A8-1612-415F-8F8F-48CF25683937}">
      <dgm:prSet/>
      <dgm:spPr/>
      <dgm:t>
        <a:bodyPr/>
        <a:lstStyle/>
        <a:p>
          <a:endParaRPr lang="fi-FI"/>
        </a:p>
      </dgm:t>
    </dgm:pt>
    <dgm:pt modelId="{2351ACBB-8904-4A89-9E4E-107BEDBCA6EE}" type="sibTrans" cxnId="{374B57A8-1612-415F-8F8F-48CF25683937}">
      <dgm:prSet/>
      <dgm:spPr/>
      <dgm:t>
        <a:bodyPr/>
        <a:lstStyle/>
        <a:p>
          <a:endParaRPr lang="fi-FI"/>
        </a:p>
      </dgm:t>
    </dgm:pt>
    <dgm:pt modelId="{EF93668A-E12E-4CBE-834A-503886DDB341}">
      <dgm:prSet custT="1"/>
      <dgm:spPr>
        <a:noFill/>
        <a:ln>
          <a:noFill/>
        </a:ln>
      </dgm:spPr>
      <dgm:t>
        <a:bodyPr/>
        <a:lstStyle/>
        <a:p>
          <a:r>
            <a:rPr lang="sv-FI" sz="1400">
              <a:hlinkClick xmlns:r="http://schemas.openxmlformats.org/officeDocument/2006/relationships" r:id="rId1"/>
            </a:rPr>
            <a:t>Somessa kiertäneen ”tappolistan” tutkinta etenee – epäilty myönsi julkaisseensa listan | Uutisia lyhyesti | Yle</a:t>
          </a:r>
        </a:p>
      </dgm:t>
    </dgm:pt>
    <dgm:pt modelId="{D6BF36CA-5737-4FAA-AEE1-4FE78A193C38}" type="parTrans" cxnId="{A3142231-1993-4D3B-8766-423C77BBDAD6}">
      <dgm:prSet/>
      <dgm:spPr/>
      <dgm:t>
        <a:bodyPr/>
        <a:lstStyle/>
        <a:p>
          <a:endParaRPr lang="fi-FI"/>
        </a:p>
      </dgm:t>
    </dgm:pt>
    <dgm:pt modelId="{5F0B0779-9455-48CE-A65A-A8D42F321D70}" type="sibTrans" cxnId="{A3142231-1993-4D3B-8766-423C77BBDAD6}">
      <dgm:prSet/>
      <dgm:spPr/>
      <dgm:t>
        <a:bodyPr/>
        <a:lstStyle/>
        <a:p>
          <a:endParaRPr lang="fi-FI"/>
        </a:p>
      </dgm:t>
    </dgm:pt>
    <dgm:pt modelId="{24ACF2B7-AF72-441F-9FAD-9E917BD31E49}">
      <dgm:prSet custT="1"/>
      <dgm:spPr>
        <a:solidFill>
          <a:schemeClr val="bg2"/>
        </a:solidFill>
        <a:ln>
          <a:solidFill>
            <a:schemeClr val="tx2"/>
          </a:solidFill>
        </a:ln>
      </dgm:spPr>
      <dgm:t>
        <a:bodyPr/>
        <a:lstStyle/>
        <a:p>
          <a:r>
            <a:rPr lang="sv-FI" sz="1600" b="1">
              <a:solidFill>
                <a:schemeClr val="tx2"/>
              </a:solidFill>
            </a:rPr>
            <a:t>Olaga hot </a:t>
          </a:r>
        </a:p>
        <a:p>
          <a:r>
            <a:rPr lang="sv-FI" sz="1600" b="1">
              <a:solidFill>
                <a:schemeClr val="tx2"/>
              </a:solidFill>
            </a:rPr>
            <a:t>Juni 2024</a:t>
          </a:r>
        </a:p>
      </dgm:t>
    </dgm:pt>
    <dgm:pt modelId="{0F178E77-A267-46E7-A322-61AD839CC722}" type="parTrans" cxnId="{58A12B36-529C-4FF2-9DC2-FDB470ABC989}">
      <dgm:prSet/>
      <dgm:spPr/>
      <dgm:t>
        <a:bodyPr/>
        <a:lstStyle/>
        <a:p>
          <a:endParaRPr lang="fi-FI"/>
        </a:p>
      </dgm:t>
    </dgm:pt>
    <dgm:pt modelId="{EB4CD577-913A-404D-862A-90E49DFDCC66}" type="sibTrans" cxnId="{58A12B36-529C-4FF2-9DC2-FDB470ABC989}">
      <dgm:prSet/>
      <dgm:spPr/>
      <dgm:t>
        <a:bodyPr/>
        <a:lstStyle/>
        <a:p>
          <a:endParaRPr lang="fi-FI"/>
        </a:p>
      </dgm:t>
    </dgm:pt>
    <dgm:pt modelId="{9FE2934F-7C64-4F23-9F1D-F6C2FC8D39B0}">
      <dgm:prSet custT="1"/>
      <dgm:spPr>
        <a:solidFill>
          <a:schemeClr val="bg2"/>
        </a:solidFill>
        <a:ln>
          <a:solidFill>
            <a:schemeClr val="tx2"/>
          </a:solidFill>
        </a:ln>
      </dgm:spPr>
      <dgm:t>
        <a:bodyPr/>
        <a:lstStyle/>
        <a:p>
          <a:r>
            <a:rPr lang="sv-FI" sz="1400" b="1">
              <a:solidFill>
                <a:schemeClr val="bg1"/>
              </a:solidFill>
            </a:rPr>
            <a:t> </a:t>
          </a:r>
          <a:r>
            <a:rPr lang="sv-FI" sz="1600" b="1">
              <a:solidFill>
                <a:schemeClr val="tx2"/>
              </a:solidFill>
            </a:rPr>
            <a:t>Hets mot folkgrupp 2020</a:t>
          </a:r>
        </a:p>
      </dgm:t>
    </dgm:pt>
    <dgm:pt modelId="{3F127AEE-CE31-4BB8-A938-E0C48E24DA1B}" type="parTrans" cxnId="{34C39D1F-5D21-4B7B-AA2C-8D0A7FA77C65}">
      <dgm:prSet/>
      <dgm:spPr/>
      <dgm:t>
        <a:bodyPr/>
        <a:lstStyle/>
        <a:p>
          <a:endParaRPr lang="fi-FI"/>
        </a:p>
      </dgm:t>
    </dgm:pt>
    <dgm:pt modelId="{6BD9402C-DAB0-4E4B-9325-FEB380CFED48}" type="sibTrans" cxnId="{34C39D1F-5D21-4B7B-AA2C-8D0A7FA77C65}">
      <dgm:prSet/>
      <dgm:spPr/>
      <dgm:t>
        <a:bodyPr/>
        <a:lstStyle/>
        <a:p>
          <a:endParaRPr lang="fi-FI"/>
        </a:p>
      </dgm:t>
    </dgm:pt>
    <dgm:pt modelId="{C921EFCE-B033-4D2B-8B4A-99F5CBC012E7}">
      <dgm:prSet custT="1"/>
      <dgm:spPr>
        <a:solidFill>
          <a:schemeClr val="bg2"/>
        </a:solidFill>
        <a:ln>
          <a:solidFill>
            <a:schemeClr val="tx2"/>
          </a:solidFill>
        </a:ln>
      </dgm:spPr>
      <dgm:t>
        <a:bodyPr/>
        <a:lstStyle/>
        <a:p>
          <a:r>
            <a:rPr lang="sv-FI" sz="1600" b="1" i="0">
              <a:solidFill>
                <a:schemeClr val="tx2"/>
              </a:solidFill>
            </a:rPr>
            <a:t>Ärekränkning 2019</a:t>
          </a:r>
        </a:p>
      </dgm:t>
    </dgm:pt>
    <dgm:pt modelId="{6D20A1E5-180B-4B2D-AC25-4107DD32DA16}" type="parTrans" cxnId="{72C69A87-D4A5-4F73-A7EC-89BF6087D3AA}">
      <dgm:prSet/>
      <dgm:spPr/>
      <dgm:t>
        <a:bodyPr/>
        <a:lstStyle/>
        <a:p>
          <a:endParaRPr lang="fi-FI"/>
        </a:p>
      </dgm:t>
    </dgm:pt>
    <dgm:pt modelId="{4277AEAF-DF33-42C7-B349-EBA77FAEEDBF}" type="sibTrans" cxnId="{72C69A87-D4A5-4F73-A7EC-89BF6087D3AA}">
      <dgm:prSet/>
      <dgm:spPr/>
      <dgm:t>
        <a:bodyPr/>
        <a:lstStyle/>
        <a:p>
          <a:endParaRPr lang="fi-FI"/>
        </a:p>
      </dgm:t>
    </dgm:pt>
    <dgm:pt modelId="{72C919CB-9137-46B2-B6F3-662CB21D1303}">
      <dgm:prSet custT="1"/>
      <dgm:spPr>
        <a:noFill/>
        <a:ln>
          <a:noFill/>
        </a:ln>
      </dgm:spPr>
      <dgm:t>
        <a:bodyPr/>
        <a:lstStyle/>
        <a:p>
          <a:r>
            <a:rPr lang="sv-FI" sz="1400">
              <a:hlinkClick xmlns:r="http://schemas.openxmlformats.org/officeDocument/2006/relationships" r:id="rId2"/>
            </a:rPr>
            <a:t>Kouvolalainen maallikkotuomari tuomittiin kiihottamisesta kansanryhmää vastaan kahden somejulkaisun takia | Kymenlaakso | Yle</a:t>
          </a:r>
        </a:p>
      </dgm:t>
    </dgm:pt>
    <dgm:pt modelId="{ED10C568-F27C-4F65-8967-FBDB834AAE7B}" type="parTrans" cxnId="{00523F0F-3952-42A2-BD46-F7CC47DEC24B}">
      <dgm:prSet/>
      <dgm:spPr/>
      <dgm:t>
        <a:bodyPr/>
        <a:lstStyle/>
        <a:p>
          <a:endParaRPr lang="fi-FI"/>
        </a:p>
      </dgm:t>
    </dgm:pt>
    <dgm:pt modelId="{4282694B-1ADA-4E6C-B900-753D357D6E98}" type="sibTrans" cxnId="{00523F0F-3952-42A2-BD46-F7CC47DEC24B}">
      <dgm:prSet/>
      <dgm:spPr/>
      <dgm:t>
        <a:bodyPr/>
        <a:lstStyle/>
        <a:p>
          <a:endParaRPr lang="fi-FI"/>
        </a:p>
      </dgm:t>
    </dgm:pt>
    <dgm:pt modelId="{ADFD5634-F0D7-433E-B907-1E3A6DB6C3D6}">
      <dgm:prSet custT="1"/>
      <dgm:spPr>
        <a:noFill/>
        <a:ln>
          <a:noFill/>
        </a:ln>
      </dgm:spPr>
      <dgm:t>
        <a:bodyPr/>
        <a:lstStyle/>
        <a:p>
          <a:pPr>
            <a:buFontTx/>
            <a:buNone/>
          </a:pPr>
          <a:r>
            <a:rPr lang="sv-FI" sz="1400"/>
            <a:t>   på ett diskussionsforum i september 2017. Texten stödde vit makt och i den föreslogs att de medborgerliga rättigheterna skulle avskaffas för mörkhyade personer och att våld och andra allvarliga brott skulle tillåtas mot dem. </a:t>
          </a:r>
        </a:p>
      </dgm:t>
    </dgm:pt>
    <dgm:pt modelId="{69C22271-7475-4E7B-93E5-7F633005864D}" type="parTrans" cxnId="{92964D2E-9562-49AB-B034-63EF5B0C633A}">
      <dgm:prSet/>
      <dgm:spPr/>
      <dgm:t>
        <a:bodyPr/>
        <a:lstStyle/>
        <a:p>
          <a:endParaRPr lang="fi-FI"/>
        </a:p>
      </dgm:t>
    </dgm:pt>
    <dgm:pt modelId="{7D0EBC67-8B55-48B0-A02B-4C51FB20C909}" type="sibTrans" cxnId="{92964D2E-9562-49AB-B034-63EF5B0C633A}">
      <dgm:prSet/>
      <dgm:spPr/>
      <dgm:t>
        <a:bodyPr/>
        <a:lstStyle/>
        <a:p>
          <a:endParaRPr lang="fi-FI"/>
        </a:p>
      </dgm:t>
    </dgm:pt>
    <dgm:pt modelId="{358124C0-63AB-438F-8187-5DDD3C0A0FFA}" type="pres">
      <dgm:prSet presAssocID="{59E62CD3-C95A-4D6F-A030-EEF01F824835}" presName="Name0" presStyleCnt="0">
        <dgm:presLayoutVars>
          <dgm:dir/>
          <dgm:animLvl val="lvl"/>
          <dgm:resizeHandles val="exact"/>
        </dgm:presLayoutVars>
      </dgm:prSet>
      <dgm:spPr/>
    </dgm:pt>
    <dgm:pt modelId="{6117D364-DEC8-46D1-9346-63045121F7DD}" type="pres">
      <dgm:prSet presAssocID="{9FE2934F-7C64-4F23-9F1D-F6C2FC8D39B0}" presName="composite" presStyleCnt="0"/>
      <dgm:spPr/>
    </dgm:pt>
    <dgm:pt modelId="{8FF587C4-5DBA-45D2-96C3-311305375297}" type="pres">
      <dgm:prSet presAssocID="{9FE2934F-7C64-4F23-9F1D-F6C2FC8D39B0}" presName="parTx" presStyleLbl="alignNode1" presStyleIdx="0" presStyleCnt="3" custLinFactNeighborY="1980">
        <dgm:presLayoutVars>
          <dgm:chMax val="0"/>
          <dgm:chPref val="0"/>
          <dgm:bulletEnabled val="1"/>
        </dgm:presLayoutVars>
      </dgm:prSet>
      <dgm:spPr/>
    </dgm:pt>
    <dgm:pt modelId="{44C5A667-F673-4DDE-87AD-95501BB476AF}" type="pres">
      <dgm:prSet presAssocID="{9FE2934F-7C64-4F23-9F1D-F6C2FC8D39B0}" presName="desTx" presStyleLbl="alignAccFollowNode1" presStyleIdx="0" presStyleCnt="3">
        <dgm:presLayoutVars>
          <dgm:bulletEnabled val="1"/>
        </dgm:presLayoutVars>
      </dgm:prSet>
      <dgm:spPr/>
    </dgm:pt>
    <dgm:pt modelId="{A8D37AB4-E510-4375-9902-D4970BF2BD16}" type="pres">
      <dgm:prSet presAssocID="{6BD9402C-DAB0-4E4B-9325-FEB380CFED48}" presName="space" presStyleCnt="0"/>
      <dgm:spPr/>
    </dgm:pt>
    <dgm:pt modelId="{83354486-39BB-45AD-880B-DCA382785CE5}" type="pres">
      <dgm:prSet presAssocID="{24ACF2B7-AF72-441F-9FAD-9E917BD31E49}" presName="composite" presStyleCnt="0"/>
      <dgm:spPr/>
    </dgm:pt>
    <dgm:pt modelId="{3FBDA59F-E60D-4EA8-B406-379F8C33815F}" type="pres">
      <dgm:prSet presAssocID="{24ACF2B7-AF72-441F-9FAD-9E917BD31E49}" presName="parTx" presStyleLbl="alignNode1" presStyleIdx="1" presStyleCnt="3">
        <dgm:presLayoutVars>
          <dgm:chMax val="0"/>
          <dgm:chPref val="0"/>
          <dgm:bulletEnabled val="1"/>
        </dgm:presLayoutVars>
      </dgm:prSet>
      <dgm:spPr/>
    </dgm:pt>
    <dgm:pt modelId="{658AE584-19BD-401D-A696-69F2B383DAFB}" type="pres">
      <dgm:prSet presAssocID="{24ACF2B7-AF72-441F-9FAD-9E917BD31E49}" presName="desTx" presStyleLbl="alignAccFollowNode1" presStyleIdx="1" presStyleCnt="3">
        <dgm:presLayoutVars>
          <dgm:bulletEnabled val="1"/>
        </dgm:presLayoutVars>
      </dgm:prSet>
      <dgm:spPr/>
    </dgm:pt>
    <dgm:pt modelId="{7A488E30-0077-4327-84C8-8B6A213B6C20}" type="pres">
      <dgm:prSet presAssocID="{EB4CD577-913A-404D-862A-90E49DFDCC66}" presName="space" presStyleCnt="0"/>
      <dgm:spPr/>
    </dgm:pt>
    <dgm:pt modelId="{307F0D65-3F12-4E55-AAA4-6695D70C020E}" type="pres">
      <dgm:prSet presAssocID="{C921EFCE-B033-4D2B-8B4A-99F5CBC012E7}" presName="composite" presStyleCnt="0"/>
      <dgm:spPr/>
    </dgm:pt>
    <dgm:pt modelId="{D30617F1-7796-47C4-A36D-D85A4F90153B}" type="pres">
      <dgm:prSet presAssocID="{C921EFCE-B033-4D2B-8B4A-99F5CBC012E7}" presName="parTx" presStyleLbl="alignNode1" presStyleIdx="2" presStyleCnt="3">
        <dgm:presLayoutVars>
          <dgm:chMax val="0"/>
          <dgm:chPref val="0"/>
          <dgm:bulletEnabled val="1"/>
        </dgm:presLayoutVars>
      </dgm:prSet>
      <dgm:spPr/>
    </dgm:pt>
    <dgm:pt modelId="{A87FFA34-F88C-4A75-BB3D-C452E4829515}" type="pres">
      <dgm:prSet presAssocID="{C921EFCE-B033-4D2B-8B4A-99F5CBC012E7}" presName="desTx" presStyleLbl="alignAccFollowNode1" presStyleIdx="2" presStyleCnt="3">
        <dgm:presLayoutVars>
          <dgm:bulletEnabled val="1"/>
        </dgm:presLayoutVars>
      </dgm:prSet>
      <dgm:spPr/>
    </dgm:pt>
  </dgm:ptLst>
  <dgm:cxnLst>
    <dgm:cxn modelId="{D5095504-7F58-4F47-9E56-7F66F6BE4C25}" type="presOf" srcId="{2981EBA1-6D48-48AB-8F05-3C7566F58045}" destId="{658AE584-19BD-401D-A696-69F2B383DAFB}" srcOrd="0" destOrd="2" presId="urn:microsoft.com/office/officeart/2005/8/layout/hList1"/>
    <dgm:cxn modelId="{00523F0F-3952-42A2-BD46-F7CC47DEC24B}" srcId="{9FE2934F-7C64-4F23-9F1D-F6C2FC8D39B0}" destId="{72C919CB-9137-46B2-B6F3-662CB21D1303}" srcOrd="2" destOrd="0" parTransId="{ED10C568-F27C-4F65-8967-FBDB834AAE7B}" sibTransId="{4282694B-1ADA-4E6C-B900-753D357D6E98}"/>
    <dgm:cxn modelId="{D7185D13-BAEE-4340-B491-11A60341E86B}" type="presOf" srcId="{A70079ED-87D7-4FFF-8F00-4F5857E3E3A3}" destId="{A87FFA34-F88C-4A75-BB3D-C452E4829515}" srcOrd="0" destOrd="0" presId="urn:microsoft.com/office/officeart/2005/8/layout/hList1"/>
    <dgm:cxn modelId="{34C39D1F-5D21-4B7B-AA2C-8D0A7FA77C65}" srcId="{59E62CD3-C95A-4D6F-A030-EEF01F824835}" destId="{9FE2934F-7C64-4F23-9F1D-F6C2FC8D39B0}" srcOrd="0" destOrd="0" parTransId="{3F127AEE-CE31-4BB8-A938-E0C48E24DA1B}" sibTransId="{6BD9402C-DAB0-4E4B-9325-FEB380CFED48}"/>
    <dgm:cxn modelId="{92964D2E-9562-49AB-B034-63EF5B0C633A}" srcId="{C921EFCE-B033-4D2B-8B4A-99F5CBC012E7}" destId="{ADFD5634-F0D7-433E-B907-1E3A6DB6C3D6}" srcOrd="1" destOrd="0" parTransId="{69C22271-7475-4E7B-93E5-7F633005864D}" sibTransId="{7D0EBC67-8B55-48B0-A02B-4C51FB20C909}"/>
    <dgm:cxn modelId="{A3142231-1993-4D3B-8766-423C77BBDAD6}" srcId="{24ACF2B7-AF72-441F-9FAD-9E917BD31E49}" destId="{EF93668A-E12E-4CBE-834A-503886DDB341}" srcOrd="3" destOrd="0" parTransId="{D6BF36CA-5737-4FAA-AEE1-4FE78A193C38}" sibTransId="{5F0B0779-9455-48CE-A65A-A8D42F321D70}"/>
    <dgm:cxn modelId="{58A12B36-529C-4FF2-9DC2-FDB470ABC989}" srcId="{59E62CD3-C95A-4D6F-A030-EEF01F824835}" destId="{24ACF2B7-AF72-441F-9FAD-9E917BD31E49}" srcOrd="1" destOrd="0" parTransId="{0F178E77-A267-46E7-A322-61AD839CC722}" sibTransId="{EB4CD577-913A-404D-862A-90E49DFDCC66}"/>
    <dgm:cxn modelId="{A700D637-4E94-48FD-B7FF-88C0FE638B5E}" srcId="{24ACF2B7-AF72-441F-9FAD-9E917BD31E49}" destId="{19CB02A0-19B2-48D5-9F9F-7DAA0C24313B}" srcOrd="0" destOrd="0" parTransId="{3D48239D-9E19-4B00-A282-3E61A7F2B956}" sibTransId="{8EF0CD1D-9BBA-454F-89F0-4CD00C28B776}"/>
    <dgm:cxn modelId="{EE9AF962-0BF2-47ED-BA82-A62E6768288A}" type="presOf" srcId="{ADFD5634-F0D7-433E-B907-1E3A6DB6C3D6}" destId="{A87FFA34-F88C-4A75-BB3D-C452E4829515}" srcOrd="0" destOrd="1" presId="urn:microsoft.com/office/officeart/2005/8/layout/hList1"/>
    <dgm:cxn modelId="{B6EA9A68-308E-465D-8332-0481CB4E84A0}" type="presOf" srcId="{19CB02A0-19B2-48D5-9F9F-7DAA0C24313B}" destId="{658AE584-19BD-401D-A696-69F2B383DAFB}" srcOrd="0" destOrd="0" presId="urn:microsoft.com/office/officeart/2005/8/layout/hList1"/>
    <dgm:cxn modelId="{A0A2CD4B-743E-4867-AD55-68CE4843C363}" srcId="{9FE2934F-7C64-4F23-9F1D-F6C2FC8D39B0}" destId="{E86DB3AD-1250-47E0-B88B-192E0B74DF44}" srcOrd="1" destOrd="0" parTransId="{CF63793D-E68C-480B-9FC7-8BC81A71854D}" sibTransId="{86CF1A73-BA5A-4722-B190-D1E23CD87702}"/>
    <dgm:cxn modelId="{FBE5624D-629B-42D9-B02A-BAE6E8CA67AF}" type="presOf" srcId="{9FE2934F-7C64-4F23-9F1D-F6C2FC8D39B0}" destId="{8FF587C4-5DBA-45D2-96C3-311305375297}" srcOrd="0" destOrd="0" presId="urn:microsoft.com/office/officeart/2005/8/layout/hList1"/>
    <dgm:cxn modelId="{3ACD4373-E7BF-4476-B109-310DDBAC86AB}" type="presOf" srcId="{C921EFCE-B033-4D2B-8B4A-99F5CBC012E7}" destId="{D30617F1-7796-47C4-A36D-D85A4F90153B}" srcOrd="0" destOrd="0" presId="urn:microsoft.com/office/officeart/2005/8/layout/hList1"/>
    <dgm:cxn modelId="{14CE9654-B0BC-46AB-8A2B-97A00FBB462D}" type="presOf" srcId="{24ACF2B7-AF72-441F-9FAD-9E917BD31E49}" destId="{3FBDA59F-E60D-4EA8-B406-379F8C33815F}" srcOrd="0" destOrd="0" presId="urn:microsoft.com/office/officeart/2005/8/layout/hList1"/>
    <dgm:cxn modelId="{7C6D5279-3FB5-42E5-A37C-D6DD95D702B1}" type="presOf" srcId="{E86DB3AD-1250-47E0-B88B-192E0B74DF44}" destId="{44C5A667-F673-4DDE-87AD-95501BB476AF}" srcOrd="0" destOrd="1" presId="urn:microsoft.com/office/officeart/2005/8/layout/hList1"/>
    <dgm:cxn modelId="{72C69A87-D4A5-4F73-A7EC-89BF6087D3AA}" srcId="{59E62CD3-C95A-4D6F-A030-EEF01F824835}" destId="{C921EFCE-B033-4D2B-8B4A-99F5CBC012E7}" srcOrd="2" destOrd="0" parTransId="{6D20A1E5-180B-4B2D-AC25-4107DD32DA16}" sibTransId="{4277AEAF-DF33-42C7-B349-EBA77FAEEDBF}"/>
    <dgm:cxn modelId="{83FDB593-CD6C-4F3F-A48E-9CC48C5A88B3}" srcId="{24ACF2B7-AF72-441F-9FAD-9E917BD31E49}" destId="{B4CC2C16-A87E-4568-BB80-9BF8AC9CE2FA}" srcOrd="1" destOrd="0" parTransId="{31E1C9F0-ACAD-46E2-8E21-E08B3DFE544C}" sibTransId="{6B3B614C-DE29-4E5D-A828-64FD59F7368D}"/>
    <dgm:cxn modelId="{374B57A8-1612-415F-8F8F-48CF25683937}" srcId="{24ACF2B7-AF72-441F-9FAD-9E917BD31E49}" destId="{2981EBA1-6D48-48AB-8F05-3C7566F58045}" srcOrd="2" destOrd="0" parTransId="{67F99377-6383-41B4-850B-8B033DD11EA2}" sibTransId="{2351ACBB-8904-4A89-9E4E-107BEDBCA6EE}"/>
    <dgm:cxn modelId="{8328AEC4-E388-429B-BB4F-C512C2160BB1}" type="presOf" srcId="{72C919CB-9137-46B2-B6F3-662CB21D1303}" destId="{44C5A667-F673-4DDE-87AD-95501BB476AF}" srcOrd="0" destOrd="2" presId="urn:microsoft.com/office/officeart/2005/8/layout/hList1"/>
    <dgm:cxn modelId="{D2B290D0-E497-4C2C-97F2-AE1CC5C05C98}" type="presOf" srcId="{59E62CD3-C95A-4D6F-A030-EEF01F824835}" destId="{358124C0-63AB-438F-8187-5DDD3C0A0FFA}" srcOrd="0" destOrd="0" presId="urn:microsoft.com/office/officeart/2005/8/layout/hList1"/>
    <dgm:cxn modelId="{DCB981D2-9682-47BA-9B14-CBEA35D80B3A}" type="presOf" srcId="{B4CC2C16-A87E-4568-BB80-9BF8AC9CE2FA}" destId="{658AE584-19BD-401D-A696-69F2B383DAFB}" srcOrd="0" destOrd="1" presId="urn:microsoft.com/office/officeart/2005/8/layout/hList1"/>
    <dgm:cxn modelId="{0EEA02E0-34CA-4749-A722-13BC96E875D2}" srcId="{C921EFCE-B033-4D2B-8B4A-99F5CBC012E7}" destId="{A70079ED-87D7-4FFF-8F00-4F5857E3E3A3}" srcOrd="0" destOrd="0" parTransId="{900171E2-4D4A-4BAC-82A8-1C80E12809FE}" sibTransId="{E5D10F0A-A80E-48D0-874C-F1BC2501BA5E}"/>
    <dgm:cxn modelId="{76FA0BE1-91B9-44F5-8E5F-EF4A7430555D}" type="presOf" srcId="{EF93668A-E12E-4CBE-834A-503886DDB341}" destId="{658AE584-19BD-401D-A696-69F2B383DAFB}" srcOrd="0" destOrd="3" presId="urn:microsoft.com/office/officeart/2005/8/layout/hList1"/>
    <dgm:cxn modelId="{D57434F8-A354-4830-8FAB-365D66048C91}" type="presOf" srcId="{551B72A3-C483-4045-BEEB-D0DCC9851A0D}" destId="{44C5A667-F673-4DDE-87AD-95501BB476AF}" srcOrd="0" destOrd="0" presId="urn:microsoft.com/office/officeart/2005/8/layout/hList1"/>
    <dgm:cxn modelId="{969D0EFB-7670-4525-9D20-0BECF460B47C}" srcId="{9FE2934F-7C64-4F23-9F1D-F6C2FC8D39B0}" destId="{551B72A3-C483-4045-BEEB-D0DCC9851A0D}" srcOrd="0" destOrd="0" parTransId="{013D7824-BCE2-47BA-B82B-7FA0CEBFE4F3}" sibTransId="{B8814543-71D4-460B-AFA1-0EF119B1CCA5}"/>
    <dgm:cxn modelId="{D8233EF5-5625-4423-A07A-70F5C425BF61}" type="presParOf" srcId="{358124C0-63AB-438F-8187-5DDD3C0A0FFA}" destId="{6117D364-DEC8-46D1-9346-63045121F7DD}" srcOrd="0" destOrd="0" presId="urn:microsoft.com/office/officeart/2005/8/layout/hList1"/>
    <dgm:cxn modelId="{90CF8BBC-8E67-4C06-AF1D-1F47342815AA}" type="presParOf" srcId="{6117D364-DEC8-46D1-9346-63045121F7DD}" destId="{8FF587C4-5DBA-45D2-96C3-311305375297}" srcOrd="0" destOrd="0" presId="urn:microsoft.com/office/officeart/2005/8/layout/hList1"/>
    <dgm:cxn modelId="{EEB830E4-DD78-42BA-8BDC-840216BB9B3E}" type="presParOf" srcId="{6117D364-DEC8-46D1-9346-63045121F7DD}" destId="{44C5A667-F673-4DDE-87AD-95501BB476AF}" srcOrd="1" destOrd="0" presId="urn:microsoft.com/office/officeart/2005/8/layout/hList1"/>
    <dgm:cxn modelId="{4C4248D1-C878-48C1-BEFA-694C13462BAD}" type="presParOf" srcId="{358124C0-63AB-438F-8187-5DDD3C0A0FFA}" destId="{A8D37AB4-E510-4375-9902-D4970BF2BD16}" srcOrd="1" destOrd="0" presId="urn:microsoft.com/office/officeart/2005/8/layout/hList1"/>
    <dgm:cxn modelId="{8817205A-057E-49E2-8257-E5E46ABB20E9}" type="presParOf" srcId="{358124C0-63AB-438F-8187-5DDD3C0A0FFA}" destId="{83354486-39BB-45AD-880B-DCA382785CE5}" srcOrd="2" destOrd="0" presId="urn:microsoft.com/office/officeart/2005/8/layout/hList1"/>
    <dgm:cxn modelId="{EFA7EB4B-2A95-4F8B-8D8F-3AE3F3E9B4A9}" type="presParOf" srcId="{83354486-39BB-45AD-880B-DCA382785CE5}" destId="{3FBDA59F-E60D-4EA8-B406-379F8C33815F}" srcOrd="0" destOrd="0" presId="urn:microsoft.com/office/officeart/2005/8/layout/hList1"/>
    <dgm:cxn modelId="{FF41868F-05CB-469F-9E80-26A4526CC2F5}" type="presParOf" srcId="{83354486-39BB-45AD-880B-DCA382785CE5}" destId="{658AE584-19BD-401D-A696-69F2B383DAFB}" srcOrd="1" destOrd="0" presId="urn:microsoft.com/office/officeart/2005/8/layout/hList1"/>
    <dgm:cxn modelId="{80EC1A91-CB03-4C3B-B430-1921468E6FB2}" type="presParOf" srcId="{358124C0-63AB-438F-8187-5DDD3C0A0FFA}" destId="{7A488E30-0077-4327-84C8-8B6A213B6C20}" srcOrd="3" destOrd="0" presId="urn:microsoft.com/office/officeart/2005/8/layout/hList1"/>
    <dgm:cxn modelId="{D3FAAD54-E752-4DE4-9B11-0DEACB00177C}" type="presParOf" srcId="{358124C0-63AB-438F-8187-5DDD3C0A0FFA}" destId="{307F0D65-3F12-4E55-AAA4-6695D70C020E}" srcOrd="4" destOrd="0" presId="urn:microsoft.com/office/officeart/2005/8/layout/hList1"/>
    <dgm:cxn modelId="{F0983B0A-E543-4438-9121-7B2DA44F826C}" type="presParOf" srcId="{307F0D65-3F12-4E55-AAA4-6695D70C020E}" destId="{D30617F1-7796-47C4-A36D-D85A4F90153B}" srcOrd="0" destOrd="0" presId="urn:microsoft.com/office/officeart/2005/8/layout/hList1"/>
    <dgm:cxn modelId="{3248FA09-9FF0-4402-95D5-56ABDD575EA1}" type="presParOf" srcId="{307F0D65-3F12-4E55-AAA4-6695D70C020E}" destId="{A87FFA34-F88C-4A75-BB3D-C452E48295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2381"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FI" sz="1800" kern="1200"/>
            <a:t>Personer under 18 år ska skyddas mot alla former av verksamhet som äventyrar tillväxten och utvecklingen.</a:t>
          </a:r>
        </a:p>
      </dsp:txBody>
      <dsp:txXfrm>
        <a:off x="42468" y="151108"/>
        <a:ext cx="2657157" cy="1288491"/>
      </dsp:txXfrm>
    </dsp:sp>
    <dsp:sp modelId="{2D64A4A0-AE09-4456-8AAE-82CF816609BC}">
      <dsp:nvSpPr>
        <dsp:cNvPr id="0" name=""/>
        <dsp:cNvSpPr/>
      </dsp:nvSpPr>
      <dsp:spPr>
        <a:xfrm>
          <a:off x="276114" y="1479687"/>
          <a:ext cx="302113" cy="937200"/>
        </a:xfrm>
        <a:custGeom>
          <a:avLst/>
          <a:gdLst/>
          <a:ahLst/>
          <a:cxnLst/>
          <a:rect l="0" t="0" r="0" b="0"/>
          <a:pathLst>
            <a:path>
              <a:moveTo>
                <a:pt x="0" y="0"/>
              </a:moveTo>
              <a:lnTo>
                <a:pt x="0" y="937200"/>
              </a:lnTo>
              <a:lnTo>
                <a:pt x="302113" y="93720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578228" y="1821853"/>
          <a:ext cx="2391923" cy="1190068"/>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sv-FI" sz="2300" kern="1200">
              <a:latin typeface="Arial"/>
            </a:rPr>
            <a:t>                                                                                </a:t>
          </a:r>
          <a:r>
            <a:rPr lang="sv-FI" sz="2300" kern="1200">
              <a:solidFill>
                <a:schemeClr val="bg1"/>
              </a:solidFill>
              <a:latin typeface="Arial"/>
            </a:rPr>
            <a:t>Ansvaret ligger hos vuxna</a:t>
          </a:r>
        </a:p>
      </dsp:txBody>
      <dsp:txXfrm>
        <a:off x="613084" y="1856709"/>
        <a:ext cx="2322211" cy="1120356"/>
      </dsp:txXfrm>
    </dsp:sp>
    <dsp:sp modelId="{CD00A016-F297-4D7F-BA11-B2D834275671}">
      <dsp:nvSpPr>
        <dsp:cNvPr id="0" name=""/>
        <dsp:cNvSpPr/>
      </dsp:nvSpPr>
      <dsp:spPr>
        <a:xfrm>
          <a:off x="3424045"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FI" sz="1800" kern="1200"/>
            <a:t>Barnet har rätt att få information om världen på sin åldersnivå.</a:t>
          </a:r>
        </a:p>
      </dsp:txBody>
      <dsp:txXfrm>
        <a:off x="3464132" y="151108"/>
        <a:ext cx="2657157" cy="1288491"/>
      </dsp:txXfrm>
    </dsp:sp>
    <dsp:sp modelId="{E8BDF414-8EC1-4158-87C7-4A51599C76D5}">
      <dsp:nvSpPr>
        <dsp:cNvPr id="0" name=""/>
        <dsp:cNvSpPr/>
      </dsp:nvSpPr>
      <dsp:spPr>
        <a:xfrm>
          <a:off x="3697778" y="1479687"/>
          <a:ext cx="273733" cy="1026499"/>
        </a:xfrm>
        <a:custGeom>
          <a:avLst/>
          <a:gdLst/>
          <a:ahLst/>
          <a:cxnLst/>
          <a:rect l="0" t="0" r="0" b="0"/>
          <a:pathLst>
            <a:path>
              <a:moveTo>
                <a:pt x="0" y="0"/>
              </a:moveTo>
              <a:lnTo>
                <a:pt x="0" y="1026499"/>
              </a:lnTo>
              <a:lnTo>
                <a:pt x="273733" y="10264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3971511" y="1821853"/>
          <a:ext cx="2189864" cy="1368665"/>
        </a:xfrm>
        <a:prstGeom prst="roundRect">
          <a:avLst>
            <a:gd name="adj" fmla="val 10000"/>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sv-FI" sz="2300" kern="1200">
              <a:solidFill>
                <a:schemeClr val="bg1"/>
              </a:solidFill>
            </a:rPr>
            <a:t>Barnets ansvar</a:t>
          </a:r>
        </a:p>
        <a:p>
          <a:pPr marL="0" lvl="0" indent="0" algn="ctr" defTabSz="1022350">
            <a:lnSpc>
              <a:spcPct val="90000"/>
            </a:lnSpc>
            <a:spcBef>
              <a:spcPct val="0"/>
            </a:spcBef>
            <a:spcAft>
              <a:spcPct val="35000"/>
            </a:spcAft>
            <a:buNone/>
          </a:pPr>
          <a:r>
            <a:rPr lang="sv-FI" sz="2300" kern="1200">
              <a:solidFill>
                <a:schemeClr val="bg1"/>
              </a:solidFill>
            </a:rPr>
            <a:t> är att lära sig av världen</a:t>
          </a:r>
        </a:p>
      </dsp:txBody>
      <dsp:txXfrm>
        <a:off x="4011598" y="1861940"/>
        <a:ext cx="2109690" cy="1288491"/>
      </dsp:txXfrm>
    </dsp:sp>
    <dsp:sp modelId="{8A088FE8-4455-413D-9BC9-B22B9DEDA1B9}">
      <dsp:nvSpPr>
        <dsp:cNvPr id="0" name=""/>
        <dsp:cNvSpPr/>
      </dsp:nvSpPr>
      <dsp:spPr>
        <a:xfrm>
          <a:off x="6845709"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FI" sz="1800" kern="1200"/>
            <a:t>Vi strävar tillsammans efter en bättre verklighet. Var och en är skyldig att känna till lagen.</a:t>
          </a:r>
        </a:p>
      </dsp:txBody>
      <dsp:txXfrm>
        <a:off x="6885796" y="151108"/>
        <a:ext cx="2657157" cy="1288491"/>
      </dsp:txXfrm>
    </dsp:sp>
    <dsp:sp modelId="{A9F7D04A-12B3-45A3-BEC0-817BC6C081FC}">
      <dsp:nvSpPr>
        <dsp:cNvPr id="0" name=""/>
        <dsp:cNvSpPr/>
      </dsp:nvSpPr>
      <dsp:spPr>
        <a:xfrm>
          <a:off x="7119442" y="1479687"/>
          <a:ext cx="273733" cy="1026499"/>
        </a:xfrm>
        <a:custGeom>
          <a:avLst/>
          <a:gdLst/>
          <a:ahLst/>
          <a:cxnLst/>
          <a:rect l="0" t="0" r="0" b="0"/>
          <a:pathLst>
            <a:path>
              <a:moveTo>
                <a:pt x="0" y="0"/>
              </a:moveTo>
              <a:lnTo>
                <a:pt x="0" y="1026499"/>
              </a:lnTo>
              <a:lnTo>
                <a:pt x="273733" y="10264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7393175" y="1821853"/>
          <a:ext cx="2189864" cy="1368665"/>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sv-FI" sz="2300" kern="1200">
              <a:solidFill>
                <a:schemeClr val="bg1"/>
              </a:solidFill>
            </a:rPr>
            <a:t>Var och en har rätt att vara trygg och i fred</a:t>
          </a:r>
        </a:p>
      </dsp:txBody>
      <dsp:txXfrm>
        <a:off x="7433262" y="1861940"/>
        <a:ext cx="2109690" cy="1288491"/>
      </dsp:txXfrm>
    </dsp:sp>
    <dsp:sp modelId="{CC80BFD3-B430-45C1-97F1-F6FA402DD412}">
      <dsp:nvSpPr>
        <dsp:cNvPr id="0" name=""/>
        <dsp:cNvSpPr/>
      </dsp:nvSpPr>
      <dsp:spPr>
        <a:xfrm>
          <a:off x="7119442" y="1479687"/>
          <a:ext cx="321034" cy="2771308"/>
        </a:xfrm>
        <a:custGeom>
          <a:avLst/>
          <a:gdLst/>
          <a:ahLst/>
          <a:cxnLst/>
          <a:rect l="0" t="0" r="0" b="0"/>
          <a:pathLst>
            <a:path>
              <a:moveTo>
                <a:pt x="0" y="0"/>
              </a:moveTo>
              <a:lnTo>
                <a:pt x="0" y="2771308"/>
              </a:lnTo>
              <a:lnTo>
                <a:pt x="321034" y="277130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7440476" y="3555651"/>
          <a:ext cx="3489396" cy="13906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sv-FI" sz="1800" kern="1200"/>
            <a:t>Var och en ansvarar också för sina egna handlingar</a:t>
          </a:r>
        </a:p>
        <a:p>
          <a:pPr marL="0" lvl="0" indent="0" algn="l" defTabSz="800100">
            <a:lnSpc>
              <a:spcPct val="90000"/>
            </a:lnSpc>
            <a:spcBef>
              <a:spcPct val="0"/>
            </a:spcBef>
            <a:spcAft>
              <a:spcPct val="35000"/>
            </a:spcAft>
            <a:buNone/>
          </a:pPr>
          <a:endParaRPr lang="en-US" sz="1800" kern="1200"/>
        </a:p>
        <a:p>
          <a:pPr marL="57150" lvl="1" indent="-57150" algn="l" defTabSz="488950">
            <a:lnSpc>
              <a:spcPct val="90000"/>
            </a:lnSpc>
            <a:spcBef>
              <a:spcPct val="0"/>
            </a:spcBef>
            <a:spcAft>
              <a:spcPct val="15000"/>
            </a:spcAft>
            <a:buChar char="•"/>
          </a:pPr>
          <a:r>
            <a:rPr lang="sv-FI" sz="1100" kern="1200"/>
            <a:t> </a:t>
          </a:r>
          <a:r>
            <a:rPr lang="sv-FI" sz="1200" kern="1200"/>
            <a:t>straffrättsligt ansvar </a:t>
          </a:r>
        </a:p>
        <a:p>
          <a:pPr marL="114300" lvl="1" indent="-114300" algn="l" defTabSz="533400">
            <a:lnSpc>
              <a:spcPct val="90000"/>
            </a:lnSpc>
            <a:spcBef>
              <a:spcPct val="0"/>
            </a:spcBef>
            <a:spcAft>
              <a:spcPct val="15000"/>
            </a:spcAft>
            <a:buChar char="•"/>
          </a:pPr>
          <a:r>
            <a:rPr lang="sv-FI" sz="1200" kern="1200"/>
            <a:t>skadeståndsskyldighet</a:t>
          </a:r>
        </a:p>
      </dsp:txBody>
      <dsp:txXfrm>
        <a:off x="7481208" y="3596383"/>
        <a:ext cx="3407932" cy="1309223"/>
      </dsp:txXfrm>
    </dsp:sp>
    <dsp:sp modelId="{435A46B8-DDEA-4A30-8BE7-AF4A079B626D}">
      <dsp:nvSpPr>
        <dsp:cNvPr id="0" name=""/>
        <dsp:cNvSpPr/>
      </dsp:nvSpPr>
      <dsp:spPr>
        <a:xfrm>
          <a:off x="1307459" y="3665729"/>
          <a:ext cx="2737331" cy="1368665"/>
        </a:xfrm>
        <a:prstGeom prst="roundRect">
          <a:avLst>
            <a:gd name="adj" fmla="val 10000"/>
          </a:avLst>
        </a:prstGeom>
        <a:solidFill>
          <a:schemeClr val="bg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FI" sz="1800" kern="1200">
              <a:hlinkClick xmlns:r="http://schemas.openxmlformats.org/officeDocument/2006/relationships" r:id="rId4"/>
            </a:rPr>
            <a:t>Sopiiko tämä käytös kouluun (youtube.com, på finska)</a:t>
          </a:r>
        </a:p>
      </dsp:txBody>
      <dsp:txXfrm>
        <a:off x="1347546" y="3705816"/>
        <a:ext cx="2657157" cy="1288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587C4-5DBA-45D2-96C3-311305375297}">
      <dsp:nvSpPr>
        <dsp:cNvPr id="0" name=""/>
        <dsp:cNvSpPr/>
      </dsp:nvSpPr>
      <dsp:spPr>
        <a:xfrm>
          <a:off x="3390" y="1654933"/>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FI" sz="1400" b="1" kern="1200">
              <a:solidFill>
                <a:schemeClr val="bg1"/>
              </a:solidFill>
            </a:rPr>
            <a:t> </a:t>
          </a:r>
          <a:r>
            <a:rPr lang="sv-FI" sz="1600" b="1" kern="1200">
              <a:solidFill>
                <a:schemeClr val="tx2"/>
              </a:solidFill>
            </a:rPr>
            <a:t>Hets mot folkgrupp 2020</a:t>
          </a:r>
        </a:p>
      </dsp:txBody>
      <dsp:txXfrm>
        <a:off x="3390" y="1654933"/>
        <a:ext cx="3305646" cy="1322258"/>
      </dsp:txXfrm>
    </dsp:sp>
    <dsp:sp modelId="{44C5A667-F673-4DDE-87AD-95501BB476AF}">
      <dsp:nvSpPr>
        <dsp:cNvPr id="0" name=""/>
        <dsp:cNvSpPr/>
      </dsp:nvSpPr>
      <dsp:spPr>
        <a:xfrm>
          <a:off x="3390"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FI" sz="1400" b="0" kern="1200"/>
            <a:t>Lekmannadomare skrev nedsättande om personer med utländsk bakgrund i sociala medier.</a:t>
          </a:r>
        </a:p>
        <a:p>
          <a:pPr marL="114300" lvl="1" indent="-114300" algn="l" defTabSz="622300">
            <a:lnSpc>
              <a:spcPct val="90000"/>
            </a:lnSpc>
            <a:spcBef>
              <a:spcPct val="0"/>
            </a:spcBef>
            <a:spcAft>
              <a:spcPct val="15000"/>
            </a:spcAft>
            <a:buChar char="•"/>
          </a:pPr>
          <a:r>
            <a:rPr lang="sv-FI" sz="1400" kern="1200"/>
            <a:t>Dom för två hets mot folkgrupp samt brott mot tjänsteplikt.</a:t>
          </a:r>
          <a:r>
            <a:rPr lang="sv-FI" sz="1400" b="0" i="0" kern="1200"/>
            <a:t> Hen dömdes till sammanlagt 1 750 euro dagsböter.</a:t>
          </a:r>
        </a:p>
        <a:p>
          <a:pPr marL="114300" lvl="1" indent="-114300" algn="l" defTabSz="622300">
            <a:lnSpc>
              <a:spcPct val="90000"/>
            </a:lnSpc>
            <a:spcBef>
              <a:spcPct val="0"/>
            </a:spcBef>
            <a:spcAft>
              <a:spcPct val="15000"/>
            </a:spcAft>
            <a:buChar char="•"/>
          </a:pPr>
          <a:r>
            <a:rPr lang="sv-FI" sz="1400" kern="1200">
              <a:hlinkClick xmlns:r="http://schemas.openxmlformats.org/officeDocument/2006/relationships" r:id="rId1"/>
            </a:rPr>
            <a:t>Kouvolalainen maallikkotuomari tuomittiin kiihottamisesta kansanryhmää vastaan kahden somejulkaisun takia | Kymenlaakso | Yle</a:t>
          </a:r>
        </a:p>
      </dsp:txBody>
      <dsp:txXfrm>
        <a:off x="3390" y="2951011"/>
        <a:ext cx="3305646" cy="2854800"/>
      </dsp:txXfrm>
    </dsp:sp>
    <dsp:sp modelId="{3FBDA59F-E60D-4EA8-B406-379F8C33815F}">
      <dsp:nvSpPr>
        <dsp:cNvPr id="0" name=""/>
        <dsp:cNvSpPr/>
      </dsp:nvSpPr>
      <dsp:spPr>
        <a:xfrm>
          <a:off x="3771827" y="1628752"/>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FI" sz="1600" b="1" kern="1200">
              <a:solidFill>
                <a:schemeClr val="tx2"/>
              </a:solidFill>
            </a:rPr>
            <a:t>Olaga hot </a:t>
          </a:r>
        </a:p>
        <a:p>
          <a:pPr marL="0" lvl="0" indent="0" algn="ctr" defTabSz="711200">
            <a:lnSpc>
              <a:spcPct val="90000"/>
            </a:lnSpc>
            <a:spcBef>
              <a:spcPct val="0"/>
            </a:spcBef>
            <a:spcAft>
              <a:spcPct val="35000"/>
            </a:spcAft>
            <a:buNone/>
          </a:pPr>
          <a:r>
            <a:rPr lang="sv-FI" sz="1600" b="1" kern="1200">
              <a:solidFill>
                <a:schemeClr val="tx2"/>
              </a:solidFill>
            </a:rPr>
            <a:t>Juni 2024</a:t>
          </a:r>
        </a:p>
      </dsp:txBody>
      <dsp:txXfrm>
        <a:off x="3771827" y="1628752"/>
        <a:ext cx="3305646" cy="1322258"/>
      </dsp:txXfrm>
    </dsp:sp>
    <dsp:sp modelId="{658AE584-19BD-401D-A696-69F2B383DAFB}">
      <dsp:nvSpPr>
        <dsp:cNvPr id="0" name=""/>
        <dsp:cNvSpPr/>
      </dsp:nvSpPr>
      <dsp:spPr>
        <a:xfrm>
          <a:off x="3771827"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FI" sz="1400" b="0" kern="1200"/>
            <a:t>”Dödslista” i sociala medier</a:t>
          </a:r>
        </a:p>
        <a:p>
          <a:pPr marL="114300" lvl="1" indent="-114300" algn="l" defTabSz="622300">
            <a:lnSpc>
              <a:spcPct val="90000"/>
            </a:lnSpc>
            <a:spcBef>
              <a:spcPct val="0"/>
            </a:spcBef>
            <a:spcAft>
              <a:spcPct val="15000"/>
            </a:spcAft>
            <a:buChar char="•"/>
          </a:pPr>
          <a:r>
            <a:rPr lang="sv-FI" sz="1400" b="0" kern="1200"/>
            <a:t>Skrev en "dödslista" på sociala medier som ett skämt</a:t>
          </a:r>
        </a:p>
        <a:p>
          <a:pPr marL="114300" lvl="1" indent="-114300" algn="l" defTabSz="622300">
            <a:lnSpc>
              <a:spcPct val="90000"/>
            </a:lnSpc>
            <a:spcBef>
              <a:spcPct val="0"/>
            </a:spcBef>
            <a:spcAft>
              <a:spcPct val="15000"/>
            </a:spcAft>
            <a:buChar char="•"/>
          </a:pPr>
          <a:r>
            <a:rPr lang="sv-FI" sz="1400" b="0" kern="1200"/>
            <a:t>Undersöks som olaga hot</a:t>
          </a:r>
        </a:p>
        <a:p>
          <a:pPr marL="114300" lvl="1" indent="-114300" algn="l" defTabSz="622300">
            <a:lnSpc>
              <a:spcPct val="90000"/>
            </a:lnSpc>
            <a:spcBef>
              <a:spcPct val="0"/>
            </a:spcBef>
            <a:spcAft>
              <a:spcPct val="15000"/>
            </a:spcAft>
            <a:buChar char="•"/>
          </a:pPr>
          <a:r>
            <a:rPr lang="sv-FI" sz="1400" kern="1200">
              <a:hlinkClick xmlns:r="http://schemas.openxmlformats.org/officeDocument/2006/relationships" r:id="rId2"/>
            </a:rPr>
            <a:t>Somessa kiertäneen ”tappolistan” tutkinta etenee – epäilty myönsi julkaisseensa listan | Uutisia lyhyesti | Yle</a:t>
          </a:r>
        </a:p>
      </dsp:txBody>
      <dsp:txXfrm>
        <a:off x="3771827" y="2951011"/>
        <a:ext cx="3305646" cy="2854800"/>
      </dsp:txXfrm>
    </dsp:sp>
    <dsp:sp modelId="{D30617F1-7796-47C4-A36D-D85A4F90153B}">
      <dsp:nvSpPr>
        <dsp:cNvPr id="0" name=""/>
        <dsp:cNvSpPr/>
      </dsp:nvSpPr>
      <dsp:spPr>
        <a:xfrm>
          <a:off x="7540264" y="1628752"/>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FI" sz="1600" b="1" i="0" kern="1200">
              <a:solidFill>
                <a:schemeClr val="tx2"/>
              </a:solidFill>
            </a:rPr>
            <a:t>Ärekränkning 2019</a:t>
          </a:r>
        </a:p>
      </dsp:txBody>
      <dsp:txXfrm>
        <a:off x="7540264" y="1628752"/>
        <a:ext cx="3305646" cy="1322258"/>
      </dsp:txXfrm>
    </dsp:sp>
    <dsp:sp modelId="{A87FFA34-F88C-4A75-BB3D-C452E4829515}">
      <dsp:nvSpPr>
        <dsp:cNvPr id="0" name=""/>
        <dsp:cNvSpPr/>
      </dsp:nvSpPr>
      <dsp:spPr>
        <a:xfrm>
          <a:off x="7540264"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FI" sz="1400" b="0" kern="1200"/>
            <a:t>Text mot mörkhyade på ett diskussionsforum:</a:t>
          </a:r>
        </a:p>
        <a:p>
          <a:pPr marL="114300" lvl="1" indent="-114300" algn="l" defTabSz="622300">
            <a:lnSpc>
              <a:spcPct val="90000"/>
            </a:lnSpc>
            <a:spcBef>
              <a:spcPct val="0"/>
            </a:spcBef>
            <a:spcAft>
              <a:spcPct val="15000"/>
            </a:spcAft>
            <a:buChar char="•"/>
          </a:pPr>
          <a:r>
            <a:rPr lang="sv-FI" sz="1400" kern="1200"/>
            <a:t>Sommaren 2019 40 dagsböter (2 480 euro) för publicering av texten som var riktad mot mörkhyade</a:t>
          </a:r>
        </a:p>
        <a:p>
          <a:pPr marL="114300" lvl="1" indent="-114300" algn="l" defTabSz="622300">
            <a:lnSpc>
              <a:spcPct val="90000"/>
            </a:lnSpc>
            <a:spcBef>
              <a:spcPct val="0"/>
            </a:spcBef>
            <a:spcAft>
              <a:spcPct val="15000"/>
            </a:spcAft>
            <a:buFontTx/>
            <a:buNone/>
          </a:pPr>
          <a:r>
            <a:rPr lang="sv-FI" sz="1400" kern="1200"/>
            <a:t>   på ett diskussionsforum i september 2017. Texten stödde vit makt och i den föreslogs att de medborgerliga rättigheterna skulle avskaffas för mörkhyade personer och att våld och andra allvarliga brott skulle tillåtas mot dem. </a:t>
          </a:r>
        </a:p>
      </dsp:txBody>
      <dsp:txXfrm>
        <a:off x="7540264" y="2951011"/>
        <a:ext cx="3305646"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79"/>
    </inkml:context>
    <inkml:brush xml:id="br0">
      <inkml:brushProperty name="width" value="0.05" units="cm"/>
      <inkml:brushProperty name="height" value="0.05" units="cm"/>
    </inkml:brush>
  </inkml:definitions>
  <inkml:trace contextRef="#ctx0" brushRef="#br0">7920 5362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80"/>
    </inkml:context>
    <inkml:brush xml:id="br0">
      <inkml:brushProperty name="width" value="0.05" units="cm"/>
      <inkml:brushProperty name="height" value="0.05" units="cm"/>
    </inkml:brush>
  </inkml:definitions>
  <inkml:trace contextRef="#ctx0" brushRef="#br0">12753 9031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81"/>
    </inkml:context>
    <inkml:brush xml:id="br0">
      <inkml:brushProperty name="width" value="0.05" units="cm"/>
      <inkml:brushProperty name="height" value="0.05" units="cm"/>
    </inkml:brush>
  </inkml:definitions>
  <inkml:trace contextRef="#ctx0" brushRef="#br0">7832 3351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CE89E-987C-4E6B-AED3-DE205CC77440}" type="datetimeFigureOut">
              <a:rPr lang="fi-FI" smtClean="0"/>
              <a:t>3.2.2025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D834B-489F-497E-B138-38665FE98171}" type="slidenum">
              <a:rPr lang="fi-FI" smtClean="0"/>
              <a:t>‹#›</a:t>
            </a:fld>
            <a:endParaRPr lang="fi-FI"/>
          </a:p>
        </p:txBody>
      </p:sp>
    </p:spTree>
    <p:extLst>
      <p:ext uri="{BB962C8B-B14F-4D97-AF65-F5344CB8AC3E}">
        <p14:creationId xmlns:p14="http://schemas.microsoft.com/office/powerpoint/2010/main" val="42189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b368e70d-b5e7-4426-97d7-4308b741bb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Alustuksena</a:t>
            </a:r>
            <a:r>
              <a:rPr lang="en-US">
                <a:cs typeface="Calibri"/>
              </a:rPr>
              <a:t> </a:t>
            </a:r>
            <a:r>
              <a:rPr lang="en-US" err="1">
                <a:cs typeface="Calibri"/>
              </a:rPr>
              <a:t>aiheeseen</a:t>
            </a:r>
            <a:r>
              <a:rPr lang="en-US">
                <a:cs typeface="Calibri"/>
              </a:rPr>
              <a:t> </a:t>
            </a:r>
            <a:r>
              <a:rPr lang="en-US" err="1">
                <a:cs typeface="Calibri"/>
              </a:rPr>
              <a:t>kysytään</a:t>
            </a:r>
            <a:r>
              <a:rPr lang="en-US">
                <a:cs typeface="Calibri"/>
              </a:rPr>
              <a:t> </a:t>
            </a:r>
            <a:r>
              <a:rPr lang="en-US" err="1">
                <a:cs typeface="Calibri"/>
              </a:rPr>
              <a:t>oppilailta</a:t>
            </a:r>
            <a:r>
              <a:rPr lang="en-US">
                <a:cs typeface="Calibri"/>
              </a:rPr>
              <a:t> </a:t>
            </a:r>
            <a:r>
              <a:rPr lang="en-US" err="1">
                <a:cs typeface="Calibri"/>
              </a:rPr>
              <a:t>mitä</a:t>
            </a:r>
            <a:r>
              <a:rPr lang="en-US">
                <a:cs typeface="Calibri"/>
              </a:rPr>
              <a:t> </a:t>
            </a:r>
            <a:r>
              <a:rPr lang="en-US" err="1">
                <a:cs typeface="Calibri"/>
              </a:rPr>
              <a:t>päihteitä</a:t>
            </a:r>
            <a:r>
              <a:rPr lang="en-US">
                <a:cs typeface="Calibri"/>
              </a:rPr>
              <a:t> he </a:t>
            </a:r>
            <a:r>
              <a:rPr lang="en-US" err="1">
                <a:cs typeface="Calibri"/>
              </a:rPr>
              <a:t>tietävät</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a:t>
            </a:r>
            <a:r>
              <a:rPr lang="en-US" err="1">
                <a:cs typeface="Calibri"/>
              </a:rPr>
              <a:t>päihteet</a:t>
            </a:r>
            <a:r>
              <a:rPr lang="en-US">
                <a:cs typeface="Calibri"/>
              </a:rPr>
              <a:t> </a:t>
            </a:r>
            <a:r>
              <a:rPr lang="en-US" err="1">
                <a:cs typeface="Calibri"/>
              </a:rPr>
              <a:t>jaoteltu</a:t>
            </a:r>
            <a:r>
              <a:rPr lang="en-US">
                <a:cs typeface="Calibri"/>
              </a:rPr>
              <a:t> </a:t>
            </a:r>
            <a:r>
              <a:rPr lang="en-US" err="1">
                <a:cs typeface="Calibri"/>
              </a:rPr>
              <a:t>ikärajojen</a:t>
            </a:r>
            <a:r>
              <a:rPr lang="en-US">
                <a:cs typeface="Calibri"/>
              </a:rPr>
              <a:t> </a:t>
            </a:r>
            <a:r>
              <a:rPr lang="en-US" err="1">
                <a:cs typeface="Calibri"/>
              </a:rPr>
              <a:t>mukaan</a:t>
            </a:r>
            <a:r>
              <a:rPr lang="en-US">
                <a:cs typeface="Calibri"/>
              </a:rPr>
              <a:t> </a:t>
            </a:r>
            <a:r>
              <a:rPr lang="en-US" err="1">
                <a:cs typeface="Calibri"/>
              </a:rPr>
              <a:t>tueksi</a:t>
            </a:r>
            <a:r>
              <a:rPr lang="en-US">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5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Kun </a:t>
            </a:r>
            <a:r>
              <a:rPr lang="en-US" err="1">
                <a:cs typeface="Calibri"/>
              </a:rPr>
              <a:t>oppilaat</a:t>
            </a:r>
            <a:r>
              <a:rPr lang="en-US">
                <a:cs typeface="Calibri"/>
              </a:rPr>
              <a:t> </a:t>
            </a:r>
            <a:r>
              <a:rPr lang="en-US" err="1">
                <a:cs typeface="Calibri"/>
              </a:rPr>
              <a:t>ovat</a:t>
            </a:r>
            <a:r>
              <a:rPr lang="en-US">
                <a:cs typeface="Calibri"/>
              </a:rPr>
              <a:t> </a:t>
            </a:r>
            <a:r>
              <a:rPr lang="en-US" err="1">
                <a:cs typeface="Calibri"/>
              </a:rPr>
              <a:t>värittäneet</a:t>
            </a:r>
            <a:r>
              <a:rPr lang="en-US">
                <a:cs typeface="Calibri"/>
              </a:rPr>
              <a:t> </a:t>
            </a:r>
            <a:r>
              <a:rPr lang="en-US" err="1">
                <a:cs typeface="Calibri"/>
              </a:rPr>
              <a:t>ympyrää</a:t>
            </a:r>
            <a:r>
              <a:rPr lang="en-US">
                <a:cs typeface="Calibri"/>
              </a:rPr>
              <a:t>, </a:t>
            </a:r>
            <a:r>
              <a:rPr lang="en-US" err="1">
                <a:cs typeface="Calibri"/>
              </a:rPr>
              <a:t>käydään</a:t>
            </a:r>
            <a:r>
              <a:rPr lang="en-US">
                <a:cs typeface="Calibri"/>
              </a:rPr>
              <a:t> </a:t>
            </a:r>
            <a:r>
              <a:rPr lang="en-US" err="1">
                <a:cs typeface="Calibri"/>
              </a:rPr>
              <a:t>yleisesti</a:t>
            </a:r>
            <a:r>
              <a:rPr lang="en-US">
                <a:cs typeface="Calibri"/>
              </a:rPr>
              <a:t> </a:t>
            </a:r>
            <a:r>
              <a:rPr lang="en-US" err="1">
                <a:cs typeface="Calibri"/>
              </a:rPr>
              <a:t>läpi</a:t>
            </a:r>
            <a:r>
              <a:rPr lang="en-US">
                <a:cs typeface="Calibri"/>
              </a:rPr>
              <a:t> </a:t>
            </a:r>
            <a:r>
              <a:rPr lang="en-US" err="1">
                <a:cs typeface="Calibri"/>
              </a:rPr>
              <a:t>miten</a:t>
            </a:r>
            <a:r>
              <a:rPr lang="en-US">
                <a:cs typeface="Calibri"/>
              </a:rPr>
              <a:t> </a:t>
            </a:r>
            <a:r>
              <a:rPr lang="en-US" err="1">
                <a:cs typeface="Calibri"/>
              </a:rPr>
              <a:t>kuvaa</a:t>
            </a:r>
            <a:r>
              <a:rPr lang="en-US">
                <a:cs typeface="Calibri"/>
              </a:rPr>
              <a:t> </a:t>
            </a:r>
            <a:r>
              <a:rPr lang="en-US" err="1">
                <a:cs typeface="Calibri"/>
              </a:rPr>
              <a:t>voi</a:t>
            </a:r>
            <a:r>
              <a:rPr lang="en-US">
                <a:cs typeface="Calibri"/>
              </a:rPr>
              <a:t> </a:t>
            </a:r>
            <a:r>
              <a:rPr lang="en-US" err="1">
                <a:cs typeface="Calibri"/>
              </a:rPr>
              <a:t>analysoida</a:t>
            </a:r>
            <a:r>
              <a:rPr lang="en-US">
                <a:cs typeface="Calibri"/>
              </a:rPr>
              <a:t>. Voit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että</a:t>
            </a:r>
            <a:r>
              <a:rPr lang="en-US">
                <a:cs typeface="Calibri"/>
              </a:rPr>
              <a:t> </a:t>
            </a:r>
            <a:r>
              <a:rPr lang="en-US" err="1">
                <a:cs typeface="Calibri"/>
              </a:rPr>
              <a:t>jos</a:t>
            </a:r>
            <a:r>
              <a:rPr lang="en-US">
                <a:cs typeface="Calibri"/>
              </a:rPr>
              <a:t> </a:t>
            </a:r>
            <a:r>
              <a:rPr lang="en-US" err="1">
                <a:cs typeface="Calibri"/>
              </a:rPr>
              <a:t>jokin</a:t>
            </a:r>
            <a:r>
              <a:rPr lang="en-US">
                <a:cs typeface="Calibri"/>
              </a:rPr>
              <a:t> </a:t>
            </a:r>
            <a:r>
              <a:rPr lang="en-US" err="1">
                <a:cs typeface="Calibri"/>
              </a:rPr>
              <a:t>alue</a:t>
            </a:r>
            <a:r>
              <a:rPr lang="en-US">
                <a:cs typeface="Calibri"/>
              </a:rPr>
              <a:t> on </a:t>
            </a:r>
            <a:r>
              <a:rPr lang="en-US" err="1">
                <a:cs typeface="Calibri"/>
              </a:rPr>
              <a:t>heikompi</a:t>
            </a:r>
            <a:r>
              <a:rPr lang="en-US">
                <a:cs typeface="Calibri"/>
              </a:rPr>
              <a:t>, </a:t>
            </a:r>
            <a:r>
              <a:rPr lang="en-US" err="1">
                <a:cs typeface="Calibri"/>
              </a:rPr>
              <a:t>voi</a:t>
            </a:r>
            <a:r>
              <a:rPr lang="en-US">
                <a:cs typeface="Calibri"/>
              </a:rPr>
              <a:t> </a:t>
            </a:r>
            <a:r>
              <a:rPr lang="en-US" err="1">
                <a:cs typeface="Calibri"/>
              </a:rPr>
              <a:t>miettiä</a:t>
            </a:r>
            <a:r>
              <a:rPr lang="en-US">
                <a:cs typeface="Calibri"/>
              </a:rPr>
              <a:t> </a:t>
            </a:r>
            <a:r>
              <a:rPr lang="en-US" err="1">
                <a:cs typeface="Calibri"/>
              </a:rPr>
              <a:t>saako</a:t>
            </a:r>
            <a:r>
              <a:rPr lang="en-US">
                <a:cs typeface="Calibri"/>
              </a:rPr>
              <a:t> </a:t>
            </a:r>
            <a:r>
              <a:rPr lang="en-US" err="1">
                <a:cs typeface="Calibri"/>
              </a:rPr>
              <a:t>jostain</a:t>
            </a:r>
            <a:r>
              <a:rPr lang="en-US">
                <a:cs typeface="Calibri"/>
              </a:rPr>
              <a:t> </a:t>
            </a:r>
            <a:r>
              <a:rPr lang="en-US" err="1">
                <a:cs typeface="Calibri"/>
              </a:rPr>
              <a:t>toisesta</a:t>
            </a:r>
            <a:r>
              <a:rPr lang="en-US">
                <a:cs typeface="Calibri"/>
              </a:rPr>
              <a:t> </a:t>
            </a:r>
            <a:r>
              <a:rPr lang="en-US" err="1">
                <a:cs typeface="Calibri"/>
              </a:rPr>
              <a:t>taas</a:t>
            </a:r>
            <a:r>
              <a:rPr lang="en-US">
                <a:cs typeface="Calibri"/>
              </a:rPr>
              <a:t> </a:t>
            </a:r>
            <a:r>
              <a:rPr lang="en-US" err="1">
                <a:cs typeface="Calibri"/>
              </a:rPr>
              <a:t>enemmän</a:t>
            </a:r>
            <a:r>
              <a:rPr lang="en-US">
                <a:cs typeface="Calibri"/>
              </a:rPr>
              <a:t> </a:t>
            </a:r>
            <a:r>
              <a:rPr lang="en-US" err="1">
                <a:cs typeface="Calibri"/>
              </a:rPr>
              <a:t>jaksamista</a:t>
            </a:r>
            <a:r>
              <a:rPr lang="en-US">
                <a:cs typeface="Calibri"/>
              </a:rPr>
              <a:t>. </a:t>
            </a:r>
            <a:endParaRPr lang="fi-FI">
              <a:cs typeface="Calibri"/>
            </a:endParaRPr>
          </a:p>
          <a:p>
            <a:pPr marL="171450" indent="-171450">
              <a:buFont typeface="Arial"/>
              <a:buChar char="•"/>
            </a:pPr>
            <a:r>
              <a:rPr lang="en-US" err="1">
                <a:cs typeface="Calibri"/>
              </a:rPr>
              <a:t>Kaikkiin</a:t>
            </a:r>
            <a:r>
              <a:rPr lang="en-US">
                <a:cs typeface="Calibri"/>
              </a:rPr>
              <a:t> </a:t>
            </a:r>
            <a:r>
              <a:rPr lang="en-US" err="1">
                <a:cs typeface="Calibri"/>
              </a:rPr>
              <a:t>osa-alueisiin</a:t>
            </a:r>
            <a:r>
              <a:rPr lang="en-US">
                <a:cs typeface="Calibri"/>
              </a:rPr>
              <a:t> </a:t>
            </a:r>
            <a:r>
              <a:rPr lang="en-US" err="1">
                <a:cs typeface="Calibri"/>
              </a:rPr>
              <a:t>voi</a:t>
            </a:r>
            <a:r>
              <a:rPr lang="en-US">
                <a:cs typeface="Calibri"/>
              </a:rPr>
              <a:t> </a:t>
            </a:r>
            <a:r>
              <a:rPr lang="en-US" err="1">
                <a:cs typeface="Calibri"/>
              </a:rPr>
              <a:t>myös</a:t>
            </a:r>
            <a:r>
              <a:rPr lang="en-US">
                <a:cs typeface="Calibri"/>
              </a:rPr>
              <a:t> </a:t>
            </a:r>
            <a:r>
              <a:rPr lang="en-US" err="1">
                <a:cs typeface="Calibri"/>
              </a:rPr>
              <a:t>itse</a:t>
            </a:r>
            <a:r>
              <a:rPr lang="en-US">
                <a:cs typeface="Calibri"/>
              </a:rPr>
              <a:t> </a:t>
            </a:r>
            <a:r>
              <a:rPr lang="en-US" err="1">
                <a:cs typeface="Calibri"/>
              </a:rPr>
              <a:t>vaikuttaa</a:t>
            </a:r>
            <a:r>
              <a:rPr lang="en-US">
                <a:cs typeface="Calibri"/>
              </a:rPr>
              <a:t>! Jos </a:t>
            </a:r>
            <a:r>
              <a:rPr lang="en-US" err="1">
                <a:cs typeface="Calibri"/>
              </a:rPr>
              <a:t>voimavarat</a:t>
            </a:r>
            <a:r>
              <a:rPr lang="en-US">
                <a:cs typeface="Calibri"/>
              </a:rPr>
              <a:t> </a:t>
            </a:r>
            <a:r>
              <a:rPr lang="en-US" err="1">
                <a:cs typeface="Calibri"/>
              </a:rPr>
              <a:t>ovat</a:t>
            </a:r>
            <a:r>
              <a:rPr lang="en-US">
                <a:cs typeface="Calibri"/>
              </a:rPr>
              <a:t> jo </a:t>
            </a:r>
            <a:r>
              <a:rPr lang="en-US" err="1">
                <a:cs typeface="Calibri"/>
              </a:rPr>
              <a:t>todella</a:t>
            </a:r>
            <a:r>
              <a:rPr lang="en-US">
                <a:cs typeface="Calibri"/>
              </a:rPr>
              <a:t> </a:t>
            </a:r>
            <a:r>
              <a:rPr lang="en-US" err="1">
                <a:cs typeface="Calibri"/>
              </a:rPr>
              <a:t>matalalla</a:t>
            </a:r>
            <a:r>
              <a:rPr lang="en-US">
                <a:cs typeface="Calibri"/>
              </a:rPr>
              <a:t>, </a:t>
            </a:r>
            <a:r>
              <a:rPr lang="en-US" err="1">
                <a:cs typeface="Calibri"/>
              </a:rPr>
              <a:t>ei</a:t>
            </a:r>
            <a:r>
              <a:rPr lang="en-US">
                <a:cs typeface="Calibri"/>
              </a:rPr>
              <a:t> </a:t>
            </a:r>
            <a:r>
              <a:rPr lang="en-US" err="1">
                <a:cs typeface="Calibri"/>
              </a:rPr>
              <a:t>jaksamista</a:t>
            </a:r>
            <a:r>
              <a:rPr lang="en-US">
                <a:cs typeface="Calibri"/>
              </a:rPr>
              <a:t> </a:t>
            </a:r>
            <a:r>
              <a:rPr lang="en-US" err="1">
                <a:cs typeface="Calibri"/>
              </a:rPr>
              <a:t>niiden</a:t>
            </a:r>
            <a:r>
              <a:rPr lang="en-US">
                <a:cs typeface="Calibri"/>
              </a:rPr>
              <a:t> </a:t>
            </a:r>
            <a:r>
              <a:rPr lang="en-US" err="1">
                <a:cs typeface="Calibri"/>
              </a:rPr>
              <a:t>parantamiseen</a:t>
            </a:r>
            <a:r>
              <a:rPr lang="en-US">
                <a:cs typeface="Calibri"/>
              </a:rPr>
              <a:t> </a:t>
            </a:r>
            <a:r>
              <a:rPr lang="en-US" err="1">
                <a:cs typeface="Calibri"/>
              </a:rPr>
              <a:t>yksin</a:t>
            </a:r>
            <a:r>
              <a:rPr lang="en-US">
                <a:cs typeface="Calibri"/>
              </a:rPr>
              <a:t> ole. </a:t>
            </a:r>
            <a:r>
              <a:rPr lang="en-US" err="1">
                <a:cs typeface="Calibri"/>
              </a:rPr>
              <a:t>Siksi</a:t>
            </a:r>
            <a:r>
              <a:rPr lang="en-US">
                <a:cs typeface="Calibri"/>
              </a:rPr>
              <a:t> on </a:t>
            </a:r>
            <a:r>
              <a:rPr lang="en-US" err="1">
                <a:cs typeface="Calibri"/>
              </a:rPr>
              <a:t>tärkeää</a:t>
            </a:r>
            <a:r>
              <a:rPr lang="en-US">
                <a:cs typeface="Calibri"/>
              </a:rPr>
              <a:t> </a:t>
            </a:r>
            <a:r>
              <a:rPr lang="en-US" err="1">
                <a:cs typeface="Calibri"/>
              </a:rPr>
              <a:t>oppia</a:t>
            </a:r>
            <a:r>
              <a:rPr lang="en-US">
                <a:cs typeface="Calibri"/>
              </a:rPr>
              <a:t> </a:t>
            </a:r>
            <a:r>
              <a:rPr lang="en-US" err="1">
                <a:cs typeface="Calibri"/>
              </a:rPr>
              <a:t>tunnistamaan</a:t>
            </a:r>
            <a:r>
              <a:rPr lang="en-US">
                <a:cs typeface="Calibri"/>
              </a:rPr>
              <a:t> </a:t>
            </a:r>
            <a:r>
              <a:rPr lang="en-US" err="1">
                <a:cs typeface="Calibri"/>
              </a:rPr>
              <a:t>itsessä</a:t>
            </a:r>
            <a:r>
              <a:rPr lang="en-US">
                <a:cs typeface="Calibri"/>
              </a:rPr>
              <a:t> </a:t>
            </a:r>
            <a:r>
              <a:rPr lang="en-US" err="1">
                <a:cs typeface="Calibri"/>
              </a:rPr>
              <a:t>mistä</a:t>
            </a:r>
            <a:r>
              <a:rPr lang="en-US">
                <a:cs typeface="Calibri"/>
              </a:rPr>
              <a:t> </a:t>
            </a:r>
            <a:r>
              <a:rPr lang="en-US" err="1">
                <a:cs typeface="Calibri"/>
              </a:rPr>
              <a:t>saa</a:t>
            </a:r>
            <a:r>
              <a:rPr lang="en-US">
                <a:cs typeface="Calibri"/>
              </a:rPr>
              <a:t> </a:t>
            </a:r>
            <a:r>
              <a:rPr lang="en-US" err="1">
                <a:cs typeface="Calibri"/>
              </a:rPr>
              <a:t>jaksamista</a:t>
            </a:r>
            <a:r>
              <a:rPr lang="en-US">
                <a:cs typeface="Calibri"/>
              </a:rPr>
              <a:t> ja </a:t>
            </a:r>
            <a:r>
              <a:rPr lang="en-US" err="1">
                <a:cs typeface="Calibri"/>
              </a:rPr>
              <a:t>mikä</a:t>
            </a:r>
            <a:r>
              <a:rPr lang="en-US">
                <a:cs typeface="Calibri"/>
              </a:rPr>
              <a:t> </a:t>
            </a:r>
            <a:r>
              <a:rPr lang="en-US" err="1">
                <a:cs typeface="Calibri"/>
              </a:rPr>
              <a:t>sitä</a:t>
            </a:r>
            <a:r>
              <a:rPr lang="en-US">
                <a:cs typeface="Calibri"/>
              </a:rPr>
              <a:t> </a:t>
            </a:r>
            <a:r>
              <a:rPr lang="en-US" err="1">
                <a:cs typeface="Calibri"/>
              </a:rPr>
              <a:t>itseltä</a:t>
            </a:r>
            <a:r>
              <a:rPr lang="en-US">
                <a:cs typeface="Calibri"/>
              </a:rPr>
              <a:t> vie. On </a:t>
            </a:r>
            <a:r>
              <a:rPr lang="en-US" err="1">
                <a:cs typeface="Calibri"/>
              </a:rPr>
              <a:t>tärkeää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apua</a:t>
            </a:r>
            <a:r>
              <a:rPr lang="en-US">
                <a:cs typeface="Calibri"/>
              </a:rPr>
              <a:t> on </a:t>
            </a:r>
            <a:r>
              <a:rPr lang="en-US" err="1">
                <a:cs typeface="Calibri"/>
              </a:rPr>
              <a:t>tärkeä</a:t>
            </a:r>
            <a:r>
              <a:rPr lang="en-US">
                <a:cs typeface="Calibri"/>
              </a:rPr>
              <a:t> hakea </a:t>
            </a:r>
            <a:r>
              <a:rPr lang="en-US" err="1">
                <a:cs typeface="Calibri"/>
              </a:rPr>
              <a:t>ajoissa</a:t>
            </a:r>
            <a:r>
              <a:rPr lang="en-US">
                <a:cs typeface="Calibri"/>
              </a:rPr>
              <a:t>, </a:t>
            </a:r>
            <a:r>
              <a:rPr lang="en-US" err="1">
                <a:cs typeface="Calibri"/>
              </a:rPr>
              <a:t>jos</a:t>
            </a:r>
            <a:r>
              <a:rPr lang="en-US">
                <a:cs typeface="Calibri"/>
              </a:rPr>
              <a:t> </a:t>
            </a:r>
            <a:r>
              <a:rPr lang="en-US" err="1">
                <a:cs typeface="Calibri"/>
              </a:rPr>
              <a:t>olo</a:t>
            </a:r>
            <a:r>
              <a:rPr lang="en-US">
                <a:cs typeface="Calibri"/>
              </a:rPr>
              <a:t> on </a:t>
            </a:r>
            <a:r>
              <a:rPr lang="en-US" err="1">
                <a:cs typeface="Calibri"/>
              </a:rPr>
              <a:t>huono</a:t>
            </a:r>
            <a:r>
              <a:rPr lang="en-US">
                <a:cs typeface="Calibri"/>
              </a:rPr>
              <a:t>. </a:t>
            </a:r>
          </a:p>
          <a:p>
            <a:pPr marL="171450" indent="-171450">
              <a:buFont typeface="Arial"/>
              <a:buChar char="•"/>
            </a:pPr>
            <a:r>
              <a:rPr lang="en-US" err="1">
                <a:cs typeface="Calibri"/>
              </a:rPr>
              <a:t>Tämän</a:t>
            </a:r>
            <a:r>
              <a:rPr lang="en-US">
                <a:cs typeface="Calibri"/>
              </a:rPr>
              <a:t> </a:t>
            </a:r>
            <a:r>
              <a:rPr lang="en-US" err="1">
                <a:cs typeface="Calibri"/>
              </a:rPr>
              <a:t>kuvan</a:t>
            </a:r>
            <a:r>
              <a:rPr lang="en-US">
                <a:cs typeface="Calibri"/>
              </a:rPr>
              <a:t> </a:t>
            </a:r>
            <a:r>
              <a:rPr lang="en-US" err="1">
                <a:cs typeface="Calibri"/>
              </a:rPr>
              <a:t>voi</a:t>
            </a:r>
            <a:r>
              <a:rPr lang="en-US">
                <a:cs typeface="Calibri"/>
              </a:rPr>
              <a:t> </a:t>
            </a:r>
            <a:r>
              <a:rPr lang="en-US" err="1">
                <a:cs typeface="Calibri"/>
              </a:rPr>
              <a:t>tulostaa</a:t>
            </a:r>
            <a:r>
              <a:rPr lang="en-US">
                <a:cs typeface="Calibri"/>
              </a:rPr>
              <a:t> </a:t>
            </a:r>
            <a:r>
              <a:rPr lang="en-US" err="1">
                <a:cs typeface="Calibri"/>
              </a:rPr>
              <a:t>oppilaille</a:t>
            </a:r>
            <a:r>
              <a:rPr lang="en-US">
                <a:cs typeface="Calibri"/>
              </a:rPr>
              <a:t> </a:t>
            </a:r>
            <a:r>
              <a:rPr lang="en-US" err="1">
                <a:cs typeface="Calibri"/>
              </a:rPr>
              <a:t>väritettäväksi</a:t>
            </a:r>
            <a:r>
              <a:rPr lang="en-US">
                <a:cs typeface="Calibri"/>
              </a:rPr>
              <a:t>, tai </a:t>
            </a:r>
            <a:r>
              <a:rPr lang="en-US" err="1">
                <a:cs typeface="Calibri"/>
              </a:rPr>
              <a:t>voivat</a:t>
            </a:r>
            <a:r>
              <a:rPr lang="en-US">
                <a:cs typeface="Calibri"/>
              </a:rPr>
              <a:t> </a:t>
            </a:r>
            <a:r>
              <a:rPr lang="en-US" err="1">
                <a:cs typeface="Calibri"/>
              </a:rPr>
              <a:t>piirtää</a:t>
            </a:r>
            <a:r>
              <a:rPr lang="en-US">
                <a:cs typeface="Calibri"/>
              </a:rPr>
              <a:t> </a:t>
            </a:r>
            <a:r>
              <a:rPr lang="en-US" err="1">
                <a:cs typeface="Calibri"/>
              </a:rPr>
              <a:t>ympyrän</a:t>
            </a:r>
            <a:r>
              <a:rPr lang="en-US">
                <a:cs typeface="Calibri"/>
              </a:rPr>
              <a:t> </a:t>
            </a:r>
            <a:r>
              <a:rPr lang="en-US" err="1">
                <a:cs typeface="Calibri"/>
              </a:rPr>
              <a:t>itse</a:t>
            </a:r>
            <a:r>
              <a:rPr lang="en-US">
                <a:cs typeface="Calibri"/>
              </a:rPr>
              <a:t> ja </a:t>
            </a:r>
            <a:r>
              <a:rPr lang="en-US" err="1">
                <a:cs typeface="Calibri"/>
              </a:rPr>
              <a:t>lohkoa</a:t>
            </a:r>
            <a:r>
              <a:rPr lang="en-US">
                <a:cs typeface="Calibri"/>
              </a:rPr>
              <a:t> </a:t>
            </a:r>
            <a:r>
              <a:rPr lang="en-US" err="1">
                <a:cs typeface="Calibri"/>
              </a:rPr>
              <a:t>sen</a:t>
            </a:r>
            <a:r>
              <a:rPr lang="en-US">
                <a:cs typeface="Calibri"/>
              </a:rPr>
              <a:t> </a:t>
            </a:r>
            <a:r>
              <a:rPr lang="en-US" err="1">
                <a:cs typeface="Calibri"/>
              </a:rPr>
              <a:t>eri</a:t>
            </a:r>
            <a:r>
              <a:rPr lang="en-US">
                <a:cs typeface="Calibri"/>
              </a:rPr>
              <a:t> </a:t>
            </a:r>
            <a:r>
              <a:rPr lang="en-US" err="1">
                <a:cs typeface="Calibri"/>
              </a:rPr>
              <a:t>osiin</a:t>
            </a:r>
            <a:r>
              <a:rPr lang="en-US">
                <a:cs typeface="Calibri"/>
              </a:rPr>
              <a:t>. </a:t>
            </a:r>
          </a:p>
          <a:p>
            <a:pPr marL="171450" indent="-171450">
              <a:buFont typeface="Arial"/>
              <a:buChar char="•"/>
            </a:pPr>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00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Taululle</a:t>
            </a:r>
            <a:r>
              <a:rPr lang="en-US">
                <a:cs typeface="Calibri"/>
              </a:rPr>
              <a:t> </a:t>
            </a:r>
            <a:r>
              <a:rPr lang="en-US" err="1">
                <a:cs typeface="Calibri"/>
              </a:rPr>
              <a:t>kirjoitetaan</a:t>
            </a:r>
            <a:r>
              <a:rPr lang="en-US">
                <a:cs typeface="Calibri"/>
              </a:rPr>
              <a:t> </a:t>
            </a:r>
            <a:r>
              <a:rPr lang="en-US" err="1">
                <a:cs typeface="Calibri"/>
              </a:rPr>
              <a:t>keskelle</a:t>
            </a:r>
            <a:r>
              <a:rPr lang="en-US">
                <a:cs typeface="Calibri"/>
              </a:rPr>
              <a:t> "</a:t>
            </a:r>
            <a:r>
              <a:rPr lang="en-US" err="1">
                <a:cs typeface="Calibri"/>
              </a:rPr>
              <a:t>päihteet</a:t>
            </a:r>
            <a:r>
              <a:rPr lang="en-US">
                <a:cs typeface="Calibri"/>
              </a:rPr>
              <a:t>". </a:t>
            </a:r>
            <a:r>
              <a:rPr lang="en-US" err="1">
                <a:cs typeface="Calibri"/>
              </a:rPr>
              <a:t>Toiselle</a:t>
            </a:r>
            <a:r>
              <a:rPr lang="en-US">
                <a:cs typeface="Calibri"/>
              </a:rPr>
              <a:t> </a:t>
            </a:r>
            <a:r>
              <a:rPr lang="en-US" err="1">
                <a:cs typeface="Calibri"/>
              </a:rPr>
              <a:t>puolelle</a:t>
            </a:r>
            <a:r>
              <a:rPr lang="en-US">
                <a:cs typeface="Calibri"/>
              </a:rPr>
              <a:t> + </a:t>
            </a:r>
            <a:r>
              <a:rPr lang="en-US" err="1">
                <a:cs typeface="Calibri"/>
              </a:rPr>
              <a:t>merkki</a:t>
            </a:r>
            <a:r>
              <a:rPr lang="en-US">
                <a:cs typeface="Calibri"/>
              </a:rPr>
              <a:t> ja </a:t>
            </a:r>
            <a:r>
              <a:rPr lang="en-US" err="1">
                <a:cs typeface="Calibri"/>
              </a:rPr>
              <a:t>toiselle</a:t>
            </a:r>
            <a:r>
              <a:rPr lang="en-US">
                <a:cs typeface="Calibri"/>
              </a:rPr>
              <a:t> </a:t>
            </a:r>
            <a:r>
              <a:rPr lang="en-US" err="1">
                <a:cs typeface="Calibri"/>
              </a:rPr>
              <a:t>puolelle</a:t>
            </a:r>
            <a:r>
              <a:rPr lang="en-US">
                <a:cs typeface="Calibri"/>
              </a:rPr>
              <a:t> - </a:t>
            </a:r>
            <a:r>
              <a:rPr lang="en-US" err="1">
                <a:cs typeface="Calibri"/>
              </a:rPr>
              <a:t>merkki</a:t>
            </a:r>
            <a:r>
              <a:rPr lang="en-US">
                <a:cs typeface="Calibri"/>
              </a:rPr>
              <a:t>. </a:t>
            </a:r>
            <a:r>
              <a:rPr lang="en-US" err="1">
                <a:cs typeface="Calibri"/>
              </a:rPr>
              <a:t>Oppilaat</a:t>
            </a:r>
            <a:r>
              <a:rPr lang="en-US">
                <a:cs typeface="Calibri"/>
              </a:rPr>
              <a:t> </a:t>
            </a:r>
            <a:r>
              <a:rPr lang="en-US" err="1">
                <a:cs typeface="Calibri"/>
              </a:rPr>
              <a:t>saavat</a:t>
            </a:r>
            <a:r>
              <a:rPr lang="en-US">
                <a:cs typeface="Calibri"/>
              </a:rPr>
              <a:t> </a:t>
            </a:r>
            <a:r>
              <a:rPr lang="en-US" err="1">
                <a:cs typeface="Calibri"/>
              </a:rPr>
              <a:t>kertoa</a:t>
            </a:r>
            <a:r>
              <a:rPr lang="en-US">
                <a:cs typeface="Calibri"/>
              </a:rPr>
              <a:t> </a:t>
            </a:r>
            <a:r>
              <a:rPr lang="en-US" err="1">
                <a:cs typeface="Calibri"/>
              </a:rPr>
              <a:t>plussia</a:t>
            </a:r>
            <a:r>
              <a:rPr lang="en-US">
                <a:cs typeface="Calibri"/>
              </a:rPr>
              <a:t> ja </a:t>
            </a:r>
            <a:r>
              <a:rPr lang="en-US" err="1">
                <a:cs typeface="Calibri"/>
              </a:rPr>
              <a:t>miinuksia</a:t>
            </a:r>
            <a:r>
              <a:rPr lang="en-US">
                <a:cs typeface="Calibri"/>
              </a:rPr>
              <a:t>, </a:t>
            </a:r>
            <a:r>
              <a:rPr lang="en-US" err="1">
                <a:cs typeface="Calibri"/>
              </a:rPr>
              <a:t>mitä</a:t>
            </a:r>
            <a:r>
              <a:rPr lang="en-US">
                <a:cs typeface="Calibri"/>
              </a:rPr>
              <a:t> </a:t>
            </a:r>
            <a:r>
              <a:rPr lang="en-US" err="1">
                <a:cs typeface="Calibri"/>
              </a:rPr>
              <a:t>heille</a:t>
            </a:r>
            <a:r>
              <a:rPr lang="en-US">
                <a:cs typeface="Calibri"/>
              </a:rPr>
              <a:t> </a:t>
            </a:r>
            <a:r>
              <a:rPr lang="en-US" err="1">
                <a:cs typeface="Calibri"/>
              </a:rPr>
              <a:t>tulee</a:t>
            </a:r>
            <a:r>
              <a:rPr lang="en-US">
                <a:cs typeface="Calibri"/>
              </a:rPr>
              <a:t> </a:t>
            </a:r>
            <a:r>
              <a:rPr lang="en-US" err="1">
                <a:cs typeface="Calibri"/>
              </a:rPr>
              <a:t>mieleen</a:t>
            </a:r>
            <a:r>
              <a:rPr lang="en-US">
                <a:cs typeface="Calibri"/>
              </a:rPr>
              <a:t> päihteiden </a:t>
            </a:r>
            <a:r>
              <a:rPr lang="en-US" err="1">
                <a:cs typeface="Calibri"/>
              </a:rPr>
              <a:t>käytöstä</a:t>
            </a:r>
            <a:r>
              <a:rPr lang="en-US">
                <a:cs typeface="Calibri"/>
              </a:rPr>
              <a:t>. </a:t>
            </a:r>
            <a:endParaRPr lang="fi-FI">
              <a:cs typeface="Calibri"/>
            </a:endParaRPr>
          </a:p>
          <a:p>
            <a:pPr marL="171450" indent="-171450">
              <a:buFont typeface="Arial"/>
              <a:buChar char="•"/>
            </a:pPr>
            <a:r>
              <a:rPr lang="en-US" err="1">
                <a:cs typeface="Calibri"/>
              </a:rPr>
              <a:t>Lopuksi</a:t>
            </a:r>
            <a:r>
              <a:rPr lang="en-US">
                <a:cs typeface="Calibri"/>
              </a:rPr>
              <a:t> </a:t>
            </a:r>
            <a:r>
              <a:rPr lang="en-US" err="1">
                <a:cs typeface="Calibri"/>
              </a:rPr>
              <a:t>tarkistellaan</a:t>
            </a:r>
            <a:r>
              <a:rPr lang="en-US">
                <a:cs typeface="Calibri"/>
              </a:rPr>
              <a:t> </a:t>
            </a:r>
            <a:r>
              <a:rPr lang="en-US" err="1">
                <a:cs typeface="Calibri"/>
              </a:rPr>
              <a:t>kumpia</a:t>
            </a:r>
            <a:r>
              <a:rPr lang="en-US">
                <a:cs typeface="Calibri"/>
              </a:rPr>
              <a:t> </a:t>
            </a:r>
            <a:r>
              <a:rPr lang="en-US" err="1">
                <a:cs typeface="Calibri"/>
              </a:rPr>
              <a:t>tuli</a:t>
            </a:r>
            <a:r>
              <a:rPr lang="en-US">
                <a:cs typeface="Calibri"/>
              </a:rPr>
              <a:t> </a:t>
            </a:r>
            <a:r>
              <a:rPr lang="en-US" err="1">
                <a:cs typeface="Calibri"/>
              </a:rPr>
              <a:t>enemmän</a:t>
            </a:r>
            <a:r>
              <a:rPr lang="en-US">
                <a:cs typeface="Calibri"/>
              </a:rPr>
              <a:t>. </a:t>
            </a:r>
            <a:r>
              <a:rPr lang="en-US" b="1">
                <a:cs typeface="Calibri"/>
              </a:rPr>
              <a:t>On </a:t>
            </a:r>
            <a:r>
              <a:rPr lang="en-US" b="1" err="1">
                <a:cs typeface="Calibri"/>
              </a:rPr>
              <a:t>tärkeä</a:t>
            </a:r>
            <a:r>
              <a:rPr lang="en-US" b="1">
                <a:cs typeface="Calibri"/>
              </a:rPr>
              <a:t> </a:t>
            </a:r>
            <a:r>
              <a:rPr lang="en-US" b="1" err="1">
                <a:cs typeface="Calibri"/>
              </a:rPr>
              <a:t>käydä</a:t>
            </a:r>
            <a:r>
              <a:rPr lang="en-US" b="1">
                <a:cs typeface="Calibri"/>
              </a:rPr>
              <a:t> </a:t>
            </a:r>
            <a:r>
              <a:rPr lang="en-US" b="1" err="1">
                <a:cs typeface="Calibri"/>
              </a:rPr>
              <a:t>keskustelua</a:t>
            </a:r>
            <a:r>
              <a:rPr lang="en-US" b="1">
                <a:cs typeface="Calibri"/>
              </a:rPr>
              <a:t> </a:t>
            </a:r>
            <a:r>
              <a:rPr lang="en-US" b="1" err="1">
                <a:cs typeface="Calibri"/>
              </a:rPr>
              <a:t>siitä</a:t>
            </a:r>
            <a:r>
              <a:rPr lang="en-US" b="1">
                <a:cs typeface="Calibri"/>
              </a:rPr>
              <a:t>, </a:t>
            </a:r>
            <a:r>
              <a:rPr lang="en-US" b="1" err="1">
                <a:cs typeface="Calibri"/>
              </a:rPr>
              <a:t>onko</a:t>
            </a:r>
            <a:r>
              <a:rPr lang="en-US" b="1">
                <a:cs typeface="Calibri"/>
              </a:rPr>
              <a:t> </a:t>
            </a:r>
            <a:r>
              <a:rPr lang="en-US" b="1" err="1">
                <a:cs typeface="Calibri"/>
              </a:rPr>
              <a:t>valmis</a:t>
            </a:r>
            <a:r>
              <a:rPr lang="en-US" b="1">
                <a:cs typeface="Calibri"/>
              </a:rPr>
              <a:t> </a:t>
            </a:r>
            <a:r>
              <a:rPr lang="en-US" b="1" err="1">
                <a:cs typeface="Calibri"/>
              </a:rPr>
              <a:t>menettämään</a:t>
            </a:r>
            <a:r>
              <a:rPr lang="en-US" b="1">
                <a:cs typeface="Calibri"/>
              </a:rPr>
              <a:t> </a:t>
            </a:r>
            <a:r>
              <a:rPr lang="en-US" b="1" err="1">
                <a:cs typeface="Calibri"/>
              </a:rPr>
              <a:t>kaiken</a:t>
            </a:r>
            <a:r>
              <a:rPr lang="en-US" b="1">
                <a:cs typeface="Calibri"/>
              </a:rPr>
              <a:t> </a:t>
            </a:r>
            <a:r>
              <a:rPr lang="en-US" b="1" err="1">
                <a:cs typeface="Calibri"/>
              </a:rPr>
              <a:t>sen</a:t>
            </a:r>
            <a:r>
              <a:rPr lang="en-US" b="1">
                <a:cs typeface="Calibri"/>
              </a:rPr>
              <a:t> </a:t>
            </a:r>
            <a:r>
              <a:rPr lang="en-US" b="1" err="1">
                <a:cs typeface="Calibri"/>
              </a:rPr>
              <a:t>mitä</a:t>
            </a:r>
            <a:r>
              <a:rPr lang="en-US" b="1">
                <a:cs typeface="Calibri"/>
              </a:rPr>
              <a:t> - </a:t>
            </a:r>
            <a:r>
              <a:rPr lang="en-US" b="1" err="1">
                <a:cs typeface="Calibri"/>
              </a:rPr>
              <a:t>puolella</a:t>
            </a:r>
            <a:r>
              <a:rPr lang="en-US" b="1">
                <a:cs typeface="Calibri"/>
              </a:rPr>
              <a:t> on, </a:t>
            </a:r>
            <a:r>
              <a:rPr lang="en-US" b="1" err="1">
                <a:cs typeface="Calibri"/>
              </a:rPr>
              <a:t>saadakseen</a:t>
            </a:r>
            <a:r>
              <a:rPr lang="en-US" b="1">
                <a:cs typeface="Calibri"/>
              </a:rPr>
              <a:t> </a:t>
            </a:r>
            <a:r>
              <a:rPr lang="en-US" b="1" err="1">
                <a:cs typeface="Calibri"/>
              </a:rPr>
              <a:t>sen</a:t>
            </a:r>
            <a:r>
              <a:rPr lang="en-US" b="1">
                <a:cs typeface="Calibri"/>
              </a:rPr>
              <a:t> </a:t>
            </a:r>
            <a:r>
              <a:rPr lang="en-US" b="1" err="1">
                <a:cs typeface="Calibri"/>
              </a:rPr>
              <a:t>mitä</a:t>
            </a:r>
            <a:r>
              <a:rPr lang="en-US" b="1">
                <a:cs typeface="Calibri"/>
              </a:rPr>
              <a:t> + </a:t>
            </a:r>
            <a:r>
              <a:rPr lang="en-US" b="1" err="1">
                <a:cs typeface="Calibri"/>
              </a:rPr>
              <a:t>puolelta</a:t>
            </a:r>
            <a:r>
              <a:rPr lang="en-US" b="1">
                <a:cs typeface="Calibri"/>
              </a:rPr>
              <a:t> </a:t>
            </a:r>
            <a:r>
              <a:rPr lang="en-US" b="1" err="1">
                <a:cs typeface="Calibri"/>
              </a:rPr>
              <a:t>löytyy</a:t>
            </a:r>
            <a:r>
              <a:rPr lang="en-US" b="1">
                <a:cs typeface="Calibri"/>
              </a:rPr>
              <a:t>. </a:t>
            </a:r>
            <a:r>
              <a:rPr lang="en-US" err="1">
                <a:cs typeface="Calibri"/>
              </a:rPr>
              <a:t>Molempia</a:t>
            </a:r>
            <a:r>
              <a:rPr lang="en-US">
                <a:cs typeface="Calibri"/>
              </a:rPr>
              <a:t> </a:t>
            </a:r>
            <a:r>
              <a:rPr lang="en-US" err="1">
                <a:cs typeface="Calibri"/>
              </a:rPr>
              <a:t>ei</a:t>
            </a:r>
            <a:r>
              <a:rPr lang="en-US">
                <a:cs typeface="Calibri"/>
              </a:rPr>
              <a:t> </a:t>
            </a:r>
            <a:r>
              <a:rPr lang="en-US" err="1">
                <a:cs typeface="Calibri"/>
              </a:rPr>
              <a:t>voi</a:t>
            </a:r>
            <a:r>
              <a:rPr lang="en-US">
                <a:cs typeface="Calibri"/>
              </a:rPr>
              <a:t> </a:t>
            </a:r>
            <a:r>
              <a:rPr lang="en-US" err="1">
                <a:cs typeface="Calibri"/>
              </a:rPr>
              <a:t>saada</a:t>
            </a:r>
            <a:r>
              <a:rPr lang="en-US">
                <a:cs typeface="Calibri"/>
              </a:rPr>
              <a:t>.</a:t>
            </a:r>
            <a:endParaRPr lang="fi-FI">
              <a:cs typeface="Calibri"/>
            </a:endParaRPr>
          </a:p>
          <a:p>
            <a:pPr marL="171450" indent="-171450">
              <a:buFont typeface="Arial"/>
              <a:buChar char="•"/>
            </a:pPr>
            <a:r>
              <a:rPr lang="en-US" err="1">
                <a:cs typeface="Calibri"/>
              </a:rPr>
              <a:t>Käytännössä</a:t>
            </a:r>
            <a:r>
              <a:rPr lang="en-US">
                <a:cs typeface="Calibri"/>
              </a:rPr>
              <a:t> </a:t>
            </a:r>
            <a:r>
              <a:rPr lang="en-US" err="1">
                <a:cs typeface="Calibri"/>
              </a:rPr>
              <a:t>kaikki</a:t>
            </a:r>
            <a:r>
              <a:rPr lang="en-US">
                <a:cs typeface="Calibri"/>
              </a:rPr>
              <a:t> </a:t>
            </a:r>
            <a:r>
              <a:rPr lang="en-US" err="1">
                <a:cs typeface="Calibri"/>
              </a:rPr>
              <a:t>asiat</a:t>
            </a:r>
            <a:r>
              <a:rPr lang="en-US">
                <a:cs typeface="Calibri"/>
              </a:rPr>
              <a:t> </a:t>
            </a:r>
            <a:r>
              <a:rPr lang="en-US" err="1">
                <a:cs typeface="Calibri"/>
              </a:rPr>
              <a:t>mitä</a:t>
            </a:r>
            <a:r>
              <a:rPr lang="en-US">
                <a:cs typeface="Calibri"/>
              </a:rPr>
              <a:t> + </a:t>
            </a:r>
            <a:r>
              <a:rPr lang="en-US" err="1">
                <a:cs typeface="Calibri"/>
              </a:rPr>
              <a:t>puolelle</a:t>
            </a:r>
            <a:r>
              <a:rPr lang="en-US">
                <a:cs typeface="Calibri"/>
              </a:rPr>
              <a:t> </a:t>
            </a:r>
            <a:r>
              <a:rPr lang="en-US" err="1">
                <a:cs typeface="Calibri"/>
              </a:rPr>
              <a:t>kirjoitetaan</a:t>
            </a:r>
            <a:r>
              <a:rPr lang="en-US">
                <a:cs typeface="Calibri"/>
              </a:rPr>
              <a:t>, </a:t>
            </a:r>
            <a:r>
              <a:rPr lang="en-US" err="1">
                <a:cs typeface="Calibri"/>
              </a:rPr>
              <a:t>saa</a:t>
            </a:r>
            <a:r>
              <a:rPr lang="en-US">
                <a:cs typeface="Calibri"/>
              </a:rPr>
              <a:t> </a:t>
            </a:r>
            <a:r>
              <a:rPr lang="en-US" err="1">
                <a:cs typeface="Calibri"/>
              </a:rPr>
              <a:t>myös</a:t>
            </a:r>
            <a:r>
              <a:rPr lang="en-US">
                <a:cs typeface="Calibri"/>
              </a:rPr>
              <a:t> </a:t>
            </a:r>
            <a:r>
              <a:rPr lang="en-US" err="1">
                <a:cs typeface="Calibri"/>
              </a:rPr>
              <a:t>muualta</a:t>
            </a:r>
            <a:r>
              <a:rPr lang="en-US">
                <a:cs typeface="Calibri"/>
              </a:rPr>
              <a:t> </a:t>
            </a:r>
            <a:r>
              <a:rPr lang="en-US" err="1">
                <a:cs typeface="Calibri"/>
              </a:rPr>
              <a:t>kuin</a:t>
            </a:r>
            <a:r>
              <a:rPr lang="en-US">
                <a:cs typeface="Calibri"/>
              </a:rPr>
              <a:t> </a:t>
            </a:r>
            <a:r>
              <a:rPr lang="en-US" err="1">
                <a:cs typeface="Calibri"/>
              </a:rPr>
              <a:t>päihteistä</a:t>
            </a:r>
            <a:r>
              <a:rPr lang="en-US">
                <a:cs typeface="Calibri"/>
              </a:rPr>
              <a:t>. On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esiin</a:t>
            </a:r>
            <a:r>
              <a:rPr lang="en-US">
                <a:cs typeface="Calibri"/>
              </a:rPr>
              <a:t> </a:t>
            </a:r>
            <a:r>
              <a:rPr lang="en-US" err="1">
                <a:cs typeface="Calibri"/>
              </a:rPr>
              <a:t>omien</a:t>
            </a:r>
            <a:r>
              <a:rPr lang="en-US">
                <a:cs typeface="Calibri"/>
              </a:rPr>
              <a:t> </a:t>
            </a:r>
            <a:r>
              <a:rPr lang="en-US" err="1">
                <a:cs typeface="Calibri"/>
              </a:rPr>
              <a:t>valintojen</a:t>
            </a:r>
            <a:r>
              <a:rPr lang="en-US">
                <a:cs typeface="Calibri"/>
              </a:rPr>
              <a:t> </a:t>
            </a:r>
            <a:r>
              <a:rPr lang="en-US" err="1">
                <a:cs typeface="Calibri"/>
              </a:rPr>
              <a:t>merkitys</a:t>
            </a:r>
            <a:r>
              <a:rPr lang="en-US">
                <a:cs typeface="Calibri"/>
              </a:rPr>
              <a:t> ja </a:t>
            </a:r>
            <a:r>
              <a:rPr lang="en-US" err="1">
                <a:cs typeface="Calibri"/>
              </a:rPr>
              <a:t>oma</a:t>
            </a:r>
            <a:r>
              <a:rPr lang="en-US">
                <a:cs typeface="Calibri"/>
              </a:rPr>
              <a:t> </a:t>
            </a:r>
            <a:r>
              <a:rPr lang="en-US" err="1">
                <a:cs typeface="Calibri"/>
              </a:rPr>
              <a:t>vastuu</a:t>
            </a:r>
            <a:r>
              <a:rPr lang="en-US">
                <a:cs typeface="Calibri"/>
              </a:rPr>
              <a:t> </a:t>
            </a:r>
            <a:r>
              <a:rPr lang="en-US" err="1">
                <a:cs typeface="Calibri"/>
              </a:rPr>
              <a:t>oman</a:t>
            </a:r>
            <a:r>
              <a:rPr lang="en-US">
                <a:cs typeface="Calibri"/>
              </a:rPr>
              <a:t> </a:t>
            </a:r>
            <a:r>
              <a:rPr lang="en-US" err="1">
                <a:cs typeface="Calibri"/>
              </a:rPr>
              <a:t>elämän</a:t>
            </a:r>
            <a:r>
              <a:rPr lang="en-US">
                <a:cs typeface="Calibri"/>
              </a:rPr>
              <a:t> </a:t>
            </a:r>
            <a:r>
              <a:rPr lang="en-US" err="1">
                <a:cs typeface="Calibri"/>
              </a:rPr>
              <a:t>suunnasta</a:t>
            </a:r>
            <a:r>
              <a:rPr lang="en-US">
                <a:cs typeface="Calibri"/>
              </a:rPr>
              <a:t>.</a:t>
            </a:r>
          </a:p>
          <a:p>
            <a:pPr marL="171450" indent="-171450">
              <a:buFont typeface="Arial"/>
              <a:buChar char="•"/>
            </a:pPr>
            <a:r>
              <a:rPr lang="en-US" err="1">
                <a:cs typeface="Calibri"/>
              </a:rPr>
              <a:t>Tehtävää</a:t>
            </a:r>
            <a:r>
              <a:rPr lang="en-US">
                <a:cs typeface="Calibri"/>
              </a:rPr>
              <a:t> </a:t>
            </a:r>
            <a:r>
              <a:rPr lang="en-US" err="1">
                <a:cs typeface="Calibri"/>
              </a:rPr>
              <a:t>voi</a:t>
            </a:r>
            <a:r>
              <a:rPr lang="en-US">
                <a:cs typeface="Calibri"/>
              </a:rPr>
              <a:t> </a:t>
            </a:r>
            <a:r>
              <a:rPr lang="en-US" err="1">
                <a:cs typeface="Calibri"/>
              </a:rPr>
              <a:t>kuvata</a:t>
            </a:r>
            <a:r>
              <a:rPr lang="en-US">
                <a:cs typeface="Calibri"/>
              </a:rPr>
              <a:t> </a:t>
            </a:r>
            <a:r>
              <a:rPr lang="en-US" err="1">
                <a:cs typeface="Calibri"/>
              </a:rPr>
              <a:t>vaakana</a:t>
            </a:r>
            <a:r>
              <a:rPr lang="en-US">
                <a:cs typeface="Calibri"/>
              </a:rPr>
              <a:t>, </a:t>
            </a:r>
            <a:r>
              <a:rPr lang="en-US" err="1">
                <a:cs typeface="Calibri"/>
              </a:rPr>
              <a:t>jossa</a:t>
            </a:r>
            <a:r>
              <a:rPr lang="en-US">
                <a:cs typeface="Calibri"/>
              </a:rPr>
              <a:t> </a:t>
            </a:r>
            <a:r>
              <a:rPr lang="en-US" err="1">
                <a:cs typeface="Calibri"/>
              </a:rPr>
              <a:t>mietitään</a:t>
            </a:r>
            <a:r>
              <a:rPr lang="en-US">
                <a:cs typeface="Calibri"/>
              </a:rPr>
              <a:t> </a:t>
            </a:r>
            <a:r>
              <a:rPr lang="en-US" err="1">
                <a:cs typeface="Calibri"/>
              </a:rPr>
              <a:t>kumpi</a:t>
            </a:r>
            <a:r>
              <a:rPr lang="en-US">
                <a:cs typeface="Calibri"/>
              </a:rPr>
              <a:t> </a:t>
            </a:r>
            <a:r>
              <a:rPr lang="en-US" err="1">
                <a:cs typeface="Calibri"/>
              </a:rPr>
              <a:t>puoli</a:t>
            </a:r>
            <a:r>
              <a:rPr lang="en-US">
                <a:cs typeface="Calibri"/>
              </a:rPr>
              <a:t> </a:t>
            </a:r>
            <a:r>
              <a:rPr lang="en-US" err="1">
                <a:cs typeface="Calibri"/>
              </a:rPr>
              <a:t>painaa</a:t>
            </a:r>
            <a:r>
              <a:rPr lang="en-US">
                <a:cs typeface="Calibri"/>
              </a:rPr>
              <a:t> </a:t>
            </a:r>
            <a:r>
              <a:rPr lang="en-US" err="1">
                <a:cs typeface="Calibri"/>
              </a:rPr>
              <a:t>enemmän</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86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Lisätehtävä</a:t>
            </a:r>
            <a:r>
              <a:rPr lang="en-US">
                <a:cs typeface="Calibri"/>
              </a:rPr>
              <a:t>, </a:t>
            </a:r>
            <a:r>
              <a:rPr lang="en-US" err="1">
                <a:cs typeface="Calibri"/>
              </a:rPr>
              <a:t>jonka</a:t>
            </a:r>
            <a:r>
              <a:rPr lang="en-US">
                <a:cs typeface="Calibri"/>
              </a:rPr>
              <a:t> </a:t>
            </a:r>
            <a:r>
              <a:rPr lang="en-US" err="1">
                <a:cs typeface="Calibri"/>
              </a:rPr>
              <a:t>voi</a:t>
            </a:r>
            <a:r>
              <a:rPr lang="en-US">
                <a:cs typeface="Calibri"/>
              </a:rPr>
              <a:t> </a:t>
            </a:r>
            <a:r>
              <a:rPr lang="en-US" err="1">
                <a:cs typeface="Calibri"/>
              </a:rPr>
              <a:t>tehdä</a:t>
            </a:r>
            <a:r>
              <a:rPr lang="en-US">
                <a:cs typeface="Calibri"/>
              </a:rPr>
              <a:t>, </a:t>
            </a:r>
            <a:r>
              <a:rPr lang="en-US" err="1">
                <a:cs typeface="Calibri"/>
              </a:rPr>
              <a:t>jos</a:t>
            </a:r>
            <a:r>
              <a:rPr lang="en-US">
                <a:cs typeface="Calibri"/>
              </a:rPr>
              <a:t> </a:t>
            </a:r>
            <a:r>
              <a:rPr lang="en-US" err="1">
                <a:cs typeface="Calibri"/>
              </a:rPr>
              <a:t>jää</a:t>
            </a:r>
            <a:r>
              <a:rPr lang="en-US">
                <a:cs typeface="Calibri"/>
              </a:rPr>
              <a:t> </a:t>
            </a:r>
            <a:r>
              <a:rPr lang="en-US" err="1">
                <a:cs typeface="Calibri"/>
              </a:rPr>
              <a:t>aikaa</a:t>
            </a:r>
            <a:r>
              <a:rPr lang="en-US">
                <a:cs typeface="Calibri"/>
              </a:rPr>
              <a:t> </a:t>
            </a:r>
            <a:r>
              <a:rPr lang="en-US" err="1">
                <a:cs typeface="Calibri"/>
              </a:rPr>
              <a:t>tunnille</a:t>
            </a:r>
            <a:r>
              <a:rPr lang="en-US">
                <a:cs typeface="Calibri"/>
              </a:rPr>
              <a:t>. </a:t>
            </a:r>
            <a:endParaRPr lang="fi-FI"/>
          </a:p>
          <a:p>
            <a:pPr marL="171450" indent="-171450">
              <a:buFont typeface="Arial"/>
              <a:buChar char="•"/>
            </a:pPr>
            <a:r>
              <a:rPr lang="en-US" err="1">
                <a:cs typeface="Calibri"/>
              </a:rPr>
              <a:t>Otsikot</a:t>
            </a:r>
            <a:r>
              <a:rPr lang="en-US">
                <a:cs typeface="Calibri"/>
              </a:rPr>
              <a:t> </a:t>
            </a:r>
            <a:r>
              <a:rPr lang="en-US" err="1">
                <a:cs typeface="Calibri"/>
              </a:rPr>
              <a:t>tehtävään</a:t>
            </a:r>
            <a:r>
              <a:rPr lang="en-US">
                <a:cs typeface="Calibri"/>
              </a:rPr>
              <a:t>: </a:t>
            </a:r>
            <a:r>
              <a:rPr lang="en-US" err="1">
                <a:cs typeface="Calibri"/>
              </a:rPr>
              <a:t>Mistä</a:t>
            </a:r>
            <a:r>
              <a:rPr lang="en-US">
                <a:cs typeface="Calibri"/>
              </a:rPr>
              <a:t> </a:t>
            </a:r>
            <a:r>
              <a:rPr lang="en-US" err="1">
                <a:cs typeface="Calibri"/>
              </a:rPr>
              <a:t>saan</a:t>
            </a:r>
            <a:r>
              <a:rPr lang="en-US">
                <a:cs typeface="Calibri"/>
              </a:rPr>
              <a:t> </a:t>
            </a:r>
            <a:r>
              <a:rPr lang="en-US" err="1">
                <a:cs typeface="Calibri"/>
              </a:rPr>
              <a:t>apua</a:t>
            </a:r>
            <a:r>
              <a:rPr lang="en-US">
                <a:cs typeface="Calibri"/>
              </a:rPr>
              <a:t> </a:t>
            </a:r>
            <a:r>
              <a:rPr lang="en-US" err="1">
                <a:cs typeface="Calibri"/>
              </a:rPr>
              <a:t>päihdeongelmaan</a:t>
            </a:r>
            <a:r>
              <a:rPr lang="en-US">
                <a:cs typeface="Calibri"/>
              </a:rPr>
              <a:t> ja </a:t>
            </a:r>
            <a:r>
              <a:rPr lang="en-US" err="1">
                <a:cs typeface="Calibri"/>
              </a:rPr>
              <a:t>mistä</a:t>
            </a:r>
            <a:r>
              <a:rPr lang="en-US">
                <a:cs typeface="Calibri"/>
              </a:rPr>
              <a:t> </a:t>
            </a:r>
            <a:r>
              <a:rPr lang="en-US" err="1">
                <a:cs typeface="Calibri"/>
              </a:rPr>
              <a:t>saan</a:t>
            </a:r>
            <a:r>
              <a:rPr lang="en-US">
                <a:cs typeface="Calibri"/>
              </a:rPr>
              <a:t> </a:t>
            </a:r>
            <a:r>
              <a:rPr lang="en-US" err="1">
                <a:cs typeface="Calibri"/>
              </a:rPr>
              <a:t>apua</a:t>
            </a:r>
            <a:r>
              <a:rPr lang="en-US">
                <a:cs typeface="Calibri"/>
              </a:rPr>
              <a:t> </a:t>
            </a:r>
            <a:r>
              <a:rPr lang="en-US" err="1">
                <a:cs typeface="Calibri"/>
              </a:rPr>
              <a:t>mielenterveysongelmiin</a:t>
            </a:r>
            <a:r>
              <a:rPr lang="en-US">
                <a:cs typeface="Calibri"/>
              </a:rPr>
              <a:t>?</a:t>
            </a:r>
          </a:p>
          <a:p>
            <a:pPr marL="171450" indent="-171450">
              <a:buFont typeface="Arial"/>
              <a:buChar char="•"/>
            </a:pPr>
            <a:r>
              <a:rPr lang="en-US" err="1">
                <a:cs typeface="Calibri"/>
              </a:rPr>
              <a:t>Tarkoitus</a:t>
            </a:r>
            <a:r>
              <a:rPr lang="en-US">
                <a:cs typeface="Calibri"/>
              </a:rPr>
              <a:t> on hakea </a:t>
            </a:r>
            <a:r>
              <a:rPr lang="en-US" err="1">
                <a:cs typeface="Calibri"/>
              </a:rPr>
              <a:t>tarkoilla</a:t>
            </a:r>
            <a:r>
              <a:rPr lang="en-US">
                <a:cs typeface="Calibri"/>
              </a:rPr>
              <a:t> </a:t>
            </a:r>
            <a:r>
              <a:rPr lang="en-US" err="1">
                <a:cs typeface="Calibri"/>
              </a:rPr>
              <a:t>tiedoilla</a:t>
            </a:r>
            <a:r>
              <a:rPr lang="en-US">
                <a:cs typeface="Calibri"/>
              </a:rPr>
              <a:t> </a:t>
            </a:r>
            <a:r>
              <a:rPr lang="en-US" err="1">
                <a:cs typeface="Calibri"/>
              </a:rPr>
              <a:t>paikallisia</a:t>
            </a:r>
            <a:r>
              <a:rPr lang="en-US">
                <a:cs typeface="Calibri"/>
              </a:rPr>
              <a:t> </a:t>
            </a:r>
            <a:r>
              <a:rPr lang="en-US" err="1">
                <a:cs typeface="Calibri"/>
              </a:rPr>
              <a:t>tahoja</a:t>
            </a:r>
            <a:r>
              <a:rPr lang="en-US">
                <a:cs typeface="Calibri"/>
              </a:rPr>
              <a:t>, </a:t>
            </a:r>
            <a:r>
              <a:rPr lang="en-US" err="1">
                <a:cs typeface="Calibri"/>
              </a:rPr>
              <a:t>mistä</a:t>
            </a:r>
            <a:r>
              <a:rPr lang="en-US">
                <a:cs typeface="Calibri"/>
              </a:rPr>
              <a:t> </a:t>
            </a:r>
            <a:r>
              <a:rPr lang="en-US" err="1">
                <a:cs typeface="Calibri"/>
              </a:rPr>
              <a:t>todellisessa</a:t>
            </a:r>
            <a:r>
              <a:rPr lang="en-US">
                <a:cs typeface="Calibri"/>
              </a:rPr>
              <a:t> </a:t>
            </a:r>
            <a:r>
              <a:rPr lang="en-US" err="1">
                <a:cs typeface="Calibri"/>
              </a:rPr>
              <a:t>tilanteessa</a:t>
            </a:r>
            <a:r>
              <a:rPr lang="en-US">
                <a:cs typeface="Calibri"/>
              </a:rPr>
              <a:t> </a:t>
            </a:r>
            <a:r>
              <a:rPr lang="en-US" err="1">
                <a:cs typeface="Calibri"/>
              </a:rPr>
              <a:t>saa</a:t>
            </a:r>
            <a:r>
              <a:rPr lang="en-US">
                <a:cs typeface="Calibri"/>
              </a:rPr>
              <a:t> </a:t>
            </a:r>
            <a:r>
              <a:rPr lang="en-US" err="1">
                <a:cs typeface="Calibri"/>
              </a:rPr>
              <a:t>apua</a:t>
            </a:r>
            <a:r>
              <a:rPr lang="en-US">
                <a:cs typeface="Calibri"/>
              </a:rPr>
              <a:t>. Voi </a:t>
            </a:r>
            <a:r>
              <a:rPr lang="en-US" err="1">
                <a:cs typeface="Calibri"/>
              </a:rPr>
              <a:t>pyytää</a:t>
            </a:r>
            <a:r>
              <a:rPr lang="en-US">
                <a:cs typeface="Calibri"/>
              </a:rPr>
              <a:t> </a:t>
            </a:r>
            <a:r>
              <a:rPr lang="en-US" err="1">
                <a:cs typeface="Calibri"/>
              </a:rPr>
              <a:t>konkreettisesti</a:t>
            </a:r>
            <a:r>
              <a:rPr lang="en-US">
                <a:cs typeface="Calibri"/>
              </a:rPr>
              <a:t> </a:t>
            </a:r>
            <a:r>
              <a:rPr lang="en-US" err="1">
                <a:cs typeface="Calibri"/>
              </a:rPr>
              <a:t>puhelinnumeroita</a:t>
            </a:r>
            <a:r>
              <a:rPr lang="en-US">
                <a:cs typeface="Calibri"/>
              </a:rPr>
              <a:t> tai </a:t>
            </a:r>
            <a:r>
              <a:rPr lang="en-US" err="1">
                <a:cs typeface="Calibri"/>
              </a:rPr>
              <a:t>nettiosoitteita</a:t>
            </a:r>
            <a:r>
              <a:rPr lang="en-US">
                <a:cs typeface="Calibri"/>
              </a:rPr>
              <a:t>. 112 on </a:t>
            </a:r>
            <a:r>
              <a:rPr lang="en-US" err="1">
                <a:cs typeface="Calibri"/>
              </a:rPr>
              <a:t>aina</a:t>
            </a:r>
            <a:r>
              <a:rPr lang="en-US">
                <a:cs typeface="Calibri"/>
              </a:rPr>
              <a:t> </a:t>
            </a:r>
            <a:r>
              <a:rPr lang="en-US" err="1">
                <a:cs typeface="Calibri"/>
              </a:rPr>
              <a:t>hätätilanteessa</a:t>
            </a:r>
            <a:r>
              <a:rPr lang="en-US">
                <a:cs typeface="Calibri"/>
              </a:rPr>
              <a:t> </a:t>
            </a:r>
            <a:r>
              <a:rPr lang="en-US" err="1">
                <a:cs typeface="Calibri"/>
              </a:rPr>
              <a:t>oikea</a:t>
            </a:r>
            <a:r>
              <a:rPr lang="en-US">
                <a:cs typeface="Calibri"/>
              </a:rPr>
              <a:t> </a:t>
            </a:r>
            <a:r>
              <a:rPr lang="en-US" err="1">
                <a:cs typeface="Calibri"/>
              </a:rPr>
              <a:t>paikka</a:t>
            </a:r>
            <a:r>
              <a:rPr lang="en-US">
                <a:cs typeface="Calibri"/>
              </a:rPr>
              <a:t> </a:t>
            </a:r>
            <a:r>
              <a:rPr lang="en-US" err="1">
                <a:cs typeface="Calibri"/>
              </a:rPr>
              <a:t>pyytää</a:t>
            </a:r>
            <a:r>
              <a:rPr lang="en-US">
                <a:cs typeface="Calibri"/>
              </a:rPr>
              <a:t> </a:t>
            </a:r>
            <a:r>
              <a:rPr lang="en-US" err="1">
                <a:cs typeface="Calibri"/>
              </a:rPr>
              <a:t>apua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2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99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Tunnin alussa kysy oppilailta, muistavatko he milloin rikosoikeudellinen vastuu alkaa? (15-vuotiaana voit saada tuomion (sakkoja tai vankeutta) teostasi)</a:t>
            </a:r>
            <a:endParaRPr lang="fi-FI">
              <a:ea typeface="Calibri"/>
              <a:cs typeface="Calibri"/>
            </a:endParaRPr>
          </a:p>
          <a:p>
            <a:pPr marL="171450" indent="-171450">
              <a:buFont typeface="Arial"/>
              <a:buChar char="•"/>
            </a:pPr>
            <a:r>
              <a:rPr lang="fi-FI"/>
              <a:t>Kysy myös, milloin alkaa vahingonkorvausvelvollisuus? (syntymästä lähtien)</a:t>
            </a:r>
            <a:endParaRPr lang="fi-FI">
              <a:ea typeface="Calibri" panose="020F0502020204030204"/>
              <a:cs typeface="Calibri" panose="020F0502020204030204"/>
            </a:endParaRPr>
          </a:p>
          <a:p>
            <a:pPr marL="171450" indent="-171450">
              <a:buFont typeface="Arial"/>
              <a:buChar char="•"/>
            </a:pPr>
            <a:r>
              <a:rPr lang="fi-FI"/>
              <a:t>Ihmiset ovat päätyneet siihen, että lapsia tulee suojella ja siksi on olemassa esim. ikärajoja (elokuvat, pelit). Lisäksi ajatellaan, että lapset kehittyvät ja oppivat, siksi osa vastuusta tulee 15-vuotiaana, osa vasta 18-vuotiaana. </a:t>
            </a:r>
            <a:endParaRPr lang="fi-FI">
              <a:ea typeface="Calibri" panose="020F0502020204030204"/>
              <a:cs typeface="Calibri" panose="020F0502020204030204"/>
            </a:endParaRPr>
          </a:p>
          <a:p>
            <a:pPr marL="171450" indent="-171450">
              <a:buFont typeface="Arial"/>
              <a:buChar char="•"/>
            </a:pPr>
            <a:r>
              <a:rPr lang="fi-FI">
                <a:ea typeface="Calibri" panose="020F0502020204030204"/>
                <a:cs typeface="Calibri" panose="020F0502020204030204"/>
              </a:rPr>
              <a:t>Katsokaa oheinen video</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31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Nuoruus on ihmiselämän kaikkein </a:t>
            </a:r>
            <a:r>
              <a:rPr lang="fi-FI" err="1"/>
              <a:t>rikosalteinta</a:t>
            </a:r>
            <a:r>
              <a:rPr lang="fi-FI"/>
              <a:t> aikaa, halutaan kokeilla rajoja.</a:t>
            </a:r>
            <a:endParaRPr lang="en-US"/>
          </a:p>
          <a:p>
            <a:pPr marL="171450" indent="-171450">
              <a:buFont typeface="Arial" panose="020B0604020202020204" pitchFamily="34" charset="0"/>
              <a:buChar char="•"/>
            </a:pPr>
            <a:r>
              <a:rPr lang="fi-FI"/>
              <a:t> Tärkeää muistaa, että 15-vuotiaana alkaa rikosoikeudellinen vastuu. Se tarkoittaa sitä, että ihmisen tulee ymmärtää tekojaan ja niiden seurauksia ja hänen on otettava vastuu teoistaan. Osaan töistä (puolustusvoimiin, lasten ja nuorten kanssa työskentelyyn, pankki- ja vakuutusalalle tai poliisiksi) tarvitsee puhtaan rikosrekisteriotteen, joten jos haluaa pitää ovet auki erilaisiin ammatteihin, ei kannata olla osallisena rikollisessa toiminnassa tai tehdä rikosta.</a:t>
            </a:r>
            <a:endParaRPr lang="en-US"/>
          </a:p>
          <a:p>
            <a:pPr marL="171450" indent="-171450">
              <a:buFont typeface="Arial" panose="020B0604020202020204" pitchFamily="34" charset="0"/>
              <a:buChar char="•"/>
            </a:pPr>
            <a:r>
              <a:rPr lang="fi-FI"/>
              <a:t>Eri rikoksista määrätään eri mittaisia rangaistuksia sen mukaan, onko kyseessä lievä, perusmuotoinen vai törkeä toteutustapa. Lisäksi tulevat usein vahingonkorvaukset. Diassa lueteltujen rikosten rangaistukset ovat sakoista kymmeneen vuotta vankeutta ja lähes aina tulee myös uhrille korvattavaksi vahingonkorvauksia.</a:t>
            </a:r>
            <a:endParaRPr lang="fi-FI">
              <a:cs typeface="Calibri"/>
            </a:endParaRPr>
          </a:p>
          <a:p>
            <a:endParaRPr lang="fi-FI">
              <a:cs typeface="Calibri"/>
            </a:endParaRPr>
          </a:p>
          <a:p>
            <a:pPr marL="171450" indent="-171450">
              <a:buFont typeface="Arial" panose="020B0604020202020204" pitchFamily="34" charset="0"/>
              <a:buChar char="•"/>
            </a:pPr>
            <a:r>
              <a:rPr lang="fi-FI"/>
              <a:t>Pohditaan yhdessä, millaisia rikoksia olette kuulleet, että netissä voi tehdä? Eroavatko ne mielestänne jotenkin muista rikoksista? Tuleeko mieleen vielä joitakin rikoksia, joita netissä voi ajautua tekemään?</a:t>
            </a:r>
            <a:endParaRPr lang="fi-FI">
              <a:cs typeface="Calibri"/>
            </a:endParaRPr>
          </a:p>
          <a:p>
            <a:pPr marL="171450" indent="-171450">
              <a:buFont typeface="Arial" panose="020B0604020202020204" pitchFamily="34" charset="0"/>
              <a:buChar char="•"/>
            </a:pPr>
            <a:r>
              <a:rPr lang="fi-FI"/>
              <a:t>Vapaampaa keskustelua aiheesta, mitä mieleen tulee? Miksi ikärajoja on? Ennen älypuhelimia tämä ongelma oli toisenlainen. Miksi? Jos keskustelu lähtee sellaiseen suuntaan, jossa hämärtyy laillisuuden raja, keskustelu on pysäytettävä.</a:t>
            </a:r>
            <a:endParaRPr lang="fi-FI">
              <a:cs typeface="Calibri"/>
            </a:endParaRPr>
          </a:p>
          <a:p>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94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67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Kiihottaminen kansanryhmää vastaan:</a:t>
            </a:r>
          </a:p>
          <a:p>
            <a:pPr marL="628639" marR="0" lvl="1"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000000"/>
                </a:solidFill>
              </a:rPr>
              <a:t>Jos levittää tietoa, mielipidettä tai muuta viestiä, jossa uhataan, panetellaan tai solvataan jotakin ihmisryhmää rodun, ihonvärin, syntyperän, kansallisen tai etnisen alkuperän, uskonnon tai vakaumuksen, seksuaalisen suuntautumisen tai vammaisuuden perusteella tai muulla niihin rinnastettavalla perusteella.</a:t>
            </a:r>
          </a:p>
          <a:p>
            <a:pPr marL="628639" lvl="1" indent="-171450">
              <a:buFont typeface="Arial" panose="020B0604020202020204" pitchFamily="34" charset="0"/>
              <a:buChar char="•"/>
            </a:pPr>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Katsotaan seuraavaksi esimerkkejä nuorten tekemistä rikoksista. </a:t>
            </a:r>
          </a:p>
          <a:p>
            <a:r>
              <a:rPr lang="fi-FI"/>
              <a:t>Tunnin pitäjälle: </a:t>
            </a:r>
          </a:p>
          <a:p>
            <a:r>
              <a:rPr lang="fi-FI"/>
              <a:t>Pääset esimerkistä seuraavaan hiirellä. Voitte myös lukea esimerkit uutisista. Käykää keskustelua erityisesti seuraamuksista ja siitä., että tämän tyyppiset asiat ovat oikeastikin rangaistavia.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11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8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t>Pohtikaa 3-5 hengen ryhmissä.</a:t>
            </a:r>
            <a:endParaRPr lang="en-US"/>
          </a:p>
          <a:p>
            <a:pPr marL="285750" indent="-285750">
              <a:lnSpc>
                <a:spcPct val="107000"/>
              </a:lnSpc>
              <a:spcAft>
                <a:spcPts val="800"/>
              </a:spcAft>
              <a:buFont typeface="Arial"/>
              <a:buChar char="•"/>
            </a:pPr>
            <a:r>
              <a:rPr lang="fi-FI"/>
              <a:t>Olisiko tilanteessa voinut toimia toisin?</a:t>
            </a:r>
            <a:endParaRPr lang="en-US"/>
          </a:p>
          <a:p>
            <a:pPr marL="285750" indent="-285750">
              <a:lnSpc>
                <a:spcPct val="107000"/>
              </a:lnSpc>
              <a:spcAft>
                <a:spcPts val="800"/>
              </a:spcAft>
              <a:buFont typeface="Arial"/>
              <a:buChar char="•"/>
            </a:pPr>
            <a:r>
              <a:rPr lang="fi-FI"/>
              <a:t>Käydään lopuksi yhteisesti läpi mitä rikoksia löydettiin.</a:t>
            </a:r>
            <a:endParaRPr lang="fi-FI">
              <a:ea typeface="Calibri"/>
              <a:cs typeface="Calibri"/>
            </a:endParaRPr>
          </a:p>
          <a:p>
            <a:pPr fontAlgn="base"/>
            <a:r>
              <a:rPr lang="fi-FI" sz="1800" b="0" i="0">
                <a:solidFill>
                  <a:srgbClr val="444444"/>
                </a:solidFill>
                <a:effectLst/>
                <a:latin typeface="Calibri"/>
                <a:ea typeface="Calibri"/>
                <a:cs typeface="Calibri"/>
              </a:rPr>
              <a:t>Konstaapeli Danielin kirjasta case:</a:t>
            </a:r>
            <a:r>
              <a:rPr lang="fi-FI" sz="1800">
                <a:solidFill>
                  <a:srgbClr val="444444"/>
                </a:solidFill>
                <a:latin typeface="Calibri"/>
                <a:ea typeface="Calibri"/>
                <a:cs typeface="Calibri"/>
              </a:rPr>
              <a:t> Sisältä kaunis kevari (sivut 142-143)</a:t>
            </a:r>
            <a:endParaRPr lang="fi-FI" sz="1800" b="0" i="0">
              <a:solidFill>
                <a:srgbClr val="444444"/>
              </a:solidFill>
              <a:effectLst/>
              <a:latin typeface="Calibri"/>
              <a:ea typeface="Calibri"/>
              <a:cs typeface="Calibri"/>
            </a:endParaRPr>
          </a:p>
          <a:p>
            <a:pPr algn="l" rtl="0" fontAlgn="base"/>
            <a:endParaRPr lang="fi-FI" sz="1800" b="0" i="0">
              <a:solidFill>
                <a:srgbClr val="444444"/>
              </a:solidFill>
              <a:effectLst/>
              <a:latin typeface="Calibri" panose="020F0502020204030204" pitchFamily="34" charset="0"/>
            </a:endParaRPr>
          </a:p>
          <a:p>
            <a:pPr marL="0" indent="0">
              <a:lnSpc>
                <a:spcPct val="107000"/>
              </a:lnSpc>
              <a:spcAft>
                <a:spcPts val="800"/>
              </a:spcAft>
              <a:buFont typeface="Arial"/>
              <a:buNone/>
            </a:pP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Ratkaisut samalla dialla. </a:t>
            </a:r>
            <a:endParaRPr lang="fi-FI">
              <a:ea typeface="Calibri" panose="020F0502020204030204"/>
              <a:cs typeface="Calibri" panose="020F0502020204030204"/>
            </a:endParaRPr>
          </a:p>
          <a:p>
            <a:pPr marL="171450" indent="-171450">
              <a:buFont typeface="Arial"/>
              <a:buChar char="•"/>
            </a:pPr>
            <a:r>
              <a:rPr lang="fi-FI"/>
              <a:t>Tunnin pitäjä laittaa ne näkyviin vasta kun tehtävä on tehty. </a:t>
            </a:r>
            <a:endParaRPr lang="fi-FI">
              <a:ea typeface="Calibri"/>
              <a:cs typeface="Calibri"/>
            </a:endParaRPr>
          </a:p>
          <a:p>
            <a:pPr marL="171450" indent="-171450">
              <a:buFont typeface="Arial"/>
              <a:buChar char="•"/>
            </a:pPr>
            <a:r>
              <a:rPr lang="fi-FI">
                <a:ea typeface="Calibri"/>
                <a:cs typeface="Calibri"/>
              </a:rPr>
              <a:t>Itsepuolustusta kutsutaan laissa hätävarjeluksi.</a:t>
            </a:r>
          </a:p>
          <a:p>
            <a:pPr marL="171450" indent="-171450">
              <a:buFont typeface="Arial"/>
              <a:buChar char="•"/>
            </a:pPr>
            <a:r>
              <a:rPr lang="fi-FI">
                <a:ea typeface="Calibri"/>
                <a:cs typeface="Calibri"/>
              </a:rPr>
              <a:t>Hätävarjelu on yksi mahdollinen vastuuvapausperiaate, joten jos voidaan osoittaa rikoksen tekijän toimineen sen perusteella, häntä ei syytetä rikoksesta.</a:t>
            </a:r>
          </a:p>
          <a:p>
            <a:pPr marL="171450" indent="-171450">
              <a:buFont typeface="Arial"/>
              <a:buChar char="•"/>
            </a:pPr>
            <a:r>
              <a:rPr lang="fi-FI"/>
              <a:t>Hätävarjelu voi olla kyseessä jos joku tekee tarpeellisen</a:t>
            </a:r>
            <a:r>
              <a:rPr lang="fi-FI" b="1"/>
              <a:t> puolustusteon aloitetun tai välittömästi uhkaavan oikeudettoman hyökkäyksen torjumiseksi.</a:t>
            </a:r>
            <a:r>
              <a:rPr lang="fi-FI"/>
              <a:t> </a:t>
            </a:r>
            <a:endParaRPr lang="fi-FI">
              <a:ea typeface="Calibri" panose="020F0502020204030204"/>
              <a:cs typeface="Calibri" panose="020F0502020204030204"/>
            </a:endParaRPr>
          </a:p>
          <a:p>
            <a:pPr marL="171450" indent="-171450">
              <a:buFont typeface="Arial"/>
              <a:buChar char="•"/>
            </a:pPr>
            <a:r>
              <a:rPr lang="fi-FI">
                <a:ea typeface="Calibri" panose="020F0502020204030204"/>
                <a:cs typeface="Calibri" panose="020F0502020204030204"/>
              </a:rPr>
              <a:t>Väkivaltaa ei saa koskaan itse aloittaa.</a:t>
            </a:r>
          </a:p>
          <a:p>
            <a:pPr marL="171450" indent="-171450">
              <a:buFont typeface="Arial"/>
              <a:buChar char="•"/>
            </a:pPr>
            <a:r>
              <a:rPr lang="fi-FI">
                <a:ea typeface="Calibri" panose="020F0502020204030204"/>
                <a:cs typeface="Calibri" panose="020F0502020204030204"/>
              </a:rPr>
              <a:t>Kostaminen ei ole hätävarjelua. </a:t>
            </a:r>
          </a:p>
          <a:p>
            <a:pPr marL="171450" indent="-171450">
              <a:buFont typeface="Arial"/>
              <a:buChar char="•"/>
            </a:pPr>
            <a:r>
              <a:rPr lang="fi-FI">
                <a:ea typeface="Calibri" panose="020F0502020204030204"/>
                <a:cs typeface="Calibri" panose="020F0502020204030204"/>
              </a:rPr>
              <a:t>Liiallisen väkivallan käyttö ei ole koskaan hyväksyttävissä ja itseään on puolustettava mahdollisimman vähäisesti.</a:t>
            </a:r>
          </a:p>
          <a:p>
            <a:pPr marL="171450" indent="-171450">
              <a:buFont typeface="Arial"/>
              <a:buChar char="•"/>
            </a:pPr>
            <a:r>
              <a:rPr lang="fi-FI">
                <a:ea typeface="Calibri" panose="020F0502020204030204"/>
                <a:cs typeface="Calibri" panose="020F0502020204030204"/>
              </a:rPr>
              <a:t>Paras tapa on aina poistua tilanteesta, joskus nopeastikin.</a:t>
            </a:r>
          </a:p>
          <a:p>
            <a:pPr marL="171450" indent="-171450">
              <a:buFont typeface="Arial"/>
              <a:buChar char="•"/>
            </a:pPr>
            <a:endParaRPr lang="fi-FI">
              <a:ea typeface="Calibri" panose="020F0502020204030204"/>
              <a:cs typeface="Calibri" panose="020F0502020204030204"/>
            </a:endParaRPr>
          </a:p>
          <a:p>
            <a:endParaRPr lang="fi-FI">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09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sv-SE">
                <a:hlinkClick r:id="rId3"/>
              </a:rPr>
              <a:t>Rusmedelsinfo (åk 7–9) - </a:t>
            </a:r>
            <a:r>
              <a:rPr lang="sv-SE" err="1">
                <a:hlinkClick r:id="rId3"/>
              </a:rPr>
              <a:t>Details</a:t>
            </a:r>
            <a:r>
              <a:rPr lang="sv-SE">
                <a:hlinkClick r:id="rId3"/>
              </a:rPr>
              <a:t> - </a:t>
            </a:r>
            <a:r>
              <a:rPr lang="sv-SE" err="1">
                <a:hlinkClick r:id="rId3"/>
              </a:rPr>
              <a:t>Kahoot</a:t>
            </a:r>
            <a:r>
              <a:rPr lang="sv-SE">
                <a:hlinkClick r:id="rId3"/>
              </a:rPr>
              <a:t>!</a:t>
            </a:r>
            <a:endParaRPr lang="en-US"/>
          </a:p>
          <a:p>
            <a:endParaRPr lang="en-US">
              <a:cs typeface="Calibri"/>
            </a:endParaRPr>
          </a:p>
          <a:p>
            <a:r>
              <a:rPr lang="en-US" err="1"/>
              <a:t>Kahootin</a:t>
            </a:r>
            <a:r>
              <a:rPr lang="en-US"/>
              <a:t> </a:t>
            </a:r>
            <a:r>
              <a:rPr lang="en-US" err="1"/>
              <a:t>kysymyksiin</a:t>
            </a:r>
            <a:r>
              <a:rPr lang="en-US"/>
              <a:t> </a:t>
            </a:r>
            <a:r>
              <a:rPr lang="en-US" err="1"/>
              <a:t>vastauksiin</a:t>
            </a:r>
            <a:r>
              <a:rPr lang="en-US"/>
              <a:t> </a:t>
            </a:r>
            <a:r>
              <a:rPr lang="en-US" err="1"/>
              <a:t>tueksi</a:t>
            </a:r>
            <a:r>
              <a:rPr lang="en-US"/>
              <a:t>:</a:t>
            </a:r>
          </a:p>
          <a:p>
            <a:pPr marL="228600" indent="-228600">
              <a:buAutoNum type="arabicPeriod"/>
            </a:pPr>
            <a:r>
              <a:rPr lang="en-US" err="1"/>
              <a:t>Sähkötupakka</a:t>
            </a:r>
            <a:r>
              <a:rPr lang="en-US"/>
              <a:t> on </a:t>
            </a:r>
            <a:r>
              <a:rPr lang="en-US" err="1"/>
              <a:t>tupakkalain</a:t>
            </a:r>
            <a:r>
              <a:rPr lang="en-US"/>
              <a:t> </a:t>
            </a:r>
            <a:r>
              <a:rPr lang="en-US" err="1"/>
              <a:t>mukaisesti</a:t>
            </a:r>
            <a:r>
              <a:rPr lang="en-US"/>
              <a:t> </a:t>
            </a:r>
            <a:r>
              <a:rPr lang="en-US" err="1"/>
              <a:t>päihteeksi</a:t>
            </a:r>
            <a:r>
              <a:rPr lang="en-US"/>
              <a:t> </a:t>
            </a:r>
            <a:r>
              <a:rPr lang="en-US" err="1"/>
              <a:t>laskettava</a:t>
            </a:r>
            <a:r>
              <a:rPr lang="en-US"/>
              <a:t>. </a:t>
            </a:r>
            <a:r>
              <a:rPr lang="en-US" err="1"/>
              <a:t>Sillä</a:t>
            </a:r>
            <a:r>
              <a:rPr lang="en-US"/>
              <a:t> </a:t>
            </a:r>
            <a:r>
              <a:rPr lang="en-US" err="1"/>
              <a:t>ei</a:t>
            </a:r>
            <a:r>
              <a:rPr lang="en-US"/>
              <a:t> ole </a:t>
            </a:r>
            <a:r>
              <a:rPr lang="en-US" err="1"/>
              <a:t>merkitystä</a:t>
            </a:r>
            <a:r>
              <a:rPr lang="en-US"/>
              <a:t> </a:t>
            </a:r>
            <a:r>
              <a:rPr lang="en-US" err="1"/>
              <a:t>onko</a:t>
            </a:r>
            <a:r>
              <a:rPr lang="en-US"/>
              <a:t> </a:t>
            </a:r>
            <a:r>
              <a:rPr lang="en-US" err="1"/>
              <a:t>siinä</a:t>
            </a:r>
            <a:r>
              <a:rPr lang="en-US"/>
              <a:t> </a:t>
            </a:r>
            <a:r>
              <a:rPr lang="en-US" err="1"/>
              <a:t>nikotiinia</a:t>
            </a:r>
            <a:r>
              <a:rPr lang="en-US"/>
              <a:t> </a:t>
            </a:r>
            <a:r>
              <a:rPr lang="en-US" err="1"/>
              <a:t>vai</a:t>
            </a:r>
            <a:r>
              <a:rPr lang="en-US"/>
              <a:t> </a:t>
            </a:r>
            <a:r>
              <a:rPr lang="en-US" err="1"/>
              <a:t>ei</a:t>
            </a:r>
            <a:r>
              <a:rPr lang="en-US"/>
              <a:t>. </a:t>
            </a:r>
            <a:endParaRPr lang="en-US">
              <a:cs typeface="Calibri"/>
            </a:endParaRPr>
          </a:p>
          <a:p>
            <a:pPr marL="228600" indent="-228600">
              <a:buAutoNum type="arabicPeriod"/>
            </a:pPr>
            <a:r>
              <a:rPr lang="en-US" err="1"/>
              <a:t>Nuuska</a:t>
            </a:r>
            <a:r>
              <a:rPr lang="en-US"/>
              <a:t> </a:t>
            </a:r>
            <a:r>
              <a:rPr lang="en-US" err="1"/>
              <a:t>nostaa</a:t>
            </a:r>
            <a:r>
              <a:rPr lang="en-US"/>
              <a:t> </a:t>
            </a:r>
            <a:r>
              <a:rPr lang="en-US" err="1"/>
              <a:t>verenpainetta</a:t>
            </a:r>
            <a:r>
              <a:rPr lang="en-US"/>
              <a:t> ja </a:t>
            </a:r>
            <a:r>
              <a:rPr lang="en-US" err="1"/>
              <a:t>kiihdyttää</a:t>
            </a:r>
            <a:r>
              <a:rPr lang="en-US"/>
              <a:t> </a:t>
            </a:r>
            <a:r>
              <a:rPr lang="en-US" err="1"/>
              <a:t>sydämen</a:t>
            </a:r>
            <a:r>
              <a:rPr lang="en-US"/>
              <a:t> </a:t>
            </a:r>
            <a:r>
              <a:rPr lang="en-US" err="1"/>
              <a:t>sykettä</a:t>
            </a:r>
            <a:r>
              <a:rPr lang="en-US"/>
              <a:t>, </a:t>
            </a:r>
            <a:r>
              <a:rPr lang="en-US" err="1"/>
              <a:t>jolloin</a:t>
            </a:r>
            <a:r>
              <a:rPr lang="en-US"/>
              <a:t> </a:t>
            </a:r>
            <a:r>
              <a:rPr lang="en-US" err="1"/>
              <a:t>ihminesen</a:t>
            </a:r>
            <a:r>
              <a:rPr lang="en-US"/>
              <a:t> </a:t>
            </a:r>
            <a:r>
              <a:rPr lang="en-US" err="1"/>
              <a:t>elimistö</a:t>
            </a:r>
            <a:r>
              <a:rPr lang="en-US"/>
              <a:t> on jo </a:t>
            </a:r>
            <a:r>
              <a:rPr lang="en-US" err="1"/>
              <a:t>rasitustilassa</a:t>
            </a:r>
            <a:r>
              <a:rPr lang="en-US"/>
              <a:t>. </a:t>
            </a:r>
            <a:r>
              <a:rPr lang="en-US" err="1"/>
              <a:t>Tästä</a:t>
            </a:r>
            <a:r>
              <a:rPr lang="en-US"/>
              <a:t> </a:t>
            </a:r>
            <a:r>
              <a:rPr lang="en-US" err="1"/>
              <a:t>johtuen</a:t>
            </a:r>
            <a:r>
              <a:rPr lang="en-US"/>
              <a:t> se </a:t>
            </a:r>
            <a:r>
              <a:rPr lang="en-US" err="1"/>
              <a:t>voi</a:t>
            </a:r>
            <a:r>
              <a:rPr lang="en-US"/>
              <a:t> </a:t>
            </a:r>
            <a:r>
              <a:rPr lang="en-US" err="1"/>
              <a:t>jopa</a:t>
            </a:r>
            <a:r>
              <a:rPr lang="en-US"/>
              <a:t> </a:t>
            </a:r>
            <a:r>
              <a:rPr lang="en-US" err="1"/>
              <a:t>heikentää</a:t>
            </a:r>
            <a:r>
              <a:rPr lang="en-US"/>
              <a:t> </a:t>
            </a:r>
            <a:r>
              <a:rPr lang="en-US" err="1"/>
              <a:t>urheilusuoritusta</a:t>
            </a:r>
            <a:r>
              <a:rPr lang="en-US"/>
              <a:t>.</a:t>
            </a:r>
            <a:endParaRPr lang="en-US">
              <a:cs typeface="Calibri"/>
            </a:endParaRPr>
          </a:p>
          <a:p>
            <a:pPr marL="228600" indent="-228600">
              <a:buAutoNum type="arabicPeriod"/>
            </a:pPr>
            <a:r>
              <a:rPr lang="en-US" err="1"/>
              <a:t>Alkoholi</a:t>
            </a:r>
            <a:r>
              <a:rPr lang="en-US"/>
              <a:t> on </a:t>
            </a:r>
            <a:r>
              <a:rPr lang="en-US" err="1"/>
              <a:t>yksi</a:t>
            </a:r>
            <a:r>
              <a:rPr lang="en-US"/>
              <a:t> </a:t>
            </a:r>
            <a:r>
              <a:rPr lang="en-US" err="1"/>
              <a:t>yleisimpiä</a:t>
            </a:r>
            <a:r>
              <a:rPr lang="en-US"/>
              <a:t> </a:t>
            </a:r>
            <a:r>
              <a:rPr lang="en-US" err="1"/>
              <a:t>työikäisten</a:t>
            </a:r>
            <a:r>
              <a:rPr lang="en-US"/>
              <a:t> </a:t>
            </a:r>
            <a:r>
              <a:rPr lang="en-US" err="1"/>
              <a:t>suomalaisten</a:t>
            </a:r>
            <a:r>
              <a:rPr lang="en-US"/>
              <a:t> </a:t>
            </a:r>
            <a:r>
              <a:rPr lang="en-US" err="1"/>
              <a:t>kuolinsyyn</a:t>
            </a:r>
            <a:r>
              <a:rPr lang="en-US"/>
              <a:t> </a:t>
            </a:r>
            <a:r>
              <a:rPr lang="en-US" err="1"/>
              <a:t>aiheuttajia</a:t>
            </a:r>
            <a:r>
              <a:rPr lang="en-US"/>
              <a:t>. </a:t>
            </a:r>
            <a:r>
              <a:rPr lang="en-US" err="1"/>
              <a:t>Terveyshaittojen</a:t>
            </a:r>
            <a:r>
              <a:rPr lang="en-US"/>
              <a:t> </a:t>
            </a:r>
            <a:r>
              <a:rPr lang="en-US" err="1"/>
              <a:t>lisäksi</a:t>
            </a:r>
            <a:r>
              <a:rPr lang="en-US"/>
              <a:t> </a:t>
            </a:r>
            <a:r>
              <a:rPr lang="en-US" err="1"/>
              <a:t>onnettomuudet</a:t>
            </a:r>
            <a:r>
              <a:rPr lang="en-US"/>
              <a:t>, </a:t>
            </a:r>
            <a:r>
              <a:rPr lang="en-US" err="1"/>
              <a:t>tapaturmat</a:t>
            </a:r>
            <a:r>
              <a:rPr lang="en-US"/>
              <a:t> mm. </a:t>
            </a:r>
            <a:r>
              <a:rPr lang="en-US" err="1"/>
              <a:t>Rattijuopumukset</a:t>
            </a:r>
            <a:r>
              <a:rPr lang="en-US"/>
              <a:t> ja </a:t>
            </a:r>
            <a:r>
              <a:rPr lang="en-US" err="1"/>
              <a:t>hukkumiskuolemat</a:t>
            </a:r>
            <a:r>
              <a:rPr lang="en-US"/>
              <a:t> </a:t>
            </a:r>
            <a:r>
              <a:rPr lang="en-US" err="1"/>
              <a:t>lasketaan</a:t>
            </a:r>
            <a:r>
              <a:rPr lang="en-US"/>
              <a:t> </a:t>
            </a:r>
            <a:r>
              <a:rPr lang="en-US" err="1"/>
              <a:t>mukaan</a:t>
            </a:r>
            <a:r>
              <a:rPr lang="en-US"/>
              <a:t>.</a:t>
            </a:r>
            <a:endParaRPr lang="en-US">
              <a:cs typeface="Calibri"/>
            </a:endParaRPr>
          </a:p>
          <a:p>
            <a:pPr marL="228600" indent="-228600">
              <a:buAutoNum type="arabicPeriod"/>
            </a:pPr>
            <a:r>
              <a:rPr lang="en-US" err="1"/>
              <a:t>Nuuskan</a:t>
            </a:r>
            <a:r>
              <a:rPr lang="en-US"/>
              <a:t> </a:t>
            </a:r>
            <a:r>
              <a:rPr lang="en-US" err="1"/>
              <a:t>lahjoittaminenkin</a:t>
            </a:r>
            <a:r>
              <a:rPr lang="en-US"/>
              <a:t> on </a:t>
            </a:r>
            <a:r>
              <a:rPr lang="en-US" err="1"/>
              <a:t>laissa</a:t>
            </a:r>
            <a:r>
              <a:rPr lang="en-US"/>
              <a:t> </a:t>
            </a:r>
            <a:r>
              <a:rPr lang="en-US" err="1"/>
              <a:t>kielletty</a:t>
            </a:r>
            <a:r>
              <a:rPr lang="en-US"/>
              <a:t>. </a:t>
            </a:r>
            <a:r>
              <a:rPr lang="en-US" err="1"/>
              <a:t>Vapessa</a:t>
            </a:r>
            <a:r>
              <a:rPr lang="en-US"/>
              <a:t> on </a:t>
            </a:r>
            <a:r>
              <a:rPr lang="en-US" err="1"/>
              <a:t>todettu</a:t>
            </a:r>
            <a:r>
              <a:rPr lang="en-US"/>
              <a:t> </a:t>
            </a:r>
            <a:r>
              <a:rPr lang="en-US" err="1"/>
              <a:t>vaarallisia</a:t>
            </a:r>
            <a:r>
              <a:rPr lang="en-US"/>
              <a:t> </a:t>
            </a:r>
            <a:r>
              <a:rPr lang="en-US" err="1"/>
              <a:t>määriä</a:t>
            </a:r>
            <a:r>
              <a:rPr lang="en-US"/>
              <a:t> </a:t>
            </a:r>
            <a:r>
              <a:rPr lang="en-US" err="1"/>
              <a:t>lyijyä</a:t>
            </a:r>
            <a:r>
              <a:rPr lang="en-US"/>
              <a:t> (</a:t>
            </a:r>
            <a:r>
              <a:rPr lang="en-US" err="1"/>
              <a:t>Ylen</a:t>
            </a:r>
            <a:r>
              <a:rPr lang="en-US"/>
              <a:t> video), </a:t>
            </a:r>
            <a:r>
              <a:rPr lang="en-US" err="1"/>
              <a:t>kannabiksen</a:t>
            </a:r>
            <a:r>
              <a:rPr lang="en-US"/>
              <a:t> </a:t>
            </a:r>
            <a:r>
              <a:rPr lang="en-US" err="1"/>
              <a:t>käyttö</a:t>
            </a:r>
            <a:r>
              <a:rPr lang="en-US"/>
              <a:t> </a:t>
            </a:r>
            <a:r>
              <a:rPr lang="en-US" err="1"/>
              <a:t>voi</a:t>
            </a:r>
            <a:r>
              <a:rPr lang="en-US"/>
              <a:t> </a:t>
            </a:r>
            <a:r>
              <a:rPr lang="en-US" err="1"/>
              <a:t>aiheuttaa</a:t>
            </a:r>
            <a:r>
              <a:rPr lang="en-US"/>
              <a:t> jo </a:t>
            </a:r>
            <a:r>
              <a:rPr lang="en-US" err="1"/>
              <a:t>ensimmäisellä</a:t>
            </a:r>
            <a:r>
              <a:rPr lang="en-US"/>
              <a:t> </a:t>
            </a:r>
            <a:r>
              <a:rPr lang="en-US" err="1"/>
              <a:t>kokeilulla</a:t>
            </a:r>
            <a:r>
              <a:rPr lang="en-US"/>
              <a:t> </a:t>
            </a:r>
            <a:r>
              <a:rPr lang="en-US" err="1"/>
              <a:t>psykoosin</a:t>
            </a:r>
            <a:r>
              <a:rPr lang="en-US"/>
              <a:t>, </a:t>
            </a:r>
            <a:r>
              <a:rPr lang="en-US" err="1"/>
              <a:t>jos</a:t>
            </a:r>
            <a:r>
              <a:rPr lang="en-US"/>
              <a:t> </a:t>
            </a:r>
            <a:r>
              <a:rPr lang="en-US" err="1"/>
              <a:t>ihmisellä</a:t>
            </a:r>
            <a:r>
              <a:rPr lang="en-US"/>
              <a:t> on </a:t>
            </a:r>
            <a:r>
              <a:rPr lang="en-US" err="1"/>
              <a:t>alttius</a:t>
            </a:r>
            <a:r>
              <a:rPr lang="en-US"/>
              <a:t> </a:t>
            </a:r>
            <a:r>
              <a:rPr lang="en-US" err="1"/>
              <a:t>olemassa</a:t>
            </a:r>
            <a:r>
              <a:rPr lang="en-US"/>
              <a:t>. </a:t>
            </a:r>
            <a:r>
              <a:rPr lang="en-US" b="1" err="1"/>
              <a:t>Passiivinen</a:t>
            </a:r>
            <a:r>
              <a:rPr lang="en-US" b="1"/>
              <a:t> </a:t>
            </a:r>
            <a:r>
              <a:rPr lang="en-US" b="1" err="1"/>
              <a:t>tupakointi</a:t>
            </a:r>
            <a:r>
              <a:rPr lang="en-US" b="1"/>
              <a:t> on </a:t>
            </a:r>
            <a:r>
              <a:rPr lang="en-US" b="1" err="1"/>
              <a:t>tärkeä</a:t>
            </a:r>
            <a:r>
              <a:rPr lang="en-US" b="1"/>
              <a:t> </a:t>
            </a:r>
            <a:r>
              <a:rPr lang="en-US" b="1" err="1"/>
              <a:t>käydä</a:t>
            </a:r>
            <a:r>
              <a:rPr lang="en-US" b="1"/>
              <a:t> </a:t>
            </a:r>
            <a:r>
              <a:rPr lang="en-US" b="1" err="1"/>
              <a:t>läpi</a:t>
            </a:r>
            <a:r>
              <a:rPr lang="en-US" b="1"/>
              <a:t> </a:t>
            </a:r>
            <a:r>
              <a:rPr lang="en-US" b="1" err="1"/>
              <a:t>tässä</a:t>
            </a:r>
            <a:r>
              <a:rPr lang="en-US" b="1"/>
              <a:t>,</a:t>
            </a:r>
            <a:r>
              <a:rPr lang="en-US"/>
              <a:t> </a:t>
            </a:r>
            <a:r>
              <a:rPr lang="en-US" err="1"/>
              <a:t>myös</a:t>
            </a:r>
            <a:r>
              <a:rPr lang="en-US"/>
              <a:t> </a:t>
            </a:r>
            <a:r>
              <a:rPr lang="en-US" err="1"/>
              <a:t>vapen</a:t>
            </a:r>
            <a:r>
              <a:rPr lang="en-US"/>
              <a:t> </a:t>
            </a:r>
            <a:r>
              <a:rPr lang="en-US" err="1"/>
              <a:t>höyryistä</a:t>
            </a:r>
            <a:r>
              <a:rPr lang="en-US"/>
              <a:t> on </a:t>
            </a:r>
            <a:r>
              <a:rPr lang="en-US" err="1"/>
              <a:t>haittoja</a:t>
            </a:r>
            <a:r>
              <a:rPr lang="en-US"/>
              <a:t> </a:t>
            </a:r>
            <a:r>
              <a:rPr lang="en-US" err="1"/>
              <a:t>ympärillä</a:t>
            </a:r>
            <a:r>
              <a:rPr lang="en-US"/>
              <a:t> </a:t>
            </a:r>
            <a:r>
              <a:rPr lang="en-US" err="1"/>
              <a:t>oleville</a:t>
            </a:r>
            <a:r>
              <a:rPr lang="en-US"/>
              <a:t>, </a:t>
            </a:r>
            <a:r>
              <a:rPr lang="en-US" err="1"/>
              <a:t>ei</a:t>
            </a:r>
            <a:r>
              <a:rPr lang="en-US"/>
              <a:t> vain </a:t>
            </a:r>
            <a:r>
              <a:rPr lang="en-US" err="1"/>
              <a:t>tupakan</a:t>
            </a:r>
            <a:r>
              <a:rPr lang="en-US"/>
              <a:t> </a:t>
            </a:r>
            <a:r>
              <a:rPr lang="en-US" err="1"/>
              <a:t>savusta</a:t>
            </a:r>
            <a:r>
              <a:rPr lang="en-US"/>
              <a:t>.</a:t>
            </a:r>
            <a:endParaRPr lang="en-US">
              <a:cs typeface="Calibri"/>
            </a:endParaRPr>
          </a:p>
          <a:p>
            <a:pPr marL="228600" indent="-228600">
              <a:buAutoNum type="arabicPeriod"/>
            </a:pPr>
            <a:r>
              <a:rPr lang="en-US" err="1"/>
              <a:t>Vapen</a:t>
            </a:r>
            <a:r>
              <a:rPr lang="en-US"/>
              <a:t> </a:t>
            </a:r>
            <a:r>
              <a:rPr lang="en-US" err="1"/>
              <a:t>käytöstä</a:t>
            </a:r>
            <a:r>
              <a:rPr lang="en-US"/>
              <a:t> </a:t>
            </a:r>
            <a:r>
              <a:rPr lang="en-US" err="1"/>
              <a:t>voi</a:t>
            </a:r>
            <a:r>
              <a:rPr lang="en-US"/>
              <a:t> </a:t>
            </a:r>
            <a:r>
              <a:rPr lang="en-US" err="1"/>
              <a:t>tulla</a:t>
            </a:r>
            <a:r>
              <a:rPr lang="en-US"/>
              <a:t> </a:t>
            </a:r>
            <a:r>
              <a:rPr lang="en-US" err="1"/>
              <a:t>näitä</a:t>
            </a:r>
            <a:r>
              <a:rPr lang="en-US"/>
              <a:t> </a:t>
            </a:r>
            <a:r>
              <a:rPr lang="en-US" err="1"/>
              <a:t>kaikkia</a:t>
            </a:r>
            <a:r>
              <a:rPr lang="en-US"/>
              <a:t> </a:t>
            </a:r>
            <a:r>
              <a:rPr lang="en-US" err="1"/>
              <a:t>haittoja</a:t>
            </a:r>
            <a:r>
              <a:rPr lang="en-US"/>
              <a:t>. </a:t>
            </a:r>
            <a:r>
              <a:rPr lang="en-US" err="1"/>
              <a:t>Pitkäaikaisvaikutuksista</a:t>
            </a:r>
            <a:r>
              <a:rPr lang="en-US"/>
              <a:t> </a:t>
            </a:r>
            <a:r>
              <a:rPr lang="en-US" err="1"/>
              <a:t>ei</a:t>
            </a:r>
            <a:r>
              <a:rPr lang="en-US"/>
              <a:t> </a:t>
            </a:r>
            <a:r>
              <a:rPr lang="en-US" err="1"/>
              <a:t>vielä</a:t>
            </a:r>
            <a:r>
              <a:rPr lang="en-US"/>
              <a:t> ole </a:t>
            </a:r>
            <a:r>
              <a:rPr lang="en-US" err="1"/>
              <a:t>edes</a:t>
            </a:r>
            <a:r>
              <a:rPr lang="en-US"/>
              <a:t> </a:t>
            </a:r>
            <a:r>
              <a:rPr lang="en-US" err="1"/>
              <a:t>tutkittua</a:t>
            </a:r>
            <a:r>
              <a:rPr lang="en-US"/>
              <a:t> </a:t>
            </a:r>
            <a:r>
              <a:rPr lang="en-US" err="1"/>
              <a:t>tietoa</a:t>
            </a:r>
            <a:r>
              <a:rPr lang="en-US"/>
              <a:t>. </a:t>
            </a:r>
            <a:endParaRPr lang="en-US">
              <a:cs typeface="Calibri"/>
            </a:endParaRPr>
          </a:p>
          <a:p>
            <a:pPr marL="228600" indent="-228600">
              <a:buAutoNum type="arabicPeriod"/>
            </a:pPr>
            <a:r>
              <a:rPr lang="en-US" err="1"/>
              <a:t>Ensin</a:t>
            </a:r>
            <a:r>
              <a:rPr lang="en-US"/>
              <a:t> </a:t>
            </a:r>
            <a:r>
              <a:rPr lang="en-US" err="1"/>
              <a:t>käydään</a:t>
            </a:r>
            <a:r>
              <a:rPr lang="en-US"/>
              <a:t> </a:t>
            </a:r>
            <a:r>
              <a:rPr lang="en-US" err="1"/>
              <a:t>läpi</a:t>
            </a:r>
            <a:r>
              <a:rPr lang="en-US"/>
              <a:t> </a:t>
            </a:r>
            <a:r>
              <a:rPr lang="en-US" err="1"/>
              <a:t>mitä</a:t>
            </a:r>
            <a:r>
              <a:rPr lang="en-US"/>
              <a:t> on </a:t>
            </a:r>
            <a:r>
              <a:rPr lang="en-US" err="1"/>
              <a:t>julkiset</a:t>
            </a:r>
            <a:r>
              <a:rPr lang="en-US"/>
              <a:t> </a:t>
            </a:r>
            <a:r>
              <a:rPr lang="en-US" err="1"/>
              <a:t>tilat</a:t>
            </a:r>
            <a:r>
              <a:rPr lang="en-US"/>
              <a:t> (</a:t>
            </a:r>
            <a:r>
              <a:rPr lang="en-US" err="1"/>
              <a:t>esim</a:t>
            </a:r>
            <a:r>
              <a:rPr lang="en-US"/>
              <a:t>. </a:t>
            </a:r>
            <a:r>
              <a:rPr lang="en-US" err="1"/>
              <a:t>Kauppakeskukset</a:t>
            </a:r>
            <a:r>
              <a:rPr lang="en-US"/>
              <a:t>, </a:t>
            </a:r>
            <a:r>
              <a:rPr lang="en-US" err="1"/>
              <a:t>kirjastot</a:t>
            </a:r>
            <a:r>
              <a:rPr lang="en-US"/>
              <a:t>, </a:t>
            </a:r>
            <a:r>
              <a:rPr lang="en-US" err="1"/>
              <a:t>nuorisotilat</a:t>
            </a:r>
            <a:r>
              <a:rPr lang="en-US"/>
              <a:t> </a:t>
            </a:r>
            <a:r>
              <a:rPr lang="en-US" err="1"/>
              <a:t>ym</a:t>
            </a:r>
            <a:r>
              <a:rPr lang="en-US"/>
              <a:t>.) </a:t>
            </a:r>
            <a:r>
              <a:rPr lang="en-US" err="1"/>
              <a:t>Erikseen</a:t>
            </a:r>
            <a:r>
              <a:rPr lang="en-US"/>
              <a:t> </a:t>
            </a:r>
            <a:r>
              <a:rPr lang="en-US" err="1"/>
              <a:t>voi</a:t>
            </a:r>
            <a:r>
              <a:rPr lang="en-US"/>
              <a:t> </a:t>
            </a:r>
            <a:r>
              <a:rPr lang="en-US" err="1"/>
              <a:t>mainita</a:t>
            </a:r>
            <a:r>
              <a:rPr lang="en-US"/>
              <a:t> </a:t>
            </a:r>
            <a:r>
              <a:rPr lang="en-US" err="1"/>
              <a:t>kouluihin</a:t>
            </a:r>
            <a:r>
              <a:rPr lang="en-US"/>
              <a:t> </a:t>
            </a:r>
            <a:r>
              <a:rPr lang="en-US" err="1"/>
              <a:t>liittyvästä</a:t>
            </a:r>
            <a:r>
              <a:rPr lang="en-US"/>
              <a:t> </a:t>
            </a:r>
            <a:r>
              <a:rPr lang="en-US" err="1"/>
              <a:t>lainsäädännöstä</a:t>
            </a:r>
            <a:r>
              <a:rPr lang="en-US"/>
              <a:t>. </a:t>
            </a:r>
            <a:r>
              <a:rPr lang="en-US" err="1"/>
              <a:t>Julkisten</a:t>
            </a:r>
            <a:r>
              <a:rPr lang="en-US"/>
              <a:t> </a:t>
            </a:r>
            <a:r>
              <a:rPr lang="en-US" err="1"/>
              <a:t>tilojen</a:t>
            </a:r>
            <a:r>
              <a:rPr lang="en-US"/>
              <a:t> </a:t>
            </a:r>
            <a:r>
              <a:rPr lang="en-US" err="1"/>
              <a:t>tupakointikielto</a:t>
            </a:r>
            <a:r>
              <a:rPr lang="en-US"/>
              <a:t> </a:t>
            </a:r>
            <a:r>
              <a:rPr lang="en-US" err="1"/>
              <a:t>koskee</a:t>
            </a:r>
            <a:r>
              <a:rPr lang="en-US"/>
              <a:t> </a:t>
            </a:r>
            <a:r>
              <a:rPr lang="en-US" err="1"/>
              <a:t>myös</a:t>
            </a:r>
            <a:r>
              <a:rPr lang="en-US"/>
              <a:t> </a:t>
            </a:r>
            <a:r>
              <a:rPr lang="en-US" err="1"/>
              <a:t>sähkötupakkaa</a:t>
            </a:r>
            <a:r>
              <a:rPr lang="en-US"/>
              <a:t> ja </a:t>
            </a:r>
            <a:r>
              <a:rPr lang="en-US" err="1"/>
              <a:t>kaikkia</a:t>
            </a:r>
            <a:r>
              <a:rPr lang="en-US"/>
              <a:t> </a:t>
            </a:r>
            <a:r>
              <a:rPr lang="en-US" err="1"/>
              <a:t>savuavia</a:t>
            </a:r>
            <a:r>
              <a:rPr lang="en-US"/>
              <a:t> </a:t>
            </a:r>
            <a:r>
              <a:rPr lang="en-US" err="1"/>
              <a:t>tupakkatuotteita</a:t>
            </a:r>
            <a:endParaRPr lang="en-US">
              <a:cs typeface="Calibri"/>
            </a:endParaRPr>
          </a:p>
          <a:p>
            <a:pPr marL="228600" indent="-228600">
              <a:buAutoNum type="arabicPeriod"/>
            </a:pPr>
            <a:r>
              <a:rPr lang="en-US" err="1"/>
              <a:t>Myös</a:t>
            </a:r>
            <a:r>
              <a:rPr lang="en-US"/>
              <a:t> </a:t>
            </a:r>
            <a:r>
              <a:rPr lang="en-US" err="1"/>
              <a:t>täysi-ikäinen</a:t>
            </a:r>
            <a:r>
              <a:rPr lang="en-US"/>
              <a:t> </a:t>
            </a:r>
            <a:r>
              <a:rPr lang="en-US" err="1"/>
              <a:t>voi</a:t>
            </a:r>
            <a:r>
              <a:rPr lang="en-US"/>
              <a:t> </a:t>
            </a:r>
            <a:r>
              <a:rPr lang="en-US" err="1"/>
              <a:t>saada</a:t>
            </a:r>
            <a:r>
              <a:rPr lang="en-US"/>
              <a:t> </a:t>
            </a:r>
            <a:r>
              <a:rPr lang="en-US" err="1"/>
              <a:t>sakkoa</a:t>
            </a:r>
            <a:r>
              <a:rPr lang="en-US"/>
              <a:t> </a:t>
            </a:r>
            <a:r>
              <a:rPr lang="en-US" err="1"/>
              <a:t>vapen</a:t>
            </a:r>
            <a:r>
              <a:rPr lang="en-US"/>
              <a:t> </a:t>
            </a:r>
            <a:r>
              <a:rPr lang="en-US" err="1"/>
              <a:t>hallussapidosta</a:t>
            </a:r>
            <a:r>
              <a:rPr lang="en-US"/>
              <a:t>, </a:t>
            </a:r>
            <a:r>
              <a:rPr lang="en-US" err="1"/>
              <a:t>jos</a:t>
            </a:r>
            <a:r>
              <a:rPr lang="en-US"/>
              <a:t> </a:t>
            </a:r>
            <a:r>
              <a:rPr lang="en-US" err="1"/>
              <a:t>tuotteessa</a:t>
            </a:r>
            <a:r>
              <a:rPr lang="en-US"/>
              <a:t> on </a:t>
            </a:r>
            <a:r>
              <a:rPr lang="en-US" err="1"/>
              <a:t>nikotiinia</a:t>
            </a:r>
            <a:r>
              <a:rPr lang="en-US"/>
              <a:t> </a:t>
            </a:r>
            <a:r>
              <a:rPr lang="en-US" err="1"/>
              <a:t>yli</a:t>
            </a:r>
            <a:r>
              <a:rPr lang="en-US"/>
              <a:t> 20mg. 20mg on </a:t>
            </a:r>
            <a:r>
              <a:rPr lang="en-US" err="1"/>
              <a:t>Suomessa</a:t>
            </a:r>
            <a:r>
              <a:rPr lang="en-US"/>
              <a:t> lain </a:t>
            </a:r>
            <a:r>
              <a:rPr lang="en-US" err="1"/>
              <a:t>sallima</a:t>
            </a:r>
            <a:r>
              <a:rPr lang="en-US"/>
              <a:t> raja </a:t>
            </a:r>
            <a:r>
              <a:rPr lang="en-US" err="1"/>
              <a:t>nikotiinille</a:t>
            </a:r>
            <a:r>
              <a:rPr lang="en-US"/>
              <a:t>, </a:t>
            </a:r>
            <a:r>
              <a:rPr lang="en-US" err="1"/>
              <a:t>lähes</a:t>
            </a:r>
            <a:r>
              <a:rPr lang="en-US"/>
              <a:t> </a:t>
            </a:r>
            <a:r>
              <a:rPr lang="en-US" err="1"/>
              <a:t>kaikissa</a:t>
            </a:r>
            <a:r>
              <a:rPr lang="en-US"/>
              <a:t> </a:t>
            </a:r>
            <a:r>
              <a:rPr lang="en-US" err="1"/>
              <a:t>ulkomailta</a:t>
            </a:r>
            <a:r>
              <a:rPr lang="en-US"/>
              <a:t> </a:t>
            </a:r>
            <a:r>
              <a:rPr lang="en-US" err="1"/>
              <a:t>tuoduissa</a:t>
            </a:r>
            <a:r>
              <a:rPr lang="en-US"/>
              <a:t> </a:t>
            </a:r>
            <a:r>
              <a:rPr lang="en-US" err="1"/>
              <a:t>vapeissa</a:t>
            </a:r>
            <a:r>
              <a:rPr lang="en-US"/>
              <a:t> on </a:t>
            </a:r>
            <a:r>
              <a:rPr lang="en-US" err="1"/>
              <a:t>nikotiinia</a:t>
            </a:r>
            <a:r>
              <a:rPr lang="en-US"/>
              <a:t> </a:t>
            </a:r>
            <a:r>
              <a:rPr lang="en-US" err="1"/>
              <a:t>enemmän</a:t>
            </a:r>
            <a:r>
              <a:rPr lang="en-US"/>
              <a:t>. </a:t>
            </a:r>
            <a:r>
              <a:rPr lang="en-US" err="1"/>
              <a:t>Rikosnimike</a:t>
            </a:r>
            <a:r>
              <a:rPr lang="en-US"/>
              <a:t> on "</a:t>
            </a:r>
            <a:r>
              <a:rPr lang="en-US" err="1"/>
              <a:t>lievä</a:t>
            </a:r>
            <a:r>
              <a:rPr lang="en-US"/>
              <a:t> </a:t>
            </a:r>
            <a:r>
              <a:rPr lang="en-US" err="1"/>
              <a:t>laittomaan</a:t>
            </a:r>
            <a:r>
              <a:rPr lang="en-US"/>
              <a:t> </a:t>
            </a:r>
            <a:r>
              <a:rPr lang="en-US" err="1"/>
              <a:t>tuontitavaraan</a:t>
            </a:r>
            <a:r>
              <a:rPr lang="en-US"/>
              <a:t> </a:t>
            </a:r>
            <a:r>
              <a:rPr lang="en-US" err="1"/>
              <a:t>ryhtyminen</a:t>
            </a:r>
            <a:r>
              <a:rPr lang="en-US"/>
              <a:t>". </a:t>
            </a:r>
            <a:r>
              <a:rPr lang="en-US" err="1"/>
              <a:t>Tärkeä</a:t>
            </a:r>
            <a:r>
              <a:rPr lang="en-US"/>
              <a:t> </a:t>
            </a:r>
            <a:r>
              <a:rPr lang="en-US" err="1"/>
              <a:t>muistuttaa</a:t>
            </a:r>
            <a:r>
              <a:rPr lang="en-US"/>
              <a:t>, </a:t>
            </a:r>
            <a:r>
              <a:rPr lang="en-US" err="1"/>
              <a:t>että</a:t>
            </a:r>
            <a:r>
              <a:rPr lang="en-US"/>
              <a:t> </a:t>
            </a:r>
            <a:r>
              <a:rPr lang="en-US" err="1"/>
              <a:t>ulkomailta</a:t>
            </a:r>
            <a:r>
              <a:rPr lang="en-US"/>
              <a:t> </a:t>
            </a:r>
            <a:r>
              <a:rPr lang="en-US" err="1"/>
              <a:t>tuoduissa</a:t>
            </a:r>
            <a:r>
              <a:rPr lang="en-US"/>
              <a:t> </a:t>
            </a:r>
            <a:r>
              <a:rPr lang="en-US" err="1"/>
              <a:t>vapeissa</a:t>
            </a:r>
            <a:r>
              <a:rPr lang="en-US"/>
              <a:t> </a:t>
            </a:r>
            <a:r>
              <a:rPr lang="en-US" err="1"/>
              <a:t>ei</a:t>
            </a:r>
            <a:r>
              <a:rPr lang="en-US"/>
              <a:t> </a:t>
            </a:r>
            <a:r>
              <a:rPr lang="en-US" err="1"/>
              <a:t>voi</a:t>
            </a:r>
            <a:r>
              <a:rPr lang="en-US"/>
              <a:t> </a:t>
            </a:r>
            <a:r>
              <a:rPr lang="en-US" err="1"/>
              <a:t>luottaa</a:t>
            </a:r>
            <a:r>
              <a:rPr lang="en-US"/>
              <a:t> </a:t>
            </a:r>
            <a:r>
              <a:rPr lang="en-US" err="1"/>
              <a:t>nikotiinimäärä</a:t>
            </a:r>
            <a:r>
              <a:rPr lang="en-US"/>
              <a:t> </a:t>
            </a:r>
            <a:r>
              <a:rPr lang="en-US" err="1"/>
              <a:t>merkintään</a:t>
            </a:r>
            <a:r>
              <a:rPr lang="en-US"/>
              <a:t>. </a:t>
            </a:r>
            <a:r>
              <a:rPr lang="en-US" err="1"/>
              <a:t>Tuontituotteista</a:t>
            </a:r>
            <a:r>
              <a:rPr lang="en-US"/>
              <a:t> on </a:t>
            </a:r>
            <a:r>
              <a:rPr lang="en-US" err="1"/>
              <a:t>tunnistettu</a:t>
            </a:r>
            <a:r>
              <a:rPr lang="en-US"/>
              <a:t> </a:t>
            </a:r>
            <a:r>
              <a:rPr lang="en-US" err="1"/>
              <a:t>huomattavasti</a:t>
            </a:r>
            <a:r>
              <a:rPr lang="en-US"/>
              <a:t> </a:t>
            </a:r>
            <a:r>
              <a:rPr lang="en-US" err="1"/>
              <a:t>suurempia</a:t>
            </a:r>
            <a:r>
              <a:rPr lang="en-US"/>
              <a:t> </a:t>
            </a:r>
            <a:r>
              <a:rPr lang="en-US" err="1"/>
              <a:t>nikotiinimääriä</a:t>
            </a:r>
            <a:r>
              <a:rPr lang="en-US"/>
              <a:t>, </a:t>
            </a:r>
            <a:r>
              <a:rPr lang="en-US" err="1"/>
              <a:t>kuin</a:t>
            </a:r>
            <a:r>
              <a:rPr lang="en-US"/>
              <a:t> </a:t>
            </a:r>
            <a:r>
              <a:rPr lang="en-US" err="1"/>
              <a:t>mitä</a:t>
            </a:r>
            <a:r>
              <a:rPr lang="en-US"/>
              <a:t> </a:t>
            </a:r>
            <a:r>
              <a:rPr lang="en-US" err="1"/>
              <a:t>pakkauksessa</a:t>
            </a:r>
            <a:r>
              <a:rPr lang="en-US"/>
              <a:t> on </a:t>
            </a:r>
            <a:r>
              <a:rPr lang="en-US" err="1"/>
              <a:t>mainittu</a:t>
            </a:r>
            <a:r>
              <a:rPr lang="en-US"/>
              <a:t>.</a:t>
            </a:r>
            <a:endParaRPr lang="en-US">
              <a:cs typeface="Calibri"/>
            </a:endParaRPr>
          </a:p>
          <a:p>
            <a:pPr marL="228600" indent="-228600">
              <a:buAutoNum type="arabicPeriod"/>
            </a:pPr>
            <a:r>
              <a:rPr lang="en-US" err="1"/>
              <a:t>Höyrystäminen</a:t>
            </a:r>
            <a:r>
              <a:rPr lang="en-US"/>
              <a:t> </a:t>
            </a:r>
            <a:r>
              <a:rPr lang="en-US" err="1"/>
              <a:t>aiheuttaa</a:t>
            </a:r>
            <a:r>
              <a:rPr lang="en-US"/>
              <a:t> </a:t>
            </a:r>
            <a:r>
              <a:rPr lang="en-US" err="1"/>
              <a:t>makunesteissä</a:t>
            </a:r>
            <a:r>
              <a:rPr lang="en-US"/>
              <a:t> </a:t>
            </a:r>
            <a:r>
              <a:rPr lang="en-US" err="1"/>
              <a:t>myrkyllisiä</a:t>
            </a:r>
            <a:r>
              <a:rPr lang="en-US"/>
              <a:t> </a:t>
            </a:r>
            <a:r>
              <a:rPr lang="en-US" err="1"/>
              <a:t>yhdisteitä</a:t>
            </a:r>
            <a:r>
              <a:rPr lang="en-US"/>
              <a:t>. </a:t>
            </a:r>
            <a:r>
              <a:rPr lang="en-US" err="1"/>
              <a:t>Makunesteet</a:t>
            </a:r>
            <a:r>
              <a:rPr lang="en-US"/>
              <a:t> </a:t>
            </a:r>
            <a:r>
              <a:rPr lang="en-US" err="1"/>
              <a:t>eivät</a:t>
            </a:r>
            <a:r>
              <a:rPr lang="en-US"/>
              <a:t> ole </a:t>
            </a:r>
            <a:r>
              <a:rPr lang="en-US" err="1"/>
              <a:t>tarkoitettu</a:t>
            </a:r>
            <a:r>
              <a:rPr lang="en-US"/>
              <a:t> </a:t>
            </a:r>
            <a:r>
              <a:rPr lang="en-US" err="1"/>
              <a:t>höyrystettäväksi</a:t>
            </a:r>
            <a:r>
              <a:rPr lang="en-US"/>
              <a:t>, </a:t>
            </a:r>
            <a:r>
              <a:rPr lang="en-US" err="1"/>
              <a:t>vaan</a:t>
            </a:r>
            <a:r>
              <a:rPr lang="en-US"/>
              <a:t> </a:t>
            </a:r>
            <a:r>
              <a:rPr lang="en-US" err="1"/>
              <a:t>esim</a:t>
            </a:r>
            <a:r>
              <a:rPr lang="en-US"/>
              <a:t>. </a:t>
            </a:r>
            <a:r>
              <a:rPr lang="en-US" err="1"/>
              <a:t>Elintarvikekäyttöön</a:t>
            </a:r>
            <a:r>
              <a:rPr lang="en-US"/>
              <a:t>. </a:t>
            </a:r>
            <a:endParaRPr lang="en-US">
              <a:cs typeface="Calibri"/>
            </a:endParaRPr>
          </a:p>
          <a:p>
            <a:pPr marL="228600" indent="-228600">
              <a:buAutoNum type="arabicPeriod"/>
            </a:pPr>
            <a:r>
              <a:rPr lang="en-US" err="1"/>
              <a:t>Luonnon</a:t>
            </a:r>
            <a:r>
              <a:rPr lang="en-US"/>
              <a:t> </a:t>
            </a:r>
            <a:r>
              <a:rPr lang="en-US" err="1"/>
              <a:t>eläimet</a:t>
            </a:r>
            <a:r>
              <a:rPr lang="en-US"/>
              <a:t>, </a:t>
            </a:r>
            <a:r>
              <a:rPr lang="en-US" err="1"/>
              <a:t>sekä</a:t>
            </a:r>
            <a:r>
              <a:rPr lang="en-US"/>
              <a:t> </a:t>
            </a:r>
            <a:r>
              <a:rPr lang="en-US" err="1"/>
              <a:t>lemmikit</a:t>
            </a:r>
            <a:r>
              <a:rPr lang="en-US"/>
              <a:t> </a:t>
            </a:r>
            <a:r>
              <a:rPr lang="en-US" err="1"/>
              <a:t>voivat</a:t>
            </a:r>
            <a:r>
              <a:rPr lang="en-US"/>
              <a:t> </a:t>
            </a:r>
            <a:r>
              <a:rPr lang="en-US" err="1"/>
              <a:t>syödä</a:t>
            </a:r>
            <a:r>
              <a:rPr lang="en-US"/>
              <a:t> </a:t>
            </a:r>
            <a:r>
              <a:rPr lang="en-US" err="1"/>
              <a:t>näitä</a:t>
            </a:r>
            <a:r>
              <a:rPr lang="en-US"/>
              <a:t> </a:t>
            </a:r>
            <a:r>
              <a:rPr lang="en-US" err="1"/>
              <a:t>roskia</a:t>
            </a:r>
            <a:r>
              <a:rPr lang="en-US"/>
              <a:t> ja </a:t>
            </a:r>
            <a:r>
              <a:rPr lang="en-US" err="1"/>
              <a:t>saada</a:t>
            </a:r>
            <a:r>
              <a:rPr lang="en-US"/>
              <a:t> </a:t>
            </a:r>
            <a:r>
              <a:rPr lang="en-US" err="1"/>
              <a:t>nikotiinimyrkytyksen</a:t>
            </a:r>
            <a:r>
              <a:rPr lang="en-US"/>
              <a:t>, </a:t>
            </a:r>
            <a:r>
              <a:rPr lang="en-US" err="1"/>
              <a:t>joka</a:t>
            </a:r>
            <a:r>
              <a:rPr lang="en-US"/>
              <a:t> </a:t>
            </a:r>
            <a:r>
              <a:rPr lang="en-US" err="1"/>
              <a:t>pienellä</a:t>
            </a:r>
            <a:r>
              <a:rPr lang="en-US"/>
              <a:t> </a:t>
            </a:r>
            <a:r>
              <a:rPr lang="en-US" err="1"/>
              <a:t>eläimellä</a:t>
            </a:r>
            <a:r>
              <a:rPr lang="en-US"/>
              <a:t> </a:t>
            </a:r>
            <a:r>
              <a:rPr lang="en-US" err="1"/>
              <a:t>johtaa</a:t>
            </a:r>
            <a:r>
              <a:rPr lang="en-US"/>
              <a:t> </a:t>
            </a:r>
            <a:r>
              <a:rPr lang="en-US" err="1"/>
              <a:t>kuolemaan</a:t>
            </a:r>
            <a:r>
              <a:rPr lang="en-US"/>
              <a:t>. </a:t>
            </a:r>
            <a:r>
              <a:rPr lang="en-US" err="1"/>
              <a:t>Myös</a:t>
            </a:r>
            <a:r>
              <a:rPr lang="en-US"/>
              <a:t> </a:t>
            </a:r>
            <a:r>
              <a:rPr lang="en-US" err="1"/>
              <a:t>imeytyminen</a:t>
            </a:r>
            <a:r>
              <a:rPr lang="en-US"/>
              <a:t> </a:t>
            </a:r>
            <a:r>
              <a:rPr lang="en-US" err="1"/>
              <a:t>maaperään</a:t>
            </a:r>
            <a:r>
              <a:rPr lang="en-US"/>
              <a:t> ja </a:t>
            </a:r>
            <a:r>
              <a:rPr lang="en-US" err="1"/>
              <a:t>vesistöihin</a:t>
            </a:r>
            <a:r>
              <a:rPr lang="en-US"/>
              <a:t> </a:t>
            </a:r>
            <a:r>
              <a:rPr lang="en-US" err="1"/>
              <a:t>aiheuttaa</a:t>
            </a:r>
            <a:r>
              <a:rPr lang="en-US"/>
              <a:t> </a:t>
            </a:r>
            <a:r>
              <a:rPr lang="en-US" err="1"/>
              <a:t>tuhoa</a:t>
            </a:r>
            <a:r>
              <a:rPr lang="en-US"/>
              <a:t>. </a:t>
            </a:r>
            <a:endParaRPr lang="en-US">
              <a:cs typeface="Calibri"/>
            </a:endParaRPr>
          </a:p>
          <a:p>
            <a:pPr marL="228600" indent="-228600">
              <a:buAutoNum type="arabicPeriod"/>
            </a:pPr>
            <a:r>
              <a:rPr lang="en-US" err="1"/>
              <a:t>Riippuvuus</a:t>
            </a:r>
            <a:r>
              <a:rPr lang="en-US"/>
              <a:t> </a:t>
            </a:r>
            <a:r>
              <a:rPr lang="en-US" err="1"/>
              <a:t>voi</a:t>
            </a:r>
            <a:r>
              <a:rPr lang="en-US"/>
              <a:t> </a:t>
            </a:r>
            <a:r>
              <a:rPr lang="en-US" err="1"/>
              <a:t>aiheuttaa</a:t>
            </a:r>
            <a:r>
              <a:rPr lang="en-US"/>
              <a:t> </a:t>
            </a:r>
            <a:r>
              <a:rPr lang="en-US" err="1"/>
              <a:t>monenlaisia</a:t>
            </a:r>
            <a:r>
              <a:rPr lang="en-US"/>
              <a:t> </a:t>
            </a:r>
            <a:r>
              <a:rPr lang="en-US" err="1"/>
              <a:t>eri</a:t>
            </a:r>
            <a:r>
              <a:rPr lang="en-US"/>
              <a:t> </a:t>
            </a:r>
            <a:r>
              <a:rPr lang="en-US" err="1"/>
              <a:t>haittoja</a:t>
            </a:r>
            <a:r>
              <a:rPr lang="en-US"/>
              <a:t> </a:t>
            </a:r>
            <a:r>
              <a:rPr lang="en-US" err="1"/>
              <a:t>niin</a:t>
            </a:r>
            <a:r>
              <a:rPr lang="en-US"/>
              <a:t> </a:t>
            </a:r>
            <a:r>
              <a:rPr lang="en-US" err="1"/>
              <a:t>tunnetasol</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99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Sans-Serif"/>
              <a:buChar char="•"/>
            </a:pPr>
            <a:r>
              <a:rPr lang="en-US"/>
              <a:t>Jos </a:t>
            </a:r>
            <a:r>
              <a:rPr lang="en-US" err="1"/>
              <a:t>ryhmätyöskentely</a:t>
            </a:r>
            <a:r>
              <a:rPr lang="en-US"/>
              <a:t> </a:t>
            </a:r>
            <a:r>
              <a:rPr lang="en-US" err="1"/>
              <a:t>ei</a:t>
            </a:r>
            <a:r>
              <a:rPr lang="en-US"/>
              <a:t> ole </a:t>
            </a:r>
            <a:r>
              <a:rPr lang="en-US" err="1"/>
              <a:t>mahdollista</a:t>
            </a:r>
            <a:r>
              <a:rPr lang="en-US"/>
              <a:t>, </a:t>
            </a:r>
            <a:r>
              <a:rPr lang="en-US" err="1"/>
              <a:t>voidaan</a:t>
            </a:r>
            <a:r>
              <a:rPr lang="en-US"/>
              <a:t> </a:t>
            </a:r>
            <a:r>
              <a:rPr lang="en-US" err="1"/>
              <a:t>kysymyksiin</a:t>
            </a:r>
            <a:r>
              <a:rPr lang="en-US"/>
              <a:t> </a:t>
            </a:r>
            <a:r>
              <a:rPr lang="en-US" err="1"/>
              <a:t>vastata</a:t>
            </a:r>
            <a:r>
              <a:rPr lang="en-US"/>
              <a:t> </a:t>
            </a:r>
            <a:r>
              <a:rPr lang="en-US" err="1"/>
              <a:t>yksilöinä</a:t>
            </a:r>
            <a:r>
              <a:rPr lang="en-US"/>
              <a:t> tai </a:t>
            </a:r>
            <a:r>
              <a:rPr lang="en-US" err="1"/>
              <a:t>parityönä</a:t>
            </a:r>
            <a:r>
              <a:rPr lang="en-US"/>
              <a:t>.</a:t>
            </a:r>
            <a:endParaRPr lang="en-US">
              <a:cs typeface="Calibri"/>
            </a:endParaRPr>
          </a:p>
          <a:p>
            <a:pPr marL="171450" indent="-171450">
              <a:buFont typeface="Arial,Sans-Serif"/>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esimerkiksi</a:t>
            </a:r>
            <a:r>
              <a:rPr lang="en-US"/>
              <a:t> </a:t>
            </a:r>
            <a:r>
              <a:rPr lang="en-US" err="1"/>
              <a:t>luokan</a:t>
            </a:r>
            <a:r>
              <a:rPr lang="en-US"/>
              <a:t> </a:t>
            </a:r>
            <a:r>
              <a:rPr lang="en-US" err="1"/>
              <a:t>seinälle</a:t>
            </a:r>
            <a:r>
              <a:rPr lang="en-US"/>
              <a:t> </a:t>
            </a:r>
            <a:r>
              <a:rPr lang="en-US" err="1"/>
              <a:t>esille</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Alustukseksi</a:t>
            </a:r>
            <a:r>
              <a:rPr lang="en-US">
                <a:cs typeface="Calibri"/>
              </a:rPr>
              <a:t> </a:t>
            </a:r>
            <a:r>
              <a:rPr lang="en-US" err="1">
                <a:cs typeface="Calibri"/>
              </a:rPr>
              <a:t>riippuvuusteemaan</a:t>
            </a:r>
            <a:r>
              <a:rPr lang="en-US">
                <a:cs typeface="Calibri"/>
              </a:rPr>
              <a:t> Redraman </a:t>
            </a:r>
            <a:r>
              <a:rPr lang="en-US" err="1">
                <a:cs typeface="Calibri"/>
              </a:rPr>
              <a:t>lyhyt</a:t>
            </a:r>
            <a:r>
              <a:rPr lang="en-US">
                <a:cs typeface="Calibri"/>
              </a:rPr>
              <a:t> video.</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3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ea typeface="Calibri"/>
                <a:cs typeface="Calibri"/>
              </a:rPr>
              <a:t>Keskustellen</a:t>
            </a:r>
            <a:r>
              <a:rPr lang="en-US">
                <a:ea typeface="Calibri"/>
                <a:cs typeface="Calibri"/>
              </a:rPr>
              <a:t> </a:t>
            </a:r>
            <a:r>
              <a:rPr lang="en-US" err="1">
                <a:ea typeface="Calibri"/>
                <a:cs typeface="Calibri"/>
              </a:rPr>
              <a:t>voidaan</a:t>
            </a:r>
            <a:r>
              <a:rPr lang="en-US">
                <a:ea typeface="Calibri"/>
                <a:cs typeface="Calibri"/>
              </a:rPr>
              <a:t> </a:t>
            </a:r>
            <a:r>
              <a:rPr lang="en-US" err="1">
                <a:ea typeface="Calibri"/>
                <a:cs typeface="Calibri"/>
              </a:rPr>
              <a:t>alussa</a:t>
            </a:r>
            <a:r>
              <a:rPr lang="en-US">
                <a:ea typeface="Calibri"/>
                <a:cs typeface="Calibri"/>
              </a:rPr>
              <a:t> </a:t>
            </a:r>
            <a:r>
              <a:rPr lang="en-US" err="1">
                <a:ea typeface="Calibri"/>
                <a:cs typeface="Calibri"/>
              </a:rPr>
              <a:t>käydä</a:t>
            </a:r>
            <a:r>
              <a:rPr lang="en-US">
                <a:ea typeface="Calibri"/>
                <a:cs typeface="Calibri"/>
              </a:rPr>
              <a:t> </a:t>
            </a:r>
            <a:r>
              <a:rPr lang="en-US" err="1">
                <a:ea typeface="Calibri"/>
                <a:cs typeface="Calibri"/>
              </a:rPr>
              <a:t>läpi</a:t>
            </a:r>
            <a:r>
              <a:rPr lang="en-US">
                <a:ea typeface="Calibri"/>
                <a:cs typeface="Calibri"/>
              </a:rPr>
              <a:t> </a:t>
            </a:r>
            <a:r>
              <a:rPr lang="en-US" err="1">
                <a:ea typeface="Calibri"/>
                <a:cs typeface="Calibri"/>
              </a:rPr>
              <a:t>dian</a:t>
            </a:r>
            <a:r>
              <a:rPr lang="en-US">
                <a:ea typeface="Calibri"/>
                <a:cs typeface="Calibri"/>
              </a:rPr>
              <a:t> </a:t>
            </a:r>
            <a:r>
              <a:rPr lang="en-US" err="1">
                <a:ea typeface="Calibri"/>
                <a:cs typeface="Calibri"/>
              </a:rPr>
              <a:t>ensimmäinen</a:t>
            </a:r>
            <a:r>
              <a:rPr lang="en-US">
                <a:ea typeface="Calibri"/>
                <a:cs typeface="Calibri"/>
              </a:rPr>
              <a:t> </a:t>
            </a:r>
            <a:r>
              <a:rPr lang="en-US" err="1">
                <a:ea typeface="Calibri"/>
                <a:cs typeface="Calibri"/>
              </a:rPr>
              <a:t>kysymys</a:t>
            </a:r>
            <a:r>
              <a:rPr lang="en-US">
                <a:ea typeface="Calibri"/>
                <a:cs typeface="Calibri"/>
              </a:rPr>
              <a:t>. </a:t>
            </a:r>
            <a:r>
              <a:rPr lang="en-US" err="1">
                <a:ea typeface="Calibri"/>
                <a:cs typeface="Calibri"/>
              </a:rPr>
              <a:t>Riippuvaiseksi</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tulla</a:t>
            </a:r>
            <a:r>
              <a:rPr lang="en-US">
                <a:ea typeface="Calibri"/>
                <a:cs typeface="Calibri"/>
              </a:rPr>
              <a:t> </a:t>
            </a:r>
            <a:r>
              <a:rPr lang="en-US" err="1">
                <a:ea typeface="Calibri"/>
                <a:cs typeface="Calibri"/>
              </a:rPr>
              <a:t>mistä</a:t>
            </a:r>
            <a:r>
              <a:rPr lang="en-US">
                <a:ea typeface="Calibri"/>
                <a:cs typeface="Calibri"/>
              </a:rPr>
              <a:t> </a:t>
            </a:r>
            <a:r>
              <a:rPr lang="en-US" err="1">
                <a:ea typeface="Calibri"/>
                <a:cs typeface="Calibri"/>
              </a:rPr>
              <a:t>tahansa</a:t>
            </a:r>
            <a:r>
              <a:rPr lang="en-US">
                <a:ea typeface="Calibri"/>
                <a:cs typeface="Calibri"/>
              </a:rPr>
              <a:t>, </a:t>
            </a:r>
            <a:r>
              <a:rPr lang="en-US" err="1">
                <a:ea typeface="Calibri"/>
                <a:cs typeface="Calibri"/>
              </a:rPr>
              <a:t>mistä</a:t>
            </a:r>
            <a:r>
              <a:rPr lang="en-US">
                <a:ea typeface="Calibri"/>
                <a:cs typeface="Calibri"/>
              </a:rPr>
              <a:t> </a:t>
            </a:r>
            <a:r>
              <a:rPr lang="en-US" err="1">
                <a:ea typeface="Calibri"/>
                <a:cs typeface="Calibri"/>
              </a:rPr>
              <a:t>saa</a:t>
            </a:r>
            <a:r>
              <a:rPr lang="en-US">
                <a:ea typeface="Calibri"/>
                <a:cs typeface="Calibri"/>
              </a:rPr>
              <a:t> </a:t>
            </a:r>
            <a:r>
              <a:rPr lang="en-US" err="1">
                <a:ea typeface="Calibri"/>
                <a:cs typeface="Calibri"/>
              </a:rPr>
              <a:t>hyvän</a:t>
            </a:r>
            <a:r>
              <a:rPr lang="en-US">
                <a:ea typeface="Calibri"/>
                <a:cs typeface="Calibri"/>
              </a:rPr>
              <a:t> </a:t>
            </a:r>
            <a:r>
              <a:rPr lang="en-US" err="1">
                <a:ea typeface="Calibri"/>
                <a:cs typeface="Calibri"/>
              </a:rPr>
              <a:t>olon</a:t>
            </a:r>
            <a:r>
              <a:rPr lang="en-US">
                <a:ea typeface="Calibri"/>
                <a:cs typeface="Calibri"/>
              </a:rPr>
              <a:t> </a:t>
            </a:r>
            <a:r>
              <a:rPr lang="en-US" err="1">
                <a:ea typeface="Calibri"/>
                <a:cs typeface="Calibri"/>
              </a:rPr>
              <a:t>tunteen</a:t>
            </a:r>
            <a:r>
              <a:rPr lang="en-US">
                <a:ea typeface="Calibri"/>
                <a:cs typeface="Calibri"/>
              </a:rPr>
              <a:t>. </a:t>
            </a:r>
            <a:r>
              <a:rPr lang="en-US" err="1">
                <a:ea typeface="Calibri"/>
                <a:cs typeface="Calibri"/>
              </a:rPr>
              <a:t>Päihteiden</a:t>
            </a:r>
            <a:r>
              <a:rPr lang="en-US">
                <a:ea typeface="Calibri"/>
                <a:cs typeface="Calibri"/>
              </a:rPr>
              <a:t> </a:t>
            </a:r>
            <a:r>
              <a:rPr lang="en-US" err="1">
                <a:ea typeface="Calibri"/>
                <a:cs typeface="Calibri"/>
              </a:rPr>
              <a:t>osalta</a:t>
            </a:r>
            <a:r>
              <a:rPr lang="en-US">
                <a:ea typeface="Calibri"/>
                <a:cs typeface="Calibri"/>
              </a:rPr>
              <a:t> </a:t>
            </a:r>
            <a:r>
              <a:rPr lang="en-US" err="1">
                <a:ea typeface="Calibri"/>
                <a:cs typeface="Calibri"/>
              </a:rPr>
              <a:t>riippuvuuden</a:t>
            </a:r>
            <a:r>
              <a:rPr lang="en-US">
                <a:ea typeface="Calibri"/>
                <a:cs typeface="Calibri"/>
              </a:rPr>
              <a:t> </a:t>
            </a:r>
            <a:r>
              <a:rPr lang="en-US" err="1">
                <a:ea typeface="Calibri"/>
                <a:cs typeface="Calibri"/>
              </a:rPr>
              <a:t>aiheuttaa</a:t>
            </a:r>
            <a:r>
              <a:rPr lang="en-US">
                <a:ea typeface="Calibri"/>
                <a:cs typeface="Calibri"/>
              </a:rPr>
              <a:t> </a:t>
            </a:r>
            <a:r>
              <a:rPr lang="en-US" err="1">
                <a:ea typeface="Calibri"/>
                <a:cs typeface="Calibri"/>
              </a:rPr>
              <a:t>päihteen</a:t>
            </a:r>
            <a:r>
              <a:rPr lang="en-US">
                <a:ea typeface="Calibri"/>
                <a:cs typeface="Calibri"/>
              </a:rPr>
              <a:t> </a:t>
            </a:r>
            <a:r>
              <a:rPr lang="en-US" err="1">
                <a:ea typeface="Calibri"/>
                <a:cs typeface="Calibri"/>
              </a:rPr>
              <a:t>vaikuttava</a:t>
            </a:r>
            <a:r>
              <a:rPr lang="en-US">
                <a:ea typeface="Calibri"/>
                <a:cs typeface="Calibri"/>
              </a:rPr>
              <a:t> </a:t>
            </a:r>
            <a:r>
              <a:rPr lang="en-US" err="1">
                <a:ea typeface="Calibri"/>
                <a:cs typeface="Calibri"/>
              </a:rPr>
              <a:t>aine</a:t>
            </a:r>
            <a:r>
              <a:rPr lang="en-US">
                <a:ea typeface="Calibri"/>
                <a:cs typeface="Calibri"/>
              </a:rPr>
              <a:t>. </a:t>
            </a:r>
            <a:endParaRPr lang="fi-FI"/>
          </a:p>
          <a:p>
            <a:pPr marL="171450" indent="-171450">
              <a:buFont typeface="Arial"/>
              <a:buChar char="•"/>
            </a:pPr>
            <a:r>
              <a:rPr lang="en-US" err="1">
                <a:ea typeface="Calibri"/>
                <a:cs typeface="Calibri"/>
              </a:rPr>
              <a:t>Keskustellaan</a:t>
            </a:r>
            <a:r>
              <a:rPr lang="en-US">
                <a:ea typeface="Calibri"/>
                <a:cs typeface="Calibri"/>
              </a:rPr>
              <a:t> </a:t>
            </a:r>
            <a:r>
              <a:rPr lang="en-US" err="1">
                <a:ea typeface="Calibri"/>
                <a:cs typeface="Calibri"/>
              </a:rPr>
              <a:t>onko</a:t>
            </a:r>
            <a:r>
              <a:rPr lang="en-US">
                <a:ea typeface="Calibri"/>
                <a:cs typeface="Calibri"/>
              </a:rPr>
              <a:t> </a:t>
            </a:r>
            <a:r>
              <a:rPr lang="en-US" err="1">
                <a:ea typeface="Calibri"/>
                <a:cs typeface="Calibri"/>
              </a:rPr>
              <a:t>riippuvuus</a:t>
            </a:r>
            <a:r>
              <a:rPr lang="en-US">
                <a:ea typeface="Calibri"/>
                <a:cs typeface="Calibri"/>
              </a:rPr>
              <a:t> </a:t>
            </a:r>
            <a:r>
              <a:rPr lang="en-US" err="1">
                <a:ea typeface="Calibri"/>
                <a:cs typeface="Calibri"/>
              </a:rPr>
              <a:t>sairaus</a:t>
            </a:r>
            <a:r>
              <a:rPr lang="en-US">
                <a:ea typeface="Calibri"/>
                <a:cs typeface="Calibri"/>
              </a:rPr>
              <a:t> </a:t>
            </a:r>
            <a:r>
              <a:rPr lang="en-US" err="1">
                <a:ea typeface="Calibri"/>
                <a:cs typeface="Calibri"/>
              </a:rPr>
              <a:t>vai</a:t>
            </a:r>
            <a:r>
              <a:rPr lang="en-US">
                <a:ea typeface="Calibri"/>
                <a:cs typeface="Calibri"/>
              </a:rPr>
              <a:t> </a:t>
            </a:r>
            <a:r>
              <a:rPr lang="en-US" err="1">
                <a:ea typeface="Calibri"/>
                <a:cs typeface="Calibri"/>
              </a:rPr>
              <a:t>oma</a:t>
            </a:r>
            <a:r>
              <a:rPr lang="en-US">
                <a:ea typeface="Calibri"/>
                <a:cs typeface="Calibri"/>
              </a:rPr>
              <a:t> </a:t>
            </a:r>
            <a:r>
              <a:rPr lang="en-US" err="1">
                <a:ea typeface="Calibri"/>
                <a:cs typeface="Calibri"/>
              </a:rPr>
              <a:t>valinta</a:t>
            </a:r>
            <a:r>
              <a:rPr lang="en-US">
                <a:ea typeface="Calibri"/>
                <a:cs typeface="Calibri"/>
              </a:rPr>
              <a:t>. </a:t>
            </a:r>
            <a:r>
              <a:rPr lang="en-US" err="1">
                <a:ea typeface="Calibri"/>
                <a:cs typeface="Calibri"/>
              </a:rPr>
              <a:t>Riippuvuus</a:t>
            </a:r>
            <a:r>
              <a:rPr lang="en-US">
                <a:ea typeface="Calibri"/>
                <a:cs typeface="Calibri"/>
              </a:rPr>
              <a:t> on </a:t>
            </a:r>
            <a:r>
              <a:rPr lang="en-US" err="1">
                <a:ea typeface="Calibri"/>
                <a:cs typeface="Calibri"/>
              </a:rPr>
              <a:t>sairaus</a:t>
            </a:r>
            <a:r>
              <a:rPr lang="en-US">
                <a:ea typeface="Calibri"/>
                <a:cs typeface="Calibri"/>
              </a:rPr>
              <a:t>, </a:t>
            </a:r>
            <a:r>
              <a:rPr lang="en-US" err="1">
                <a:ea typeface="Calibri"/>
                <a:cs typeface="Calibri"/>
              </a:rPr>
              <a:t>mutta</a:t>
            </a:r>
            <a:r>
              <a:rPr lang="en-US">
                <a:ea typeface="Calibri"/>
                <a:cs typeface="Calibri"/>
              </a:rPr>
              <a:t> on </a:t>
            </a:r>
            <a:r>
              <a:rPr lang="en-US" err="1">
                <a:ea typeface="Calibri"/>
                <a:cs typeface="Calibri"/>
              </a:rPr>
              <a:t>hyvä</a:t>
            </a:r>
            <a:r>
              <a:rPr lang="en-US">
                <a:ea typeface="Calibri"/>
                <a:cs typeface="Calibri"/>
              </a:rPr>
              <a:t> </a:t>
            </a:r>
            <a:r>
              <a:rPr lang="en-US" err="1">
                <a:ea typeface="Calibri"/>
                <a:cs typeface="Calibri"/>
              </a:rPr>
              <a:t>tuoda</a:t>
            </a:r>
            <a:r>
              <a:rPr lang="en-US">
                <a:ea typeface="Calibri"/>
                <a:cs typeface="Calibri"/>
              </a:rPr>
              <a:t> </a:t>
            </a:r>
            <a:r>
              <a:rPr lang="en-US" err="1">
                <a:ea typeface="Calibri"/>
                <a:cs typeface="Calibri"/>
              </a:rPr>
              <a:t>esille</a:t>
            </a:r>
            <a:r>
              <a:rPr lang="en-US">
                <a:ea typeface="Calibri"/>
                <a:cs typeface="Calibri"/>
              </a:rPr>
              <a:t> </a:t>
            </a:r>
            <a:r>
              <a:rPr lang="en-US" err="1">
                <a:ea typeface="Calibri"/>
                <a:cs typeface="Calibri"/>
              </a:rPr>
              <a:t>omien</a:t>
            </a:r>
            <a:r>
              <a:rPr lang="en-US">
                <a:ea typeface="Calibri"/>
                <a:cs typeface="Calibri"/>
              </a:rPr>
              <a:t> </a:t>
            </a:r>
            <a:r>
              <a:rPr lang="en-US" err="1">
                <a:ea typeface="Calibri"/>
                <a:cs typeface="Calibri"/>
              </a:rPr>
              <a:t>valintojen</a:t>
            </a:r>
            <a:r>
              <a:rPr lang="en-US">
                <a:ea typeface="Calibri"/>
                <a:cs typeface="Calibri"/>
              </a:rPr>
              <a:t> </a:t>
            </a:r>
            <a:r>
              <a:rPr lang="en-US" err="1">
                <a:ea typeface="Calibri"/>
                <a:cs typeface="Calibri"/>
              </a:rPr>
              <a:t>merkitys</a:t>
            </a:r>
            <a:r>
              <a:rPr lang="en-US">
                <a:ea typeface="Calibri"/>
                <a:cs typeface="Calibri"/>
              </a:rPr>
              <a:t>, </a:t>
            </a:r>
            <a:r>
              <a:rPr lang="en-US" err="1">
                <a:ea typeface="Calibri"/>
                <a:cs typeface="Calibri"/>
              </a:rPr>
              <a:t>vastuu</a:t>
            </a:r>
            <a:r>
              <a:rPr lang="en-US">
                <a:ea typeface="Calibri"/>
                <a:cs typeface="Calibri"/>
              </a:rPr>
              <a:t> </a:t>
            </a:r>
            <a:r>
              <a:rPr lang="en-US" err="1">
                <a:ea typeface="Calibri"/>
                <a:cs typeface="Calibri"/>
              </a:rPr>
              <a:t>omista</a:t>
            </a:r>
            <a:r>
              <a:rPr lang="en-US">
                <a:ea typeface="Calibri"/>
                <a:cs typeface="Calibri"/>
              </a:rPr>
              <a:t> </a:t>
            </a:r>
            <a:r>
              <a:rPr lang="en-US" err="1">
                <a:ea typeface="Calibri"/>
                <a:cs typeface="Calibri"/>
              </a:rPr>
              <a:t>päätöksistä</a:t>
            </a:r>
            <a:r>
              <a:rPr lang="en-US">
                <a:ea typeface="Calibri"/>
                <a:cs typeface="Calibri"/>
              </a:rPr>
              <a:t> ja </a:t>
            </a:r>
            <a:r>
              <a:rPr lang="en-US" err="1">
                <a:ea typeface="Calibri"/>
                <a:cs typeface="Calibri"/>
              </a:rPr>
              <a:t>pohtia</a:t>
            </a:r>
            <a:r>
              <a:rPr lang="en-US">
                <a:ea typeface="Calibri"/>
                <a:cs typeface="Calibri"/>
              </a:rPr>
              <a:t> </a:t>
            </a:r>
            <a:r>
              <a:rPr lang="en-US" err="1">
                <a:ea typeface="Calibri"/>
                <a:cs typeface="Calibri"/>
              </a:rPr>
              <a:t>riippuvuutta</a:t>
            </a:r>
            <a:r>
              <a:rPr lang="en-US">
                <a:ea typeface="Calibri"/>
                <a:cs typeface="Calibri"/>
              </a:rPr>
              <a:t>. Omat </a:t>
            </a:r>
            <a:r>
              <a:rPr lang="en-US" err="1">
                <a:ea typeface="Calibri"/>
                <a:cs typeface="Calibri"/>
              </a:rPr>
              <a:t>valinnat</a:t>
            </a:r>
            <a:r>
              <a:rPr lang="en-US">
                <a:ea typeface="Calibri"/>
                <a:cs typeface="Calibri"/>
              </a:rPr>
              <a:t> </a:t>
            </a:r>
            <a:r>
              <a:rPr lang="en-US" err="1">
                <a:ea typeface="Calibri"/>
                <a:cs typeface="Calibri"/>
              </a:rPr>
              <a:t>ovat</a:t>
            </a:r>
            <a:r>
              <a:rPr lang="en-US">
                <a:ea typeface="Calibri"/>
                <a:cs typeface="Calibri"/>
              </a:rPr>
              <a:t> </a:t>
            </a:r>
            <a:r>
              <a:rPr lang="en-US" err="1">
                <a:ea typeface="Calibri"/>
                <a:cs typeface="Calibri"/>
              </a:rPr>
              <a:t>merkityksellisiä</a:t>
            </a:r>
            <a:r>
              <a:rPr lang="en-US">
                <a:ea typeface="Calibri"/>
                <a:cs typeface="Calibri"/>
              </a:rPr>
              <a:t> </a:t>
            </a:r>
            <a:r>
              <a:rPr lang="en-US" err="1">
                <a:ea typeface="Calibri"/>
                <a:cs typeface="Calibri"/>
              </a:rPr>
              <a:t>silloin</a:t>
            </a:r>
            <a:r>
              <a:rPr lang="en-US">
                <a:ea typeface="Calibri"/>
                <a:cs typeface="Calibri"/>
              </a:rPr>
              <a:t> </a:t>
            </a:r>
            <a:r>
              <a:rPr lang="en-US" err="1">
                <a:ea typeface="Calibri"/>
                <a:cs typeface="Calibri"/>
              </a:rPr>
              <a:t>kun</a:t>
            </a:r>
            <a:r>
              <a:rPr lang="en-US">
                <a:ea typeface="Calibri"/>
                <a:cs typeface="Calibri"/>
              </a:rPr>
              <a:t> </a:t>
            </a:r>
            <a:r>
              <a:rPr lang="en-US" err="1">
                <a:ea typeface="Calibri"/>
                <a:cs typeface="Calibri"/>
              </a:rPr>
              <a:t>riippuvuutta</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vielä</a:t>
            </a:r>
            <a:r>
              <a:rPr lang="en-US">
                <a:ea typeface="Calibri"/>
                <a:cs typeface="Calibri"/>
              </a:rPr>
              <a:t> ole. </a:t>
            </a:r>
          </a:p>
          <a:p>
            <a:pPr marL="171450" indent="-171450">
              <a:buFont typeface="Arial"/>
              <a:buChar char="•"/>
            </a:pPr>
            <a:r>
              <a:rPr lang="en-US">
                <a:ea typeface="Calibri"/>
                <a:cs typeface="Calibri"/>
              </a:rPr>
              <a:t>Kuka </a:t>
            </a:r>
            <a:r>
              <a:rPr lang="en-US" err="1">
                <a:ea typeface="Calibri"/>
                <a:cs typeface="Calibri"/>
              </a:rPr>
              <a:t>tahansa</a:t>
            </a:r>
            <a:r>
              <a:rPr lang="en-US">
                <a:ea typeface="Calibri"/>
                <a:cs typeface="Calibri"/>
              </a:rPr>
              <a:t> </a:t>
            </a:r>
            <a:r>
              <a:rPr lang="en-US" err="1">
                <a:ea typeface="Calibri"/>
                <a:cs typeface="Calibri"/>
              </a:rPr>
              <a:t>jää</a:t>
            </a:r>
            <a:r>
              <a:rPr lang="en-US">
                <a:ea typeface="Calibri"/>
                <a:cs typeface="Calibri"/>
              </a:rPr>
              <a:t> </a:t>
            </a:r>
            <a:r>
              <a:rPr lang="en-US" err="1">
                <a:ea typeface="Calibri"/>
                <a:cs typeface="Calibri"/>
              </a:rPr>
              <a:t>riippuvaiseksi</a:t>
            </a:r>
            <a:r>
              <a:rPr lang="en-US">
                <a:ea typeface="Calibri"/>
                <a:cs typeface="Calibri"/>
              </a:rPr>
              <a:t>, </a:t>
            </a:r>
            <a:r>
              <a:rPr lang="en-US" err="1">
                <a:ea typeface="Calibri"/>
                <a:cs typeface="Calibri"/>
              </a:rPr>
              <a:t>jos</a:t>
            </a:r>
            <a:r>
              <a:rPr lang="en-US">
                <a:ea typeface="Calibri"/>
                <a:cs typeface="Calibri"/>
              </a:rPr>
              <a:t> </a:t>
            </a:r>
            <a:r>
              <a:rPr lang="en-US" err="1">
                <a:ea typeface="Calibri"/>
                <a:cs typeface="Calibri"/>
              </a:rPr>
              <a:t>käyttää</a:t>
            </a:r>
            <a:r>
              <a:rPr lang="en-US">
                <a:ea typeface="Calibri"/>
                <a:cs typeface="Calibri"/>
              </a:rPr>
              <a:t>  </a:t>
            </a:r>
            <a:r>
              <a:rPr lang="en-US" err="1">
                <a:ea typeface="Calibri"/>
                <a:cs typeface="Calibri"/>
              </a:rPr>
              <a:t>päihdettä</a:t>
            </a:r>
            <a:r>
              <a:rPr lang="en-US">
                <a:ea typeface="Calibri"/>
                <a:cs typeface="Calibri"/>
              </a:rPr>
              <a:t> </a:t>
            </a:r>
            <a:r>
              <a:rPr lang="en-US" err="1">
                <a:ea typeface="Calibri"/>
                <a:cs typeface="Calibri"/>
              </a:rPr>
              <a:t>säännöllisesti</a:t>
            </a:r>
            <a:r>
              <a:rPr lang="en-US">
                <a:ea typeface="Calibri"/>
                <a:cs typeface="Calibri"/>
              </a:rPr>
              <a:t> ja </a:t>
            </a:r>
            <a:r>
              <a:rPr lang="en-US" err="1">
                <a:ea typeface="Calibri"/>
                <a:cs typeface="Calibri"/>
              </a:rPr>
              <a:t>pitkäkestoisesti</a:t>
            </a:r>
            <a:r>
              <a:rPr lang="en-US">
                <a:ea typeface="Calibri"/>
                <a:cs typeface="Calibri"/>
              </a:rPr>
              <a:t>. </a:t>
            </a:r>
          </a:p>
          <a:p>
            <a:pPr marL="171450" indent="-171450">
              <a:buFont typeface="Arial"/>
              <a:buChar char="•"/>
            </a:pPr>
            <a:r>
              <a:rPr lang="en-US">
                <a:ea typeface="Calibri"/>
                <a:cs typeface="Calibri"/>
              </a:rPr>
              <a:t>Se </a:t>
            </a:r>
            <a:r>
              <a:rPr lang="en-US" err="1">
                <a:ea typeface="Calibri"/>
                <a:cs typeface="Calibri"/>
              </a:rPr>
              <a:t>miten</a:t>
            </a:r>
            <a:r>
              <a:rPr lang="en-US">
                <a:ea typeface="Calibri"/>
                <a:cs typeface="Calibri"/>
              </a:rPr>
              <a:t> </a:t>
            </a:r>
            <a:r>
              <a:rPr lang="en-US" err="1">
                <a:ea typeface="Calibri"/>
                <a:cs typeface="Calibri"/>
              </a:rPr>
              <a:t>nopeasti</a:t>
            </a:r>
            <a:r>
              <a:rPr lang="en-US">
                <a:ea typeface="Calibri"/>
                <a:cs typeface="Calibri"/>
              </a:rPr>
              <a:t> </a:t>
            </a:r>
            <a:r>
              <a:rPr lang="en-US" err="1">
                <a:ea typeface="Calibri"/>
                <a:cs typeface="Calibri"/>
              </a:rPr>
              <a:t>eri</a:t>
            </a:r>
            <a:r>
              <a:rPr lang="en-US">
                <a:ea typeface="Calibri"/>
                <a:cs typeface="Calibri"/>
              </a:rPr>
              <a:t> </a:t>
            </a:r>
            <a:r>
              <a:rPr lang="en-US" err="1">
                <a:ea typeface="Calibri"/>
                <a:cs typeface="Calibri"/>
              </a:rPr>
              <a:t>ihmiset</a:t>
            </a:r>
            <a:r>
              <a:rPr lang="en-US">
                <a:ea typeface="Calibri"/>
                <a:cs typeface="Calibri"/>
              </a:rPr>
              <a:t> </a:t>
            </a:r>
            <a:r>
              <a:rPr lang="en-US" err="1">
                <a:ea typeface="Calibri"/>
                <a:cs typeface="Calibri"/>
              </a:rPr>
              <a:t>jäävät</a:t>
            </a:r>
            <a:r>
              <a:rPr lang="en-US">
                <a:ea typeface="Calibri"/>
                <a:cs typeface="Calibri"/>
              </a:rPr>
              <a:t> </a:t>
            </a:r>
            <a:r>
              <a:rPr lang="en-US" err="1">
                <a:ea typeface="Calibri"/>
                <a:cs typeface="Calibri"/>
              </a:rPr>
              <a:t>riippuvaiseksi</a:t>
            </a:r>
            <a:r>
              <a:rPr lang="en-US">
                <a:ea typeface="Calibri"/>
                <a:cs typeface="Calibri"/>
              </a:rPr>
              <a:t> </a:t>
            </a:r>
            <a:r>
              <a:rPr lang="en-US" err="1">
                <a:ea typeface="Calibri"/>
                <a:cs typeface="Calibri"/>
              </a:rPr>
              <a:t>riippuu</a:t>
            </a:r>
            <a:r>
              <a:rPr lang="en-US">
                <a:ea typeface="Calibri"/>
                <a:cs typeface="Calibri"/>
              </a:rPr>
              <a:t> </a:t>
            </a:r>
            <a:r>
              <a:rPr lang="en-US" err="1">
                <a:ea typeface="Calibri"/>
                <a:cs typeface="Calibri"/>
              </a:rPr>
              <a:t>omista</a:t>
            </a:r>
            <a:r>
              <a:rPr lang="en-US">
                <a:ea typeface="Calibri"/>
                <a:cs typeface="Calibri"/>
              </a:rPr>
              <a:t> </a:t>
            </a:r>
            <a:r>
              <a:rPr lang="en-US" err="1">
                <a:ea typeface="Calibri"/>
                <a:cs typeface="Calibri"/>
              </a:rPr>
              <a:t>geeneistä</a:t>
            </a:r>
            <a:r>
              <a:rPr lang="en-US">
                <a:ea typeface="Calibri"/>
                <a:cs typeface="Calibri"/>
              </a:rPr>
              <a:t>, </a:t>
            </a:r>
            <a:r>
              <a:rPr lang="en-US" err="1">
                <a:ea typeface="Calibri"/>
                <a:cs typeface="Calibri"/>
              </a:rPr>
              <a:t>sekä</a:t>
            </a:r>
            <a:r>
              <a:rPr lang="en-US">
                <a:ea typeface="Calibri"/>
                <a:cs typeface="Calibri"/>
              </a:rPr>
              <a:t> </a:t>
            </a:r>
            <a:r>
              <a:rPr lang="en-US" err="1">
                <a:ea typeface="Calibri"/>
                <a:cs typeface="Calibri"/>
              </a:rPr>
              <a:t>luonteesta</a:t>
            </a:r>
            <a:r>
              <a:rPr lang="en-US">
                <a:ea typeface="Calibri"/>
                <a:cs typeface="Calibri"/>
              </a:rPr>
              <a:t>, </a:t>
            </a:r>
            <a:r>
              <a:rPr lang="en-US" err="1">
                <a:ea typeface="Calibri"/>
                <a:cs typeface="Calibri"/>
              </a:rPr>
              <a:t>elämänkokemuksista</a:t>
            </a:r>
            <a:r>
              <a:rPr lang="en-US">
                <a:ea typeface="Calibri"/>
                <a:cs typeface="Calibri"/>
              </a:rPr>
              <a:t>, </a:t>
            </a:r>
            <a:r>
              <a:rPr lang="en-US" err="1">
                <a:ea typeface="Calibri"/>
                <a:cs typeface="Calibri"/>
              </a:rPr>
              <a:t>itseluottamuksesta</a:t>
            </a:r>
            <a:r>
              <a:rPr lang="en-US">
                <a:ea typeface="Calibri"/>
                <a:cs typeface="Calibri"/>
              </a:rPr>
              <a:t>, </a:t>
            </a:r>
            <a:r>
              <a:rPr lang="en-US" err="1">
                <a:ea typeface="Calibri"/>
                <a:cs typeface="Calibri"/>
              </a:rPr>
              <a:t>eli</a:t>
            </a:r>
            <a:r>
              <a:rPr lang="en-US">
                <a:ea typeface="Calibri"/>
                <a:cs typeface="Calibri"/>
              </a:rPr>
              <a:t> </a:t>
            </a:r>
            <a:r>
              <a:rPr lang="en-US" err="1">
                <a:ea typeface="Calibri"/>
                <a:cs typeface="Calibri"/>
              </a:rPr>
              <a:t>monista</a:t>
            </a:r>
            <a:r>
              <a:rPr lang="en-US">
                <a:ea typeface="Calibri"/>
                <a:cs typeface="Calibri"/>
              </a:rPr>
              <a:t> </a:t>
            </a:r>
            <a:r>
              <a:rPr lang="en-US" err="1">
                <a:ea typeface="Calibri"/>
                <a:cs typeface="Calibri"/>
              </a:rPr>
              <a:t>eri</a:t>
            </a:r>
            <a:r>
              <a:rPr lang="en-US">
                <a:ea typeface="Calibri"/>
                <a:cs typeface="Calibri"/>
              </a:rPr>
              <a:t> </a:t>
            </a:r>
            <a:r>
              <a:rPr lang="en-US" err="1">
                <a:ea typeface="Calibri"/>
                <a:cs typeface="Calibri"/>
              </a:rPr>
              <a:t>tekijöistä</a:t>
            </a:r>
            <a:r>
              <a:rPr lang="en-US">
                <a:ea typeface="Calibri"/>
                <a:cs typeface="Calibri"/>
              </a:rPr>
              <a:t>. </a:t>
            </a:r>
            <a:r>
              <a:rPr lang="en-US" err="1">
                <a:ea typeface="Calibri"/>
                <a:cs typeface="Calibri"/>
              </a:rPr>
              <a:t>Siksi</a:t>
            </a:r>
            <a:r>
              <a:rPr lang="en-US">
                <a:ea typeface="Calibri"/>
                <a:cs typeface="Calibri"/>
              </a:rPr>
              <a:t> </a:t>
            </a:r>
            <a:r>
              <a:rPr lang="en-US" err="1">
                <a:ea typeface="Calibri"/>
                <a:cs typeface="Calibri"/>
              </a:rPr>
              <a:t>asiaan</a:t>
            </a:r>
            <a:r>
              <a:rPr lang="en-US">
                <a:ea typeface="Calibri"/>
                <a:cs typeface="Calibri"/>
              </a:rPr>
              <a:t> </a:t>
            </a:r>
            <a:r>
              <a:rPr lang="en-US" err="1">
                <a:ea typeface="Calibri"/>
                <a:cs typeface="Calibri"/>
              </a:rPr>
              <a:t>ei</a:t>
            </a:r>
            <a:r>
              <a:rPr lang="en-US">
                <a:ea typeface="Calibri"/>
                <a:cs typeface="Calibri"/>
              </a:rPr>
              <a:t> ole </a:t>
            </a:r>
            <a:r>
              <a:rPr lang="en-US" err="1">
                <a:ea typeface="Calibri"/>
                <a:cs typeface="Calibri"/>
              </a:rPr>
              <a:t>mustavalkoisesti</a:t>
            </a:r>
            <a:r>
              <a:rPr lang="en-US">
                <a:ea typeface="Calibri"/>
                <a:cs typeface="Calibri"/>
              </a:rPr>
              <a:t> </a:t>
            </a:r>
            <a:r>
              <a:rPr lang="en-US" err="1">
                <a:ea typeface="Calibri"/>
                <a:cs typeface="Calibri"/>
              </a:rPr>
              <a:t>yhtä</a:t>
            </a:r>
            <a:r>
              <a:rPr lang="en-US">
                <a:ea typeface="Calibri"/>
                <a:cs typeface="Calibri"/>
              </a:rPr>
              <a:t> </a:t>
            </a:r>
            <a:r>
              <a:rPr lang="en-US" err="1">
                <a:ea typeface="Calibri"/>
                <a:cs typeface="Calibri"/>
              </a:rPr>
              <a:t>vastausta</a:t>
            </a:r>
            <a:r>
              <a:rPr lang="en-US">
                <a:ea typeface="Calibri"/>
                <a:cs typeface="Calibri"/>
              </a:rPr>
              <a:t>.</a:t>
            </a:r>
          </a:p>
          <a:p>
            <a:endParaRPr lang="en-US">
              <a:ea typeface="Calibri"/>
              <a:cs typeface="Calibri"/>
            </a:endParaRPr>
          </a:p>
          <a:p>
            <a:pPr marL="171450" indent="-171450">
              <a:buFont typeface="Arial"/>
              <a:buChar char="•"/>
            </a:pPr>
            <a:r>
              <a:rPr lang="en-US" err="1">
                <a:ea typeface="Calibri"/>
                <a:cs typeface="Calibri"/>
              </a:rPr>
              <a:t>Tämän</a:t>
            </a:r>
            <a:r>
              <a:rPr lang="en-US">
                <a:ea typeface="Calibri"/>
                <a:cs typeface="Calibri"/>
              </a:rPr>
              <a:t> </a:t>
            </a:r>
            <a:r>
              <a:rPr lang="en-US" err="1">
                <a:ea typeface="Calibri"/>
                <a:cs typeface="Calibri"/>
              </a:rPr>
              <a:t>vuoksi</a:t>
            </a:r>
            <a:r>
              <a:rPr lang="en-US">
                <a:ea typeface="Calibri"/>
                <a:cs typeface="Calibri"/>
              </a:rPr>
              <a:t> </a:t>
            </a:r>
            <a:r>
              <a:rPr lang="en-US" err="1">
                <a:ea typeface="Calibri"/>
                <a:cs typeface="Calibri"/>
              </a:rPr>
              <a:t>tärkeintä</a:t>
            </a:r>
            <a:r>
              <a:rPr lang="en-US">
                <a:ea typeface="Calibri"/>
                <a:cs typeface="Calibri"/>
              </a:rPr>
              <a:t> on </a:t>
            </a:r>
            <a:r>
              <a:rPr lang="en-US" err="1">
                <a:ea typeface="Calibri"/>
                <a:cs typeface="Calibri"/>
              </a:rPr>
              <a:t>itsetuntemus</a:t>
            </a:r>
            <a:r>
              <a:rPr lang="en-US">
                <a:ea typeface="Calibri"/>
                <a:cs typeface="Calibri"/>
              </a:rPr>
              <a:t>, </a:t>
            </a:r>
            <a:r>
              <a:rPr lang="en-US" err="1">
                <a:ea typeface="Calibri"/>
                <a:cs typeface="Calibri"/>
              </a:rPr>
              <a:t>että</a:t>
            </a:r>
            <a:r>
              <a:rPr lang="en-US">
                <a:ea typeface="Calibri"/>
                <a:cs typeface="Calibri"/>
              </a:rPr>
              <a:t> </a:t>
            </a:r>
            <a:r>
              <a:rPr lang="en-US" err="1">
                <a:ea typeface="Calibri"/>
                <a:cs typeface="Calibri"/>
              </a:rPr>
              <a:t>tunnistaa</a:t>
            </a:r>
            <a:r>
              <a:rPr lang="en-US">
                <a:ea typeface="Calibri"/>
                <a:cs typeface="Calibri"/>
              </a:rPr>
              <a:t> </a:t>
            </a:r>
            <a:r>
              <a:rPr lang="en-US" err="1">
                <a:ea typeface="Calibri"/>
                <a:cs typeface="Calibri"/>
              </a:rPr>
              <a:t>omat</a:t>
            </a:r>
            <a:r>
              <a:rPr lang="en-US">
                <a:ea typeface="Calibri"/>
                <a:cs typeface="Calibri"/>
              </a:rPr>
              <a:t> </a:t>
            </a:r>
            <a:r>
              <a:rPr lang="en-US" err="1">
                <a:ea typeface="Calibri"/>
                <a:cs typeface="Calibri"/>
              </a:rPr>
              <a:t>rajansa</a:t>
            </a:r>
            <a:r>
              <a:rPr lang="en-US">
                <a:ea typeface="Calibri"/>
                <a:cs typeface="Calibri"/>
              </a:rPr>
              <a:t> ja </a:t>
            </a:r>
            <a:r>
              <a:rPr lang="en-US" err="1">
                <a:ea typeface="Calibri"/>
                <a:cs typeface="Calibri"/>
              </a:rPr>
              <a:t>toimintansa</a:t>
            </a:r>
            <a:r>
              <a:rPr lang="en-US">
                <a:ea typeface="Calibri"/>
                <a:cs typeface="Calibri"/>
              </a:rPr>
              <a:t>.</a:t>
            </a:r>
          </a:p>
          <a:p>
            <a:pPr marL="171450" indent="-171450">
              <a:buFont typeface="Arial"/>
              <a:buChar char="•"/>
            </a:pPr>
            <a:r>
              <a:rPr lang="en-US" err="1">
                <a:ea typeface="Calibri"/>
                <a:cs typeface="Calibri"/>
              </a:rPr>
              <a:t>Kuvaa</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käyttää</a:t>
            </a:r>
            <a:r>
              <a:rPr lang="en-US">
                <a:ea typeface="Calibri"/>
                <a:cs typeface="Calibri"/>
              </a:rPr>
              <a:t> </a:t>
            </a:r>
            <a:r>
              <a:rPr lang="en-US" err="1">
                <a:ea typeface="Calibri"/>
                <a:cs typeface="Calibri"/>
              </a:rPr>
              <a:t>keskustelun</a:t>
            </a:r>
            <a:r>
              <a:rPr lang="en-US">
                <a:ea typeface="Calibri"/>
                <a:cs typeface="Calibri"/>
              </a:rPr>
              <a:t> </a:t>
            </a:r>
            <a:r>
              <a:rPr lang="en-US" err="1">
                <a:ea typeface="Calibri"/>
                <a:cs typeface="Calibri"/>
              </a:rPr>
              <a:t>herättäjänä</a:t>
            </a:r>
            <a:r>
              <a:rPr lang="en-US">
                <a:ea typeface="Calibri"/>
                <a:cs typeface="Calibri"/>
              </a:rPr>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52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ea typeface="Calibri"/>
                <a:cs typeface="Calibri"/>
              </a:rPr>
              <a:t>Suojaavat</a:t>
            </a:r>
            <a:r>
              <a:rPr lang="en-US">
                <a:ea typeface="Calibri"/>
                <a:cs typeface="Calibri"/>
              </a:rPr>
              <a:t> </a:t>
            </a:r>
            <a:r>
              <a:rPr lang="en-US" err="1">
                <a:ea typeface="Calibri"/>
                <a:cs typeface="Calibri"/>
              </a:rPr>
              <a:t>tekijät</a:t>
            </a:r>
            <a:r>
              <a:rPr lang="en-US">
                <a:ea typeface="Calibri"/>
                <a:cs typeface="Calibri"/>
              </a:rPr>
              <a:t> </a:t>
            </a:r>
            <a:r>
              <a:rPr lang="en-US" err="1">
                <a:ea typeface="Calibri"/>
                <a:cs typeface="Calibri"/>
              </a:rPr>
              <a:t>käydään</a:t>
            </a:r>
            <a:r>
              <a:rPr lang="en-US">
                <a:ea typeface="Calibri"/>
                <a:cs typeface="Calibri"/>
              </a:rPr>
              <a:t> </a:t>
            </a:r>
            <a:r>
              <a:rPr lang="en-US" err="1">
                <a:ea typeface="Calibri"/>
                <a:cs typeface="Calibri"/>
              </a:rPr>
              <a:t>tiiviisti</a:t>
            </a:r>
            <a:r>
              <a:rPr lang="en-US">
                <a:ea typeface="Calibri"/>
                <a:cs typeface="Calibri"/>
              </a:rPr>
              <a:t> </a:t>
            </a:r>
            <a:r>
              <a:rPr lang="en-US" err="1">
                <a:ea typeface="Calibri"/>
                <a:cs typeface="Calibri"/>
              </a:rPr>
              <a:t>läpi</a:t>
            </a:r>
            <a:r>
              <a:rPr lang="en-US">
                <a:ea typeface="Calibri"/>
                <a:cs typeface="Calibri"/>
              </a:rPr>
              <a:t>, </a:t>
            </a:r>
            <a:r>
              <a:rPr lang="en-US" err="1">
                <a:ea typeface="Calibri"/>
                <a:cs typeface="Calibri"/>
              </a:rPr>
              <a:t>jonka</a:t>
            </a:r>
            <a:r>
              <a:rPr lang="en-US">
                <a:ea typeface="Calibri"/>
                <a:cs typeface="Calibri"/>
              </a:rPr>
              <a:t> </a:t>
            </a:r>
            <a:r>
              <a:rPr lang="en-US" err="1">
                <a:ea typeface="Calibri"/>
                <a:cs typeface="Calibri"/>
              </a:rPr>
              <a:t>jälkeen</a:t>
            </a:r>
            <a:r>
              <a:rPr lang="en-US">
                <a:ea typeface="Calibri"/>
                <a:cs typeface="Calibri"/>
              </a:rPr>
              <a:t> </a:t>
            </a:r>
            <a:r>
              <a:rPr lang="en-US" err="1">
                <a:ea typeface="Calibri"/>
                <a:cs typeface="Calibri"/>
              </a:rPr>
              <a:t>siirrytään</a:t>
            </a:r>
            <a:r>
              <a:rPr lang="en-US">
                <a:ea typeface="Calibri"/>
                <a:cs typeface="Calibri"/>
              </a:rPr>
              <a:t> </a:t>
            </a:r>
            <a:r>
              <a:rPr lang="en-US" err="1">
                <a:ea typeface="Calibri"/>
                <a:cs typeface="Calibri"/>
              </a:rPr>
              <a:t>seuraavaan</a:t>
            </a:r>
            <a:r>
              <a:rPr lang="en-US">
                <a:ea typeface="Calibri"/>
                <a:cs typeface="Calibri"/>
              </a:rPr>
              <a:t> </a:t>
            </a:r>
            <a:r>
              <a:rPr lang="en-US" err="1">
                <a:ea typeface="Calibri"/>
                <a:cs typeface="Calibri"/>
              </a:rPr>
              <a:t>diaan</a:t>
            </a:r>
            <a:r>
              <a:rPr lang="en-US">
                <a:ea typeface="Calibri"/>
                <a:cs typeface="Calibri"/>
              </a:rPr>
              <a:t> ja </a:t>
            </a:r>
            <a:r>
              <a:rPr lang="en-US" err="1">
                <a:ea typeface="Calibri"/>
                <a:cs typeface="Calibri"/>
              </a:rPr>
              <a:t>käymään</a:t>
            </a:r>
            <a:r>
              <a:rPr lang="en-US">
                <a:ea typeface="Calibri"/>
                <a:cs typeface="Calibri"/>
              </a:rPr>
              <a:t> </a:t>
            </a:r>
            <a:r>
              <a:rPr lang="en-US" err="1">
                <a:ea typeface="Calibri"/>
                <a:cs typeface="Calibri"/>
              </a:rPr>
              <a:t>voimavarojen</a:t>
            </a:r>
            <a:r>
              <a:rPr lang="en-US">
                <a:ea typeface="Calibri"/>
                <a:cs typeface="Calibri"/>
              </a:rPr>
              <a:t> </a:t>
            </a:r>
            <a:r>
              <a:rPr lang="en-US" err="1">
                <a:ea typeface="Calibri"/>
                <a:cs typeface="Calibri"/>
              </a:rPr>
              <a:t>merkitystä</a:t>
            </a:r>
            <a:r>
              <a:rPr lang="en-US">
                <a:ea typeface="Calibri"/>
                <a:cs typeface="Calibri"/>
              </a:rPr>
              <a:t> </a:t>
            </a:r>
            <a:r>
              <a:rPr lang="en-US" err="1">
                <a:ea typeface="Calibri"/>
                <a:cs typeface="Calibri"/>
              </a:rPr>
              <a:t>suojaavana</a:t>
            </a:r>
            <a:r>
              <a:rPr lang="en-US">
                <a:ea typeface="Calibri"/>
                <a:cs typeface="Calibri"/>
              </a:rPr>
              <a:t> </a:t>
            </a:r>
            <a:r>
              <a:rPr lang="en-US" err="1">
                <a:ea typeface="Calibri"/>
                <a:cs typeface="Calibri"/>
              </a:rPr>
              <a:t>tekijänä</a:t>
            </a:r>
            <a:r>
              <a:rPr lang="en-US">
                <a:ea typeface="Calibri"/>
                <a:cs typeface="Calibri"/>
              </a:rPr>
              <a:t> </a:t>
            </a:r>
            <a:r>
              <a:rPr lang="en-US" err="1">
                <a:ea typeface="Calibri"/>
                <a:cs typeface="Calibri"/>
              </a:rPr>
              <a:t>tarkemmin</a:t>
            </a:r>
            <a:r>
              <a:rPr lang="en-US">
                <a:ea typeface="Calibri"/>
                <a:cs typeface="Calibri"/>
              </a:rPr>
              <a:t> </a:t>
            </a:r>
            <a:r>
              <a:rPr lang="en-US" err="1">
                <a:ea typeface="Calibri"/>
                <a:cs typeface="Calibri"/>
              </a:rPr>
              <a:t>läpi</a:t>
            </a:r>
            <a:r>
              <a:rPr lang="en-US">
                <a:ea typeface="Calibri"/>
                <a:cs typeface="Calibri"/>
              </a:rPr>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7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Lyhyesti</a:t>
            </a:r>
            <a:r>
              <a:rPr lang="en-US">
                <a:cs typeface="Calibri"/>
              </a:rPr>
              <a:t> </a:t>
            </a:r>
            <a:r>
              <a:rPr lang="en-US" err="1">
                <a:cs typeface="Calibri"/>
              </a:rPr>
              <a:t>voimavaroista</a:t>
            </a:r>
            <a:r>
              <a:rPr lang="en-US">
                <a:cs typeface="Calibri"/>
              </a:rPr>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31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Sans-Serif"/>
              <a:buChar char="•"/>
            </a:pPr>
            <a:r>
              <a:rPr lang="en-US" err="1"/>
              <a:t>Ohje</a:t>
            </a:r>
            <a:r>
              <a:rPr lang="en-US"/>
              <a:t> </a:t>
            </a:r>
            <a:r>
              <a:rPr lang="en-US" err="1"/>
              <a:t>voimavara</a:t>
            </a:r>
            <a:r>
              <a:rPr lang="en-US"/>
              <a:t> </a:t>
            </a:r>
            <a:r>
              <a:rPr lang="en-US" err="1"/>
              <a:t>tehtävään</a:t>
            </a:r>
            <a:r>
              <a:rPr lang="en-US"/>
              <a:t>.</a:t>
            </a:r>
          </a:p>
          <a:p>
            <a:pPr marL="171450" indent="-171450">
              <a:buFont typeface="Arial,Sans-Serif"/>
              <a:buChar char="•"/>
            </a:pPr>
            <a:r>
              <a:rPr lang="en-US" err="1"/>
              <a:t>Seuraavan</a:t>
            </a:r>
            <a:r>
              <a:rPr lang="en-US"/>
              <a:t> </a:t>
            </a:r>
            <a:r>
              <a:rPr lang="en-US" err="1"/>
              <a:t>dian</a:t>
            </a:r>
            <a:r>
              <a:rPr lang="en-US"/>
              <a:t> </a:t>
            </a:r>
            <a:r>
              <a:rPr lang="en-US" err="1"/>
              <a:t>kuvan</a:t>
            </a:r>
            <a:r>
              <a:rPr lang="en-US"/>
              <a:t> </a:t>
            </a:r>
            <a:r>
              <a:rPr lang="en-US" err="1"/>
              <a:t>voi</a:t>
            </a:r>
            <a:r>
              <a:rPr lang="en-US"/>
              <a:t> </a:t>
            </a:r>
            <a:r>
              <a:rPr lang="en-US" err="1"/>
              <a:t>tulostaa</a:t>
            </a:r>
            <a:r>
              <a:rPr lang="en-US"/>
              <a:t> </a:t>
            </a:r>
            <a:r>
              <a:rPr lang="en-US" err="1"/>
              <a:t>oppilaille</a:t>
            </a:r>
            <a:r>
              <a:rPr lang="en-US"/>
              <a:t> </a:t>
            </a:r>
            <a:r>
              <a:rPr lang="en-US" err="1"/>
              <a:t>väritettäväksi</a:t>
            </a:r>
            <a:r>
              <a:rPr lang="en-US"/>
              <a:t>, tai he </a:t>
            </a:r>
            <a:r>
              <a:rPr lang="en-US" err="1"/>
              <a:t>voivat</a:t>
            </a:r>
            <a:r>
              <a:rPr lang="en-US"/>
              <a:t> </a:t>
            </a:r>
            <a:r>
              <a:rPr lang="en-US" err="1"/>
              <a:t>piirtää</a:t>
            </a:r>
            <a:r>
              <a:rPr lang="en-US"/>
              <a:t> </a:t>
            </a:r>
            <a:r>
              <a:rPr lang="en-US" err="1"/>
              <a:t>ympyrän</a:t>
            </a:r>
            <a:r>
              <a:rPr lang="en-US"/>
              <a:t> </a:t>
            </a:r>
            <a:r>
              <a:rPr lang="en-US" err="1"/>
              <a:t>itse</a:t>
            </a:r>
            <a:r>
              <a:rPr lang="en-US"/>
              <a:t> ja </a:t>
            </a:r>
            <a:r>
              <a:rPr lang="en-US" err="1"/>
              <a:t>lohkoa</a:t>
            </a:r>
            <a:r>
              <a:rPr lang="en-US"/>
              <a:t> </a:t>
            </a:r>
            <a:r>
              <a:rPr lang="en-US" err="1"/>
              <a:t>sen</a:t>
            </a:r>
            <a:r>
              <a:rPr lang="en-US"/>
              <a:t> </a:t>
            </a:r>
            <a:r>
              <a:rPr lang="en-US" err="1"/>
              <a:t>eri</a:t>
            </a:r>
            <a:r>
              <a:rPr lang="en-US"/>
              <a:t> </a:t>
            </a:r>
            <a:r>
              <a:rPr lang="en-US" err="1"/>
              <a:t>osiin</a:t>
            </a:r>
            <a:r>
              <a:rPr lang="en-US"/>
              <a:t> </a:t>
            </a:r>
            <a:r>
              <a:rPr lang="en-US" err="1"/>
              <a:t>joko</a:t>
            </a:r>
            <a:r>
              <a:rPr lang="en-US"/>
              <a:t> </a:t>
            </a:r>
            <a:r>
              <a:rPr lang="en-US" err="1"/>
              <a:t>vihkoon</a:t>
            </a:r>
            <a:r>
              <a:rPr lang="en-US"/>
              <a:t> tai </a:t>
            </a:r>
            <a:r>
              <a:rPr lang="en-US" err="1"/>
              <a:t>erilliselle</a:t>
            </a:r>
            <a:r>
              <a:rPr lang="en-US"/>
              <a:t> </a:t>
            </a:r>
            <a:r>
              <a:rPr lang="en-US" err="1"/>
              <a:t>paperille</a:t>
            </a:r>
            <a:r>
              <a:rPr lang="en-US"/>
              <a:t>.</a:t>
            </a:r>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69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62646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193111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15134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254323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207860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3.2.2025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35313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53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3.2.2025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310805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359572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81871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42074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391458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178564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9248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121087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314721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31987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405386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321252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404335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9271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112070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326581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nuoretjarikollisuus.fi/sv" TargetMode="External"/><Relationship Id="rId3" Type="http://schemas.openxmlformats.org/officeDocument/2006/relationships/image" Target="../media/image12.png"/><Relationship Id="rId7" Type="http://schemas.openxmlformats.org/officeDocument/2006/relationships/hyperlink" Target="https://rikoksentorjunta.fi/sv/framsida"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riku.fi/sv/" TargetMode="External"/><Relationship Id="rId11" Type="http://schemas.openxmlformats.org/officeDocument/2006/relationships/hyperlink" Target="https://poliisi.fi/sv/olika-typer-av-brott" TargetMode="External"/><Relationship Id="rId5" Type="http://schemas.openxmlformats.org/officeDocument/2006/relationships/image" Target="../media/image14.png"/><Relationship Id="rId10" Type="http://schemas.openxmlformats.org/officeDocument/2006/relationships/hyperlink" Target="https://www.finlex.fi/fi/laki/ajantasa/1889/18890039001" TargetMode="External"/><Relationship Id="rId4" Type="http://schemas.openxmlformats.org/officeDocument/2006/relationships/image" Target="../media/image13.png"/><Relationship Id="rId9" Type="http://schemas.openxmlformats.org/officeDocument/2006/relationships/hyperlink" Target="https://suavartensomessa.fi/"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yle.fi/a/74-2005148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b368e70d-b5e7-4426-97d7-4308b741bb15"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create.kahoot.it/details/1d6a335c-e667-4e58-80f5-ce569ba162e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cIgrqSEpmo"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78449" y="2947809"/>
            <a:ext cx="10311633" cy="1838535"/>
          </a:xfrm>
        </p:spPr>
        <p:txBody>
          <a:bodyPr wrap="square" anchor="t">
            <a:normAutofit/>
          </a:bodyPr>
          <a:lstStyle/>
          <a:p>
            <a:r>
              <a:rPr lang="sv-FI" sz="6900"/>
              <a:t>Vad vet vi om rusmedel?</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79347" y="4209495"/>
            <a:ext cx="10310736" cy="585081"/>
          </a:xfrm>
        </p:spPr>
        <p:txBody>
          <a:bodyPr/>
          <a:lstStyle/>
          <a:p>
            <a:endParaRPr lang="en-US"/>
          </a:p>
          <a:p>
            <a:r>
              <a:rPr lang="sv-FI"/>
              <a:t>Årskurs 8, lektion 1</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Centralförbundet för Mental Hälsa</a:t>
            </a:r>
          </a:p>
          <a:p>
            <a:r>
              <a:rPr lang="sv-FI" sz="1200"/>
              <a:t>Droglänken</a:t>
            </a:r>
          </a:p>
        </p:txBody>
      </p:sp>
    </p:spTree>
    <p:extLst>
      <p:ext uri="{BB962C8B-B14F-4D97-AF65-F5344CB8AC3E}">
        <p14:creationId xmlns:p14="http://schemas.microsoft.com/office/powerpoint/2010/main" val="91263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DABC2-C50D-1B63-6AD4-BA17D3B89879}"/>
              </a:ext>
            </a:extLst>
          </p:cNvPr>
          <p:cNvSpPr>
            <a:spLocks noGrp="1"/>
          </p:cNvSpPr>
          <p:nvPr>
            <p:ph type="title"/>
          </p:nvPr>
        </p:nvSpPr>
        <p:spPr>
          <a:xfrm>
            <a:off x="3043873" y="643695"/>
            <a:ext cx="5713870" cy="1064083"/>
          </a:xfrm>
        </p:spPr>
        <p:txBody>
          <a:bodyPr/>
          <a:lstStyle/>
          <a:p>
            <a:r>
              <a:rPr lang="sv-FI" sz="4800"/>
              <a:t>Resurscirkel</a:t>
            </a:r>
          </a:p>
        </p:txBody>
      </p:sp>
      <p:sp>
        <p:nvSpPr>
          <p:cNvPr id="5" name="TextBox 4">
            <a:extLst>
              <a:ext uri="{FF2B5EF4-FFF2-40B4-BE49-F238E27FC236}">
                <a16:creationId xmlns:a16="http://schemas.microsoft.com/office/drawing/2014/main" id="{04EDF3A0-6597-12D3-39F8-72C43C58FDF6}"/>
              </a:ext>
            </a:extLst>
          </p:cNvPr>
          <p:cNvSpPr txBox="1"/>
          <p:nvPr/>
        </p:nvSpPr>
        <p:spPr>
          <a:xfrm>
            <a:off x="455001" y="2122776"/>
            <a:ext cx="11285378" cy="3901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sv-FI" sz="2400" b="0" i="0" u="none" strike="noStrike" kern="1200" cap="none" spc="0" normalizeH="0" baseline="0" noProof="0">
                <a:ln>
                  <a:noFill/>
                </a:ln>
                <a:solidFill>
                  <a:prstClr val="black"/>
                </a:solidFill>
                <a:effectLst/>
                <a:uLnTx/>
                <a:uFillTx/>
                <a:latin typeface="Arial"/>
                <a:ea typeface="+mn-ea"/>
                <a:cs typeface="Arial"/>
              </a:rPr>
              <a:t>Med hjälp av resurscirkeln kan du granska hur mycket kraft du får från olika livsområden.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sv-FI" sz="2400" b="0" i="0" u="none" strike="noStrike" kern="1200" cap="none" spc="0" normalizeH="0" baseline="0" noProof="0">
                <a:ln>
                  <a:noFill/>
                </a:ln>
                <a:solidFill>
                  <a:prstClr val="black"/>
                </a:solidFill>
                <a:effectLst/>
                <a:uLnTx/>
                <a:uFillTx/>
                <a:latin typeface="Arial"/>
                <a:ea typeface="+mn-ea"/>
                <a:cs typeface="Arial"/>
              </a:rPr>
              <a:t>Resurscirkeln är indelad i åtta delområden. Fundera på hur mycket resurser olika delområden ger dig för tillfället.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sv-FI" sz="2400" b="1" i="0" u="none" strike="noStrike" kern="1200" cap="none" spc="0" normalizeH="0" baseline="0" noProof="0">
                <a:ln>
                  <a:noFill/>
                </a:ln>
                <a:solidFill>
                  <a:prstClr val="black"/>
                </a:solidFill>
                <a:effectLst/>
                <a:uLnTx/>
                <a:uFillTx/>
                <a:latin typeface="Arial"/>
                <a:ea typeface="+mn-ea"/>
                <a:cs typeface="Arial"/>
              </a:rPr>
              <a:t>Färglägg varje "del" så mycket som du upplever att det livsområdet ger dig resurser för tillfället.</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sv-FI" sz="2400" b="0" i="0" u="none" strike="noStrike" kern="1200" cap="none" spc="0" normalizeH="0" baseline="0" noProof="0">
                <a:ln>
                  <a:noFill/>
                </a:ln>
                <a:solidFill>
                  <a:prstClr val="black"/>
                </a:solidFill>
                <a:effectLst/>
                <a:uLnTx/>
                <a:uFillTx/>
                <a:latin typeface="Arial"/>
                <a:ea typeface="+mn-ea"/>
                <a:cs typeface="Arial"/>
              </a:rPr>
              <a:t>Vid den tomma delen kan du lägga till något eget som ger dig resurser.</a:t>
            </a:r>
          </a:p>
        </p:txBody>
      </p:sp>
    </p:spTree>
    <p:extLst>
      <p:ext uri="{BB962C8B-B14F-4D97-AF65-F5344CB8AC3E}">
        <p14:creationId xmlns:p14="http://schemas.microsoft.com/office/powerpoint/2010/main" val="244824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Käsinkirjoitus 1">
                <a:extLst>
                  <a:ext uri="{FF2B5EF4-FFF2-40B4-BE49-F238E27FC236}">
                    <a16:creationId xmlns:a16="http://schemas.microsoft.com/office/drawing/2014/main" id="{232E0245-3ADC-F76E-9028-BE2B7B3333A9}"/>
                  </a:ext>
                  <a:ext uri="{C183D7F6-B498-43B3-948B-1728B52AA6E4}">
                    <adec:decorative xmlns:adec="http://schemas.microsoft.com/office/drawing/2017/decorative" val="1"/>
                  </a:ext>
                </a:extLst>
              </p14:cNvPr>
              <p14:cNvContentPartPr/>
              <p14:nvPr/>
            </p14:nvContentPartPr>
            <p14:xfrm>
              <a:off x="2709334" y="3023810"/>
              <a:ext cx="18142" cy="18142"/>
            </p14:xfrm>
          </p:contentPart>
        </mc:Choice>
        <mc:Fallback>
          <p:pic>
            <p:nvPicPr>
              <p:cNvPr id="2" name="Käsinkirjoitus 1">
                <a:extLst>
                  <a:ext uri="{FF2B5EF4-FFF2-40B4-BE49-F238E27FC236}">
                    <a16:creationId xmlns:a16="http://schemas.microsoft.com/office/drawing/2014/main" id="{232E0245-3ADC-F76E-9028-BE2B7B3333A9}"/>
                  </a:ext>
                  <a:ext uri="{C183D7F6-B498-43B3-948B-1728B52AA6E4}">
                    <adec:decorative xmlns:adec="http://schemas.microsoft.com/office/drawing/2017/decorative" val="1"/>
                  </a:ext>
                </a:extLst>
              </p:cNvPr>
              <p:cNvPicPr/>
              <p:nvPr/>
            </p:nvPicPr>
            <p:blipFill>
              <a:blip r:embed="rId4"/>
              <a:stretch>
                <a:fillRect/>
              </a:stretch>
            </p:blipFill>
            <p:spPr>
              <a:xfrm>
                <a:off x="2255784" y="2570260"/>
                <a:ext cx="907100" cy="9071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Käsinkirjoitus 2">
                <a:extLst>
                  <a:ext uri="{FF2B5EF4-FFF2-40B4-BE49-F238E27FC236}">
                    <a16:creationId xmlns:a16="http://schemas.microsoft.com/office/drawing/2014/main" id="{BB2C8F88-00B8-9613-3952-89547C1676FA}"/>
                  </a:ext>
                  <a:ext uri="{C183D7F6-B498-43B3-948B-1728B52AA6E4}">
                    <adec:decorative xmlns:adec="http://schemas.microsoft.com/office/drawing/2017/decorative" val="1"/>
                  </a:ext>
                </a:extLst>
              </p14:cNvPr>
              <p14:cNvContentPartPr/>
              <p14:nvPr/>
            </p14:nvContentPartPr>
            <p14:xfrm>
              <a:off x="6023429" y="5539620"/>
              <a:ext cx="18142" cy="18142"/>
            </p14:xfrm>
          </p:contentPart>
        </mc:Choice>
        <mc:Fallback>
          <p:pic>
            <p:nvPicPr>
              <p:cNvPr id="3" name="Käsinkirjoitus 2">
                <a:extLst>
                  <a:ext uri="{FF2B5EF4-FFF2-40B4-BE49-F238E27FC236}">
                    <a16:creationId xmlns:a16="http://schemas.microsoft.com/office/drawing/2014/main" id="{BB2C8F88-00B8-9613-3952-89547C1676FA}"/>
                  </a:ext>
                  <a:ext uri="{C183D7F6-B498-43B3-948B-1728B52AA6E4}">
                    <adec:decorative xmlns:adec="http://schemas.microsoft.com/office/drawing/2017/decorative" val="1"/>
                  </a:ext>
                </a:extLst>
              </p:cNvPr>
              <p:cNvPicPr/>
              <p:nvPr/>
            </p:nvPicPr>
            <p:blipFill>
              <a:blip r:embed="rId4"/>
              <a:stretch>
                <a:fillRect/>
              </a:stretch>
            </p:blipFill>
            <p:spPr>
              <a:xfrm>
                <a:off x="5569879" y="5086070"/>
                <a:ext cx="907100" cy="9071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Käsinkirjoitus 13">
                <a:extLst>
                  <a:ext uri="{FF2B5EF4-FFF2-40B4-BE49-F238E27FC236}">
                    <a16:creationId xmlns:a16="http://schemas.microsoft.com/office/drawing/2014/main" id="{8B2441F3-2618-5A7B-F444-C54F64832425}"/>
                  </a:ext>
                  <a:ext uri="{C183D7F6-B498-43B3-948B-1728B52AA6E4}">
                    <adec:decorative xmlns:adec="http://schemas.microsoft.com/office/drawing/2017/decorative" val="1"/>
                  </a:ext>
                </a:extLst>
              </p14:cNvPr>
              <p14:cNvContentPartPr/>
              <p14:nvPr/>
            </p14:nvContentPartPr>
            <p14:xfrm>
              <a:off x="2648857" y="1644953"/>
              <a:ext cx="18142" cy="18142"/>
            </p14:xfrm>
          </p:contentPart>
        </mc:Choice>
        <mc:Fallback>
          <p:pic>
            <p:nvPicPr>
              <p:cNvPr id="14" name="Käsinkirjoitus 13">
                <a:extLst>
                  <a:ext uri="{FF2B5EF4-FFF2-40B4-BE49-F238E27FC236}">
                    <a16:creationId xmlns:a16="http://schemas.microsoft.com/office/drawing/2014/main" id="{8B2441F3-2618-5A7B-F444-C54F64832425}"/>
                  </a:ext>
                  <a:ext uri="{C183D7F6-B498-43B3-948B-1728B52AA6E4}">
                    <adec:decorative xmlns:adec="http://schemas.microsoft.com/office/drawing/2017/decorative" val="1"/>
                  </a:ext>
                </a:extLst>
              </p:cNvPr>
              <p:cNvPicPr/>
              <p:nvPr/>
            </p:nvPicPr>
            <p:blipFill>
              <a:blip r:embed="rId4"/>
              <a:stretch>
                <a:fillRect/>
              </a:stretch>
            </p:blipFill>
            <p:spPr>
              <a:xfrm>
                <a:off x="2195307" y="1191403"/>
                <a:ext cx="907100" cy="907100"/>
              </a:xfrm>
              <a:prstGeom prst="rect">
                <a:avLst/>
              </a:prstGeom>
            </p:spPr>
          </p:pic>
        </mc:Fallback>
      </mc:AlternateContent>
      <p:pic>
        <p:nvPicPr>
          <p:cNvPr id="8" name="Kuva 7" descr="Kuva, joka sisältää kohteen teksti, kukka, vaaleanpunainen, Liila&#10;&#10;Kuvaus luotu automaattisesti">
            <a:extLst>
              <a:ext uri="{FF2B5EF4-FFF2-40B4-BE49-F238E27FC236}">
                <a16:creationId xmlns:a16="http://schemas.microsoft.com/office/drawing/2014/main" id="{E574AB41-F0C7-6D5E-5984-7FC9B5B29595}"/>
              </a:ext>
            </a:extLst>
          </p:cNvPr>
          <p:cNvPicPr>
            <a:picLocks noChangeAspect="1"/>
          </p:cNvPicPr>
          <p:nvPr/>
        </p:nvPicPr>
        <p:blipFill>
          <a:blip r:embed="rId7"/>
          <a:stretch>
            <a:fillRect/>
          </a:stretch>
        </p:blipFill>
        <p:spPr>
          <a:xfrm>
            <a:off x="1322717" y="164663"/>
            <a:ext cx="9532188" cy="6528673"/>
          </a:xfrm>
          <a:prstGeom prst="rect">
            <a:avLst/>
          </a:prstGeom>
        </p:spPr>
      </p:pic>
      <p:sp>
        <p:nvSpPr>
          <p:cNvPr id="4" name="Tekstiruutu 3">
            <a:extLst>
              <a:ext uri="{FF2B5EF4-FFF2-40B4-BE49-F238E27FC236}">
                <a16:creationId xmlns:a16="http://schemas.microsoft.com/office/drawing/2014/main" id="{53B7679C-B270-B1E4-1373-49935BF6E1AC}"/>
              </a:ext>
            </a:extLst>
          </p:cNvPr>
          <p:cNvSpPr txBox="1"/>
          <p:nvPr/>
        </p:nvSpPr>
        <p:spPr>
          <a:xfrm>
            <a:off x="3380509" y="452688"/>
            <a:ext cx="203661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prstClr val="black"/>
                </a:solidFill>
                <a:effectLst/>
                <a:uLnTx/>
                <a:uFillTx/>
                <a:latin typeface="Arial"/>
                <a:ea typeface="+mn-ea"/>
                <a:cs typeface="+mn-cs"/>
              </a:rPr>
              <a:t>Mellanmänskliga</a:t>
            </a:r>
            <a:r>
              <a:rPr kumimoji="0" lang="fi-FI" sz="1800" b="0" i="0" u="none" strike="noStrike" kern="1200" cap="none" spc="0" normalizeH="0" baseline="0" noProof="0">
                <a:ln>
                  <a:noFill/>
                </a:ln>
                <a:solidFill>
                  <a:prstClr val="black"/>
                </a:solidFill>
                <a:effectLst/>
                <a:uLnTx/>
                <a:uFillTx/>
                <a:latin typeface="Arial"/>
                <a:ea typeface="+mn-ea"/>
                <a:cs typeface="+mn-cs"/>
              </a:rPr>
              <a:t> </a:t>
            </a:r>
            <a:r>
              <a:rPr kumimoji="0" lang="fi-FI" sz="1800" b="0" i="0" u="none" strike="noStrike" kern="1200" cap="none" spc="0" normalizeH="0" baseline="0" noProof="0" err="1">
                <a:ln>
                  <a:noFill/>
                </a:ln>
                <a:solidFill>
                  <a:prstClr val="black"/>
                </a:solidFill>
                <a:effectLst/>
                <a:uLnTx/>
                <a:uFillTx/>
                <a:latin typeface="Arial"/>
                <a:ea typeface="+mn-ea"/>
                <a:cs typeface="+mn-cs"/>
              </a:rPr>
              <a:t>relationer</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Tekstiruutu 4">
            <a:extLst>
              <a:ext uri="{FF2B5EF4-FFF2-40B4-BE49-F238E27FC236}">
                <a16:creationId xmlns:a16="http://schemas.microsoft.com/office/drawing/2014/main" id="{0155C913-9727-C13B-7343-595D0839B3A3}"/>
              </a:ext>
            </a:extLst>
          </p:cNvPr>
          <p:cNvSpPr txBox="1"/>
          <p:nvPr/>
        </p:nvSpPr>
        <p:spPr>
          <a:xfrm>
            <a:off x="7245927" y="914353"/>
            <a:ext cx="99752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prstClr val="black"/>
                </a:solidFill>
                <a:effectLst/>
                <a:uLnTx/>
                <a:uFillTx/>
                <a:latin typeface="Arial"/>
                <a:ea typeface="+mn-ea"/>
                <a:cs typeface="+mn-cs"/>
              </a:rPr>
              <a:t>Hem</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Tekstiruutu 5">
            <a:extLst>
              <a:ext uri="{FF2B5EF4-FFF2-40B4-BE49-F238E27FC236}">
                <a16:creationId xmlns:a16="http://schemas.microsoft.com/office/drawing/2014/main" id="{0563E041-0C6A-08E7-72A4-E6BCADBA9255}"/>
              </a:ext>
            </a:extLst>
          </p:cNvPr>
          <p:cNvSpPr txBox="1"/>
          <p:nvPr/>
        </p:nvSpPr>
        <p:spPr>
          <a:xfrm>
            <a:off x="2147455" y="2341418"/>
            <a:ext cx="142801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prstClr val="black"/>
                </a:solidFill>
                <a:effectLst/>
                <a:uLnTx/>
                <a:uFillTx/>
                <a:latin typeface="Arial"/>
                <a:ea typeface="+mn-ea"/>
                <a:cs typeface="+mn-cs"/>
              </a:rPr>
              <a:t>Mat</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Tekstiruutu 6">
            <a:extLst>
              <a:ext uri="{FF2B5EF4-FFF2-40B4-BE49-F238E27FC236}">
                <a16:creationId xmlns:a16="http://schemas.microsoft.com/office/drawing/2014/main" id="{CF4432A2-78F3-ADD9-8475-CEBA99966412}"/>
              </a:ext>
            </a:extLst>
          </p:cNvPr>
          <p:cNvSpPr txBox="1"/>
          <p:nvPr/>
        </p:nvSpPr>
        <p:spPr>
          <a:xfrm>
            <a:off x="1717964" y="4331193"/>
            <a:ext cx="2036618"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en hobby och något trevligt att göra</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kstiruutu 8">
            <a:extLst>
              <a:ext uri="{FF2B5EF4-FFF2-40B4-BE49-F238E27FC236}">
                <a16:creationId xmlns:a16="http://schemas.microsoft.com/office/drawing/2014/main" id="{5A47BD80-F6E3-4A54-6668-3B41152773DA}"/>
              </a:ext>
            </a:extLst>
          </p:cNvPr>
          <p:cNvSpPr txBox="1"/>
          <p:nvPr/>
        </p:nvSpPr>
        <p:spPr>
          <a:xfrm>
            <a:off x="3754582" y="6220646"/>
            <a:ext cx="203661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prstClr val="black"/>
                </a:solidFill>
                <a:effectLst/>
                <a:uLnTx/>
                <a:uFillTx/>
                <a:latin typeface="Arial"/>
                <a:ea typeface="+mn-ea"/>
                <a:cs typeface="+mn-cs"/>
              </a:rPr>
              <a:t>Motion</a:t>
            </a:r>
            <a:r>
              <a:rPr kumimoji="0" lang="fi-FI" sz="1800" b="0" i="0" u="none" strike="noStrike" kern="1200" cap="none" spc="0" normalizeH="0" baseline="0" noProof="0">
                <a:ln>
                  <a:noFill/>
                </a:ln>
                <a:solidFill>
                  <a:prstClr val="black"/>
                </a:solidFill>
                <a:effectLst/>
                <a:uLnTx/>
                <a:uFillTx/>
                <a:latin typeface="Arial"/>
                <a:ea typeface="+mn-ea"/>
                <a:cs typeface="+mn-cs"/>
              </a:rPr>
              <a:t> </a:t>
            </a:r>
            <a:r>
              <a:rPr kumimoji="0" lang="fi-FI" sz="1800" b="0" i="0" u="none" strike="noStrike" kern="1200" cap="none" spc="0" normalizeH="0" baseline="0" noProof="0" err="1">
                <a:ln>
                  <a:noFill/>
                </a:ln>
                <a:solidFill>
                  <a:prstClr val="black"/>
                </a:solidFill>
                <a:effectLst/>
                <a:uLnTx/>
                <a:uFillTx/>
                <a:latin typeface="Arial"/>
                <a:ea typeface="+mn-ea"/>
                <a:cs typeface="+mn-cs"/>
              </a:rPr>
              <a:t>och</a:t>
            </a:r>
            <a:r>
              <a:rPr kumimoji="0" lang="fi-FI" sz="1800" b="0" i="0" u="none" strike="noStrike" kern="1200" cap="none" spc="0" normalizeH="0" baseline="0" noProof="0">
                <a:ln>
                  <a:noFill/>
                </a:ln>
                <a:solidFill>
                  <a:prstClr val="black"/>
                </a:solidFill>
                <a:effectLst/>
                <a:uLnTx/>
                <a:uFillTx/>
                <a:latin typeface="Arial"/>
                <a:ea typeface="+mn-ea"/>
                <a:cs typeface="+mn-cs"/>
              </a:rPr>
              <a:t> sport</a:t>
            </a:r>
          </a:p>
        </p:txBody>
      </p:sp>
      <p:sp>
        <p:nvSpPr>
          <p:cNvPr id="10" name="Tekstiruutu 9">
            <a:extLst>
              <a:ext uri="{FF2B5EF4-FFF2-40B4-BE49-F238E27FC236}">
                <a16:creationId xmlns:a16="http://schemas.microsoft.com/office/drawing/2014/main" id="{26A03E83-59D5-9D33-0356-11774EBC26E6}"/>
              </a:ext>
            </a:extLst>
          </p:cNvPr>
          <p:cNvSpPr txBox="1"/>
          <p:nvPr/>
        </p:nvSpPr>
        <p:spPr>
          <a:xfrm>
            <a:off x="7038110" y="6220646"/>
            <a:ext cx="344978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sömn och avkoppling</a:t>
            </a:r>
          </a:p>
        </p:txBody>
      </p:sp>
      <p:sp>
        <p:nvSpPr>
          <p:cNvPr id="11" name="Tekstiruutu 10">
            <a:extLst>
              <a:ext uri="{FF2B5EF4-FFF2-40B4-BE49-F238E27FC236}">
                <a16:creationId xmlns:a16="http://schemas.microsoft.com/office/drawing/2014/main" id="{1B33E186-4935-C698-3031-039D42D95382}"/>
              </a:ext>
            </a:extLst>
          </p:cNvPr>
          <p:cNvSpPr txBox="1"/>
          <p:nvPr/>
        </p:nvSpPr>
        <p:spPr>
          <a:xfrm>
            <a:off x="8659091" y="2202873"/>
            <a:ext cx="162098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mina egna värderingar</a:t>
            </a:r>
          </a:p>
        </p:txBody>
      </p:sp>
    </p:spTree>
    <p:extLst>
      <p:ext uri="{BB962C8B-B14F-4D97-AF65-F5344CB8AC3E}">
        <p14:creationId xmlns:p14="http://schemas.microsoft.com/office/powerpoint/2010/main" val="140108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07D0-3126-94D4-84E7-EEFA81F19D58}"/>
              </a:ext>
            </a:extLst>
          </p:cNvPr>
          <p:cNvSpPr txBox="1">
            <a:spLocks noGrp="1"/>
          </p:cNvSpPr>
          <p:nvPr>
            <p:ph type="title" idx="4294967295"/>
          </p:nvPr>
        </p:nvSpPr>
        <p:spPr>
          <a:xfrm>
            <a:off x="1920875" y="1571625"/>
            <a:ext cx="7683500" cy="861774"/>
          </a:xfrm>
          <a:prstGeom prst="rect">
            <a:avLst/>
          </a:prstGeom>
          <a:solidFill>
            <a:schemeClr val="lt1"/>
          </a:solidFill>
          <a:ln w="25400" cap="flat" cmpd="sng" algn="ctr">
            <a:solidFill>
              <a:schemeClr val="accent1"/>
            </a:solidFill>
            <a:prstDash val="solid"/>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chemeClr val="dk1"/>
                </a:solidFill>
                <a:uLnTx/>
                <a:uFillTx/>
                <a:latin typeface="Calibri"/>
                <a:ea typeface="Calibri"/>
                <a:cs typeface="Arial"/>
              </a:rPr>
              <a:t>Rusmedelsanvändningens båda sidor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dk1"/>
              </a:solidFill>
              <a:effectLst/>
              <a:uLnTx/>
              <a:uFillTx/>
              <a:latin typeface="+mn-lt"/>
              <a:ea typeface="+mn-ea"/>
              <a:cs typeface="Arial"/>
            </a:endParaRPr>
          </a:p>
        </p:txBody>
      </p:sp>
      <p:sp>
        <p:nvSpPr>
          <p:cNvPr id="3" name="Tekstiruutu 2">
            <a:extLst>
              <a:ext uri="{FF2B5EF4-FFF2-40B4-BE49-F238E27FC236}">
                <a16:creationId xmlns:a16="http://schemas.microsoft.com/office/drawing/2014/main" id="{B5D00629-0F3B-F20D-D560-FAEAAE1D38AF}"/>
              </a:ext>
            </a:extLst>
          </p:cNvPr>
          <p:cNvSpPr txBox="1"/>
          <p:nvPr/>
        </p:nvSpPr>
        <p:spPr>
          <a:xfrm>
            <a:off x="2804947" y="2903482"/>
            <a:ext cx="59186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2800" b="1" i="0" u="sng" strike="noStrike" kern="1200" cap="none" spc="0" normalizeH="0" baseline="0" noProof="0">
                <a:ln>
                  <a:noFill/>
                </a:ln>
                <a:solidFill>
                  <a:prstClr val="white"/>
                </a:solidFill>
                <a:effectLst/>
                <a:uLnTx/>
                <a:uFillTx/>
                <a:latin typeface="Arial"/>
                <a:ea typeface="+mn-ea"/>
                <a:cs typeface="Arial"/>
              </a:rPr>
              <a:t>+               RUSMEDEL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2800" b="1" i="0" u="none" strike="noStrike" kern="1200" cap="none" spc="0" normalizeH="0" baseline="0" noProof="0">
                <a:ln>
                  <a:noFill/>
                </a:ln>
                <a:solidFill>
                  <a:prstClr val="white"/>
                </a:solidFill>
                <a:effectLst/>
                <a:uLnTx/>
                <a:uFillTx/>
                <a:latin typeface="Arial"/>
                <a:ea typeface="+mn-ea"/>
                <a:cs typeface="Arial"/>
              </a:rPr>
              <a:t>?                                               ?</a:t>
            </a:r>
          </a:p>
        </p:txBody>
      </p:sp>
    </p:spTree>
    <p:extLst>
      <p:ext uri="{BB962C8B-B14F-4D97-AF65-F5344CB8AC3E}">
        <p14:creationId xmlns:p14="http://schemas.microsoft.com/office/powerpoint/2010/main" val="20164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33D4-E2FF-B7A9-DBBF-24FE9B99C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4730-2D96-AE39-0B95-9E83DE1E55AB}"/>
              </a:ext>
            </a:extLst>
          </p:cNvPr>
          <p:cNvSpPr>
            <a:spLocks noGrp="1"/>
          </p:cNvSpPr>
          <p:nvPr>
            <p:ph type="title"/>
          </p:nvPr>
        </p:nvSpPr>
        <p:spPr>
          <a:xfrm>
            <a:off x="904424" y="746064"/>
            <a:ext cx="10708260" cy="1520463"/>
          </a:xfrm>
        </p:spPr>
        <p:txBody>
          <a:bodyPr/>
          <a:lstStyle/>
          <a:p>
            <a:r>
              <a:rPr lang="sv-FI"/>
              <a:t>Var får jag hjälp med mina eller en närståendes missbruksproblem eller psykiska problem?</a:t>
            </a:r>
          </a:p>
        </p:txBody>
      </p:sp>
      <p:sp>
        <p:nvSpPr>
          <p:cNvPr id="3" name="Text Placeholder 2">
            <a:extLst>
              <a:ext uri="{FF2B5EF4-FFF2-40B4-BE49-F238E27FC236}">
                <a16:creationId xmlns:a16="http://schemas.microsoft.com/office/drawing/2014/main" id="{6C0C0CE0-0F02-4A62-FA54-01D7826EA6FE}"/>
              </a:ext>
            </a:extLst>
          </p:cNvPr>
          <p:cNvSpPr>
            <a:spLocks noGrp="1"/>
          </p:cNvSpPr>
          <p:nvPr>
            <p:ph type="body" idx="1"/>
          </p:nvPr>
        </p:nvSpPr>
        <p:spPr>
          <a:xfrm>
            <a:off x="904423" y="2755391"/>
            <a:ext cx="9227394" cy="3139584"/>
          </a:xfrm>
        </p:spPr>
        <p:txBody>
          <a:bodyPr vert="horz" lIns="0" tIns="45720" rIns="0" bIns="45720" rtlCol="0" anchor="t">
            <a:noAutofit/>
          </a:bodyPr>
          <a:lstStyle/>
          <a:p>
            <a:pPr marL="238760" indent="-238760"/>
            <a:r>
              <a:rPr lang="sv-FI"/>
              <a:t>Vi delar in oss i grupper.</a:t>
            </a:r>
          </a:p>
          <a:p>
            <a:pPr marL="238760" indent="-238760"/>
            <a:r>
              <a:rPr lang="sv-FI"/>
              <a:t>Vardera grupp får en egen A4 med olika teman. </a:t>
            </a:r>
          </a:p>
          <a:p>
            <a:pPr marL="238760" indent="-238760"/>
            <a:r>
              <a:rPr lang="sv-FI"/>
              <a:t>I gruppen söker ni olika aktörer i er egen stad av vilka ni kan få hjälp med problem, och skriver dem under rubriken.  </a:t>
            </a:r>
          </a:p>
          <a:p>
            <a:pPr marL="238760" indent="-238760"/>
            <a:endParaRPr lang="en-US"/>
          </a:p>
        </p:txBody>
      </p:sp>
    </p:spTree>
    <p:extLst>
      <p:ext uri="{BB962C8B-B14F-4D97-AF65-F5344CB8AC3E}">
        <p14:creationId xmlns:p14="http://schemas.microsoft.com/office/powerpoint/2010/main" val="61378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9827" y="5370368"/>
            <a:ext cx="2340291" cy="1649905"/>
          </a:xfrm>
          <a:prstGeom prst="rect">
            <a:avLst/>
          </a:prstGeom>
        </p:spPr>
      </p:pic>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5" y="-77732"/>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381642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8000" b="1" i="0" u="none" strike="noStrike" cap="none" normalizeH="0" baseline="0" noProof="0">
                <a:ln>
                  <a:noFill/>
                </a:ln>
                <a:solidFill>
                  <a:srgbClr val="FFFFFF"/>
                </a:solidFill>
                <a:uLnTx/>
                <a:uFillTx/>
                <a:latin typeface="Arial"/>
                <a:ea typeface="Montserrat"/>
                <a:cs typeface="Montserrat"/>
                <a:sym typeface="Montserrat"/>
              </a:rPr>
              <a:t>Brott(?)</a:t>
            </a:r>
            <a:br>
              <a:rPr lang="sv-FI" sz="5300" b="0" i="0" u="none" strike="noStrike" cap="none" normalizeH="0" baseline="0" noProof="0">
                <a:ln>
                  <a:noFill/>
                </a:ln>
                <a:uLnTx/>
                <a:uFillTx/>
                <a:latin typeface="Arial"/>
                <a:ea typeface="Montserrat Light"/>
                <a:cs typeface="Montserrat Light"/>
              </a:rPr>
            </a:br>
            <a:r>
              <a:rPr lang="sv-FI" sz="3200" b="0">
                <a:solidFill>
                  <a:srgbClr val="FFFFFF"/>
                </a:solidFill>
                <a:latin typeface="Arial"/>
                <a:ea typeface="Montserrat Light"/>
                <a:cs typeface="Montserrat Light"/>
                <a:sym typeface="Montserrat Light"/>
              </a:rPr>
              <a:t>Laglighetsfostran för årskurs 8</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rgbClr val="FFFFFF"/>
                </a:solidFill>
                <a:uLnTx/>
                <a:uFillTx/>
                <a:latin typeface="Arial"/>
                <a:ea typeface="Montserrat Light"/>
                <a:cs typeface="Montserrat Light"/>
                <a:sym typeface="Montserrat Light"/>
              </a:rPr>
              <a:t>Yttrandefrihet och relaterade frågor</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fi" sz="3200" b="0" i="0" u="none" strike="noStrike" kern="1200" cap="none" spc="0" normalizeH="0" baseline="0" noProof="0">
              <a:ln>
                <a:noFill/>
              </a:ln>
              <a:solidFill>
                <a:srgbClr val="FFFFFF"/>
              </a:solidFill>
              <a:effectLst/>
              <a:uLnTx/>
              <a:uFillTx/>
              <a:latin typeface="Arial"/>
              <a:ea typeface="Montserrat Light"/>
              <a:cs typeface="Montserrat Light"/>
              <a:sym typeface="Montserrat Light"/>
            </a:endParaRP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5094" y="5446773"/>
            <a:ext cx="9577769" cy="1970091"/>
          </a:xfrm>
          <a:prstGeom prst="rect">
            <a:avLst/>
          </a:prstGeom>
          <a:noFill/>
        </p:spPr>
        <p:txBody>
          <a:bodyPr wrap="square" lIns="121920" tIns="60960" rIns="121920" bIns="60960" numCol="1"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067" b="0" i="0" u="none" strike="noStrike" kern="1200" cap="none" spc="0" normalizeH="0" baseline="0" noProof="0">
                <a:ln>
                  <a:noFill/>
                </a:ln>
                <a:solidFill>
                  <a:srgbClr val="222435"/>
                </a:solidFill>
                <a:effectLst/>
                <a:uLnTx/>
                <a:uFillTx/>
                <a:latin typeface="Arial"/>
                <a:ea typeface="+mn-ea"/>
                <a:cs typeface="+mn-cs"/>
              </a:rPr>
              <a:t>Saara Juutinen Alvin Koskinen Laura Kiviranta Paula Mäkelä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067" b="0" i="0" u="none" strike="noStrike" kern="1200" cap="none" spc="0" normalizeH="0" baseline="0" noProof="0">
                <a:ln>
                  <a:noFill/>
                </a:ln>
                <a:solidFill>
                  <a:srgbClr val="222435"/>
                </a:solidFill>
                <a:effectLst/>
                <a:uLnTx/>
                <a:uFillTx/>
                <a:latin typeface="Arial"/>
                <a:ea typeface="+mn-ea"/>
                <a:cs typeface="+mn-cs"/>
              </a:rPr>
              <a:t>Källor</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sv-FI" sz="1000" b="0" i="0" u="none" strike="noStrike" kern="12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6"/>
              </a:rPr>
              <a:t>Förstasidan - Brottsofferjouren (riku.fi)</a:t>
            </a:r>
            <a:r>
              <a:rPr kumimoji="0" lang="sv-FI" sz="1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sv-FI" sz="1000" b="0" i="0" u="none"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rPr>
              <a:t>https://rikoksentorjunta.fi/sv/framsida</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sv-FI" sz="1000" b="0" i="0" u="none"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rPr>
              <a:t>https://www.nuoretjarikollisuus.fi/</a:t>
            </a:r>
            <a:r>
              <a:rPr kumimoji="0" lang="sv-FI" sz="1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sv-FI" sz="1000" b="0" i="0" u="none" strike="noStrike" kern="12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9"/>
              </a:rPr>
              <a:t>Sua varten somessa</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sv-FI" sz="1000" b="0" i="0" u="none" strike="noStrike" kern="12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0"/>
              </a:rPr>
              <a:t>Strafflag 39/1889 - Uppdaterad lagstiftning - FINLEX ®</a:t>
            </a:r>
            <a:r>
              <a:rPr kumimoji="0" lang="sv-FI" sz="1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sv-FI" sz="1000" b="0" i="0" u="none" strike="noStrike" kern="12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1"/>
              </a:rPr>
              <a:t>Det finns många olika typer av brott - Polisen</a:t>
            </a:r>
            <a:r>
              <a:rPr kumimoji="0" lang="sv-FI" sz="1000" b="0" i="0" u="none" strike="noStrike" kern="12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sv-FI" sz="1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Case-uppgift ur boken Konstaapeli Daniel tässä, moro! (</a:t>
            </a:r>
            <a:r>
              <a:rPr kumimoji="0" lang="sv-FI" sz="1000" b="0" i="0" u="none" strike="noStrike" kern="1200" cap="none" spc="0" normalizeH="0" baseline="0" noProof="0">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Kalejaiye, Daniel, 2022</a:t>
            </a:r>
            <a:r>
              <a:rPr kumimoji="0" lang="sv-FI" sz="900" b="0" i="0" u="none" strike="noStrike" kern="1200" cap="none" spc="0" normalizeH="0" baseline="0" noProof="0">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Arial"/>
            </a:endParaRPr>
          </a:p>
        </p:txBody>
      </p:sp>
    </p:spTree>
    <p:extLst>
      <p:ext uri="{BB962C8B-B14F-4D97-AF65-F5344CB8AC3E}">
        <p14:creationId xmlns:p14="http://schemas.microsoft.com/office/powerpoint/2010/main" val="223847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623544DB-84E9-B428-66C5-753A3AF2CD53}"/>
              </a:ext>
            </a:extLst>
          </p:cNvPr>
          <p:cNvPicPr>
            <a:picLocks noChangeAspect="1"/>
          </p:cNvPicPr>
          <p:nvPr/>
        </p:nvPicPr>
        <p:blipFill>
          <a:blip r:embed="rId3"/>
          <a:stretch>
            <a:fillRect/>
          </a:stretch>
        </p:blipFill>
        <p:spPr>
          <a:xfrm>
            <a:off x="214312" y="78983"/>
            <a:ext cx="11763375" cy="1265753"/>
          </a:xfrm>
          <a:prstGeom prst="rect">
            <a:avLst/>
          </a:prstGeom>
        </p:spPr>
      </p:pic>
      <p:sp>
        <p:nvSpPr>
          <p:cNvPr id="2" name="Otsikko 1">
            <a:extLst>
              <a:ext uri="{FF2B5EF4-FFF2-40B4-BE49-F238E27FC236}">
                <a16:creationId xmlns:a16="http://schemas.microsoft.com/office/drawing/2014/main" id="{424C1726-E709-9F33-9960-8EE5CE517806}"/>
              </a:ext>
            </a:extLst>
          </p:cNvPr>
          <p:cNvSpPr>
            <a:spLocks noGrp="1"/>
          </p:cNvSpPr>
          <p:nvPr>
            <p:ph type="title"/>
          </p:nvPr>
        </p:nvSpPr>
        <p:spPr>
          <a:xfrm>
            <a:off x="904424" y="478869"/>
            <a:ext cx="10435091" cy="715331"/>
          </a:xfrm>
        </p:spPr>
        <p:txBody>
          <a:bodyPr/>
          <a:lstStyle/>
          <a:p>
            <a:r>
              <a:rPr lang="sv-FI" sz="4000">
                <a:solidFill>
                  <a:srgbClr val="FFFFFF"/>
                </a:solidFill>
              </a:rPr>
              <a:t>De vuxna ansvarar för barnens säkerhet</a:t>
            </a:r>
          </a:p>
        </p:txBody>
      </p:sp>
      <p:graphicFrame>
        <p:nvGraphicFramePr>
          <p:cNvPr id="6" name="Tekstin paikkamerkki 2">
            <a:extLst>
              <a:ext uri="{FF2B5EF4-FFF2-40B4-BE49-F238E27FC236}">
                <a16:creationId xmlns:a16="http://schemas.microsoft.com/office/drawing/2014/main" id="{98E1CF52-582C-DC8E-377B-9390BC0C5C13}"/>
              </a:ext>
              <a:ext uri="{C183D7F6-B498-43B3-948B-1728B52AA6E4}">
                <adec:decorative xmlns:adec="http://schemas.microsoft.com/office/drawing/2017/decorative" val="1"/>
              </a:ext>
            </a:extLst>
          </p:cNvPr>
          <p:cNvGraphicFramePr/>
          <p:nvPr/>
        </p:nvGraphicFramePr>
        <p:xfrm>
          <a:off x="745490" y="1344736"/>
          <a:ext cx="13007086" cy="503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iruutu 8">
            <a:extLst>
              <a:ext uri="{FF2B5EF4-FFF2-40B4-BE49-F238E27FC236}">
                <a16:creationId xmlns:a16="http://schemas.microsoft.com/office/drawing/2014/main" id="{E2EB0DEB-98B7-2BFD-8948-B6C7DB24E619}"/>
              </a:ext>
            </a:extLst>
          </p:cNvPr>
          <p:cNvSpPr txBox="1"/>
          <p:nvPr/>
        </p:nvSpPr>
        <p:spPr>
          <a:xfrm>
            <a:off x="9948672" y="6534912"/>
            <a:ext cx="1936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prstClr val="black"/>
                </a:solidFill>
                <a:effectLst/>
                <a:uLnTx/>
                <a:uFillTx/>
                <a:latin typeface="Arial"/>
                <a:ea typeface="+mn-ea"/>
                <a:cs typeface="+mn-cs"/>
              </a:rPr>
              <a:t>Bilder: pixabay</a:t>
            </a:r>
          </a:p>
        </p:txBody>
      </p:sp>
    </p:spTree>
    <p:extLst>
      <p:ext uri="{BB962C8B-B14F-4D97-AF65-F5344CB8AC3E}">
        <p14:creationId xmlns:p14="http://schemas.microsoft.com/office/powerpoint/2010/main" val="10792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1921350-476A-BB42-4F4F-A1C4192DBFC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957" y="37814"/>
            <a:ext cx="11766300" cy="1074013"/>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2344419" y="297239"/>
            <a:ext cx="10435091" cy="516351"/>
          </a:xfrm>
        </p:spPr>
        <p:txBody>
          <a:bodyPr/>
          <a:lstStyle/>
          <a:p>
            <a:r>
              <a:rPr lang="sv-FI" sz="3733">
                <a:solidFill>
                  <a:schemeClr val="bg1"/>
                </a:solidFill>
              </a:rPr>
              <a:t>De vanligaste brotten bland unga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226150"/>
            <a:ext cx="5938454" cy="5798318"/>
          </a:xfrm>
        </p:spPr>
        <p:txBody>
          <a:bodyPr vert="horz" lIns="0" tIns="45720" rIns="0" bIns="45720" rtlCol="0" anchor="t">
            <a:noAutofit/>
          </a:bodyPr>
          <a:lstStyle/>
          <a:p>
            <a:pPr marL="239395" indent="-239395"/>
            <a:r>
              <a:rPr lang="sv-FI" sz="1300"/>
              <a:t>Egendomsbrott</a:t>
            </a:r>
          </a:p>
          <a:p>
            <a:pPr marL="719455" lvl="1" indent="-263525"/>
            <a:r>
              <a:rPr lang="sv-FI" sz="1300"/>
              <a:t>snatteri, stöld och rån </a:t>
            </a:r>
          </a:p>
          <a:p>
            <a:pPr marL="1151890" lvl="2" indent="-191770"/>
            <a:r>
              <a:rPr lang="sv-FI" sz="1300" b="1" i="1"/>
              <a:t>Böter–4 år fängelse</a:t>
            </a:r>
          </a:p>
          <a:p>
            <a:pPr marL="239395" indent="-239395"/>
            <a:r>
              <a:rPr lang="sv-FI" sz="1300"/>
              <a:t>Vilseledande</a:t>
            </a:r>
          </a:p>
          <a:p>
            <a:pPr marL="719455" lvl="1" indent="-263525"/>
            <a:r>
              <a:rPr lang="sv-FI" sz="1300"/>
              <a:t>bedrägeri och ocker </a:t>
            </a:r>
          </a:p>
          <a:p>
            <a:pPr marL="1151890" lvl="2" indent="-191770"/>
            <a:r>
              <a:rPr lang="sv-FI" sz="1300" b="1" i="1"/>
              <a:t>Böter–4 år fängelse</a:t>
            </a:r>
          </a:p>
          <a:p>
            <a:pPr marL="239395" indent="-239395"/>
            <a:r>
              <a:rPr lang="sv-FI" sz="1300"/>
              <a:t>Trafikbrott</a:t>
            </a:r>
          </a:p>
          <a:p>
            <a:pPr marL="719455" lvl="1" indent="-263525"/>
            <a:r>
              <a:rPr lang="sv-FI" sz="1300"/>
              <a:t>äventyrande av trafiksäkerheten, körning av ett fordon utan behörighet </a:t>
            </a:r>
          </a:p>
          <a:p>
            <a:pPr marL="1151890" lvl="2" indent="-191770"/>
            <a:r>
              <a:rPr lang="sv-FI" sz="1300" b="1" i="1"/>
              <a:t>Böter–2 år fängelse</a:t>
            </a:r>
          </a:p>
          <a:p>
            <a:pPr marL="239395" indent="-239395"/>
            <a:r>
              <a:rPr lang="sv-FI" sz="1300"/>
              <a:t>Våld och tvång</a:t>
            </a:r>
          </a:p>
          <a:p>
            <a:pPr marL="719455" lvl="1" indent="-263525"/>
            <a:r>
              <a:rPr lang="sv-FI" sz="1300"/>
              <a:t>olaga hot, tvång och misshandel</a:t>
            </a:r>
          </a:p>
          <a:p>
            <a:pPr marL="1151890" lvl="2" indent="-191770"/>
            <a:r>
              <a:rPr lang="sv-FI" sz="1300" b="1" i="1"/>
              <a:t>Böter–10 år fängelse</a:t>
            </a:r>
          </a:p>
          <a:p>
            <a:pPr marL="239395" indent="-239395"/>
            <a:r>
              <a:rPr lang="sv-FI" sz="1300"/>
              <a:t>Sexualbrott </a:t>
            </a:r>
          </a:p>
          <a:p>
            <a:pPr marL="719455" lvl="1" indent="-263525"/>
            <a:r>
              <a:rPr lang="sv-FI" sz="1300"/>
              <a:t>spridning av en video eller bild med sexuell nyans som tagits av ett barn</a:t>
            </a:r>
          </a:p>
          <a:p>
            <a:pPr marL="1151890" lvl="2" indent="-191770"/>
            <a:r>
              <a:rPr lang="sv-FI" sz="1300" b="1" i="1"/>
              <a:t>Böter–6 år fängelse</a:t>
            </a:r>
          </a:p>
          <a:p>
            <a:pPr marL="239395" indent="-239395"/>
            <a:endParaRPr lang="fi-FI"/>
          </a:p>
          <a:p>
            <a:pPr marL="719455" lvl="1" indent="-263525"/>
            <a:endParaRPr lang="fi-FI"/>
          </a:p>
        </p:txBody>
      </p:sp>
      <p:sp>
        <p:nvSpPr>
          <p:cNvPr id="8" name="Tekstin paikkamerkki 7">
            <a:extLst>
              <a:ext uri="{FF2B5EF4-FFF2-40B4-BE49-F238E27FC236}">
                <a16:creationId xmlns:a16="http://schemas.microsoft.com/office/drawing/2014/main" id="{8B4ABE01-D1E2-E33D-C142-13FB3AC13D8D}"/>
              </a:ext>
            </a:extLst>
          </p:cNvPr>
          <p:cNvSpPr>
            <a:spLocks noGrp="1"/>
          </p:cNvSpPr>
          <p:nvPr>
            <p:ph type="body" idx="10"/>
          </p:nvPr>
        </p:nvSpPr>
        <p:spPr/>
        <p:txBody>
          <a:bodyPr/>
          <a:lstStyle/>
          <a:p>
            <a:endParaRPr lang="fi-FI"/>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64695" y="1226150"/>
            <a:ext cx="5683348" cy="5318351"/>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6"/>
            <a:ext cx="5118779" cy="1569469"/>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2133" b="1" i="1" u="none" strike="noStrike" kern="1200" cap="none" spc="0" normalizeH="0" baseline="0" noProof="0">
                <a:ln>
                  <a:noFill/>
                </a:ln>
                <a:solidFill>
                  <a:prstClr val="white"/>
                </a:solidFill>
                <a:effectLst/>
                <a:uLnTx/>
                <a:uFillTx/>
                <a:latin typeface="Arial"/>
                <a:ea typeface="+mn-ea"/>
                <a:cs typeface="+mn-cs"/>
              </a:rPr>
              <a:t>Alla fula gärningar är inte brott, men alla brott är fula gärningar.</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0" i="1" u="none" strike="noStrike" kern="1200" cap="none" spc="0" normalizeH="0" baseline="0" noProof="0">
                <a:ln>
                  <a:noFill/>
                </a:ln>
                <a:solidFill>
                  <a:prstClr val="white"/>
                </a:solidFill>
                <a:effectLst/>
                <a:uLnTx/>
                <a:uFillTx/>
                <a:latin typeface="Arial"/>
                <a:ea typeface="+mn-ea"/>
                <a:cs typeface="+mn-cs"/>
              </a:rPr>
              <a:t>Teemu Hokkanen, överkonstapel</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sv-FI" sz="1600" b="0" i="1" u="none" strike="noStrike" kern="1200" cap="none" spc="0" normalizeH="0" baseline="0" noProof="0">
                <a:ln>
                  <a:noFill/>
                </a:ln>
                <a:solidFill>
                  <a:prstClr val="white"/>
                </a:solidFill>
                <a:effectLst/>
                <a:uLnTx/>
                <a:uFillTx/>
                <a:latin typeface="Arial"/>
                <a:ea typeface="+mn-ea"/>
                <a:cs typeface="+mn-cs"/>
              </a:rPr>
              <a:t>Polisinrättningen i Helsingfors</a:t>
            </a:r>
          </a:p>
        </p:txBody>
      </p:sp>
      <p:pic>
        <p:nvPicPr>
          <p:cNvPr id="9" name="Kuva 8">
            <a:extLst>
              <a:ext uri="{FF2B5EF4-FFF2-40B4-BE49-F238E27FC236}">
                <a16:creationId xmlns:a16="http://schemas.microsoft.com/office/drawing/2014/main" id="{58EB04C1-CAC7-EF13-2051-5A318D2531C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89796">
            <a:off x="3701660" y="1619750"/>
            <a:ext cx="2218132" cy="1554723"/>
          </a:xfrm>
          <a:prstGeom prst="rect">
            <a:avLst/>
          </a:prstGeom>
        </p:spPr>
      </p:pic>
      <p:pic>
        <p:nvPicPr>
          <p:cNvPr id="5" name="Kuva 4">
            <a:extLst>
              <a:ext uri="{FF2B5EF4-FFF2-40B4-BE49-F238E27FC236}">
                <a16:creationId xmlns:a16="http://schemas.microsoft.com/office/drawing/2014/main" id="{C807FFC4-2B56-9BFF-417E-6F206877141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815914"/>
            <a:ext cx="688398" cy="974148"/>
          </a:xfrm>
          <a:prstGeom prst="rect">
            <a:avLst/>
          </a:prstGeom>
        </p:spPr>
      </p:pic>
    </p:spTree>
    <p:extLst>
      <p:ext uri="{BB962C8B-B14F-4D97-AF65-F5344CB8AC3E}">
        <p14:creationId xmlns:p14="http://schemas.microsoft.com/office/powerpoint/2010/main" val="3550925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B6750C3-0DCC-8A86-B327-4845A4F297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819" y="101722"/>
            <a:ext cx="11766300" cy="1072989"/>
          </a:xfrm>
          <a:prstGeom prst="rect">
            <a:avLst/>
          </a:prstGeom>
        </p:spPr>
      </p:pic>
      <p:sp>
        <p:nvSpPr>
          <p:cNvPr id="2" name="Otsikko 1">
            <a:extLst>
              <a:ext uri="{FF2B5EF4-FFF2-40B4-BE49-F238E27FC236}">
                <a16:creationId xmlns:a16="http://schemas.microsoft.com/office/drawing/2014/main" id="{5EF4FFCE-6457-A369-7BA2-B0CB6FB56349}"/>
              </a:ext>
            </a:extLst>
          </p:cNvPr>
          <p:cNvSpPr>
            <a:spLocks noGrp="1"/>
          </p:cNvSpPr>
          <p:nvPr>
            <p:ph type="title"/>
          </p:nvPr>
        </p:nvSpPr>
        <p:spPr>
          <a:xfrm>
            <a:off x="904424" y="247694"/>
            <a:ext cx="10435091" cy="715331"/>
          </a:xfrm>
        </p:spPr>
        <p:txBody>
          <a:bodyPr wrap="square" anchor="b">
            <a:normAutofit fontScale="90000"/>
          </a:bodyPr>
          <a:lstStyle/>
          <a:p>
            <a:r>
              <a:rPr lang="sv-FI" sz="4267">
                <a:solidFill>
                  <a:schemeClr val="bg1"/>
                </a:solidFill>
              </a:rPr>
              <a:t>Vad får man säga eller får man säga något alls?</a:t>
            </a:r>
          </a:p>
        </p:txBody>
      </p:sp>
      <p:sp>
        <p:nvSpPr>
          <p:cNvPr id="3" name="Tekstin paikkamerkki 2">
            <a:extLst>
              <a:ext uri="{FF2B5EF4-FFF2-40B4-BE49-F238E27FC236}">
                <a16:creationId xmlns:a16="http://schemas.microsoft.com/office/drawing/2014/main" id="{37866E19-21A7-7406-367A-178A695C97E5}"/>
              </a:ext>
            </a:extLst>
          </p:cNvPr>
          <p:cNvSpPr>
            <a:spLocks noGrp="1"/>
          </p:cNvSpPr>
          <p:nvPr>
            <p:ph type="body" idx="1"/>
          </p:nvPr>
        </p:nvSpPr>
        <p:spPr>
          <a:xfrm>
            <a:off x="332923" y="1320057"/>
            <a:ext cx="10435092" cy="5195043"/>
          </a:xfrm>
        </p:spPr>
        <p:txBody>
          <a:bodyPr>
            <a:normAutofit/>
          </a:bodyPr>
          <a:lstStyle/>
          <a:p>
            <a:pPr>
              <a:lnSpc>
                <a:spcPct val="97000"/>
              </a:lnSpc>
              <a:buFont typeface="Wingdings" panose="05000000000000000000" pitchFamily="2" charset="2"/>
              <a:buChar char="ü"/>
            </a:pPr>
            <a:r>
              <a:rPr lang="sv-FI" sz="2000">
                <a:latin typeface="Arial" panose="020B0604020202020204" pitchFamily="34" charset="0"/>
                <a:cs typeface="Arial" panose="020B0604020202020204" pitchFamily="34" charset="0"/>
              </a:rPr>
              <a:t>Yttrandefrihet: rätten att uttrycka sina åsikter. </a:t>
            </a:r>
          </a:p>
          <a:p>
            <a:pPr>
              <a:lnSpc>
                <a:spcPct val="97000"/>
              </a:lnSpc>
              <a:buFont typeface="Wingdings" panose="05000000000000000000" pitchFamily="2" charset="2"/>
              <a:buChar char="ü"/>
            </a:pPr>
            <a:r>
              <a:rPr lang="sv-FI" sz="2000">
                <a:latin typeface="Arial" panose="020B0604020202020204" pitchFamily="34" charset="0"/>
                <a:cs typeface="Arial" panose="020B0604020202020204" pitchFamily="34" charset="0"/>
              </a:rPr>
              <a:t>Yttrandefriheten är ett viktigt värde som måste försvaras. </a:t>
            </a:r>
          </a:p>
          <a:p>
            <a:pPr>
              <a:lnSpc>
                <a:spcPct val="97000"/>
              </a:lnSpc>
              <a:buFont typeface="Wingdings" panose="05000000000000000000" pitchFamily="2" charset="2"/>
              <a:buChar char="ü"/>
            </a:pPr>
            <a:r>
              <a:rPr lang="sv-FI" sz="2000">
                <a:latin typeface="Arial" panose="020B0604020202020204" pitchFamily="34" charset="0"/>
                <a:cs typeface="Arial" panose="020B0604020202020204" pitchFamily="34" charset="0"/>
              </a:rPr>
              <a:t>Yttrandefriheten berättigar dock inte till diskriminering, kränkning av en annan människas ära eller uppmaning till våld.</a:t>
            </a:r>
          </a:p>
          <a:p>
            <a:pPr>
              <a:lnSpc>
                <a:spcPct val="97000"/>
              </a:lnSpc>
              <a:buFont typeface="Wingdings" panose="05000000000000000000" pitchFamily="2" charset="2"/>
              <a:buChar char="ü"/>
            </a:pPr>
            <a:r>
              <a:rPr lang="sv-FI" sz="2000">
                <a:latin typeface="Arial" panose="020B0604020202020204" pitchFamily="34" charset="0"/>
                <a:cs typeface="Arial" panose="020B0604020202020204" pitchFamily="34" charset="0"/>
              </a:rPr>
              <a:t>Yttrandefrihet innebär inte att man får säga vad som helst. Vars och ens heder och privatliv tryggas också i grundlagen.</a:t>
            </a:r>
          </a:p>
          <a:p>
            <a:pPr>
              <a:lnSpc>
                <a:spcPct val="97000"/>
              </a:lnSpc>
              <a:buFont typeface="Wingdings" panose="05000000000000000000" pitchFamily="2" charset="2"/>
              <a:buChar char="ü"/>
            </a:pPr>
            <a:r>
              <a:rPr lang="sv-FI" sz="2000">
                <a:latin typeface="Arial" panose="020B0604020202020204" pitchFamily="34" charset="0"/>
                <a:cs typeface="Arial" panose="020B0604020202020204" pitchFamily="34" charset="0"/>
              </a:rPr>
              <a:t>Yttrandefriheten undanröjer inte det straffrättsliga ansvaret för uttalanden.</a:t>
            </a:r>
          </a:p>
          <a:p>
            <a:pPr>
              <a:lnSpc>
                <a:spcPct val="97000"/>
              </a:lnSpc>
              <a:buFont typeface="Wingdings" panose="05000000000000000000" pitchFamily="2" charset="2"/>
              <a:buChar char="ü"/>
            </a:pPr>
            <a:r>
              <a:rPr lang="sv-FI" sz="2000">
                <a:latin typeface="Arial" panose="020B0604020202020204" pitchFamily="34" charset="0"/>
                <a:cs typeface="Arial" panose="020B0604020202020204" pitchFamily="34" charset="0"/>
              </a:rPr>
              <a:t>Yttrandefriheten är inte en rättighet som kör över de övriga rättigheterna.</a:t>
            </a:r>
          </a:p>
          <a:p>
            <a:pPr>
              <a:buFont typeface="Wingdings" panose="05000000000000000000" pitchFamily="2" charset="2"/>
              <a:buChar char="ü"/>
            </a:pPr>
            <a:r>
              <a:rPr lang="sv-FI" sz="2000">
                <a:solidFill>
                  <a:srgbClr val="000000"/>
                </a:solidFill>
                <a:latin typeface="Arial" panose="020B0604020202020204" pitchFamily="34" charset="0"/>
                <a:cs typeface="Arial" panose="020B0604020202020204" pitchFamily="34" charset="0"/>
              </a:rPr>
              <a:t>Yttrandefriheten gäller också i sociala medier, men man kan inte heller där skymfa andra.</a:t>
            </a:r>
          </a:p>
          <a:p>
            <a:pPr marL="0" indent="0">
              <a:lnSpc>
                <a:spcPct val="97000"/>
              </a:lnSpc>
              <a:buNone/>
            </a:pPr>
            <a:endParaRPr lang="fi-FI" sz="1867"/>
          </a:p>
          <a:p>
            <a:pPr>
              <a:lnSpc>
                <a:spcPct val="97000"/>
              </a:lnSpc>
            </a:pPr>
            <a:endParaRPr lang="fi-FI" sz="1867"/>
          </a:p>
        </p:txBody>
      </p:sp>
      <p:pic>
        <p:nvPicPr>
          <p:cNvPr id="4" name="Kuva 3">
            <a:extLst>
              <a:ext uri="{FF2B5EF4-FFF2-40B4-BE49-F238E27FC236}">
                <a16:creationId xmlns:a16="http://schemas.microsoft.com/office/drawing/2014/main" id="{6C4E1A1C-C509-D6E9-A722-5EF820F6D8C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7714" y="3804701"/>
            <a:ext cx="2951577" cy="2951577"/>
          </a:xfrm>
          <a:prstGeom prst="roundRect">
            <a:avLst>
              <a:gd name="adj" fmla="val 2490"/>
            </a:avLst>
          </a:prstGeom>
          <a:noFill/>
        </p:spPr>
      </p:pic>
      <p:sp>
        <p:nvSpPr>
          <p:cNvPr id="6" name="Tekstiruutu 5">
            <a:extLst>
              <a:ext uri="{FF2B5EF4-FFF2-40B4-BE49-F238E27FC236}">
                <a16:creationId xmlns:a16="http://schemas.microsoft.com/office/drawing/2014/main" id="{08A22F46-91A2-25F9-BFB5-18200A53F6DE}"/>
              </a:ext>
            </a:extLst>
          </p:cNvPr>
          <p:cNvSpPr txBox="1"/>
          <p:nvPr/>
        </p:nvSpPr>
        <p:spPr>
          <a:xfrm>
            <a:off x="10643324" y="6454193"/>
            <a:ext cx="1392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200" b="0" i="0" u="none" strike="noStrike" kern="1200" cap="none" spc="0" normalizeH="0" baseline="0" noProof="0">
                <a:ln>
                  <a:noFill/>
                </a:ln>
                <a:solidFill>
                  <a:prstClr val="black"/>
                </a:solidFill>
                <a:effectLst/>
                <a:uLnTx/>
                <a:uFillTx/>
                <a:latin typeface="Arial"/>
                <a:ea typeface="+mn-ea"/>
                <a:cs typeface="+mn-cs"/>
              </a:rPr>
              <a:t>Bild: pixabay</a:t>
            </a:r>
          </a:p>
        </p:txBody>
      </p:sp>
    </p:spTree>
    <p:extLst>
      <p:ext uri="{BB962C8B-B14F-4D97-AF65-F5344CB8AC3E}">
        <p14:creationId xmlns:p14="http://schemas.microsoft.com/office/powerpoint/2010/main" val="204288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4DAC017-534E-856C-F277-FB0FE8219C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4883" y="725"/>
            <a:ext cx="11766300" cy="1072989"/>
          </a:xfrm>
          <a:prstGeom prst="rect">
            <a:avLst/>
          </a:prstGeom>
        </p:spPr>
      </p:pic>
      <p:sp>
        <p:nvSpPr>
          <p:cNvPr id="2" name="Otsikko 1">
            <a:extLst>
              <a:ext uri="{FF2B5EF4-FFF2-40B4-BE49-F238E27FC236}">
                <a16:creationId xmlns:a16="http://schemas.microsoft.com/office/drawing/2014/main" id="{48006BA6-FFCF-4975-9F2D-DE73D5D15E14}"/>
              </a:ext>
            </a:extLst>
          </p:cNvPr>
          <p:cNvSpPr>
            <a:spLocks noGrp="1"/>
          </p:cNvSpPr>
          <p:nvPr>
            <p:ph type="title"/>
          </p:nvPr>
        </p:nvSpPr>
        <p:spPr>
          <a:xfrm>
            <a:off x="2118007" y="176447"/>
            <a:ext cx="10435091" cy="715331"/>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FI" sz="4400" u="sng">
                <a:solidFill>
                  <a:schemeClr val="bg1"/>
                </a:solidFill>
              </a:rPr>
              <a:t>Vad</a:t>
            </a:r>
            <a:r>
              <a:rPr lang="sv-FI" sz="4400">
                <a:solidFill>
                  <a:schemeClr val="bg1"/>
                </a:solidFill>
              </a:rPr>
              <a:t> kan du inte säga?</a:t>
            </a:r>
          </a:p>
        </p:txBody>
      </p:sp>
      <p:sp>
        <p:nvSpPr>
          <p:cNvPr id="3" name="Sisällön paikkamerkki 2">
            <a:extLst>
              <a:ext uri="{FF2B5EF4-FFF2-40B4-BE49-F238E27FC236}">
                <a16:creationId xmlns:a16="http://schemas.microsoft.com/office/drawing/2014/main" id="{A4FA7007-4522-4A04-A530-6CA434A20CC0}"/>
              </a:ext>
            </a:extLst>
          </p:cNvPr>
          <p:cNvSpPr>
            <a:spLocks noGrp="1"/>
          </p:cNvSpPr>
          <p:nvPr>
            <p:ph type="body" idx="1"/>
          </p:nvPr>
        </p:nvSpPr>
        <p:spPr>
          <a:xfrm>
            <a:off x="711414" y="1482542"/>
            <a:ext cx="5329729" cy="5019981"/>
          </a:xfrm>
        </p:spPr>
        <p:txBody>
          <a:bodyPr anchor="ctr">
            <a:normAutofit fontScale="70000" lnSpcReduction="20000"/>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sv-FI" sz="2400">
                <a:solidFill>
                  <a:srgbClr val="000000"/>
                </a:solidFill>
              </a:rPr>
              <a:t>Yttrandefriheten har begränsningar om det man säger kränker någon annan.  </a:t>
            </a:r>
          </a:p>
          <a:p>
            <a:pPr indent="0">
              <a:buNone/>
            </a:pPr>
            <a:endParaRPr lang="fi-FI" sz="2400">
              <a:solidFill>
                <a:srgbClr val="000000"/>
              </a:solidFill>
            </a:endParaRPr>
          </a:p>
          <a:p>
            <a:pPr indent="0">
              <a:buNone/>
            </a:pPr>
            <a:r>
              <a:rPr lang="sv-FI" sz="2400"/>
              <a:t>Saker som man ska vara försiktig med:</a:t>
            </a:r>
          </a:p>
          <a:p>
            <a:pPr>
              <a:buFontTx/>
              <a:buChar char="-"/>
            </a:pPr>
            <a:r>
              <a:rPr lang="sv-FI" sz="2400"/>
              <a:t>den andras liv</a:t>
            </a:r>
          </a:p>
          <a:p>
            <a:pPr>
              <a:buFontTx/>
              <a:buChar char="-"/>
            </a:pPr>
            <a:r>
              <a:rPr lang="sv-FI" sz="2400"/>
              <a:t>hälsa</a:t>
            </a:r>
          </a:p>
          <a:p>
            <a:pPr>
              <a:buFontTx/>
              <a:buChar char="-"/>
            </a:pPr>
            <a:r>
              <a:rPr lang="sv-FI" sz="2400"/>
              <a:t>sexuell integritet</a:t>
            </a:r>
          </a:p>
          <a:p>
            <a:pPr>
              <a:buFontTx/>
              <a:buChar char="-"/>
            </a:pPr>
            <a:r>
              <a:rPr lang="sv-FI" sz="2400"/>
              <a:t>hemfrid</a:t>
            </a:r>
          </a:p>
          <a:p>
            <a:pPr>
              <a:buFontTx/>
              <a:buChar char="-"/>
            </a:pPr>
            <a:r>
              <a:rPr lang="sv-FI" sz="2400"/>
              <a:t>integritet</a:t>
            </a:r>
          </a:p>
          <a:p>
            <a:pPr>
              <a:buFontTx/>
              <a:buChar char="-"/>
            </a:pPr>
            <a:r>
              <a:rPr lang="sv-FI" sz="2400"/>
              <a:t>personlig frihet</a:t>
            </a:r>
          </a:p>
          <a:p>
            <a:pPr>
              <a:buFontTx/>
              <a:buChar char="-"/>
            </a:pPr>
            <a:r>
              <a:rPr lang="sv-FI" sz="2400"/>
              <a:t> heder</a:t>
            </a:r>
          </a:p>
          <a:p>
            <a:pPr>
              <a:buFontTx/>
              <a:buChar char="-"/>
            </a:pPr>
            <a:r>
              <a:rPr lang="sv-FI" sz="2400"/>
              <a:t>mänsklighet</a:t>
            </a:r>
          </a:p>
          <a:p>
            <a:pPr>
              <a:buFontTx/>
              <a:buChar char="-"/>
            </a:pPr>
            <a:r>
              <a:rPr lang="sv-FI" sz="2400"/>
              <a:t>säkerhet</a:t>
            </a:r>
          </a:p>
          <a:p>
            <a:endParaRPr lang="fi-FI" sz="1200"/>
          </a:p>
          <a:p>
            <a:endParaRPr lang="fi-FI" sz="1000">
              <a:solidFill>
                <a:srgbClr val="000000"/>
              </a:solidFill>
            </a:endParaRPr>
          </a:p>
        </p:txBody>
      </p:sp>
      <p:sp>
        <p:nvSpPr>
          <p:cNvPr id="5" name="Tekstin paikkamerkki 4">
            <a:extLst>
              <a:ext uri="{FF2B5EF4-FFF2-40B4-BE49-F238E27FC236}">
                <a16:creationId xmlns:a16="http://schemas.microsoft.com/office/drawing/2014/main" id="{A5456231-E585-2AEF-CD6C-EF7A8E897969}"/>
              </a:ext>
            </a:extLst>
          </p:cNvPr>
          <p:cNvSpPr>
            <a:spLocks noGrp="1"/>
          </p:cNvSpPr>
          <p:nvPr>
            <p:ph type="body" idx="10"/>
          </p:nvPr>
        </p:nvSpPr>
        <p:spPr>
          <a:xfrm>
            <a:off x="6329859" y="1484658"/>
            <a:ext cx="5050695" cy="3399069"/>
          </a:xfrm>
        </p:spPr>
        <p:txBody>
          <a:bodyPr/>
          <a:lstStyle/>
          <a:p>
            <a:pPr marL="0" indent="0">
              <a:buNone/>
            </a:pPr>
            <a:r>
              <a:rPr lang="sv-FI" sz="1600" b="1">
                <a:solidFill>
                  <a:srgbClr val="000000"/>
                </a:solidFill>
              </a:rPr>
              <a:t>Eventuella påföljder:</a:t>
            </a:r>
          </a:p>
          <a:p>
            <a:r>
              <a:rPr lang="sv-FI" sz="1600">
                <a:solidFill>
                  <a:srgbClr val="000000"/>
                </a:solidFill>
              </a:rPr>
              <a:t>Ärekränkning</a:t>
            </a:r>
          </a:p>
          <a:p>
            <a:pPr lvl="1"/>
            <a:r>
              <a:rPr lang="sv-FI" sz="1600">
                <a:solidFill>
                  <a:srgbClr val="000000"/>
                </a:solidFill>
              </a:rPr>
              <a:t>Spridande av ett osant påstående eller rykte om en annan</a:t>
            </a:r>
          </a:p>
          <a:p>
            <a:r>
              <a:rPr lang="sv-FI" sz="1600">
                <a:solidFill>
                  <a:srgbClr val="000000"/>
                </a:solidFill>
              </a:rPr>
              <a:t>Hets mot folkgrupp</a:t>
            </a:r>
          </a:p>
          <a:p>
            <a:r>
              <a:rPr lang="sv-FI" sz="1600">
                <a:solidFill>
                  <a:srgbClr val="000000"/>
                </a:solidFill>
              </a:rPr>
              <a:t>Kränkning av privatlivet</a:t>
            </a:r>
          </a:p>
          <a:p>
            <a:pPr lvl="1"/>
            <a:r>
              <a:rPr lang="sv-FI" sz="1600">
                <a:solidFill>
                  <a:srgbClr val="000000"/>
                </a:solidFill>
              </a:rPr>
              <a:t>Om man sprider sanningsenliga uppgifter, antydningar eller bilder om någon annans privatliv till offentligheten, kan man göra sig skyldig till brott mot bestämmelserna om kränkning av privatlivet.</a:t>
            </a:r>
          </a:p>
          <a:p>
            <a:endParaRPr lang="fi-FI"/>
          </a:p>
        </p:txBody>
      </p:sp>
      <p:pic>
        <p:nvPicPr>
          <p:cNvPr id="6" name="Kuva 5">
            <a:extLst>
              <a:ext uri="{FF2B5EF4-FFF2-40B4-BE49-F238E27FC236}">
                <a16:creationId xmlns:a16="http://schemas.microsoft.com/office/drawing/2014/main" id="{B59A1F37-DD63-1209-D7C4-40FBCF8DD5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6" y="5870862"/>
            <a:ext cx="638833" cy="904009"/>
          </a:xfrm>
          <a:prstGeom prst="rect">
            <a:avLst/>
          </a:prstGeom>
        </p:spPr>
      </p:pic>
      <p:pic>
        <p:nvPicPr>
          <p:cNvPr id="7" name="Kuva 6">
            <a:extLst>
              <a:ext uri="{FF2B5EF4-FFF2-40B4-BE49-F238E27FC236}">
                <a16:creationId xmlns:a16="http://schemas.microsoft.com/office/drawing/2014/main" id="{D0F8DFA6-D263-9DF4-A233-DA82B9F75DA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1839" y="4860337"/>
            <a:ext cx="2869560" cy="1914534"/>
          </a:xfrm>
          <a:prstGeom prst="rect">
            <a:avLst/>
          </a:prstGeom>
        </p:spPr>
      </p:pic>
      <p:sp>
        <p:nvSpPr>
          <p:cNvPr id="8" name="Tekstiruutu 7">
            <a:extLst>
              <a:ext uri="{FF2B5EF4-FFF2-40B4-BE49-F238E27FC236}">
                <a16:creationId xmlns:a16="http://schemas.microsoft.com/office/drawing/2014/main" id="{C6D0A063-3078-CA91-3A95-58F56067F6EF}"/>
              </a:ext>
            </a:extLst>
          </p:cNvPr>
          <p:cNvSpPr txBox="1"/>
          <p:nvPr/>
        </p:nvSpPr>
        <p:spPr>
          <a:xfrm>
            <a:off x="10496619" y="6451810"/>
            <a:ext cx="18911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200" b="0" i="0" u="none" strike="noStrike" kern="1200" cap="none" spc="0" normalizeH="0" baseline="0" noProof="0">
                <a:ln>
                  <a:noFill/>
                </a:ln>
                <a:solidFill>
                  <a:prstClr val="white"/>
                </a:solidFill>
                <a:effectLst/>
                <a:uLnTx/>
                <a:uFillTx/>
                <a:latin typeface="Arial"/>
                <a:ea typeface="+mn-ea"/>
                <a:cs typeface="+mn-cs"/>
              </a:rPr>
              <a:t>Bild: pixabay</a:t>
            </a:r>
          </a:p>
        </p:txBody>
      </p:sp>
    </p:spTree>
    <p:extLst>
      <p:ext uri="{BB962C8B-B14F-4D97-AF65-F5344CB8AC3E}">
        <p14:creationId xmlns:p14="http://schemas.microsoft.com/office/powerpoint/2010/main" val="12974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2C300F83-E1B2-8738-810D-596714B4A2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8871" y="76216"/>
            <a:ext cx="11766300" cy="1072989"/>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952501" y="255902"/>
            <a:ext cx="10306051" cy="713620"/>
          </a:xfrm>
        </p:spPr>
        <p:txBody>
          <a:bodyPr/>
          <a:lstStyle/>
          <a:p>
            <a:r>
              <a:rPr lang="sv-FI">
                <a:solidFill>
                  <a:schemeClr val="bg1"/>
                </a:solidFill>
              </a:rPr>
              <a:t>Exempel på brott bland unga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p>
            <a:r>
              <a:rPr lang="sv-FI">
                <a:solidFill>
                  <a:schemeClr val="tx2"/>
                </a:solidFill>
              </a:rPr>
              <a:t>Ärekränkning</a:t>
            </a:r>
          </a:p>
          <a:p>
            <a:r>
              <a:rPr lang="sv-FI">
                <a:solidFill>
                  <a:schemeClr val="tx2"/>
                </a:solidFill>
              </a:rPr>
              <a:t>2023</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0562" y="2343706"/>
            <a:ext cx="2303999" cy="3901583"/>
          </a:xfrm>
        </p:spPr>
        <p:txBody>
          <a:bodyPr/>
          <a:lstStyle/>
          <a:p>
            <a:r>
              <a:rPr lang="sv-FI"/>
              <a:t>I sociala medier spreds bilder på en vit paketbil som påstods leta efter barn. </a:t>
            </a:r>
          </a:p>
          <a:p>
            <a:r>
              <a:rPr lang="sv-FI"/>
              <a:t>Bilen har inget med saken att göra och har inte kontaktat barnen</a:t>
            </a:r>
          </a:p>
          <a:p>
            <a:r>
              <a:rPr lang="sv-FI"/>
              <a:t>Ärendet har polisanmälts som ärekränkning.</a:t>
            </a:r>
          </a:p>
          <a:p>
            <a:r>
              <a:rPr lang="sv-FI">
                <a:hlinkClick r:id="rId4"/>
              </a:rPr>
              <a:t>Somessa levisi kuvia valkoisesta pakettiautosta, jonka väitettiin jahtaavan lapsia – nyt juorun levittäjät voivat joutua syytteeseen rikoksesta | Kotimaa | Yle</a:t>
            </a:r>
          </a:p>
          <a:p>
            <a:endParaRPr lang="fi-FI"/>
          </a:p>
          <a:p>
            <a:endParaRPr lang="fi-FI"/>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54186"/>
            <a:ext cx="2304000" cy="889001"/>
          </a:xfrm>
          <a:solidFill>
            <a:schemeClr val="bg2"/>
          </a:solidFill>
          <a:ln>
            <a:solidFill>
              <a:schemeClr val="tx2"/>
            </a:solidFill>
          </a:ln>
        </p:spPr>
        <p:txBody>
          <a:bodyPr/>
          <a:lstStyle/>
          <a:p>
            <a:r>
              <a:rPr lang="sv-FI">
                <a:solidFill>
                  <a:schemeClr val="tx2"/>
                </a:solidFill>
              </a:rPr>
              <a:t>Ärekränkning</a:t>
            </a:r>
          </a:p>
          <a:p>
            <a:r>
              <a:rPr lang="sv-FI">
                <a:solidFill>
                  <a:schemeClr val="tx2"/>
                </a:solidFill>
              </a:rPr>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3" y="2343706"/>
            <a:ext cx="2303999" cy="4258393"/>
          </a:xfrm>
        </p:spPr>
        <p:txBody>
          <a:bodyPr/>
          <a:lstStyle/>
          <a:p>
            <a:pPr algn="l"/>
            <a:r>
              <a:rPr lang="sv-FI" b="0" i="0">
                <a:solidFill>
                  <a:srgbClr val="262626"/>
                </a:solidFill>
                <a:latin typeface="+mj-lt"/>
              </a:rPr>
              <a:t>Ungdom X publicerade en bild i Snapchat där hen hade en identifierbar skada i ansiktet. </a:t>
            </a:r>
            <a:r>
              <a:rPr lang="sv-FI">
                <a:solidFill>
                  <a:srgbClr val="262626"/>
                </a:solidFill>
                <a:latin typeface="+mj-lt"/>
              </a:rPr>
              <a:t>X lät förstå att pojkvännen hade orsakat skadan.</a:t>
            </a:r>
            <a:r>
              <a:rPr lang="sv-FI" b="0" i="0">
                <a:solidFill>
                  <a:srgbClr val="262626"/>
                </a:solidFill>
                <a:latin typeface="+mj-lt"/>
              </a:rPr>
              <a:t> </a:t>
            </a:r>
          </a:p>
          <a:p>
            <a:pPr algn="l"/>
            <a:r>
              <a:rPr lang="sv-FI">
                <a:solidFill>
                  <a:srgbClr val="262626"/>
                </a:solidFill>
                <a:latin typeface="+mj-lt"/>
              </a:rPr>
              <a:t>Ingen polisanmälan hade gjorts om eventuell misshandel.</a:t>
            </a:r>
          </a:p>
          <a:p>
            <a:pPr algn="l"/>
            <a:r>
              <a:rPr lang="sv-FI">
                <a:solidFill>
                  <a:srgbClr val="262626"/>
                </a:solidFill>
                <a:latin typeface="+mj-lt"/>
              </a:rPr>
              <a:t> </a:t>
            </a:r>
            <a:r>
              <a:rPr lang="sv-FI" b="1" i="0">
                <a:solidFill>
                  <a:srgbClr val="262626"/>
                </a:solidFill>
                <a:latin typeface="+mj-lt"/>
              </a:rPr>
              <a:t>16-åringen</a:t>
            </a:r>
            <a:r>
              <a:rPr lang="sv-FI" i="0">
                <a:solidFill>
                  <a:srgbClr val="262626"/>
                </a:solidFill>
                <a:latin typeface="+mj-lt"/>
              </a:rPr>
              <a:t> dömdes till 15 dagsböter för ärekränkning som begåtts som ung person.</a:t>
            </a:r>
          </a:p>
          <a:p>
            <a:pPr algn="l"/>
            <a:r>
              <a:rPr lang="sv-FI" sz="1200">
                <a:latin typeface="+mj-lt"/>
                <a:hlinkClick r:id="rId5"/>
              </a:rPr>
              <a:t>Nuori tyttö kertoi Snapchatissä poikaystävänsä pahoinpidelleen hänet – sai lopulta itse tuomion kunnianloukkauksesta | Paikalliset | Helsingin Uutiset</a:t>
            </a:r>
          </a:p>
          <a:p>
            <a:endParaRPr lang="fi-FI"/>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p>
            <a:r>
              <a:rPr lang="sv-FI">
                <a:solidFill>
                  <a:schemeClr val="tx2"/>
                </a:solidFill>
              </a:rPr>
              <a:t>Olaga hot</a:t>
            </a:r>
          </a:p>
          <a:p>
            <a:r>
              <a:rPr lang="sv-FI">
                <a:solidFill>
                  <a:schemeClr val="tx2"/>
                </a:solidFill>
              </a:rPr>
              <a:t>Maj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6450" y="2427851"/>
            <a:ext cx="2303999" cy="3817437"/>
          </a:xfrm>
        </p:spPr>
        <p:txBody>
          <a:bodyPr/>
          <a:lstStyle/>
          <a:p>
            <a:r>
              <a:rPr lang="sv-FI"/>
              <a:t>En stor grupp ungdomar samlades för att spela fotboll.</a:t>
            </a:r>
          </a:p>
          <a:p>
            <a:r>
              <a:rPr lang="sv-FI"/>
              <a:t>Situationen eskalerade och dödshot ropades ut under evenemanget.</a:t>
            </a:r>
          </a:p>
          <a:p>
            <a:r>
              <a:rPr lang="sv-FI"/>
              <a:t>Ärendet framskred till polisutredning som misstanke om olaga hot. </a:t>
            </a:r>
          </a:p>
          <a:p>
            <a:r>
              <a:rPr lang="sv-FI">
                <a:hlinkClick r:id="rId6"/>
              </a:rPr>
              <a:t>Yli sata nuorta kokoontui jalkapallopeliin Lappeenrannassa – poliisi tutkii, tapahtuiko siellä laiton uhkaus | Kotimaa | Yle</a:t>
            </a:r>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0" y="1199117"/>
            <a:ext cx="2304000" cy="889001"/>
          </a:xfrm>
          <a:solidFill>
            <a:schemeClr val="bg2"/>
          </a:solidFill>
          <a:ln>
            <a:solidFill>
              <a:schemeClr val="tx2"/>
            </a:solidFill>
          </a:ln>
        </p:spPr>
        <p:txBody>
          <a:bodyPr/>
          <a:lstStyle/>
          <a:p>
            <a:r>
              <a:rPr lang="sv-FI">
                <a:solidFill>
                  <a:schemeClr val="tx2"/>
                </a:solidFill>
              </a:rPr>
              <a:t>Video med lärarens sång</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37441" y="2427851"/>
            <a:ext cx="2303999" cy="3817437"/>
          </a:xfrm>
        </p:spPr>
        <p:txBody>
          <a:bodyPr/>
          <a:lstStyle/>
          <a:p>
            <a:pPr lvl="1">
              <a:buFont typeface="Arial" panose="020B0604020202020204" pitchFamily="34" charset="0"/>
              <a:buChar char="•"/>
            </a:pPr>
            <a:r>
              <a:rPr lang="sv-FI" sz="1400"/>
              <a:t>En 15-åring lade upp en video där hens lärare sjunger på skolans valborgsfest på Youtube under rubriken "Karaoke of the mental hospital" och nämnde läraren vid namn</a:t>
            </a:r>
          </a:p>
          <a:p>
            <a:pPr lvl="1">
              <a:buFont typeface="Arial" panose="020B0604020202020204" pitchFamily="34" charset="0"/>
              <a:buChar char="•"/>
            </a:pPr>
            <a:r>
              <a:rPr lang="sv-FI" sz="1400"/>
              <a:t> dömdes 2007 till böter på 90 euro för ärekränkning, 800 euro ersättningar samt att betala lärarens rättegångskostnader till ett värde av 2 000 euro</a:t>
            </a:r>
          </a:p>
          <a:p>
            <a:endParaRPr lang="fi-FI"/>
          </a:p>
        </p:txBody>
      </p:sp>
      <p:pic>
        <p:nvPicPr>
          <p:cNvPr id="11" name="Kuva 10">
            <a:extLst>
              <a:ext uri="{FF2B5EF4-FFF2-40B4-BE49-F238E27FC236}">
                <a16:creationId xmlns:a16="http://schemas.microsoft.com/office/drawing/2014/main" id="{91040766-C787-6BC4-71BB-DAD6BF6CA37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70" y="5870864"/>
            <a:ext cx="603080" cy="853415"/>
          </a:xfrm>
          <a:prstGeom prst="rect">
            <a:avLst/>
          </a:prstGeom>
        </p:spPr>
      </p:pic>
    </p:spTree>
    <p:extLst>
      <p:ext uri="{BB962C8B-B14F-4D97-AF65-F5344CB8AC3E}">
        <p14:creationId xmlns:p14="http://schemas.microsoft.com/office/powerpoint/2010/main" val="18965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bg/>
                                          </p:spTgt>
                                        </p:tgtEl>
                                        <p:attrNameLst>
                                          <p:attrName>style.visibility</p:attrName>
                                        </p:attrNameLst>
                                      </p:cBhvr>
                                      <p:to>
                                        <p:strVal val="visible"/>
                                      </p:to>
                                    </p:set>
                                    <p:anim calcmode="lin" valueType="num">
                                      <p:cBhvr additive="base">
                                        <p:cTn id="2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fade">
                                      <p:cBhvr>
                                        <p:cTn id="47" dur="1000"/>
                                        <p:tgtEl>
                                          <p:spTgt spid="5">
                                            <p:bg/>
                                          </p:spTgt>
                                        </p:tgtEl>
                                      </p:cBhvr>
                                    </p:animEffect>
                                    <p:anim calcmode="lin" valueType="num">
                                      <p:cBhvr>
                                        <p:cTn id="48" dur="1000" fill="hold"/>
                                        <p:tgtEl>
                                          <p:spTgt spid="5">
                                            <p:bg/>
                                          </p:spTgt>
                                        </p:tgtEl>
                                        <p:attrNameLst>
                                          <p:attrName>ppt_x</p:attrName>
                                        </p:attrNameLst>
                                      </p:cBhvr>
                                      <p:tavLst>
                                        <p:tav tm="0">
                                          <p:val>
                                            <p:strVal val="#ppt_x"/>
                                          </p:val>
                                        </p:tav>
                                        <p:tav tm="100000">
                                          <p:val>
                                            <p:strVal val="#ppt_x"/>
                                          </p:val>
                                        </p:tav>
                                      </p:tavLst>
                                    </p:anim>
                                    <p:anim calcmode="lin" valueType="num">
                                      <p:cBhvr>
                                        <p:cTn id="4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1000"/>
                                        <p:tgtEl>
                                          <p:spTgt spid="5">
                                            <p:txEl>
                                              <p:pRg st="0" end="0"/>
                                            </p:txEl>
                                          </p:spTgt>
                                        </p:tgtEl>
                                      </p:cBhvr>
                                    </p:animEffect>
                                    <p:anim calcmode="lin" valueType="num">
                                      <p:cBhvr>
                                        <p:cTn id="5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1000"/>
                                        <p:tgtEl>
                                          <p:spTgt spid="5">
                                            <p:txEl>
                                              <p:pRg st="1" end="1"/>
                                            </p:txEl>
                                          </p:spTgt>
                                        </p:tgtEl>
                                      </p:cBhvr>
                                    </p:animEffect>
                                    <p:anim calcmode="lin" valueType="num">
                                      <p:cBhvr>
                                        <p:cTn id="6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fade">
                                      <p:cBhvr>
                                        <p:cTn id="66" dur="1000"/>
                                        <p:tgtEl>
                                          <p:spTgt spid="6">
                                            <p:txEl>
                                              <p:pRg st="0" end="0"/>
                                            </p:txEl>
                                          </p:spTgt>
                                        </p:tgtEl>
                                      </p:cBhvr>
                                    </p:animEffect>
                                    <p:anim calcmode="lin" valueType="num">
                                      <p:cBhvr>
                                        <p:cTn id="6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Effect transition="in" filter="fade">
                                      <p:cBhvr>
                                        <p:cTn id="73" dur="1000"/>
                                        <p:tgtEl>
                                          <p:spTgt spid="6">
                                            <p:txEl>
                                              <p:pRg st="1" end="1"/>
                                            </p:txEl>
                                          </p:spTgt>
                                        </p:tgtEl>
                                      </p:cBhvr>
                                    </p:animEffect>
                                    <p:anim calcmode="lin" valueType="num">
                                      <p:cBhvr>
                                        <p:cTn id="7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Effect transition="in" filter="fade">
                                      <p:cBhvr>
                                        <p:cTn id="80" dur="1000"/>
                                        <p:tgtEl>
                                          <p:spTgt spid="6">
                                            <p:txEl>
                                              <p:pRg st="2" end="2"/>
                                            </p:txEl>
                                          </p:spTgt>
                                        </p:tgtEl>
                                      </p:cBhvr>
                                    </p:animEffect>
                                    <p:anim calcmode="lin" valueType="num">
                                      <p:cBhvr>
                                        <p:cTn id="8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Effect transition="in" filter="fade">
                                      <p:cBhvr>
                                        <p:cTn id="87" dur="1000"/>
                                        <p:tgtEl>
                                          <p:spTgt spid="6">
                                            <p:txEl>
                                              <p:pRg st="3" end="3"/>
                                            </p:txEl>
                                          </p:spTgt>
                                        </p:tgtEl>
                                      </p:cBhvr>
                                    </p:animEffect>
                                    <p:anim calcmode="lin" valueType="num">
                                      <p:cBhvr>
                                        <p:cTn id="8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bg/>
                                          </p:spTgt>
                                        </p:tgtEl>
                                        <p:attrNameLst>
                                          <p:attrName>style.visibility</p:attrName>
                                        </p:attrNameLst>
                                      </p:cBhvr>
                                      <p:to>
                                        <p:strVal val="visible"/>
                                      </p:to>
                                    </p:set>
                                    <p:animEffect transition="in" filter="fade">
                                      <p:cBhvr>
                                        <p:cTn id="94" dur="1000"/>
                                        <p:tgtEl>
                                          <p:spTgt spid="7">
                                            <p:bg/>
                                          </p:spTgt>
                                        </p:tgtEl>
                                      </p:cBhvr>
                                    </p:animEffect>
                                    <p:anim calcmode="lin" valueType="num">
                                      <p:cBhvr>
                                        <p:cTn id="95" dur="1000" fill="hold"/>
                                        <p:tgtEl>
                                          <p:spTgt spid="7">
                                            <p:bg/>
                                          </p:spTgt>
                                        </p:tgtEl>
                                        <p:attrNameLst>
                                          <p:attrName>ppt_x</p:attrName>
                                        </p:attrNameLst>
                                      </p:cBhvr>
                                      <p:tavLst>
                                        <p:tav tm="0">
                                          <p:val>
                                            <p:strVal val="#ppt_x"/>
                                          </p:val>
                                        </p:tav>
                                        <p:tav tm="100000">
                                          <p:val>
                                            <p:strVal val="#ppt_x"/>
                                          </p:val>
                                        </p:tav>
                                      </p:tavLst>
                                    </p:anim>
                                    <p:anim calcmode="lin" valueType="num">
                                      <p:cBhvr>
                                        <p:cTn id="9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Effect transition="in" filter="fade">
                                      <p:cBhvr>
                                        <p:cTn id="101" dur="1000"/>
                                        <p:tgtEl>
                                          <p:spTgt spid="7">
                                            <p:txEl>
                                              <p:pRg st="0" end="0"/>
                                            </p:txEl>
                                          </p:spTgt>
                                        </p:tgtEl>
                                      </p:cBhvr>
                                    </p:animEffect>
                                    <p:anim calcmode="lin" valueType="num">
                                      <p:cBhvr>
                                        <p:cTn id="10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7">
                                            <p:txEl>
                                              <p:pRg st="1" end="1"/>
                                            </p:txEl>
                                          </p:spTgt>
                                        </p:tgtEl>
                                        <p:attrNameLst>
                                          <p:attrName>style.visibility</p:attrName>
                                        </p:attrNameLst>
                                      </p:cBhvr>
                                      <p:to>
                                        <p:strVal val="visible"/>
                                      </p:to>
                                    </p:set>
                                    <p:animEffect transition="in" filter="fade">
                                      <p:cBhvr>
                                        <p:cTn id="108" dur="1000"/>
                                        <p:tgtEl>
                                          <p:spTgt spid="7">
                                            <p:txEl>
                                              <p:pRg st="1" end="1"/>
                                            </p:txEl>
                                          </p:spTgt>
                                        </p:tgtEl>
                                      </p:cBhvr>
                                    </p:animEffect>
                                    <p:anim calcmode="lin" valueType="num">
                                      <p:cBhvr>
                                        <p:cTn id="10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1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8">
                                            <p:txEl>
                                              <p:pRg st="0" end="0"/>
                                            </p:txEl>
                                          </p:spTgt>
                                        </p:tgtEl>
                                        <p:attrNameLst>
                                          <p:attrName>style.visibility</p:attrName>
                                        </p:attrNameLst>
                                      </p:cBhvr>
                                      <p:to>
                                        <p:strVal val="visible"/>
                                      </p:to>
                                    </p:set>
                                    <p:animEffect transition="in" filter="fade">
                                      <p:cBhvr>
                                        <p:cTn id="113" dur="1000"/>
                                        <p:tgtEl>
                                          <p:spTgt spid="8">
                                            <p:txEl>
                                              <p:pRg st="0" end="0"/>
                                            </p:txEl>
                                          </p:spTgt>
                                        </p:tgtEl>
                                      </p:cBhvr>
                                    </p:animEffect>
                                    <p:anim calcmode="lin" valueType="num">
                                      <p:cBhvr>
                                        <p:cTn id="1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8">
                                            <p:txEl>
                                              <p:pRg st="1" end="1"/>
                                            </p:txEl>
                                          </p:spTgt>
                                        </p:tgtEl>
                                        <p:attrNameLst>
                                          <p:attrName>style.visibility</p:attrName>
                                        </p:attrNameLst>
                                      </p:cBhvr>
                                      <p:to>
                                        <p:strVal val="visible"/>
                                      </p:to>
                                    </p:set>
                                    <p:animEffect transition="in" filter="fade">
                                      <p:cBhvr>
                                        <p:cTn id="120" dur="1000"/>
                                        <p:tgtEl>
                                          <p:spTgt spid="8">
                                            <p:txEl>
                                              <p:pRg st="1" end="1"/>
                                            </p:txEl>
                                          </p:spTgt>
                                        </p:tgtEl>
                                      </p:cBhvr>
                                    </p:animEffect>
                                    <p:anim calcmode="lin" valueType="num">
                                      <p:cBhvr>
                                        <p:cTn id="1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8">
                                            <p:txEl>
                                              <p:pRg st="2" end="2"/>
                                            </p:txEl>
                                          </p:spTgt>
                                        </p:tgtEl>
                                        <p:attrNameLst>
                                          <p:attrName>style.visibility</p:attrName>
                                        </p:attrNameLst>
                                      </p:cBhvr>
                                      <p:to>
                                        <p:strVal val="visible"/>
                                      </p:to>
                                    </p:set>
                                    <p:animEffect transition="in" filter="fade">
                                      <p:cBhvr>
                                        <p:cTn id="127" dur="1000"/>
                                        <p:tgtEl>
                                          <p:spTgt spid="8">
                                            <p:txEl>
                                              <p:pRg st="2" end="2"/>
                                            </p:txEl>
                                          </p:spTgt>
                                        </p:tgtEl>
                                      </p:cBhvr>
                                    </p:animEffect>
                                    <p:anim calcmode="lin" valueType="num">
                                      <p:cBhvr>
                                        <p:cTn id="1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8">
                                            <p:txEl>
                                              <p:pRg st="3" end="3"/>
                                            </p:txEl>
                                          </p:spTgt>
                                        </p:tgtEl>
                                        <p:attrNameLst>
                                          <p:attrName>style.visibility</p:attrName>
                                        </p:attrNameLst>
                                      </p:cBhvr>
                                      <p:to>
                                        <p:strVal val="visible"/>
                                      </p:to>
                                    </p:set>
                                    <p:animEffect transition="in" filter="fade">
                                      <p:cBhvr>
                                        <p:cTn id="134" dur="1000"/>
                                        <p:tgtEl>
                                          <p:spTgt spid="8">
                                            <p:txEl>
                                              <p:pRg st="3" end="3"/>
                                            </p:txEl>
                                          </p:spTgt>
                                        </p:tgtEl>
                                      </p:cBhvr>
                                    </p:animEffect>
                                    <p:anim calcmode="lin" valueType="num">
                                      <p:cBhvr>
                                        <p:cTn id="1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9">
                                            <p:bg/>
                                          </p:spTgt>
                                        </p:tgtEl>
                                        <p:attrNameLst>
                                          <p:attrName>style.visibility</p:attrName>
                                        </p:attrNameLst>
                                      </p:cBhvr>
                                      <p:to>
                                        <p:strVal val="visible"/>
                                      </p:to>
                                    </p:set>
                                    <p:animEffect transition="in" filter="fade">
                                      <p:cBhvr>
                                        <p:cTn id="141" dur="1000"/>
                                        <p:tgtEl>
                                          <p:spTgt spid="9">
                                            <p:bg/>
                                          </p:spTgt>
                                        </p:tgtEl>
                                      </p:cBhvr>
                                    </p:animEffect>
                                    <p:anim calcmode="lin" valueType="num">
                                      <p:cBhvr>
                                        <p:cTn id="142" dur="1000" fill="hold"/>
                                        <p:tgtEl>
                                          <p:spTgt spid="9">
                                            <p:bg/>
                                          </p:spTgt>
                                        </p:tgtEl>
                                        <p:attrNameLst>
                                          <p:attrName>ppt_x</p:attrName>
                                        </p:attrNameLst>
                                      </p:cBhvr>
                                      <p:tavLst>
                                        <p:tav tm="0">
                                          <p:val>
                                            <p:strVal val="#ppt_x"/>
                                          </p:val>
                                        </p:tav>
                                        <p:tav tm="100000">
                                          <p:val>
                                            <p:strVal val="#ppt_x"/>
                                          </p:val>
                                        </p:tav>
                                      </p:tavLst>
                                    </p:anim>
                                    <p:anim calcmode="lin" valueType="num">
                                      <p:cBhvr>
                                        <p:cTn id="143"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9">
                                            <p:txEl>
                                              <p:pRg st="0" end="0"/>
                                            </p:txEl>
                                          </p:spTgt>
                                        </p:tgtEl>
                                        <p:attrNameLst>
                                          <p:attrName>style.visibility</p:attrName>
                                        </p:attrNameLst>
                                      </p:cBhvr>
                                      <p:to>
                                        <p:strVal val="visible"/>
                                      </p:to>
                                    </p:set>
                                    <p:animEffect transition="in" filter="fade">
                                      <p:cBhvr>
                                        <p:cTn id="148" dur="1000"/>
                                        <p:tgtEl>
                                          <p:spTgt spid="9">
                                            <p:txEl>
                                              <p:pRg st="0" end="0"/>
                                            </p:txEl>
                                          </p:spTgt>
                                        </p:tgtEl>
                                      </p:cBhvr>
                                    </p:animEffect>
                                    <p:anim calcmode="lin" valueType="num">
                                      <p:cBhvr>
                                        <p:cTn id="1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0">
                                            <p:txEl>
                                              <p:pRg st="0" end="0"/>
                                            </p:txEl>
                                          </p:spTgt>
                                        </p:tgtEl>
                                        <p:attrNameLst>
                                          <p:attrName>style.visibility</p:attrName>
                                        </p:attrNameLst>
                                      </p:cBhvr>
                                      <p:to>
                                        <p:strVal val="visible"/>
                                      </p:to>
                                    </p:set>
                                    <p:animEffect transition="in" filter="fade">
                                      <p:cBhvr>
                                        <p:cTn id="153" dur="1000"/>
                                        <p:tgtEl>
                                          <p:spTgt spid="10">
                                            <p:txEl>
                                              <p:pRg st="0" end="0"/>
                                            </p:txEl>
                                          </p:spTgt>
                                        </p:tgtEl>
                                      </p:cBhvr>
                                    </p:animEffect>
                                    <p:anim calcmode="lin" valueType="num">
                                      <p:cBhvr>
                                        <p:cTn id="15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0">
                                            <p:txEl>
                                              <p:pRg st="1" end="1"/>
                                            </p:txEl>
                                          </p:spTgt>
                                        </p:tgtEl>
                                        <p:attrNameLst>
                                          <p:attrName>style.visibility</p:attrName>
                                        </p:attrNameLst>
                                      </p:cBhvr>
                                      <p:to>
                                        <p:strVal val="visible"/>
                                      </p:to>
                                    </p:set>
                                    <p:animEffect transition="in" filter="fade">
                                      <p:cBhvr>
                                        <p:cTn id="158" dur="1000"/>
                                        <p:tgtEl>
                                          <p:spTgt spid="10">
                                            <p:txEl>
                                              <p:pRg st="1" end="1"/>
                                            </p:txEl>
                                          </p:spTgt>
                                        </p:tgtEl>
                                      </p:cBhvr>
                                    </p:animEffect>
                                    <p:anim calcmode="lin" valueType="num">
                                      <p:cBhvr>
                                        <p:cTn id="15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build="p" animBg="1"/>
      <p:bldP spid="8" grpId="0" build="p"/>
      <p:bldP spid="9" grpId="0" build="p" animBg="1"/>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ctr">
                        <a:buNone/>
                      </a:pPr>
                      <a:r>
                        <a:rPr lang="sv-FI" sz="2000" b="1"/>
                        <a:t>X</a:t>
                      </a:r>
                    </a:p>
                  </a:txBody>
                  <a:tcPr/>
                </a:tc>
                <a:tc>
                  <a:txBody>
                    <a:bodyPr/>
                    <a:lstStyle/>
                    <a:p>
                      <a:pPr lvl="0" algn="ctr">
                        <a:buNone/>
                      </a:pPr>
                      <a:r>
                        <a:rPr lang="sv-FI" sz="2000" b="1"/>
                        <a:t>X</a:t>
                      </a:r>
                    </a:p>
                  </a:txBody>
                  <a:tcPr/>
                </a:tc>
                <a:tc>
                  <a:txBody>
                    <a:bodyPr/>
                    <a:lstStyle/>
                    <a:p>
                      <a:pPr lvl="0" algn="ctr">
                        <a:buNone/>
                      </a:pPr>
                      <a:r>
                        <a:rPr lang="sv-FI" sz="2000" b="1"/>
                        <a:t>X</a:t>
                      </a:r>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r>
                        <a:rPr lang="sv-FI" sz="2000"/>
                        <a:t>Tobak, svaga alkoholdrycker (alkohol 1,2–22%).</a:t>
                      </a:r>
                    </a:p>
                    <a:p>
                      <a:pPr lvl="0">
                        <a:buNone/>
                      </a:pPr>
                      <a:r>
                        <a:rPr lang="sv-FI" sz="2000"/>
                        <a:t>Nikotinpåsar.</a:t>
                      </a:r>
                    </a:p>
                    <a:p>
                      <a:pPr lvl="0">
                        <a:buNone/>
                      </a:pPr>
                      <a:r>
                        <a:rPr lang="sv-FI" sz="2000"/>
                        <a:t>E-cigaretter (produkter i gatuhandeln olagliga).</a:t>
                      </a:r>
                    </a:p>
                    <a:p>
                      <a:pPr lvl="0">
                        <a:buNone/>
                      </a:pPr>
                      <a:r>
                        <a:rPr lang="sv-FI" sz="2000"/>
                        <a:t>Snus</a:t>
                      </a:r>
                    </a:p>
                    <a:p>
                      <a:pPr lvl="0">
                        <a:buNone/>
                      </a:pPr>
                      <a:r>
                        <a:rPr lang="sv-FI" sz="2000"/>
                        <a:t>(försäljning och köp olagligt i Finland.)</a:t>
                      </a:r>
                    </a:p>
                  </a:txBody>
                  <a:tcPr/>
                </a:tc>
                <a:tc>
                  <a:txBody>
                    <a:bodyPr/>
                    <a:lstStyle/>
                    <a:p>
                      <a:r>
                        <a:rPr lang="sv-FI" sz="2000"/>
                        <a:t>Droger, t.ex. cannabis, kokain, ecstasy, heroin.</a:t>
                      </a:r>
                    </a:p>
                    <a:p>
                      <a:pPr lvl="0">
                        <a:buNone/>
                      </a:pPr>
                      <a:r>
                        <a:rPr lang="sv-FI" sz="2000"/>
                        <a:t>Nikotinprodukter med över 20 mg nikotin (t.ex. vissa e-cigaretter).</a:t>
                      </a:r>
                    </a:p>
                    <a:p>
                      <a:pPr lvl="0" algn="l" rtl="0">
                        <a:buNone/>
                      </a:pPr>
                      <a:endParaRPr lang="en-US"/>
                    </a:p>
                    <a:p>
                      <a:pPr lvl="0">
                        <a:buNone/>
                      </a:pPr>
                      <a:r>
                        <a:rPr lang="sv-FI" sz="1400" b="1"/>
                        <a:t>Olagliga i Finland </a:t>
                      </a:r>
                    </a:p>
                    <a:p>
                      <a:pPr lvl="0">
                        <a:buNone/>
                      </a:pPr>
                      <a:r>
                        <a:rPr lang="sv-FI" sz="1400" b="1"/>
                        <a:t>för personer i alla åldrar!</a:t>
                      </a:r>
                    </a:p>
                  </a:txBody>
                  <a:tcPr/>
                </a:tc>
                <a:tc>
                  <a:txBody>
                    <a:bodyPr/>
                    <a:lstStyle/>
                    <a:p>
                      <a:pPr lvl="0">
                        <a:buNone/>
                      </a:pPr>
                      <a:r>
                        <a:rPr lang="sv-FI" sz="2000" b="0"/>
                        <a:t>Läkemedels- </a:t>
                      </a:r>
                    </a:p>
                    <a:p>
                      <a:pPr lvl="0">
                        <a:buNone/>
                      </a:pPr>
                      <a:r>
                        <a:rPr lang="sv-FI" sz="2000" b="0"/>
                        <a:t>missbruk. </a:t>
                      </a:r>
                    </a:p>
                    <a:p>
                      <a:pPr lvl="0">
                        <a:buNone/>
                      </a:pPr>
                      <a:r>
                        <a:rPr lang="sv-FI" sz="2000" b="0"/>
                        <a:t>Blandmissbruk.</a:t>
                      </a:r>
                    </a:p>
                    <a:p>
                      <a:pPr lvl="0">
                        <a:buNone/>
                      </a:pPr>
                      <a:r>
                        <a:rPr lang="sv-FI" sz="2000" b="0"/>
                        <a:t>Alla kemikalier som används i berusningssyfte.</a:t>
                      </a:r>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r>
                        <a:rPr lang="sv-FI" sz="2000"/>
                        <a:t>Starka alkoholdrycker, t.ex. vodka, alla med över 22 % alkohol</a:t>
                      </a:r>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Rusmedelstabell</a:t>
            </a:r>
          </a:p>
        </p:txBody>
      </p:sp>
    </p:spTree>
    <p:extLst>
      <p:ext uri="{BB962C8B-B14F-4D97-AF65-F5344CB8AC3E}">
        <p14:creationId xmlns:p14="http://schemas.microsoft.com/office/powerpoint/2010/main" val="4177836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2">
            <a:extLst>
              <a:ext uri="{FF2B5EF4-FFF2-40B4-BE49-F238E27FC236}">
                <a16:creationId xmlns:a16="http://schemas.microsoft.com/office/drawing/2014/main" id="{28948BAE-5F2D-989C-5419-D55A2E24D3CC}"/>
              </a:ext>
              <a:ext uri="{C183D7F6-B498-43B3-948B-1728B52AA6E4}">
                <adec:decorative xmlns:adec="http://schemas.microsoft.com/office/drawing/2017/decorative" val="1"/>
              </a:ext>
            </a:extLst>
          </p:cNvPr>
          <p:cNvGraphicFramePr>
            <a:graphicFrameLocks noGrp="1"/>
          </p:cNvGraphicFramePr>
          <p:nvPr>
            <p:ph idx="4294967295"/>
          </p:nvPr>
        </p:nvGraphicFramePr>
        <p:xfrm>
          <a:off x="671349" y="-1246909"/>
          <a:ext cx="10849301" cy="743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4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FI" sz="2800" b="1" i="0" u="none" strike="noStrike" cap="none" normalizeH="0" baseline="0" noProof="0">
                <a:ln>
                  <a:noFill/>
                </a:ln>
                <a:solidFill>
                  <a:schemeClr val="bg1"/>
                </a:solidFill>
                <a:uLnTx/>
                <a:uFillTx/>
                <a:latin typeface="Arial"/>
                <a:ea typeface="+mn-ea"/>
                <a:cs typeface="Arial"/>
              </a:rPr>
              <a:t>Uppgift: Bli brottsutredare</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
        <p:nvSpPr>
          <p:cNvPr id="10" name="Text Placeholder 3">
            <a:extLst>
              <a:ext uri="{FF2B5EF4-FFF2-40B4-BE49-F238E27FC236}">
                <a16:creationId xmlns:a16="http://schemas.microsoft.com/office/drawing/2014/main" id="{601E5BC3-48AF-C27F-3D37-CE019DF2BD85}"/>
              </a:ext>
            </a:extLst>
          </p:cNvPr>
          <p:cNvSpPr>
            <a:spLocks noGrp="1"/>
          </p:cNvSpPr>
          <p:nvPr>
            <p:ph type="body" sz="quarter" idx="17"/>
          </p:nvPr>
        </p:nvSpPr>
        <p:spPr>
          <a:xfrm>
            <a:off x="134825" y="4981479"/>
            <a:ext cx="134565" cy="256852"/>
          </a:xfrm>
        </p:spPr>
        <p:txBody>
          <a:bodyPr/>
          <a:lstStyle/>
          <a:p>
            <a:endParaRPr lang="en-US"/>
          </a:p>
        </p:txBody>
      </p:sp>
    </p:spTree>
    <p:extLst>
      <p:ext uri="{BB962C8B-B14F-4D97-AF65-F5344CB8AC3E}">
        <p14:creationId xmlns:p14="http://schemas.microsoft.com/office/powerpoint/2010/main" val="658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FD6820-465A-F848-58BD-A4BC6A8EE74D}"/>
              </a:ext>
            </a:extLst>
          </p:cNvPr>
          <p:cNvSpPr>
            <a:spLocks noGrp="1"/>
          </p:cNvSpPr>
          <p:nvPr>
            <p:ph type="title"/>
          </p:nvPr>
        </p:nvSpPr>
        <p:spPr>
          <a:xfrm>
            <a:off x="904425" y="183296"/>
            <a:ext cx="10435091" cy="454075"/>
          </a:xfrm>
        </p:spPr>
        <p:txBody>
          <a:bodyPr/>
          <a:lstStyle/>
          <a:p>
            <a:r>
              <a:rPr lang="sv-FI" sz="3733"/>
              <a:t>Vilka brott hittar du i berättelsen?</a:t>
            </a:r>
          </a:p>
        </p:txBody>
      </p:sp>
      <p:sp>
        <p:nvSpPr>
          <p:cNvPr id="3" name="Tekstin paikkamerkki 2">
            <a:extLst>
              <a:ext uri="{FF2B5EF4-FFF2-40B4-BE49-F238E27FC236}">
                <a16:creationId xmlns:a16="http://schemas.microsoft.com/office/drawing/2014/main" id="{ECB640F3-05FA-6C66-6D20-F5530C33B031}"/>
              </a:ext>
            </a:extLst>
          </p:cNvPr>
          <p:cNvSpPr>
            <a:spLocks noGrp="1"/>
          </p:cNvSpPr>
          <p:nvPr>
            <p:ph type="body" idx="1"/>
          </p:nvPr>
        </p:nvSpPr>
        <p:spPr>
          <a:xfrm>
            <a:off x="185969" y="681296"/>
            <a:ext cx="11153547" cy="5919576"/>
          </a:xfrm>
        </p:spPr>
        <p:txBody>
          <a:bodyPr vert="horz" lIns="0" tIns="45720" rIns="0" bIns="45720" rtlCol="0" anchor="t">
            <a:noAutofit/>
          </a:bodyPr>
          <a:lstStyle/>
          <a:p>
            <a:pPr marL="239601" indent="-239601">
              <a:buNone/>
            </a:pPr>
            <a:r>
              <a:rPr lang="sv-FI" sz="1733">
                <a:solidFill>
                  <a:srgbClr val="444444"/>
                </a:solidFill>
                <a:ea typeface="Calibri"/>
              </a:rPr>
              <a:t>	</a:t>
            </a:r>
            <a:r>
              <a:rPr lang="sv-FI" sz="1700">
                <a:solidFill>
                  <a:srgbClr val="444444"/>
                </a:solidFill>
                <a:ea typeface="Calibri"/>
              </a:rPr>
              <a:t>Marketta är 17 år och har köpt sin första lättviktsmotorcykel för pengar som hon länge sparat. Det är mycket som måste fixas på lättviktaren, så Marketta tillbringar en vecka från morgon till kväll i garaget. Hon har pratat mycket om lättviktaren med sina vänner och i sociala medier, så pressen att få köra den är stor. Äntligen får hon motorcykelns maskinsida i skick och Marketta kan visa cykeln för sina kompisar. Marketta har ännu inte hunnit satsa på cykelns utseende och därför ser cykeln nästan ut som om det skulle ha hittats i diket. </a:t>
            </a:r>
          </a:p>
          <a:p>
            <a:pPr marL="239601" indent="-239601">
              <a:buNone/>
            </a:pPr>
            <a:r>
              <a:rPr lang="sv-FI" sz="1700">
                <a:solidFill>
                  <a:srgbClr val="444444"/>
                </a:solidFill>
                <a:ea typeface="Calibri"/>
              </a:rPr>
              <a:t>	När Marketta träffar sina kompisar börjar de skratta. Allt sparande och flitigt arbete går till spillo, för att inte tala om Markettas stolthet över sin motorcykel. Under de följande veckorna fortsätter mobbningen och retandet om motorcykeln och Marketta kör snart endast nödvändiga skolresor med den. En fredag är Marketta på väg hem från skolan och startar sin lättviktare. Pojkgänget på gården börjar ropa ”för inte oljud med skrotet”, ”borde du skuffa den i ån” och ”min mormor kör en finare moped”. Marketta håller tillbaka tårarna när hon lämnar platsen. När hon kör inser hon dock att mobbningen inte tar slut om hon inte står på sig, så Marketta tvärnitar och vänder tillbaka till skolgården. </a:t>
            </a:r>
          </a:p>
          <a:p>
            <a:pPr marL="239601" indent="-239601">
              <a:buNone/>
            </a:pPr>
            <a:r>
              <a:rPr lang="sv-FI" sz="1700">
                <a:solidFill>
                  <a:srgbClr val="444444"/>
                </a:solidFill>
                <a:ea typeface="Calibri"/>
              </a:rPr>
              <a:t>	På skolgården går Marketta mot pojkgänget. Pojkarna är förvirrade och lite rädda. "Nu får ni lov att sluta käftas", skriker Marketta och tar tag i den närmaste pojken, Samuel, och skakar honom kraftigt. De andra pojkarna försöker lugna ner Marketta, men Marketta släpper inte taget. Samuel lyckas äntligen skaka sig loss och pojkarna lämnar platsen. </a:t>
            </a:r>
          </a:p>
          <a:p>
            <a:pPr marL="239601" indent="-239601">
              <a:buNone/>
            </a:pPr>
            <a:r>
              <a:rPr lang="sv-FI" sz="1700">
                <a:solidFill>
                  <a:srgbClr val="444444"/>
                </a:solidFill>
                <a:ea typeface="Calibri"/>
              </a:rPr>
              <a:t>	Marketta springer efter pojkarna och slår den sista pojken med hjälmen mot bakhuvudet och en annan med knytnäven i tinningen. </a:t>
            </a:r>
          </a:p>
          <a:p>
            <a:pPr marL="239601" indent="-239601">
              <a:buNone/>
            </a:pPr>
            <a:endParaRPr lang="fi-FI" sz="1600"/>
          </a:p>
          <a:p>
            <a:pPr marL="0" indent="0">
              <a:buNone/>
            </a:pPr>
            <a:endParaRPr lang="fi-FI" sz="1600" i="1">
              <a:solidFill>
                <a:srgbClr val="444444"/>
              </a:solidFill>
              <a:latin typeface="Calibri"/>
              <a:ea typeface="Calibri"/>
            </a:endParaRPr>
          </a:p>
        </p:txBody>
      </p:sp>
      <p:sp>
        <p:nvSpPr>
          <p:cNvPr id="4" name="Tekstiruutu 3">
            <a:extLst>
              <a:ext uri="{FF2B5EF4-FFF2-40B4-BE49-F238E27FC236}">
                <a16:creationId xmlns:a16="http://schemas.microsoft.com/office/drawing/2014/main" id="{3C5AC55B-AB2E-9F90-36ED-71344F2AC03F}"/>
              </a:ext>
            </a:extLst>
          </p:cNvPr>
          <p:cNvSpPr txBox="1"/>
          <p:nvPr/>
        </p:nvSpPr>
        <p:spPr>
          <a:xfrm>
            <a:off x="1312785" y="6005076"/>
            <a:ext cx="3657600"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67" b="1" i="0" u="none" strike="noStrike" kern="1200" cap="none" spc="0" normalizeH="0" baseline="0" noProof="0">
                <a:ln>
                  <a:noFill/>
                </a:ln>
                <a:solidFill>
                  <a:prstClr val="black"/>
                </a:solidFill>
                <a:effectLst/>
                <a:uLnTx/>
                <a:uFillTx/>
                <a:latin typeface="Arial"/>
                <a:ea typeface="+mn-ea"/>
                <a:cs typeface="+mn-cs"/>
              </a:rPr>
              <a:t>     Misshandel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67" b="1" i="0" u="none" strike="noStrike" kern="1200" cap="none" spc="0" normalizeH="0" baseline="0" noProof="0">
                <a:ln>
                  <a:noFill/>
                </a:ln>
                <a:solidFill>
                  <a:prstClr val="black"/>
                </a:solidFill>
                <a:effectLst/>
                <a:uLnTx/>
                <a:uFillTx/>
                <a:latin typeface="Arial"/>
                <a:ea typeface="+mn-ea"/>
                <a:cs typeface="Arial"/>
              </a:rPr>
              <a:t>     Kapitel 21 § 5</a:t>
            </a:r>
          </a:p>
        </p:txBody>
      </p:sp>
      <p:sp>
        <p:nvSpPr>
          <p:cNvPr id="5" name="Tekstiruutu 4">
            <a:extLst>
              <a:ext uri="{FF2B5EF4-FFF2-40B4-BE49-F238E27FC236}">
                <a16:creationId xmlns:a16="http://schemas.microsoft.com/office/drawing/2014/main" id="{660B22E0-AEE3-3FBB-27C8-1DE739270161}"/>
              </a:ext>
            </a:extLst>
          </p:cNvPr>
          <p:cNvSpPr txBox="1"/>
          <p:nvPr/>
        </p:nvSpPr>
        <p:spPr>
          <a:xfrm>
            <a:off x="4970385" y="6013324"/>
            <a:ext cx="6369131"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67" b="1" i="0" u="none" strike="noStrike" kern="1200" cap="none" spc="0" normalizeH="0" baseline="0" noProof="0">
                <a:ln>
                  <a:noFill/>
                </a:ln>
                <a:solidFill>
                  <a:prstClr val="black"/>
                </a:solidFill>
                <a:effectLst/>
                <a:uLnTx/>
                <a:uFillTx/>
                <a:latin typeface="Arial"/>
                <a:ea typeface="+mn-ea"/>
                <a:cs typeface="+mn-cs"/>
              </a:rPr>
              <a:t>Fundera tillsammans: är mobbning ett brott? Får den mobbade försvara sig själv och på vilka sätt?</a:t>
            </a:r>
          </a:p>
        </p:txBody>
      </p:sp>
    </p:spTree>
    <p:extLst>
      <p:ext uri="{BB962C8B-B14F-4D97-AF65-F5344CB8AC3E}">
        <p14:creationId xmlns:p14="http://schemas.microsoft.com/office/powerpoint/2010/main" val="6247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a:solidFill>
                  <a:srgbClr val="FFFFFF"/>
                </a:solidFill>
              </a:rPr>
              <a:t>Var får man hjälp i olika situationer?</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8760" fontAlgn="base"/>
            <a:r>
              <a:rPr lang="sv-FI" sz="1600" u="sng">
                <a:solidFill>
                  <a:schemeClr val="bg1"/>
                </a:solidFill>
                <a:latin typeface="Arial"/>
                <a:ea typeface="Times New Roman" panose="02020603050405020304" pitchFamily="18" charset="0"/>
                <a:cs typeface="Arial"/>
              </a:rPr>
              <a:t>RIKU.FI</a:t>
            </a:r>
          </a:p>
          <a:p>
            <a:pPr marL="0" indent="0" fontAlgn="base">
              <a:buNone/>
            </a:pPr>
            <a:r>
              <a:rPr lang="sv-FI" sz="1600">
                <a:solidFill>
                  <a:schemeClr val="bg1"/>
                </a:solidFill>
                <a:latin typeface="Arial"/>
                <a:ea typeface="Times New Roman" panose="02020603050405020304" pitchFamily="18" charset="0"/>
                <a:cs typeface="Arial"/>
              </a:rPr>
              <a:t>Brottsofferjouren 116 006 betjänar på finska må–fr kl. 9–20. (avgiftsfri + anonym) på webbplatsen RIKU-Chat.</a:t>
            </a:r>
          </a:p>
          <a:p>
            <a:pPr indent="-238760" fontAlgn="base"/>
            <a:r>
              <a:rPr lang="sv-FI" sz="1600" u="sng">
                <a:solidFill>
                  <a:schemeClr val="bg1"/>
                </a:solidFill>
                <a:latin typeface="Arial"/>
                <a:ea typeface="Times New Roman" panose="02020603050405020304" pitchFamily="18" charset="0"/>
                <a:cs typeface="Arial"/>
              </a:rPr>
              <a:t>MLL.FI</a:t>
            </a:r>
          </a:p>
          <a:p>
            <a:pPr marL="0" indent="0" fontAlgn="base">
              <a:buNone/>
            </a:pPr>
            <a:r>
              <a:rPr lang="sv-FI" sz="1600">
                <a:solidFill>
                  <a:schemeClr val="bg1"/>
                </a:solidFill>
                <a:latin typeface="Arial"/>
                <a:ea typeface="Times New Roman" panose="02020603050405020304" pitchFamily="18" charset="0"/>
                <a:cs typeface="Arial"/>
              </a:rPr>
              <a:t>MLL Barn- och ungdomstelefon 116 111 måndag till fredag kl. 14–20, lördagar och söndagar kl. 17–20 (avgiftsfri + anonym)</a:t>
            </a:r>
          </a:p>
          <a:p>
            <a:pPr indent="-238760" fontAlgn="base"/>
            <a:r>
              <a:rPr lang="sv-FI" sz="1600" u="sng">
                <a:solidFill>
                  <a:schemeClr val="bg1"/>
                </a:solidFill>
                <a:latin typeface="Arial"/>
                <a:ea typeface="Times New Roman" panose="02020603050405020304" pitchFamily="18" charset="0"/>
                <a:cs typeface="Arial"/>
              </a:rPr>
              <a:t>Ehyt.fi</a:t>
            </a:r>
          </a:p>
          <a:p>
            <a:pPr marL="0" indent="0" fontAlgn="base">
              <a:buNone/>
            </a:pPr>
            <a:r>
              <a:rPr lang="sv-FI" sz="1600">
                <a:solidFill>
                  <a:schemeClr val="bg1"/>
                </a:solidFill>
                <a:latin typeface="Arial"/>
                <a:ea typeface="Times New Roman" panose="02020603050405020304" pitchFamily="18" charset="0"/>
                <a:cs typeface="Arial"/>
              </a:rPr>
              <a:t>EHYT rf:s missbrukarrådgivning Telefonnummer: </a:t>
            </a:r>
            <a:r>
              <a:rPr lang="sv-FI" sz="1600">
                <a:solidFill>
                  <a:schemeClr val="bg1"/>
                </a:solidFill>
              </a:rPr>
              <a:t>0800 900 45 (avgiftsfri + anonym + du kan ringa när som helst)</a:t>
            </a:r>
          </a:p>
          <a:p>
            <a:pPr marL="0" indent="0" fontAlgn="base">
              <a:buNone/>
            </a:pPr>
            <a:r>
              <a:rPr lang="sv-FI" sz="1600">
                <a:solidFill>
                  <a:schemeClr val="bg1"/>
                </a:solidFill>
                <a:latin typeface="Arial"/>
                <a:ea typeface="Calibri"/>
                <a:cs typeface="Arial"/>
              </a:rPr>
              <a:t>112-applikationen (servicerådgivning, informationssökning)</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12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Rusmedelsfakta</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r>
              <a:rPr lang="sv-FI" err="1">
                <a:hlinkClick r:id="rId3"/>
              </a:rPr>
              <a:t>Kahoot</a:t>
            </a:r>
            <a:r>
              <a:rPr lang="sv-FI">
                <a:hlinkClick r:id="rId3"/>
              </a:rPr>
              <a:t>!</a:t>
            </a:r>
            <a:endParaRPr lang="sv-FI">
              <a:hlinkClick r:id="rId4"/>
            </a:endParaRPr>
          </a:p>
          <a:p>
            <a:pPr marL="0" indent="0">
              <a:buNone/>
            </a:pPr>
            <a:endParaRPr lang="fi-FI"/>
          </a:p>
          <a:p>
            <a:pPr marL="238760" indent="-238760"/>
            <a:r>
              <a:rPr lang="sv-FI"/>
              <a:t>Logga in i spelet med EGET förnamn. </a:t>
            </a:r>
          </a:p>
        </p:txBody>
      </p:sp>
    </p:spTree>
    <p:extLst>
      <p:ext uri="{BB962C8B-B14F-4D97-AF65-F5344CB8AC3E}">
        <p14:creationId xmlns:p14="http://schemas.microsoft.com/office/powerpoint/2010/main" val="36447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World cafe-övning</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sv-FI"/>
              <a:t>Dela in er i 4 grupper.</a:t>
            </a:r>
          </a:p>
          <a:p>
            <a:pPr marL="238760" indent="-238760"/>
            <a:r>
              <a:rPr lang="sv-FI"/>
              <a:t>Varje grupp får ett papper med en fråga med rusmedelstema. Gruppen har 3–4 minuter tid att svara. När tiden tar slut ges frågorna vidare till följande grupp. Varje grupp svarar på varje fråga.</a:t>
            </a:r>
          </a:p>
          <a:p>
            <a:pPr marL="238760" indent="-238760"/>
            <a:r>
              <a:rPr lang="sv-FI"/>
              <a:t>Syftet är att skriva gruppens åsikter om frågan på pappret, man behöver inte söka information.</a:t>
            </a:r>
          </a:p>
          <a:p>
            <a:pPr marL="238760" indent="-238760"/>
            <a:r>
              <a:rPr lang="sv-FI"/>
              <a:t>När grupperna har svarat på alla frågor presenterar grupperna resultaten för klassen. Svaren diskuteras tillsammans.</a:t>
            </a:r>
          </a:p>
          <a:p>
            <a:pPr marL="238760" indent="-238760"/>
            <a:r>
              <a:rPr lang="sv-FI"/>
              <a:t>Om du vill kan du lämna affischerna t.ex. på väggen i klassen för att påminna om ämnet.</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51372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a:bodyPr>
          <a:lstStyle/>
          <a:p>
            <a:r>
              <a:rPr lang="sv-FI" sz="5900"/>
              <a:t>Beroende och betydelsen av resurser</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4984680"/>
            <a:ext cx="6907769" cy="1853073"/>
          </a:xfrm>
        </p:spPr>
        <p:txBody>
          <a:bodyPr anchor="t">
            <a:normAutofit/>
          </a:bodyPr>
          <a:lstStyle/>
          <a:p>
            <a:pPr>
              <a:spcAft>
                <a:spcPts val="600"/>
              </a:spcAft>
            </a:pPr>
            <a:r>
              <a:rPr lang="sv-FI" sz="2900"/>
              <a:t>Årskurs 8, lektion 2</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Centralförbundet för Mental Hälsa</a:t>
            </a:r>
          </a:p>
          <a:p>
            <a:r>
              <a:rPr lang="sv-FI" sz="1200"/>
              <a:t>Droglänken</a:t>
            </a:r>
          </a:p>
        </p:txBody>
      </p:sp>
    </p:spTree>
    <p:extLst>
      <p:ext uri="{BB962C8B-B14F-4D97-AF65-F5344CB8AC3E}">
        <p14:creationId xmlns:p14="http://schemas.microsoft.com/office/powerpoint/2010/main" val="70998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9BB1CB46-9CA1-F04F-C2F3-DC23A00091F9}"/>
              </a:ext>
            </a:extLst>
          </p:cNvPr>
          <p:cNvSpPr txBox="1"/>
          <p:nvPr/>
        </p:nvSpPr>
        <p:spPr>
          <a:xfrm>
            <a:off x="2590799" y="2022764"/>
            <a:ext cx="728749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black"/>
                </a:solidFill>
                <a:effectLst/>
                <a:uLnTx/>
                <a:uFillTx/>
                <a:latin typeface="Arial"/>
                <a:ea typeface="+mn-ea"/>
                <a:cs typeface="+mn-cs"/>
                <a:hlinkClick r:id="rId3"/>
              </a:rPr>
              <a:t>Omahelpperi: </a:t>
            </a:r>
            <a:r>
              <a:rPr kumimoji="0" lang="fi-FI" sz="3600" b="0" i="0" u="none" strike="noStrike" kern="1200" cap="none" spc="0" normalizeH="0" baseline="0" noProof="0" err="1">
                <a:ln>
                  <a:noFill/>
                </a:ln>
                <a:solidFill>
                  <a:prstClr val="black"/>
                </a:solidFill>
                <a:effectLst/>
                <a:uLnTx/>
                <a:uFillTx/>
                <a:latin typeface="Arial"/>
                <a:ea typeface="+mn-ea"/>
                <a:cs typeface="+mn-cs"/>
                <a:hlinkClick r:id="rId3"/>
              </a:rPr>
              <a:t>drogberoende</a:t>
            </a:r>
            <a:endParaRPr kumimoji="0" lang="fi-FI" sz="3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3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a:t>
            </a:r>
            <a:r>
              <a:rPr kumimoji="0" lang="fi-FI" sz="1800" b="0" i="0" u="none" strike="noStrike" kern="1200" cap="none" spc="0" normalizeH="0" baseline="0" noProof="0" err="1">
                <a:ln>
                  <a:noFill/>
                </a:ln>
                <a:solidFill>
                  <a:prstClr val="black"/>
                </a:solidFill>
                <a:effectLst/>
                <a:uLnTx/>
                <a:uFillTx/>
                <a:latin typeface="Arial"/>
                <a:ea typeface="+mn-ea"/>
                <a:cs typeface="+mn-cs"/>
              </a:rPr>
              <a:t>Välj</a:t>
            </a:r>
            <a:r>
              <a:rPr kumimoji="0" lang="fi-FI" sz="1800" b="0" i="0" u="none" strike="noStrike" kern="1200" cap="none" spc="0" normalizeH="0" baseline="0" noProof="0">
                <a:ln>
                  <a:noFill/>
                </a:ln>
                <a:solidFill>
                  <a:prstClr val="black"/>
                </a:solidFill>
                <a:effectLst/>
                <a:uLnTx/>
                <a:uFillTx/>
                <a:latin typeface="Arial"/>
                <a:ea typeface="+mn-ea"/>
                <a:cs typeface="+mn-cs"/>
              </a:rPr>
              <a:t> </a:t>
            </a:r>
            <a:r>
              <a:rPr kumimoji="0" lang="fi-FI" sz="1800" b="0" i="0" u="none" strike="noStrike" kern="1200" cap="none" spc="0" normalizeH="0" baseline="0" noProof="0" err="1">
                <a:ln>
                  <a:noFill/>
                </a:ln>
                <a:solidFill>
                  <a:prstClr val="black"/>
                </a:solidFill>
                <a:effectLst/>
                <a:uLnTx/>
                <a:uFillTx/>
                <a:latin typeface="Arial"/>
                <a:ea typeface="+mn-ea"/>
                <a:cs typeface="+mn-cs"/>
              </a:rPr>
              <a:t>svensk</a:t>
            </a:r>
            <a:r>
              <a:rPr kumimoji="0" lang="fi-FI" sz="1800" b="0" i="0" u="none" strike="noStrike" kern="1200" cap="none" spc="0" normalizeH="0" baseline="0" noProof="0">
                <a:ln>
                  <a:noFill/>
                </a:ln>
                <a:solidFill>
                  <a:prstClr val="black"/>
                </a:solidFill>
                <a:effectLst/>
                <a:uLnTx/>
                <a:uFillTx/>
                <a:latin typeface="Arial"/>
                <a:ea typeface="+mn-ea"/>
                <a:cs typeface="+mn-cs"/>
              </a:rPr>
              <a:t> </a:t>
            </a:r>
            <a:r>
              <a:rPr kumimoji="0" lang="fi-FI" sz="1800" b="0" i="0" u="none" strike="noStrike" kern="1200" cap="none" spc="0" normalizeH="0" baseline="0" noProof="0" err="1">
                <a:ln>
                  <a:noFill/>
                </a:ln>
                <a:solidFill>
                  <a:prstClr val="black"/>
                </a:solidFill>
                <a:effectLst/>
                <a:uLnTx/>
                <a:uFillTx/>
                <a:latin typeface="Arial"/>
                <a:ea typeface="+mn-ea"/>
                <a:cs typeface="+mn-cs"/>
              </a:rPr>
              <a:t>undertext</a:t>
            </a:r>
            <a:r>
              <a:rPr kumimoji="0" lang="fi-FI" sz="1800" b="0" i="0" u="none" strike="noStrike" kern="1200" cap="none" spc="0" normalizeH="0" baseline="0" noProof="0">
                <a:ln>
                  <a:noFill/>
                </a:ln>
                <a:solidFill>
                  <a:prstClr val="black"/>
                </a:solidFill>
                <a:effectLst/>
                <a:uLnTx/>
                <a:uFillTx/>
                <a:latin typeface="Arial"/>
                <a:ea typeface="+mn-ea"/>
                <a:cs typeface="+mn-cs"/>
              </a:rPr>
              <a:t> i </a:t>
            </a:r>
            <a:r>
              <a:rPr kumimoji="0" lang="fi-FI" sz="1800" b="0" i="0" u="none" strike="noStrike" kern="1200" cap="none" spc="0" normalizeH="0" baseline="0" noProof="0" err="1">
                <a:ln>
                  <a:noFill/>
                </a:ln>
                <a:solidFill>
                  <a:prstClr val="black"/>
                </a:solidFill>
                <a:effectLst/>
                <a:uLnTx/>
                <a:uFillTx/>
                <a:latin typeface="Arial"/>
                <a:ea typeface="+mn-ea"/>
                <a:cs typeface="+mn-cs"/>
              </a:rPr>
              <a:t>inställningarna</a:t>
            </a:r>
            <a:r>
              <a:rPr kumimoji="0" lang="fi-FI" sz="1800" b="0" i="0" u="none" strike="noStrike" kern="1200" cap="none" spc="0" normalizeH="0" baseline="0" noProof="0">
                <a:ln>
                  <a:noFill/>
                </a:ln>
                <a:solidFill>
                  <a:prstClr val="black"/>
                </a:solidFill>
                <a:effectLst/>
                <a:uLnTx/>
                <a:uFillTx/>
                <a:latin typeface="Arial"/>
                <a:ea typeface="+mn-ea"/>
                <a:cs typeface="+mn-cs"/>
              </a:rPr>
              <a:t> </a:t>
            </a:r>
            <a:r>
              <a:rPr kumimoji="0" lang="fi-FI" sz="1800" b="0" i="0" u="none" strike="noStrike" kern="1200" cap="none" spc="0" normalizeH="0" baseline="0" noProof="0" err="1">
                <a:ln>
                  <a:noFill/>
                </a:ln>
                <a:solidFill>
                  <a:prstClr val="black"/>
                </a:solidFill>
                <a:effectLst/>
                <a:uLnTx/>
                <a:uFillTx/>
                <a:latin typeface="Arial"/>
                <a:ea typeface="+mn-ea"/>
                <a:cs typeface="+mn-cs"/>
              </a:rPr>
              <a:t>på</a:t>
            </a:r>
            <a:r>
              <a:rPr kumimoji="0" lang="fi-FI" sz="1800" b="0" i="0" u="none" strike="noStrike" kern="1200" cap="none" spc="0" normalizeH="0" baseline="0" noProof="0">
                <a:ln>
                  <a:noFill/>
                </a:ln>
                <a:solidFill>
                  <a:prstClr val="black"/>
                </a:solidFill>
                <a:effectLst/>
                <a:uLnTx/>
                <a:uFillTx/>
                <a:latin typeface="Arial"/>
                <a:ea typeface="+mn-ea"/>
                <a:cs typeface="+mn-cs"/>
              </a:rPr>
              <a:t> </a:t>
            </a:r>
            <a:r>
              <a:rPr kumimoji="0" lang="fi-FI" sz="1800" b="0" i="0" u="none" strike="noStrike" kern="1200" cap="none" spc="0" normalizeH="0" baseline="0" noProof="0" err="1">
                <a:ln>
                  <a:noFill/>
                </a:ln>
                <a:solidFill>
                  <a:prstClr val="black"/>
                </a:solidFill>
                <a:effectLst/>
                <a:uLnTx/>
                <a:uFillTx/>
                <a:latin typeface="Arial"/>
                <a:ea typeface="+mn-ea"/>
                <a:cs typeface="+mn-cs"/>
              </a:rPr>
              <a:t>Youtube</a:t>
            </a:r>
            <a:r>
              <a:rPr kumimoji="0" lang="fi-FI" sz="1800" b="0" i="0" u="none" strike="noStrike" kern="1200" cap="none" spc="0" normalizeH="0" baseline="0" noProof="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398342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3281-67B3-F319-6BF1-3B4B72CB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0A33-BA1C-B61C-97EC-7DEDC33FC4CB}"/>
              </a:ext>
            </a:extLst>
          </p:cNvPr>
          <p:cNvSpPr>
            <a:spLocks noGrp="1"/>
          </p:cNvSpPr>
          <p:nvPr>
            <p:ph type="title"/>
          </p:nvPr>
        </p:nvSpPr>
        <p:spPr>
          <a:xfrm>
            <a:off x="1037062" y="409576"/>
            <a:ext cx="10435091" cy="942974"/>
          </a:xfrm>
        </p:spPr>
        <p:txBody>
          <a:bodyPr/>
          <a:lstStyle/>
          <a:p>
            <a:r>
              <a:rPr lang="sv-FI"/>
              <a:t>Beroende</a:t>
            </a:r>
          </a:p>
        </p:txBody>
      </p:sp>
      <p:sp>
        <p:nvSpPr>
          <p:cNvPr id="3" name="Text Placeholder 2">
            <a:extLst>
              <a:ext uri="{FF2B5EF4-FFF2-40B4-BE49-F238E27FC236}">
                <a16:creationId xmlns:a16="http://schemas.microsoft.com/office/drawing/2014/main" id="{CA738D41-D818-99A2-757F-A900A8C6E25E}"/>
              </a:ext>
            </a:extLst>
          </p:cNvPr>
          <p:cNvSpPr>
            <a:spLocks noGrp="1"/>
          </p:cNvSpPr>
          <p:nvPr>
            <p:ph type="body" idx="1"/>
          </p:nvPr>
        </p:nvSpPr>
        <p:spPr>
          <a:xfrm>
            <a:off x="516967" y="1715407"/>
            <a:ext cx="6264048" cy="5017588"/>
          </a:xfrm>
        </p:spPr>
        <p:txBody>
          <a:bodyPr vert="horz" lIns="0" tIns="45720" rIns="0" bIns="45720" numCol="1" rtlCol="0" anchor="t">
            <a:noAutofit/>
          </a:bodyPr>
          <a:lstStyle/>
          <a:p>
            <a:pPr marL="238760" indent="-238760">
              <a:buFont typeface="Calibri"/>
              <a:buChar char="-"/>
            </a:pPr>
            <a:r>
              <a:rPr lang="sv-FI"/>
              <a:t>Vad är beroende?</a:t>
            </a:r>
          </a:p>
          <a:p>
            <a:pPr marL="238760" indent="-238760">
              <a:buFont typeface="Calibri"/>
              <a:buChar char="-"/>
            </a:pPr>
            <a:r>
              <a:rPr lang="sv-FI" b="1"/>
              <a:t>Eget val eller sjukdom?</a:t>
            </a:r>
          </a:p>
          <a:p>
            <a:pPr marL="0" indent="0">
              <a:buNone/>
            </a:pPr>
            <a:endParaRPr lang="fi-FI"/>
          </a:p>
          <a:p>
            <a:pPr marL="238760" indent="-238760">
              <a:buFont typeface="Calibri"/>
              <a:buChar char="-"/>
            </a:pPr>
            <a:r>
              <a:rPr lang="sv-FI"/>
              <a:t>Vilka saker förknippade med beroende ser du på bilden?</a:t>
            </a:r>
          </a:p>
          <a:p>
            <a:pPr marL="238760" indent="-238760">
              <a:buFont typeface="Calibri"/>
              <a:buChar char="-"/>
            </a:pPr>
            <a:endParaRPr lang="fi-FI"/>
          </a:p>
          <a:p>
            <a:pPr marL="238760" indent="-238760">
              <a:buFont typeface="Calibri"/>
              <a:buChar char="-"/>
            </a:pPr>
            <a:r>
              <a:rPr lang="sv-FI"/>
              <a:t>Abstinenssymtom --&gt; spiralen växer lätt obemärkt</a:t>
            </a:r>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456565" indent="-456565">
              <a:buFont typeface="Calibri"/>
              <a:buChar char="-"/>
            </a:pPr>
            <a:endParaRPr lang="fi-FI"/>
          </a:p>
          <a:p>
            <a:pPr marL="456565" indent="-456565">
              <a:buFont typeface="Calibri"/>
              <a:buChar char="-"/>
            </a:pPr>
            <a:endParaRPr lang="fi-FI"/>
          </a:p>
        </p:txBody>
      </p:sp>
      <p:pic>
        <p:nvPicPr>
          <p:cNvPr id="4" name="Picture 3">
            <a:extLst>
              <a:ext uri="{FF2B5EF4-FFF2-40B4-BE49-F238E27FC236}">
                <a16:creationId xmlns:a16="http://schemas.microsoft.com/office/drawing/2014/main" id="{B3DEF891-DD37-C78C-9E0B-E735BF2EB6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669" y="-5819"/>
            <a:ext cx="4931585" cy="6902434"/>
          </a:xfrm>
          <a:prstGeom prst="rect">
            <a:avLst/>
          </a:prstGeom>
        </p:spPr>
      </p:pic>
    </p:spTree>
    <p:extLst>
      <p:ext uri="{BB962C8B-B14F-4D97-AF65-F5344CB8AC3E}">
        <p14:creationId xmlns:p14="http://schemas.microsoft.com/office/powerpoint/2010/main" val="325336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sv-FI"/>
              <a:t>Faktorer som skyddar mot missbruksproblem</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sv-FI"/>
              <a:t>Nära relationer till familjen/</a:t>
            </a:r>
            <a:r>
              <a:rPr lang="sv-FI" u="sng"/>
              <a:t>en annan pålitlig vuxen</a:t>
            </a:r>
            <a:r>
              <a:rPr lang="sv-FI"/>
              <a:t>. </a:t>
            </a:r>
          </a:p>
          <a:p>
            <a:pPr marL="238760" indent="-228600">
              <a:lnSpc>
                <a:spcPct val="90000"/>
              </a:lnSpc>
              <a:spcAft>
                <a:spcPts val="600"/>
              </a:spcAft>
              <a:buFont typeface="Arial,Sans-Serif"/>
            </a:pPr>
            <a:r>
              <a:rPr lang="sv-FI"/>
              <a:t>Sunt självförtroende, positiv självbild, </a:t>
            </a:r>
            <a:r>
              <a:rPr lang="sv-FI" u="sng"/>
              <a:t>egna resurser</a:t>
            </a:r>
            <a:r>
              <a:rPr lang="sv-FI"/>
              <a:t>.</a:t>
            </a:r>
            <a:r>
              <a:rPr lang="sv-FI" u="sng"/>
              <a:t> </a:t>
            </a:r>
          </a:p>
          <a:p>
            <a:pPr marL="238760" indent="-228600">
              <a:lnSpc>
                <a:spcPct val="90000"/>
              </a:lnSpc>
              <a:spcAft>
                <a:spcPts val="600"/>
              </a:spcAft>
              <a:buFont typeface="Arial,Sans-Serif"/>
            </a:pPr>
            <a:r>
              <a:rPr lang="sv-FI"/>
              <a:t>Känsla av delaktighet (t.ex. hobby, kompisar, skola, arbete, familj, spelgrupp). </a:t>
            </a:r>
          </a:p>
          <a:p>
            <a:pPr marL="238760" indent="-228600">
              <a:lnSpc>
                <a:spcPct val="90000"/>
              </a:lnSpc>
              <a:spcAft>
                <a:spcPts val="600"/>
              </a:spcAft>
              <a:buFont typeface="Arial,Sans-Serif"/>
            </a:pPr>
            <a:r>
              <a:rPr lang="sv-FI"/>
              <a:t>Goda sociala och emotionella färdigheter. </a:t>
            </a:r>
          </a:p>
          <a:p>
            <a:pPr marL="238760" indent="-228600">
              <a:lnSpc>
                <a:spcPct val="90000"/>
              </a:lnSpc>
              <a:spcAft>
                <a:spcPts val="600"/>
              </a:spcAft>
              <a:buFont typeface="Arial,Sans-Serif"/>
            </a:pPr>
            <a:r>
              <a:rPr lang="sv-FI"/>
              <a:t>Framgångar. </a:t>
            </a:r>
          </a:p>
          <a:p>
            <a:pPr marL="238760" indent="-228600">
              <a:lnSpc>
                <a:spcPct val="90000"/>
              </a:lnSpc>
              <a:spcAft>
                <a:spcPts val="600"/>
              </a:spcAft>
              <a:buFont typeface="Arial,Sans-Serif"/>
            </a:pPr>
            <a:r>
              <a:rPr lang="sv-FI"/>
              <a:t>Närmiljöns ansvarsfulla inställning till rusmedel.</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sv-FI" b="1"/>
              <a:t>Bristen på ovan nämnda innebär inte att den unga blir missbrukare. Då är det dock viktigt att fundera på hur man själv kan förbättra dessa saker i sitt liv.</a:t>
            </a:r>
            <a:r>
              <a:rPr lang="sv-FI"/>
              <a:t> </a:t>
            </a:r>
          </a:p>
        </p:txBody>
      </p:sp>
    </p:spTree>
    <p:extLst>
      <p:ext uri="{BB962C8B-B14F-4D97-AF65-F5344CB8AC3E}">
        <p14:creationId xmlns:p14="http://schemas.microsoft.com/office/powerpoint/2010/main" val="76282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6F8C-BC6A-2CFF-97C6-B2FDA40D657A}"/>
              </a:ext>
            </a:extLst>
          </p:cNvPr>
          <p:cNvSpPr>
            <a:spLocks noGrp="1"/>
          </p:cNvSpPr>
          <p:nvPr>
            <p:ph type="title"/>
          </p:nvPr>
        </p:nvSpPr>
        <p:spPr/>
        <p:txBody>
          <a:bodyPr/>
          <a:lstStyle/>
          <a:p>
            <a:r>
              <a:rPr lang="sv-FI"/>
              <a:t>Resurser</a:t>
            </a:r>
          </a:p>
        </p:txBody>
      </p:sp>
      <p:sp>
        <p:nvSpPr>
          <p:cNvPr id="3" name="Text Placeholder 2">
            <a:extLst>
              <a:ext uri="{FF2B5EF4-FFF2-40B4-BE49-F238E27FC236}">
                <a16:creationId xmlns:a16="http://schemas.microsoft.com/office/drawing/2014/main" id="{33B4B6E9-D9D8-97B9-3DE3-2B401CCAE1C3}"/>
              </a:ext>
            </a:extLst>
          </p:cNvPr>
          <p:cNvSpPr>
            <a:spLocks noGrp="1"/>
          </p:cNvSpPr>
          <p:nvPr>
            <p:ph type="body" idx="1"/>
          </p:nvPr>
        </p:nvSpPr>
        <p:spPr/>
        <p:txBody>
          <a:bodyPr vert="horz" lIns="0" tIns="45720" rIns="0" bIns="45720" rtlCol="0" anchor="t">
            <a:noAutofit/>
          </a:bodyPr>
          <a:lstStyle/>
          <a:p>
            <a:pPr marL="238760" indent="-238760"/>
            <a:r>
              <a:rPr lang="sv-FI"/>
              <a:t>Resurser är personliga för alla. De ger oss stöd och styrka i våra liv. </a:t>
            </a:r>
          </a:p>
          <a:p>
            <a:pPr marL="238760" indent="-238760"/>
            <a:r>
              <a:rPr lang="sv-FI"/>
              <a:t>Man kan identifiera saker som ger resurser till exempel genom att fundera på vilka saker som är trevliga att göra, vad man väntar på och vad som inspirerar! </a:t>
            </a:r>
          </a:p>
          <a:p>
            <a:pPr marL="238760" indent="-238760"/>
            <a:r>
              <a:rPr lang="sv-FI" b="1"/>
              <a:t>Vad hjälper dig att orka i svåra situationer? Vad hjälper mig att uppnå mina mål.</a:t>
            </a:r>
          </a:p>
          <a:p>
            <a:pPr marL="238760" indent="-238760"/>
            <a:r>
              <a:rPr lang="sv-FI" b="1"/>
              <a:t>När allt går snett i livet hjälper resurserna till att klara av situationerna.</a:t>
            </a:r>
          </a:p>
        </p:txBody>
      </p:sp>
    </p:spTree>
    <p:extLst>
      <p:ext uri="{BB962C8B-B14F-4D97-AF65-F5344CB8AC3E}">
        <p14:creationId xmlns:p14="http://schemas.microsoft.com/office/powerpoint/2010/main" val="819303442"/>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761F8-3069-4C85-B50D-EDF1612D3241}">
  <ds:schemaRefs>
    <ds:schemaRef ds:uri="d3a7fb74-fcaf-47fd-b1e3-0541edb53a79"/>
    <ds:schemaRef ds:uri="de70ee2f-dab2-4529-9dbb-dd8518a87f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BFF4A0-3680-4030-A3C7-B24989B0989F}">
  <ds:schemaRefs>
    <ds:schemaRef ds:uri="http://schemas.microsoft.com/sharepoint/v3/contenttype/forms"/>
  </ds:schemaRefs>
</ds:datastoreItem>
</file>

<file path=customXml/itemProps3.xml><?xml version="1.0" encoding="utf-8"?>
<ds:datastoreItem xmlns:ds="http://schemas.openxmlformats.org/officeDocument/2006/customXml" ds:itemID="{194C9D3B-781F-470F-ADE8-AC528F41A524}">
  <ds:schemaRefs>
    <ds:schemaRef ds:uri="d3a7fb74-fcaf-47fd-b1e3-0541edb53a79"/>
    <ds:schemaRef ds:uri="de70ee2f-dab2-4529-9dbb-dd8518a87f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Turun kaupunki perustyyli</vt:lpstr>
      <vt:lpstr>Vad vet vi om rusmedel?</vt:lpstr>
      <vt:lpstr>Rusmedelstabell</vt:lpstr>
      <vt:lpstr>Rusmedelsfakta</vt:lpstr>
      <vt:lpstr>World cafe-övning</vt:lpstr>
      <vt:lpstr>Beroende och betydelsen av resurser</vt:lpstr>
      <vt:lpstr>PowerPoint Presentation</vt:lpstr>
      <vt:lpstr>Beroende</vt:lpstr>
      <vt:lpstr>Faktorer som skyddar mot missbruksproblem</vt:lpstr>
      <vt:lpstr>Resurser</vt:lpstr>
      <vt:lpstr>Resurscirkel</vt:lpstr>
      <vt:lpstr>PowerPoint Presentation</vt:lpstr>
      <vt:lpstr>Rusmedelsanvändningens båda sidor </vt:lpstr>
      <vt:lpstr>Var får jag hjälp med mina eller en närståendes missbruksproblem eller psykiska problem?</vt:lpstr>
      <vt:lpstr>Brott(?) Laglighetsfostran för årskurs 8 Yttrandefrihet och relaterade frågor </vt:lpstr>
      <vt:lpstr>De vuxna ansvarar för barnens säkerhet</vt:lpstr>
      <vt:lpstr>De vanligaste brotten bland unga</vt:lpstr>
      <vt:lpstr>Vad får man säga eller får man säga något alls?</vt:lpstr>
      <vt:lpstr>Vad kan du inte säga?</vt:lpstr>
      <vt:lpstr>Exempel på brott bland unga</vt:lpstr>
      <vt:lpstr>PowerPoint Presentation</vt:lpstr>
      <vt:lpstr>Uppgift: Bli brottsutredare</vt:lpstr>
      <vt:lpstr>Vilka brott hittar du i berättelsen?</vt:lpstr>
      <vt:lpstr>Var får man hjälp i olika situationer?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vet vi om rusmedel?</dc:title>
  <dc:creator>Tahko Sanna</dc:creator>
  <cp:revision>1</cp:revision>
  <dcterms:created xsi:type="dcterms:W3CDTF">2025-01-10T07:27:54Z</dcterms:created>
  <dcterms:modified xsi:type="dcterms:W3CDTF">2025-02-03T09:21:16Z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