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85" r:id="rId5"/>
    <p:sldId id="534" r:id="rId6"/>
    <p:sldId id="411" r:id="rId7"/>
    <p:sldId id="485" r:id="rId8"/>
    <p:sldId id="412" r:id="rId9"/>
    <p:sldId id="407" r:id="rId10"/>
    <p:sldId id="261" r:id="rId11"/>
    <p:sldId id="455" r:id="rId12"/>
    <p:sldId id="421" r:id="rId13"/>
    <p:sldId id="417" r:id="rId14"/>
    <p:sldId id="519" r:id="rId15"/>
    <p:sldId id="537" r:id="rId16"/>
    <p:sldId id="540" r:id="rId17"/>
    <p:sldId id="538" r:id="rId18"/>
    <p:sldId id="539" r:id="rId19"/>
    <p:sldId id="523" r:id="rId20"/>
    <p:sldId id="524" r:id="rId21"/>
    <p:sldId id="525" r:id="rId22"/>
    <p:sldId id="345" r:id="rId23"/>
    <p:sldId id="341"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710E3-3C6B-473E-82AA-A597CB3B895C}" v="5" dt="2025-02-03T09:19:07.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3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2197C-7D59-49A6-8DE7-D4BD7216FE93}"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D2DD2BC8-DD5D-4B1A-BDA3-506CAE35ACFC}">
      <dgm:prSet/>
      <dgm:spPr/>
      <dgm:t>
        <a:bodyPr/>
        <a:lstStyle/>
        <a:p>
          <a:r>
            <a:rPr lang="sv-FI"/>
            <a:t>Skriv på papper 5 saker som du önskar att ska hända dig i framtiden (t.ex. studier, boende, arbete, närstående, hobbyer osv.) </a:t>
          </a:r>
        </a:p>
      </dgm:t>
    </dgm:pt>
    <dgm:pt modelId="{176B6B8A-5CED-428F-82EA-B2229789BEFD}" type="parTrans" cxnId="{0D6E1BE9-DBEE-41F0-A348-EE94169B5206}">
      <dgm:prSet/>
      <dgm:spPr/>
      <dgm:t>
        <a:bodyPr/>
        <a:lstStyle/>
        <a:p>
          <a:endParaRPr lang="en-US"/>
        </a:p>
      </dgm:t>
    </dgm:pt>
    <dgm:pt modelId="{76D3688E-6DD7-421C-B6C4-43C919F5D3BB}" type="sibTrans" cxnId="{0D6E1BE9-DBEE-41F0-A348-EE94169B5206}">
      <dgm:prSet/>
      <dgm:spPr/>
      <dgm:t>
        <a:bodyPr/>
        <a:lstStyle/>
        <a:p>
          <a:endParaRPr lang="en-US"/>
        </a:p>
      </dgm:t>
    </dgm:pt>
    <dgm:pt modelId="{E426D259-962F-4F9B-872E-6C05F688CC2E}">
      <dgm:prSet/>
      <dgm:spPr/>
      <dgm:t>
        <a:bodyPr/>
        <a:lstStyle/>
        <a:p>
          <a:r>
            <a:rPr lang="sv-FI"/>
            <a:t>Fundera på hur beroende, användning av rusmedel eller andra problem kan påverka förverkligandet av dina drömmar.</a:t>
          </a:r>
        </a:p>
      </dgm:t>
    </dgm:pt>
    <dgm:pt modelId="{ED2A4D19-8059-4640-8E01-6DEB3A935E60}" type="parTrans" cxnId="{57C8B059-0BA4-4864-879B-37D9906D9862}">
      <dgm:prSet/>
      <dgm:spPr/>
      <dgm:t>
        <a:bodyPr/>
        <a:lstStyle/>
        <a:p>
          <a:endParaRPr lang="en-US"/>
        </a:p>
      </dgm:t>
    </dgm:pt>
    <dgm:pt modelId="{9A9BDB09-6F8C-44DA-82EB-99EE67AA27A5}" type="sibTrans" cxnId="{57C8B059-0BA4-4864-879B-37D9906D9862}">
      <dgm:prSet/>
      <dgm:spPr/>
      <dgm:t>
        <a:bodyPr/>
        <a:lstStyle/>
        <a:p>
          <a:endParaRPr lang="en-US"/>
        </a:p>
      </dgm:t>
    </dgm:pt>
    <dgm:pt modelId="{E0DADC39-7BBC-4540-AA43-C9F486ED05AF}">
      <dgm:prSet/>
      <dgm:spPr/>
      <dgm:t>
        <a:bodyPr/>
        <a:lstStyle/>
        <a:p>
          <a:r>
            <a:rPr lang="sv-FI"/>
            <a:t>Hur kan jag stärka de goda saker i mitt liv som hjälper mig att förverkliga mina drömmar?</a:t>
          </a:r>
        </a:p>
      </dgm:t>
    </dgm:pt>
    <dgm:pt modelId="{459AE4A9-3291-49C5-92EA-D19BE57EA19B}" type="parTrans" cxnId="{20E6A00E-858E-4976-951E-648C456229DB}">
      <dgm:prSet/>
      <dgm:spPr/>
      <dgm:t>
        <a:bodyPr/>
        <a:lstStyle/>
        <a:p>
          <a:endParaRPr lang="en-US"/>
        </a:p>
      </dgm:t>
    </dgm:pt>
    <dgm:pt modelId="{D4F78B3F-A4C2-4C13-AC5A-09B859E1DB2A}" type="sibTrans" cxnId="{20E6A00E-858E-4976-951E-648C456229DB}">
      <dgm:prSet/>
      <dgm:spPr/>
      <dgm:t>
        <a:bodyPr/>
        <a:lstStyle/>
        <a:p>
          <a:endParaRPr lang="en-US"/>
        </a:p>
      </dgm:t>
    </dgm:pt>
    <dgm:pt modelId="{B5FE4147-EA0D-42F7-8ADA-86191096E684}" type="pres">
      <dgm:prSet presAssocID="{BF42197C-7D59-49A6-8DE7-D4BD7216FE93}" presName="hierChild1" presStyleCnt="0">
        <dgm:presLayoutVars>
          <dgm:chPref val="1"/>
          <dgm:dir/>
          <dgm:animOne val="branch"/>
          <dgm:animLvl val="lvl"/>
          <dgm:resizeHandles/>
        </dgm:presLayoutVars>
      </dgm:prSet>
      <dgm:spPr/>
    </dgm:pt>
    <dgm:pt modelId="{A26BD0EA-9C17-4B15-90A8-B3400BFDFF1E}" type="pres">
      <dgm:prSet presAssocID="{D2DD2BC8-DD5D-4B1A-BDA3-506CAE35ACFC}" presName="hierRoot1" presStyleCnt="0"/>
      <dgm:spPr/>
    </dgm:pt>
    <dgm:pt modelId="{253DB5F4-25C8-4CB8-8CBA-725C97024819}" type="pres">
      <dgm:prSet presAssocID="{D2DD2BC8-DD5D-4B1A-BDA3-506CAE35ACFC}" presName="composite" presStyleCnt="0"/>
      <dgm:spPr/>
    </dgm:pt>
    <dgm:pt modelId="{8DC3D430-D330-41AA-B323-2EB6C5AADF80}" type="pres">
      <dgm:prSet presAssocID="{D2DD2BC8-DD5D-4B1A-BDA3-506CAE35ACFC}" presName="background" presStyleLbl="node0" presStyleIdx="0" presStyleCnt="3"/>
      <dgm:spPr/>
    </dgm:pt>
    <dgm:pt modelId="{9B7A230D-E9BF-49B9-A6CD-B9ACF8C1AACC}" type="pres">
      <dgm:prSet presAssocID="{D2DD2BC8-DD5D-4B1A-BDA3-506CAE35ACFC}" presName="text" presStyleLbl="fgAcc0" presStyleIdx="0" presStyleCnt="3">
        <dgm:presLayoutVars>
          <dgm:chPref val="3"/>
        </dgm:presLayoutVars>
      </dgm:prSet>
      <dgm:spPr/>
    </dgm:pt>
    <dgm:pt modelId="{C48CC18E-C617-491E-B772-D209FD632E8C}" type="pres">
      <dgm:prSet presAssocID="{D2DD2BC8-DD5D-4B1A-BDA3-506CAE35ACFC}" presName="hierChild2" presStyleCnt="0"/>
      <dgm:spPr/>
    </dgm:pt>
    <dgm:pt modelId="{6BDB7493-2559-4E03-919E-601C47079D1D}" type="pres">
      <dgm:prSet presAssocID="{E426D259-962F-4F9B-872E-6C05F688CC2E}" presName="hierRoot1" presStyleCnt="0"/>
      <dgm:spPr/>
    </dgm:pt>
    <dgm:pt modelId="{803796A2-00A6-4710-80B2-FBC02B1E8DBA}" type="pres">
      <dgm:prSet presAssocID="{E426D259-962F-4F9B-872E-6C05F688CC2E}" presName="composite" presStyleCnt="0"/>
      <dgm:spPr/>
    </dgm:pt>
    <dgm:pt modelId="{E01BAF0D-D584-4330-9977-0C8AE278B59F}" type="pres">
      <dgm:prSet presAssocID="{E426D259-962F-4F9B-872E-6C05F688CC2E}" presName="background" presStyleLbl="node0" presStyleIdx="1" presStyleCnt="3"/>
      <dgm:spPr/>
    </dgm:pt>
    <dgm:pt modelId="{72175002-6D08-4A1B-B360-EE8E417FB9DB}" type="pres">
      <dgm:prSet presAssocID="{E426D259-962F-4F9B-872E-6C05F688CC2E}" presName="text" presStyleLbl="fgAcc0" presStyleIdx="1" presStyleCnt="3">
        <dgm:presLayoutVars>
          <dgm:chPref val="3"/>
        </dgm:presLayoutVars>
      </dgm:prSet>
      <dgm:spPr/>
    </dgm:pt>
    <dgm:pt modelId="{5F56AE39-660F-41F8-A6B6-0DA554D982B2}" type="pres">
      <dgm:prSet presAssocID="{E426D259-962F-4F9B-872E-6C05F688CC2E}" presName="hierChild2" presStyleCnt="0"/>
      <dgm:spPr/>
    </dgm:pt>
    <dgm:pt modelId="{622DCE0B-B1FA-438A-B9CD-8826398B8A53}" type="pres">
      <dgm:prSet presAssocID="{E0DADC39-7BBC-4540-AA43-C9F486ED05AF}" presName="hierRoot1" presStyleCnt="0"/>
      <dgm:spPr/>
    </dgm:pt>
    <dgm:pt modelId="{827DEDCC-7513-4F23-BB9C-3B82124F8A45}" type="pres">
      <dgm:prSet presAssocID="{E0DADC39-7BBC-4540-AA43-C9F486ED05AF}" presName="composite" presStyleCnt="0"/>
      <dgm:spPr/>
    </dgm:pt>
    <dgm:pt modelId="{71E3BE23-FA02-4AD4-84B8-D63C997988EC}" type="pres">
      <dgm:prSet presAssocID="{E0DADC39-7BBC-4540-AA43-C9F486ED05AF}" presName="background" presStyleLbl="node0" presStyleIdx="2" presStyleCnt="3"/>
      <dgm:spPr/>
    </dgm:pt>
    <dgm:pt modelId="{DE827EB4-261E-4E54-911C-565357B33964}" type="pres">
      <dgm:prSet presAssocID="{E0DADC39-7BBC-4540-AA43-C9F486ED05AF}" presName="text" presStyleLbl="fgAcc0" presStyleIdx="2" presStyleCnt="3">
        <dgm:presLayoutVars>
          <dgm:chPref val="3"/>
        </dgm:presLayoutVars>
      </dgm:prSet>
      <dgm:spPr/>
    </dgm:pt>
    <dgm:pt modelId="{10753A8B-E2F0-4253-B621-EA54D3494B5B}" type="pres">
      <dgm:prSet presAssocID="{E0DADC39-7BBC-4540-AA43-C9F486ED05AF}" presName="hierChild2" presStyleCnt="0"/>
      <dgm:spPr/>
    </dgm:pt>
  </dgm:ptLst>
  <dgm:cxnLst>
    <dgm:cxn modelId="{20E6A00E-858E-4976-951E-648C456229DB}" srcId="{BF42197C-7D59-49A6-8DE7-D4BD7216FE93}" destId="{E0DADC39-7BBC-4540-AA43-C9F486ED05AF}" srcOrd="2" destOrd="0" parTransId="{459AE4A9-3291-49C5-92EA-D19BE57EA19B}" sibTransId="{D4F78B3F-A4C2-4C13-AC5A-09B859E1DB2A}"/>
    <dgm:cxn modelId="{6832BD55-F0FC-4B87-922B-5A75F89F7121}" type="presOf" srcId="{E0DADC39-7BBC-4540-AA43-C9F486ED05AF}" destId="{DE827EB4-261E-4E54-911C-565357B33964}" srcOrd="0" destOrd="0" presId="urn:microsoft.com/office/officeart/2005/8/layout/hierarchy1"/>
    <dgm:cxn modelId="{57C8B059-0BA4-4864-879B-37D9906D9862}" srcId="{BF42197C-7D59-49A6-8DE7-D4BD7216FE93}" destId="{E426D259-962F-4F9B-872E-6C05F688CC2E}" srcOrd="1" destOrd="0" parTransId="{ED2A4D19-8059-4640-8E01-6DEB3A935E60}" sibTransId="{9A9BDB09-6F8C-44DA-82EB-99EE67AA27A5}"/>
    <dgm:cxn modelId="{96C8F8A7-7AFC-4E7F-9DCF-E28FE0FFECA7}" type="presOf" srcId="{BF42197C-7D59-49A6-8DE7-D4BD7216FE93}" destId="{B5FE4147-EA0D-42F7-8ADA-86191096E684}" srcOrd="0" destOrd="0" presId="urn:microsoft.com/office/officeart/2005/8/layout/hierarchy1"/>
    <dgm:cxn modelId="{9587F7C6-DBC3-41FB-A4EB-762E27F69EBD}" type="presOf" srcId="{E426D259-962F-4F9B-872E-6C05F688CC2E}" destId="{72175002-6D08-4A1B-B360-EE8E417FB9DB}" srcOrd="0" destOrd="0" presId="urn:microsoft.com/office/officeart/2005/8/layout/hierarchy1"/>
    <dgm:cxn modelId="{0D6E1BE9-DBEE-41F0-A348-EE94169B5206}" srcId="{BF42197C-7D59-49A6-8DE7-D4BD7216FE93}" destId="{D2DD2BC8-DD5D-4B1A-BDA3-506CAE35ACFC}" srcOrd="0" destOrd="0" parTransId="{176B6B8A-5CED-428F-82EA-B2229789BEFD}" sibTransId="{76D3688E-6DD7-421C-B6C4-43C919F5D3BB}"/>
    <dgm:cxn modelId="{3B5351ED-D6A5-440E-BFEA-14F942DECB31}" type="presOf" srcId="{D2DD2BC8-DD5D-4B1A-BDA3-506CAE35ACFC}" destId="{9B7A230D-E9BF-49B9-A6CD-B9ACF8C1AACC}" srcOrd="0" destOrd="0" presId="urn:microsoft.com/office/officeart/2005/8/layout/hierarchy1"/>
    <dgm:cxn modelId="{AD8AE896-21C2-43EE-A015-9F62EFC64271}" type="presParOf" srcId="{B5FE4147-EA0D-42F7-8ADA-86191096E684}" destId="{A26BD0EA-9C17-4B15-90A8-B3400BFDFF1E}" srcOrd="0" destOrd="0" presId="urn:microsoft.com/office/officeart/2005/8/layout/hierarchy1"/>
    <dgm:cxn modelId="{02D12812-8227-490C-8314-EF590F5D4467}" type="presParOf" srcId="{A26BD0EA-9C17-4B15-90A8-B3400BFDFF1E}" destId="{253DB5F4-25C8-4CB8-8CBA-725C97024819}" srcOrd="0" destOrd="0" presId="urn:microsoft.com/office/officeart/2005/8/layout/hierarchy1"/>
    <dgm:cxn modelId="{A2E8AB5E-E5DB-4E2F-BC23-D0C253B15E40}" type="presParOf" srcId="{253DB5F4-25C8-4CB8-8CBA-725C97024819}" destId="{8DC3D430-D330-41AA-B323-2EB6C5AADF80}" srcOrd="0" destOrd="0" presId="urn:microsoft.com/office/officeart/2005/8/layout/hierarchy1"/>
    <dgm:cxn modelId="{D81C14EA-F086-431E-97A3-CE91A8B67A88}" type="presParOf" srcId="{253DB5F4-25C8-4CB8-8CBA-725C97024819}" destId="{9B7A230D-E9BF-49B9-A6CD-B9ACF8C1AACC}" srcOrd="1" destOrd="0" presId="urn:microsoft.com/office/officeart/2005/8/layout/hierarchy1"/>
    <dgm:cxn modelId="{20880FC8-55A6-40B5-89B3-51695383291D}" type="presParOf" srcId="{A26BD0EA-9C17-4B15-90A8-B3400BFDFF1E}" destId="{C48CC18E-C617-491E-B772-D209FD632E8C}" srcOrd="1" destOrd="0" presId="urn:microsoft.com/office/officeart/2005/8/layout/hierarchy1"/>
    <dgm:cxn modelId="{D7B8034A-A0C3-4D85-98D3-081EA010933B}" type="presParOf" srcId="{B5FE4147-EA0D-42F7-8ADA-86191096E684}" destId="{6BDB7493-2559-4E03-919E-601C47079D1D}" srcOrd="1" destOrd="0" presId="urn:microsoft.com/office/officeart/2005/8/layout/hierarchy1"/>
    <dgm:cxn modelId="{CA13FF49-1DF6-4708-A6DD-1FB40B20AEE0}" type="presParOf" srcId="{6BDB7493-2559-4E03-919E-601C47079D1D}" destId="{803796A2-00A6-4710-80B2-FBC02B1E8DBA}" srcOrd="0" destOrd="0" presId="urn:microsoft.com/office/officeart/2005/8/layout/hierarchy1"/>
    <dgm:cxn modelId="{77E99213-18D2-4B29-B520-5ECEB606B935}" type="presParOf" srcId="{803796A2-00A6-4710-80B2-FBC02B1E8DBA}" destId="{E01BAF0D-D584-4330-9977-0C8AE278B59F}" srcOrd="0" destOrd="0" presId="urn:microsoft.com/office/officeart/2005/8/layout/hierarchy1"/>
    <dgm:cxn modelId="{868C2049-079D-412B-BF05-F74C34C21142}" type="presParOf" srcId="{803796A2-00A6-4710-80B2-FBC02B1E8DBA}" destId="{72175002-6D08-4A1B-B360-EE8E417FB9DB}" srcOrd="1" destOrd="0" presId="urn:microsoft.com/office/officeart/2005/8/layout/hierarchy1"/>
    <dgm:cxn modelId="{20DD08EE-4CF1-4E02-98DF-3F29E153F828}" type="presParOf" srcId="{6BDB7493-2559-4E03-919E-601C47079D1D}" destId="{5F56AE39-660F-41F8-A6B6-0DA554D982B2}" srcOrd="1" destOrd="0" presId="urn:microsoft.com/office/officeart/2005/8/layout/hierarchy1"/>
    <dgm:cxn modelId="{E8534038-41DC-4168-A0B5-30CE9E3ADD08}" type="presParOf" srcId="{B5FE4147-EA0D-42F7-8ADA-86191096E684}" destId="{622DCE0B-B1FA-438A-B9CD-8826398B8A53}" srcOrd="2" destOrd="0" presId="urn:microsoft.com/office/officeart/2005/8/layout/hierarchy1"/>
    <dgm:cxn modelId="{8B385DEA-D451-4491-ACE5-6C3C1CEB1507}" type="presParOf" srcId="{622DCE0B-B1FA-438A-B9CD-8826398B8A53}" destId="{827DEDCC-7513-4F23-BB9C-3B82124F8A45}" srcOrd="0" destOrd="0" presId="urn:microsoft.com/office/officeart/2005/8/layout/hierarchy1"/>
    <dgm:cxn modelId="{C3981F8F-C43D-45EB-AD5B-0624BBA82388}" type="presParOf" srcId="{827DEDCC-7513-4F23-BB9C-3B82124F8A45}" destId="{71E3BE23-FA02-4AD4-84B8-D63C997988EC}" srcOrd="0" destOrd="0" presId="urn:microsoft.com/office/officeart/2005/8/layout/hierarchy1"/>
    <dgm:cxn modelId="{3E5C50F9-3A68-4420-B307-36B957B470A0}" type="presParOf" srcId="{827DEDCC-7513-4F23-BB9C-3B82124F8A45}" destId="{DE827EB4-261E-4E54-911C-565357B33964}" srcOrd="1" destOrd="0" presId="urn:microsoft.com/office/officeart/2005/8/layout/hierarchy1"/>
    <dgm:cxn modelId="{B7A4AEFD-2A08-41F9-986F-5AA569F15ABC}" type="presParOf" srcId="{622DCE0B-B1FA-438A-B9CD-8826398B8A53}" destId="{10753A8B-E2F0-4253-B621-EA54D3494B5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C477F-E3FD-4F3A-A8E1-95F3AF37B106}"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3A00128-EC7C-4955-BFEE-62168854493F}">
      <dgm:prSet/>
      <dgm:spPr>
        <a:solidFill>
          <a:schemeClr val="tx2"/>
        </a:solidFill>
      </dgm:spPr>
      <dgm:t>
        <a:bodyPr/>
        <a:lstStyle/>
        <a:p>
          <a:r>
            <a:rPr lang="sv-FI"/>
            <a:t>Personer under 18 år ska skyddas mot alla former av verksamhet som äventyrar tillväxten och utvecklingen.</a:t>
          </a:r>
        </a:p>
      </dgm:t>
    </dgm:pt>
    <dgm:pt modelId="{A17CEA40-00AD-4CBB-8054-BDFAE1083D57}" type="parTrans" cxnId="{48418AFA-2356-415F-A0FC-B356BC51777A}">
      <dgm:prSet/>
      <dgm:spPr/>
      <dgm:t>
        <a:bodyPr/>
        <a:lstStyle/>
        <a:p>
          <a:endParaRPr lang="en-US"/>
        </a:p>
      </dgm:t>
    </dgm:pt>
    <dgm:pt modelId="{F51C6792-6CF7-4BC2-8413-A68ED7FCD0DB}" type="sibTrans" cxnId="{48418AFA-2356-415F-A0FC-B356BC51777A}">
      <dgm:prSet/>
      <dgm:spPr/>
      <dgm:t>
        <a:bodyPr/>
        <a:lstStyle/>
        <a:p>
          <a:endParaRPr lang="en-US"/>
        </a:p>
      </dgm:t>
    </dgm:pt>
    <dgm:pt modelId="{5EBAB01C-2995-4986-AFB1-C800F9B20BD4}">
      <dgm:prSet/>
      <dgm:spPr>
        <a:solidFill>
          <a:schemeClr val="tx2"/>
        </a:solidFill>
      </dgm:spPr>
      <dgm:t>
        <a:bodyPr/>
        <a:lstStyle/>
        <a:p>
          <a:r>
            <a:rPr lang="sv-FI"/>
            <a:t>Barnet har rätt att få information om världen på sin åldersnivå.</a:t>
          </a:r>
        </a:p>
      </dgm:t>
    </dgm:pt>
    <dgm:pt modelId="{71CE7CFD-D22C-47D9-9F8E-661D4FB193A7}" type="parTrans" cxnId="{B30A209A-A490-46D0-88E2-AF54983B010E}">
      <dgm:prSet/>
      <dgm:spPr/>
      <dgm:t>
        <a:bodyPr/>
        <a:lstStyle/>
        <a:p>
          <a:endParaRPr lang="en-US"/>
        </a:p>
      </dgm:t>
    </dgm:pt>
    <dgm:pt modelId="{EC83ED45-1573-4802-B936-49B205036D7B}" type="sibTrans" cxnId="{B30A209A-A490-46D0-88E2-AF54983B010E}">
      <dgm:prSet/>
      <dgm:spPr/>
      <dgm:t>
        <a:bodyPr/>
        <a:lstStyle/>
        <a:p>
          <a:endParaRPr lang="en-US"/>
        </a:p>
      </dgm:t>
    </dgm:pt>
    <dgm:pt modelId="{34239F34-2D7A-4A8F-AE3A-2604DDFA7C36}">
      <dgm:prSet/>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r>
            <a:rPr lang="sv-FI">
              <a:solidFill>
                <a:schemeClr val="bg1"/>
              </a:solidFill>
            </a:rPr>
            <a:t>Barnets ansvar</a:t>
          </a:r>
        </a:p>
        <a:p>
          <a:r>
            <a:rPr lang="sv-FI">
              <a:solidFill>
                <a:schemeClr val="bg1"/>
              </a:solidFill>
            </a:rPr>
            <a:t> är att lära sig av världen</a:t>
          </a:r>
        </a:p>
      </dgm:t>
    </dgm:pt>
    <dgm:pt modelId="{02AEEF84-9226-45A3-B843-9237B76F6601}" type="parTrans" cxnId="{FDA37598-47FD-4E7E-BA9D-315307B54846}">
      <dgm:prSet/>
      <dgm:spPr/>
      <dgm:t>
        <a:bodyPr/>
        <a:lstStyle/>
        <a:p>
          <a:endParaRPr lang="en-US"/>
        </a:p>
      </dgm:t>
    </dgm:pt>
    <dgm:pt modelId="{701D7A7E-A63E-4BCD-AF5B-A1328553507D}" type="sibTrans" cxnId="{FDA37598-47FD-4E7E-BA9D-315307B54846}">
      <dgm:prSet/>
      <dgm:spPr/>
      <dgm:t>
        <a:bodyPr/>
        <a:lstStyle/>
        <a:p>
          <a:endParaRPr lang="en-US"/>
        </a:p>
      </dgm:t>
    </dgm:pt>
    <dgm:pt modelId="{01531D1D-D8DA-47A0-B829-B70EB30FA110}">
      <dgm:prSet/>
      <dgm:spPr>
        <a:solidFill>
          <a:schemeClr val="tx2"/>
        </a:solidFill>
      </dgm:spPr>
      <dgm:t>
        <a:bodyPr/>
        <a:lstStyle/>
        <a:p>
          <a:r>
            <a:rPr lang="sv-FI"/>
            <a:t>Vi strävar tillsammans efter en bättre verklighet. Var och en är skyldig att känna till lagen.</a:t>
          </a:r>
        </a:p>
      </dgm:t>
    </dgm:pt>
    <dgm:pt modelId="{AB6260F3-3B3D-4D0E-8BB3-9C6C50DC571A}" type="parTrans" cxnId="{6E824673-7CAF-428C-9DB9-559DDC728873}">
      <dgm:prSet/>
      <dgm:spPr/>
      <dgm:t>
        <a:bodyPr/>
        <a:lstStyle/>
        <a:p>
          <a:endParaRPr lang="en-US"/>
        </a:p>
      </dgm:t>
    </dgm:pt>
    <dgm:pt modelId="{42E75795-44FF-43ED-A9AC-C08205651572}" type="sibTrans" cxnId="{6E824673-7CAF-428C-9DB9-559DDC728873}">
      <dgm:prSet/>
      <dgm:spPr/>
      <dgm:t>
        <a:bodyPr/>
        <a:lstStyle/>
        <a:p>
          <a:endParaRPr lang="en-US"/>
        </a:p>
      </dgm:t>
    </dgm:pt>
    <dgm:pt modelId="{6315B23E-A7CF-4C8D-BB97-A07FA7B60BD0}">
      <dgm:prSet/>
      <dgm:spPr>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r>
            <a:rPr lang="sv-FI">
              <a:solidFill>
                <a:schemeClr val="bg1"/>
              </a:solidFill>
            </a:rPr>
            <a:t>Var och en har rätt att vara trygg och i fred</a:t>
          </a:r>
        </a:p>
      </dgm:t>
    </dgm:pt>
    <dgm:pt modelId="{D238F9E8-CB44-4A2B-BC47-3804BC6AB9B5}" type="parTrans" cxnId="{9ECB02F6-AB2F-4BC7-A949-F55A5B11C477}">
      <dgm:prSet/>
      <dgm:spPr/>
      <dgm:t>
        <a:bodyPr/>
        <a:lstStyle/>
        <a:p>
          <a:endParaRPr lang="en-US"/>
        </a:p>
      </dgm:t>
    </dgm:pt>
    <dgm:pt modelId="{8DFDB5B5-83A2-4546-9EB7-38CCA097D61E}" type="sibTrans" cxnId="{9ECB02F6-AB2F-4BC7-A949-F55A5B11C477}">
      <dgm:prSet/>
      <dgm:spPr/>
      <dgm:t>
        <a:bodyPr/>
        <a:lstStyle/>
        <a:p>
          <a:endParaRPr lang="en-US"/>
        </a:p>
      </dgm:t>
    </dgm:pt>
    <dgm:pt modelId="{DE46EF26-4C47-4E5B-B976-61AB084BF23C}">
      <dgm:prSet custT="1"/>
      <dgm:spPr/>
      <dgm:t>
        <a:bodyPr/>
        <a:lstStyle/>
        <a:p>
          <a:r>
            <a:rPr lang="sv-FI" sz="1400"/>
            <a:t>Var och en ansvarar också för sina egna handlingar</a:t>
          </a:r>
        </a:p>
      </dgm:t>
    </dgm:pt>
    <dgm:pt modelId="{DC355BA9-A9D2-4369-B8B8-7A7791C1109D}" type="parTrans" cxnId="{5000AA85-F5E6-422E-A7AF-D5E0559A233A}">
      <dgm:prSet/>
      <dgm:spPr/>
      <dgm:t>
        <a:bodyPr/>
        <a:lstStyle/>
        <a:p>
          <a:endParaRPr lang="fi-FI"/>
        </a:p>
      </dgm:t>
    </dgm:pt>
    <dgm:pt modelId="{914C491E-28EA-4C7C-A0A0-6236B9A97BEF}" type="sibTrans" cxnId="{5000AA85-F5E6-422E-A7AF-D5E0559A233A}">
      <dgm:prSet/>
      <dgm:spPr/>
      <dgm:t>
        <a:bodyPr/>
        <a:lstStyle/>
        <a:p>
          <a:endParaRPr lang="fi-FI"/>
        </a:p>
      </dgm:t>
    </dgm:pt>
    <dgm:pt modelId="{E827DAB6-3CA4-4087-8CFB-0B3443882E25}">
      <dgm:prSet custT="1"/>
      <dgm:spPr/>
      <dgm:t>
        <a:bodyPr/>
        <a:lstStyle/>
        <a:p>
          <a:r>
            <a:rPr lang="sv-FI" sz="1000"/>
            <a:t> </a:t>
          </a:r>
          <a:r>
            <a:rPr lang="sv-FI" sz="1050"/>
            <a:t>straffrättsligt ansvar </a:t>
          </a:r>
        </a:p>
      </dgm:t>
    </dgm:pt>
    <dgm:pt modelId="{AFF9ADA6-8EFE-49D1-92E0-705FC2120D6E}" type="parTrans" cxnId="{79C581F4-F5FE-43F3-83AF-FF9869EA02F1}">
      <dgm:prSet/>
      <dgm:spPr/>
      <dgm:t>
        <a:bodyPr/>
        <a:lstStyle/>
        <a:p>
          <a:endParaRPr lang="fi-FI"/>
        </a:p>
      </dgm:t>
    </dgm:pt>
    <dgm:pt modelId="{16F627B9-1CEB-4695-BF07-6A12A2731153}" type="sibTrans" cxnId="{79C581F4-F5FE-43F3-83AF-FF9869EA02F1}">
      <dgm:prSet/>
      <dgm:spPr/>
      <dgm:t>
        <a:bodyPr/>
        <a:lstStyle/>
        <a:p>
          <a:endParaRPr lang="fi-FI"/>
        </a:p>
      </dgm:t>
    </dgm:pt>
    <dgm:pt modelId="{0409C565-9DF1-46D2-BB25-4453A0EE857C}">
      <dgm:prSet custT="1"/>
      <dgm:spPr/>
      <dgm:t>
        <a:bodyPr/>
        <a:lstStyle/>
        <a:p>
          <a:r>
            <a:rPr lang="sv-FI" sz="1050"/>
            <a:t>skadeståndsskyldighet</a:t>
          </a:r>
        </a:p>
      </dgm:t>
    </dgm:pt>
    <dgm:pt modelId="{3BE9CBB8-B660-4E8D-8CEA-A27DD0A39B9C}" type="parTrans" cxnId="{668381DE-2326-45D4-9C14-0779818DA895}">
      <dgm:prSet/>
      <dgm:spPr/>
      <dgm:t>
        <a:bodyPr/>
        <a:lstStyle/>
        <a:p>
          <a:endParaRPr lang="fi-FI"/>
        </a:p>
      </dgm:t>
    </dgm:pt>
    <dgm:pt modelId="{87AF16EC-008C-459E-AC69-ADD20B699B46}" type="sibTrans" cxnId="{668381DE-2326-45D4-9C14-0779818DA895}">
      <dgm:prSet/>
      <dgm:spPr/>
      <dgm:t>
        <a:bodyPr/>
        <a:lstStyle/>
        <a:p>
          <a:endParaRPr lang="fi-FI"/>
        </a:p>
      </dgm:t>
    </dgm:pt>
    <dgm:pt modelId="{4E2A56E9-6AD3-4173-BEE9-DE1525FD1F74}">
      <dgm:prSet/>
      <dgm:spPr>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pPr rtl="0"/>
          <a:r>
            <a:rPr lang="sv-FI">
              <a:latin typeface="Arial"/>
            </a:rPr>
            <a:t>                                                                                </a:t>
          </a:r>
          <a:r>
            <a:rPr lang="sv-FI">
              <a:solidFill>
                <a:schemeClr val="bg1"/>
              </a:solidFill>
              <a:latin typeface="Arial"/>
            </a:rPr>
            <a:t>Ansvaret ligger hos vuxna</a:t>
          </a:r>
        </a:p>
      </dgm:t>
    </dgm:pt>
    <dgm:pt modelId="{B7C42B4D-C800-4790-A110-A3CFDAD426DD}" type="sibTrans" cxnId="{9A4ABBA4-1217-4FDF-9747-1A2AEA1B52BB}">
      <dgm:prSet/>
      <dgm:spPr/>
      <dgm:t>
        <a:bodyPr/>
        <a:lstStyle/>
        <a:p>
          <a:endParaRPr lang="en-US"/>
        </a:p>
      </dgm:t>
    </dgm:pt>
    <dgm:pt modelId="{D5232B0D-D9B4-4E73-99F8-3D8936F7ABAD}" type="parTrans" cxnId="{9A4ABBA4-1217-4FDF-9747-1A2AEA1B52BB}">
      <dgm:prSet/>
      <dgm:spPr/>
      <dgm:t>
        <a:bodyPr/>
        <a:lstStyle/>
        <a:p>
          <a:endParaRPr lang="en-US"/>
        </a:p>
      </dgm:t>
    </dgm:pt>
    <dgm:pt modelId="{E7C978A6-CFC6-4D78-8CD3-142FDBCB737B}" type="pres">
      <dgm:prSet presAssocID="{01DC477F-E3FD-4F3A-A8E1-95F3AF37B106}" presName="diagram" presStyleCnt="0">
        <dgm:presLayoutVars>
          <dgm:chPref val="1"/>
          <dgm:dir/>
          <dgm:animOne val="branch"/>
          <dgm:animLvl val="lvl"/>
          <dgm:resizeHandles/>
        </dgm:presLayoutVars>
      </dgm:prSet>
      <dgm:spPr/>
    </dgm:pt>
    <dgm:pt modelId="{FBC00F93-4234-47A1-969E-7D407EB8C2A3}" type="pres">
      <dgm:prSet presAssocID="{C3A00128-EC7C-4955-BFEE-62168854493F}" presName="root" presStyleCnt="0"/>
      <dgm:spPr/>
    </dgm:pt>
    <dgm:pt modelId="{11D2D7D0-59E1-4A0D-A059-6314A049DBBE}" type="pres">
      <dgm:prSet presAssocID="{C3A00128-EC7C-4955-BFEE-62168854493F}" presName="rootComposite" presStyleCnt="0"/>
      <dgm:spPr/>
    </dgm:pt>
    <dgm:pt modelId="{706771DF-C35C-4519-A79B-65642553301D}" type="pres">
      <dgm:prSet presAssocID="{C3A00128-EC7C-4955-BFEE-62168854493F}" presName="rootText" presStyleLbl="node1" presStyleIdx="0" presStyleCnt="3"/>
      <dgm:spPr/>
    </dgm:pt>
    <dgm:pt modelId="{4D4038FB-CAB6-4BE0-931D-4EC2311B3CA8}" type="pres">
      <dgm:prSet presAssocID="{C3A00128-EC7C-4955-BFEE-62168854493F}" presName="rootConnector" presStyleLbl="node1" presStyleIdx="0" presStyleCnt="3"/>
      <dgm:spPr/>
    </dgm:pt>
    <dgm:pt modelId="{456D7E73-D55B-41DE-A5B0-4323DDF096C8}" type="pres">
      <dgm:prSet presAssocID="{C3A00128-EC7C-4955-BFEE-62168854493F}" presName="childShape" presStyleCnt="0"/>
      <dgm:spPr/>
    </dgm:pt>
    <dgm:pt modelId="{2D64A4A0-AE09-4456-8AAE-82CF816609BC}" type="pres">
      <dgm:prSet presAssocID="{D5232B0D-D9B4-4E73-99F8-3D8936F7ABAD}" presName="Name13" presStyleLbl="parChTrans1D2" presStyleIdx="0" presStyleCnt="4"/>
      <dgm:spPr/>
    </dgm:pt>
    <dgm:pt modelId="{383A3477-88DB-4AE3-82F3-853635A01F55}" type="pres">
      <dgm:prSet presAssocID="{4E2A56E9-6AD3-4173-BEE9-DE1525FD1F74}" presName="childText" presStyleLbl="bgAcc1" presStyleIdx="0" presStyleCnt="4" custScaleX="109227" custScaleY="86951" custLinFactNeighborX="1296">
        <dgm:presLayoutVars>
          <dgm:bulletEnabled val="1"/>
        </dgm:presLayoutVars>
      </dgm:prSet>
      <dgm:spPr/>
    </dgm:pt>
    <dgm:pt modelId="{0C327F07-B52D-42A0-914B-A46F88A22701}" type="pres">
      <dgm:prSet presAssocID="{5EBAB01C-2995-4986-AFB1-C800F9B20BD4}" presName="root" presStyleCnt="0"/>
      <dgm:spPr/>
    </dgm:pt>
    <dgm:pt modelId="{C0540D19-6A7F-4479-A2CB-346538BE5A46}" type="pres">
      <dgm:prSet presAssocID="{5EBAB01C-2995-4986-AFB1-C800F9B20BD4}" presName="rootComposite" presStyleCnt="0"/>
      <dgm:spPr/>
    </dgm:pt>
    <dgm:pt modelId="{CD00A016-F297-4D7F-BA11-B2D834275671}" type="pres">
      <dgm:prSet presAssocID="{5EBAB01C-2995-4986-AFB1-C800F9B20BD4}" presName="rootText" presStyleLbl="node1" presStyleIdx="1" presStyleCnt="3"/>
      <dgm:spPr/>
    </dgm:pt>
    <dgm:pt modelId="{C580C0FF-8E26-4120-88B9-4CC0E3C85FE1}" type="pres">
      <dgm:prSet presAssocID="{5EBAB01C-2995-4986-AFB1-C800F9B20BD4}" presName="rootConnector" presStyleLbl="node1" presStyleIdx="1" presStyleCnt="3"/>
      <dgm:spPr/>
    </dgm:pt>
    <dgm:pt modelId="{F994C0C1-AAF8-44A9-A817-503867CC9D02}" type="pres">
      <dgm:prSet presAssocID="{5EBAB01C-2995-4986-AFB1-C800F9B20BD4}" presName="childShape" presStyleCnt="0"/>
      <dgm:spPr/>
    </dgm:pt>
    <dgm:pt modelId="{E8BDF414-8EC1-4158-87C7-4A51599C76D5}" type="pres">
      <dgm:prSet presAssocID="{02AEEF84-9226-45A3-B843-9237B76F6601}" presName="Name13" presStyleLbl="parChTrans1D2" presStyleIdx="1" presStyleCnt="4"/>
      <dgm:spPr/>
    </dgm:pt>
    <dgm:pt modelId="{29A6E5D8-190F-4AD3-B000-4D7489537D59}" type="pres">
      <dgm:prSet presAssocID="{34239F34-2D7A-4A8F-AE3A-2604DDFA7C36}" presName="childText" presStyleLbl="bgAcc1" presStyleIdx="1" presStyleCnt="4">
        <dgm:presLayoutVars>
          <dgm:bulletEnabled val="1"/>
        </dgm:presLayoutVars>
      </dgm:prSet>
      <dgm:spPr/>
    </dgm:pt>
    <dgm:pt modelId="{92382315-DB66-4D91-8200-80D396979049}" type="pres">
      <dgm:prSet presAssocID="{01531D1D-D8DA-47A0-B829-B70EB30FA110}" presName="root" presStyleCnt="0"/>
      <dgm:spPr/>
    </dgm:pt>
    <dgm:pt modelId="{045EC9AB-D548-45E0-8540-C25D616EBE3C}" type="pres">
      <dgm:prSet presAssocID="{01531D1D-D8DA-47A0-B829-B70EB30FA110}" presName="rootComposite" presStyleCnt="0"/>
      <dgm:spPr/>
    </dgm:pt>
    <dgm:pt modelId="{8A088FE8-4455-413D-9BC9-B22B9DEDA1B9}" type="pres">
      <dgm:prSet presAssocID="{01531D1D-D8DA-47A0-B829-B70EB30FA110}" presName="rootText" presStyleLbl="node1" presStyleIdx="2" presStyleCnt="3"/>
      <dgm:spPr/>
    </dgm:pt>
    <dgm:pt modelId="{E78E4615-3377-4FE1-A940-6DDE88CBE11B}" type="pres">
      <dgm:prSet presAssocID="{01531D1D-D8DA-47A0-B829-B70EB30FA110}" presName="rootConnector" presStyleLbl="node1" presStyleIdx="2" presStyleCnt="3"/>
      <dgm:spPr/>
    </dgm:pt>
    <dgm:pt modelId="{7C7A9B7F-0D20-4B07-B110-01D066D604EF}" type="pres">
      <dgm:prSet presAssocID="{01531D1D-D8DA-47A0-B829-B70EB30FA110}" presName="childShape" presStyleCnt="0"/>
      <dgm:spPr/>
    </dgm:pt>
    <dgm:pt modelId="{A9F7D04A-12B3-45A3-BEC0-817BC6C081FC}" type="pres">
      <dgm:prSet presAssocID="{D238F9E8-CB44-4A2B-BC47-3804BC6AB9B5}" presName="Name13" presStyleLbl="parChTrans1D2" presStyleIdx="2" presStyleCnt="4"/>
      <dgm:spPr/>
    </dgm:pt>
    <dgm:pt modelId="{DB9A7C04-6578-441C-AAC3-5DB5138B7B45}" type="pres">
      <dgm:prSet presAssocID="{6315B23E-A7CF-4C8D-BB97-A07FA7B60BD0}" presName="childText" presStyleLbl="bgAcc1" presStyleIdx="2" presStyleCnt="4">
        <dgm:presLayoutVars>
          <dgm:bulletEnabled val="1"/>
        </dgm:presLayoutVars>
      </dgm:prSet>
      <dgm:spPr/>
    </dgm:pt>
    <dgm:pt modelId="{CC80BFD3-B430-45C1-97F1-F6FA402DD412}" type="pres">
      <dgm:prSet presAssocID="{DC355BA9-A9D2-4369-B8B8-7A7791C1109D}" presName="Name13" presStyleLbl="parChTrans1D2" presStyleIdx="3" presStyleCnt="4"/>
      <dgm:spPr/>
    </dgm:pt>
    <dgm:pt modelId="{B1F4B00C-2F4D-466A-9BDF-66D55093734C}" type="pres">
      <dgm:prSet presAssocID="{DE46EF26-4C47-4E5B-B976-61AB084BF23C}" presName="childText" presStyleLbl="bgAcc1" presStyleIdx="3" presStyleCnt="4" custScaleX="145285" custScaleY="63839" custLinFactNeighborX="2160" custLinFactNeighborY="1678">
        <dgm:presLayoutVars>
          <dgm:bulletEnabled val="1"/>
        </dgm:presLayoutVars>
      </dgm:prSet>
      <dgm:spPr/>
    </dgm:pt>
  </dgm:ptLst>
  <dgm:cxnLst>
    <dgm:cxn modelId="{63BAA00C-EE2F-4BFC-9613-2E16C104C28A}" type="presOf" srcId="{E827DAB6-3CA4-4087-8CFB-0B3443882E25}" destId="{B1F4B00C-2F4D-466A-9BDF-66D55093734C}" srcOrd="0" destOrd="1" presId="urn:microsoft.com/office/officeart/2005/8/layout/hierarchy3"/>
    <dgm:cxn modelId="{D16F6621-A356-43D0-AA9B-DFF5AFC77BBA}" type="presOf" srcId="{01531D1D-D8DA-47A0-B829-B70EB30FA110}" destId="{E78E4615-3377-4FE1-A940-6DDE88CBE11B}" srcOrd="1" destOrd="0" presId="urn:microsoft.com/office/officeart/2005/8/layout/hierarchy3"/>
    <dgm:cxn modelId="{C8FE482F-28B6-4CF8-9D46-E1005D562300}" type="presOf" srcId="{01531D1D-D8DA-47A0-B829-B70EB30FA110}" destId="{8A088FE8-4455-413D-9BC9-B22B9DEDA1B9}" srcOrd="0" destOrd="0" presId="urn:microsoft.com/office/officeart/2005/8/layout/hierarchy3"/>
    <dgm:cxn modelId="{237B3039-C85F-4ED0-8B81-5446D9834124}" type="presOf" srcId="{C3A00128-EC7C-4955-BFEE-62168854493F}" destId="{4D4038FB-CAB6-4BE0-931D-4EC2311B3CA8}" srcOrd="1" destOrd="0" presId="urn:microsoft.com/office/officeart/2005/8/layout/hierarchy3"/>
    <dgm:cxn modelId="{23A5C93D-A6AB-4581-8671-629356B39E4D}" type="presOf" srcId="{4E2A56E9-6AD3-4173-BEE9-DE1525FD1F74}" destId="{383A3477-88DB-4AE3-82F3-853635A01F55}" srcOrd="0" destOrd="0" presId="urn:microsoft.com/office/officeart/2005/8/layout/hierarchy3"/>
    <dgm:cxn modelId="{B88C2E4E-2889-46E3-BC2B-02011C4D3C6B}" type="presOf" srcId="{5EBAB01C-2995-4986-AFB1-C800F9B20BD4}" destId="{C580C0FF-8E26-4120-88B9-4CC0E3C85FE1}" srcOrd="1" destOrd="0" presId="urn:microsoft.com/office/officeart/2005/8/layout/hierarchy3"/>
    <dgm:cxn modelId="{6E824673-7CAF-428C-9DB9-559DDC728873}" srcId="{01DC477F-E3FD-4F3A-A8E1-95F3AF37B106}" destId="{01531D1D-D8DA-47A0-B829-B70EB30FA110}" srcOrd="2" destOrd="0" parTransId="{AB6260F3-3B3D-4D0E-8BB3-9C6C50DC571A}" sibTransId="{42E75795-44FF-43ED-A9AC-C08205651572}"/>
    <dgm:cxn modelId="{B7B94880-D00F-4013-A0C6-129A7A1BD33D}" type="presOf" srcId="{6315B23E-A7CF-4C8D-BB97-A07FA7B60BD0}" destId="{DB9A7C04-6578-441C-AAC3-5DB5138B7B45}" srcOrd="0" destOrd="0" presId="urn:microsoft.com/office/officeart/2005/8/layout/hierarchy3"/>
    <dgm:cxn modelId="{5000AA85-F5E6-422E-A7AF-D5E0559A233A}" srcId="{01531D1D-D8DA-47A0-B829-B70EB30FA110}" destId="{DE46EF26-4C47-4E5B-B976-61AB084BF23C}" srcOrd="1" destOrd="0" parTransId="{DC355BA9-A9D2-4369-B8B8-7A7791C1109D}" sibTransId="{914C491E-28EA-4C7C-A0A0-6236B9A97BEF}"/>
    <dgm:cxn modelId="{01E54287-288C-41AA-A56B-96EF6E095408}" type="presOf" srcId="{0409C565-9DF1-46D2-BB25-4453A0EE857C}" destId="{B1F4B00C-2F4D-466A-9BDF-66D55093734C}" srcOrd="0" destOrd="2" presId="urn:microsoft.com/office/officeart/2005/8/layout/hierarchy3"/>
    <dgm:cxn modelId="{FDA37598-47FD-4E7E-BA9D-315307B54846}" srcId="{5EBAB01C-2995-4986-AFB1-C800F9B20BD4}" destId="{34239F34-2D7A-4A8F-AE3A-2604DDFA7C36}" srcOrd="0" destOrd="0" parTransId="{02AEEF84-9226-45A3-B843-9237B76F6601}" sibTransId="{701D7A7E-A63E-4BCD-AF5B-A1328553507D}"/>
    <dgm:cxn modelId="{B30A209A-A490-46D0-88E2-AF54983B010E}" srcId="{01DC477F-E3FD-4F3A-A8E1-95F3AF37B106}" destId="{5EBAB01C-2995-4986-AFB1-C800F9B20BD4}" srcOrd="1" destOrd="0" parTransId="{71CE7CFD-D22C-47D9-9F8E-661D4FB193A7}" sibTransId="{EC83ED45-1573-4802-B936-49B205036D7B}"/>
    <dgm:cxn modelId="{B14EE89C-D4B5-4942-BC9F-72651EF30483}" type="presOf" srcId="{02AEEF84-9226-45A3-B843-9237B76F6601}" destId="{E8BDF414-8EC1-4158-87C7-4A51599C76D5}" srcOrd="0" destOrd="0" presId="urn:microsoft.com/office/officeart/2005/8/layout/hierarchy3"/>
    <dgm:cxn modelId="{94ACC9A1-C80C-4EF8-A4ED-12D648EE77BB}" type="presOf" srcId="{5EBAB01C-2995-4986-AFB1-C800F9B20BD4}" destId="{CD00A016-F297-4D7F-BA11-B2D834275671}" srcOrd="0" destOrd="0" presId="urn:microsoft.com/office/officeart/2005/8/layout/hierarchy3"/>
    <dgm:cxn modelId="{E56AD5A3-6C0C-4CBB-9235-C3B30E6081A7}" type="presOf" srcId="{DE46EF26-4C47-4E5B-B976-61AB084BF23C}" destId="{B1F4B00C-2F4D-466A-9BDF-66D55093734C}" srcOrd="0" destOrd="0" presId="urn:microsoft.com/office/officeart/2005/8/layout/hierarchy3"/>
    <dgm:cxn modelId="{9A4ABBA4-1217-4FDF-9747-1A2AEA1B52BB}" srcId="{C3A00128-EC7C-4955-BFEE-62168854493F}" destId="{4E2A56E9-6AD3-4173-BEE9-DE1525FD1F74}" srcOrd="0" destOrd="0" parTransId="{D5232B0D-D9B4-4E73-99F8-3D8936F7ABAD}" sibTransId="{B7C42B4D-C800-4790-A110-A3CFDAD426DD}"/>
    <dgm:cxn modelId="{EE11A4AA-AB97-4DA8-8005-06A76063E79B}" type="presOf" srcId="{C3A00128-EC7C-4955-BFEE-62168854493F}" destId="{706771DF-C35C-4519-A79B-65642553301D}" srcOrd="0" destOrd="0" presId="urn:microsoft.com/office/officeart/2005/8/layout/hierarchy3"/>
    <dgm:cxn modelId="{489AE8BD-3647-488C-BC68-177ECFBD0CDD}" type="presOf" srcId="{01DC477F-E3FD-4F3A-A8E1-95F3AF37B106}" destId="{E7C978A6-CFC6-4D78-8CD3-142FDBCB737B}" srcOrd="0" destOrd="0" presId="urn:microsoft.com/office/officeart/2005/8/layout/hierarchy3"/>
    <dgm:cxn modelId="{E4D49BC6-7436-49F0-B093-6D9222A44BD7}" type="presOf" srcId="{D238F9E8-CB44-4A2B-BC47-3804BC6AB9B5}" destId="{A9F7D04A-12B3-45A3-BEC0-817BC6C081FC}" srcOrd="0" destOrd="0" presId="urn:microsoft.com/office/officeart/2005/8/layout/hierarchy3"/>
    <dgm:cxn modelId="{668381DE-2326-45D4-9C14-0779818DA895}" srcId="{DE46EF26-4C47-4E5B-B976-61AB084BF23C}" destId="{0409C565-9DF1-46D2-BB25-4453A0EE857C}" srcOrd="1" destOrd="0" parTransId="{3BE9CBB8-B660-4E8D-8CEA-A27DD0A39B9C}" sibTransId="{87AF16EC-008C-459E-AC69-ADD20B699B46}"/>
    <dgm:cxn modelId="{F72372E7-C850-4A98-945A-633B9E6998E8}" type="presOf" srcId="{DC355BA9-A9D2-4369-B8B8-7A7791C1109D}" destId="{CC80BFD3-B430-45C1-97F1-F6FA402DD412}" srcOrd="0" destOrd="0" presId="urn:microsoft.com/office/officeart/2005/8/layout/hierarchy3"/>
    <dgm:cxn modelId="{79C581F4-F5FE-43F3-83AF-FF9869EA02F1}" srcId="{DE46EF26-4C47-4E5B-B976-61AB084BF23C}" destId="{E827DAB6-3CA4-4087-8CFB-0B3443882E25}" srcOrd="0" destOrd="0" parTransId="{AFF9ADA6-8EFE-49D1-92E0-705FC2120D6E}" sibTransId="{16F627B9-1CEB-4695-BF07-6A12A2731153}"/>
    <dgm:cxn modelId="{9ECB02F6-AB2F-4BC7-A949-F55A5B11C477}" srcId="{01531D1D-D8DA-47A0-B829-B70EB30FA110}" destId="{6315B23E-A7CF-4C8D-BB97-A07FA7B60BD0}" srcOrd="0" destOrd="0" parTransId="{D238F9E8-CB44-4A2B-BC47-3804BC6AB9B5}" sibTransId="{8DFDB5B5-83A2-4546-9EB7-38CCA097D61E}"/>
    <dgm:cxn modelId="{562448F6-3D4F-480F-A5A2-38C5EAC9EE86}" type="presOf" srcId="{34239F34-2D7A-4A8F-AE3A-2604DDFA7C36}" destId="{29A6E5D8-190F-4AD3-B000-4D7489537D59}" srcOrd="0" destOrd="0" presId="urn:microsoft.com/office/officeart/2005/8/layout/hierarchy3"/>
    <dgm:cxn modelId="{E92CEDF6-29F5-42E1-8DD1-727A62D2A346}" type="presOf" srcId="{D5232B0D-D9B4-4E73-99F8-3D8936F7ABAD}" destId="{2D64A4A0-AE09-4456-8AAE-82CF816609BC}" srcOrd="0" destOrd="0" presId="urn:microsoft.com/office/officeart/2005/8/layout/hierarchy3"/>
    <dgm:cxn modelId="{48418AFA-2356-415F-A0FC-B356BC51777A}" srcId="{01DC477F-E3FD-4F3A-A8E1-95F3AF37B106}" destId="{C3A00128-EC7C-4955-BFEE-62168854493F}" srcOrd="0" destOrd="0" parTransId="{A17CEA40-00AD-4CBB-8054-BDFAE1083D57}" sibTransId="{F51C6792-6CF7-4BC2-8413-A68ED7FCD0DB}"/>
    <dgm:cxn modelId="{8CBEDF0C-F86A-42F3-A01A-27ABECC80598}" type="presParOf" srcId="{E7C978A6-CFC6-4D78-8CD3-142FDBCB737B}" destId="{FBC00F93-4234-47A1-969E-7D407EB8C2A3}" srcOrd="0" destOrd="0" presId="urn:microsoft.com/office/officeart/2005/8/layout/hierarchy3"/>
    <dgm:cxn modelId="{2C8D4F56-BD82-40F4-A3D1-38473AC9670C}" type="presParOf" srcId="{FBC00F93-4234-47A1-969E-7D407EB8C2A3}" destId="{11D2D7D0-59E1-4A0D-A059-6314A049DBBE}" srcOrd="0" destOrd="0" presId="urn:microsoft.com/office/officeart/2005/8/layout/hierarchy3"/>
    <dgm:cxn modelId="{14FE5E1D-118B-40BA-BCC6-9A42D6E73B36}" type="presParOf" srcId="{11D2D7D0-59E1-4A0D-A059-6314A049DBBE}" destId="{706771DF-C35C-4519-A79B-65642553301D}" srcOrd="0" destOrd="0" presId="urn:microsoft.com/office/officeart/2005/8/layout/hierarchy3"/>
    <dgm:cxn modelId="{9C47FBED-56DA-4C32-B7E5-80E74457DDBC}" type="presParOf" srcId="{11D2D7D0-59E1-4A0D-A059-6314A049DBBE}" destId="{4D4038FB-CAB6-4BE0-931D-4EC2311B3CA8}" srcOrd="1" destOrd="0" presId="urn:microsoft.com/office/officeart/2005/8/layout/hierarchy3"/>
    <dgm:cxn modelId="{DFB6F9AC-C7D8-4E5E-8574-EE5811BE826C}" type="presParOf" srcId="{FBC00F93-4234-47A1-969E-7D407EB8C2A3}" destId="{456D7E73-D55B-41DE-A5B0-4323DDF096C8}" srcOrd="1" destOrd="0" presId="urn:microsoft.com/office/officeart/2005/8/layout/hierarchy3"/>
    <dgm:cxn modelId="{758101F5-9DBB-424C-BBB4-F70C1FBB981E}" type="presParOf" srcId="{456D7E73-D55B-41DE-A5B0-4323DDF096C8}" destId="{2D64A4A0-AE09-4456-8AAE-82CF816609BC}" srcOrd="0" destOrd="0" presId="urn:microsoft.com/office/officeart/2005/8/layout/hierarchy3"/>
    <dgm:cxn modelId="{B1B77ED9-FBDA-4707-8CB8-B73D4274CED4}" type="presParOf" srcId="{456D7E73-D55B-41DE-A5B0-4323DDF096C8}" destId="{383A3477-88DB-4AE3-82F3-853635A01F55}" srcOrd="1" destOrd="0" presId="urn:microsoft.com/office/officeart/2005/8/layout/hierarchy3"/>
    <dgm:cxn modelId="{B0FF7101-35D4-4B1A-8742-8217D08472DA}" type="presParOf" srcId="{E7C978A6-CFC6-4D78-8CD3-142FDBCB737B}" destId="{0C327F07-B52D-42A0-914B-A46F88A22701}" srcOrd="1" destOrd="0" presId="urn:microsoft.com/office/officeart/2005/8/layout/hierarchy3"/>
    <dgm:cxn modelId="{7067A141-4B2A-449B-84F6-36E834A7CDBB}" type="presParOf" srcId="{0C327F07-B52D-42A0-914B-A46F88A22701}" destId="{C0540D19-6A7F-4479-A2CB-346538BE5A46}" srcOrd="0" destOrd="0" presId="urn:microsoft.com/office/officeart/2005/8/layout/hierarchy3"/>
    <dgm:cxn modelId="{6F8364E6-5CE7-42E0-97B3-5F7F841C0180}" type="presParOf" srcId="{C0540D19-6A7F-4479-A2CB-346538BE5A46}" destId="{CD00A016-F297-4D7F-BA11-B2D834275671}" srcOrd="0" destOrd="0" presId="urn:microsoft.com/office/officeart/2005/8/layout/hierarchy3"/>
    <dgm:cxn modelId="{85CEE19D-2601-48E2-BCAC-DBC36BF54BC3}" type="presParOf" srcId="{C0540D19-6A7F-4479-A2CB-346538BE5A46}" destId="{C580C0FF-8E26-4120-88B9-4CC0E3C85FE1}" srcOrd="1" destOrd="0" presId="urn:microsoft.com/office/officeart/2005/8/layout/hierarchy3"/>
    <dgm:cxn modelId="{90D0A9A6-625A-4BDE-B912-F84B372B57BC}" type="presParOf" srcId="{0C327F07-B52D-42A0-914B-A46F88A22701}" destId="{F994C0C1-AAF8-44A9-A817-503867CC9D02}" srcOrd="1" destOrd="0" presId="urn:microsoft.com/office/officeart/2005/8/layout/hierarchy3"/>
    <dgm:cxn modelId="{4158489C-DDC2-4DAD-A7A1-B38EEEF28619}" type="presParOf" srcId="{F994C0C1-AAF8-44A9-A817-503867CC9D02}" destId="{E8BDF414-8EC1-4158-87C7-4A51599C76D5}" srcOrd="0" destOrd="0" presId="urn:microsoft.com/office/officeart/2005/8/layout/hierarchy3"/>
    <dgm:cxn modelId="{B302C2FC-A95B-4FB7-9D1B-B3AAF70F6C18}" type="presParOf" srcId="{F994C0C1-AAF8-44A9-A817-503867CC9D02}" destId="{29A6E5D8-190F-4AD3-B000-4D7489537D59}" srcOrd="1" destOrd="0" presId="urn:microsoft.com/office/officeart/2005/8/layout/hierarchy3"/>
    <dgm:cxn modelId="{B930B689-5BC8-4A05-8885-14057BB1F564}" type="presParOf" srcId="{E7C978A6-CFC6-4D78-8CD3-142FDBCB737B}" destId="{92382315-DB66-4D91-8200-80D396979049}" srcOrd="2" destOrd="0" presId="urn:microsoft.com/office/officeart/2005/8/layout/hierarchy3"/>
    <dgm:cxn modelId="{B67CC0CC-C7D8-4DF6-B038-913C78BAB339}" type="presParOf" srcId="{92382315-DB66-4D91-8200-80D396979049}" destId="{045EC9AB-D548-45E0-8540-C25D616EBE3C}" srcOrd="0" destOrd="0" presId="urn:microsoft.com/office/officeart/2005/8/layout/hierarchy3"/>
    <dgm:cxn modelId="{10678D66-1031-4841-BB82-3EBECEB0D390}" type="presParOf" srcId="{045EC9AB-D548-45E0-8540-C25D616EBE3C}" destId="{8A088FE8-4455-413D-9BC9-B22B9DEDA1B9}" srcOrd="0" destOrd="0" presId="urn:microsoft.com/office/officeart/2005/8/layout/hierarchy3"/>
    <dgm:cxn modelId="{E2EE4001-54A1-429F-8B45-F93E6E8199AC}" type="presParOf" srcId="{045EC9AB-D548-45E0-8540-C25D616EBE3C}" destId="{E78E4615-3377-4FE1-A940-6DDE88CBE11B}" srcOrd="1" destOrd="0" presId="urn:microsoft.com/office/officeart/2005/8/layout/hierarchy3"/>
    <dgm:cxn modelId="{735A6212-4042-444B-BC6D-689BD600655A}" type="presParOf" srcId="{92382315-DB66-4D91-8200-80D396979049}" destId="{7C7A9B7F-0D20-4B07-B110-01D066D604EF}" srcOrd="1" destOrd="0" presId="urn:microsoft.com/office/officeart/2005/8/layout/hierarchy3"/>
    <dgm:cxn modelId="{57E99BAA-5C16-479F-BACB-E34BE22A15A2}" type="presParOf" srcId="{7C7A9B7F-0D20-4B07-B110-01D066D604EF}" destId="{A9F7D04A-12B3-45A3-BEC0-817BC6C081FC}" srcOrd="0" destOrd="0" presId="urn:microsoft.com/office/officeart/2005/8/layout/hierarchy3"/>
    <dgm:cxn modelId="{6D93CDBD-2D92-4FCB-981F-6B844D1D6520}" type="presParOf" srcId="{7C7A9B7F-0D20-4B07-B110-01D066D604EF}" destId="{DB9A7C04-6578-441C-AAC3-5DB5138B7B45}" srcOrd="1" destOrd="0" presId="urn:microsoft.com/office/officeart/2005/8/layout/hierarchy3"/>
    <dgm:cxn modelId="{AA6EC04E-7394-4267-99EB-2BA370F05E63}" type="presParOf" srcId="{7C7A9B7F-0D20-4B07-B110-01D066D604EF}" destId="{CC80BFD3-B430-45C1-97F1-F6FA402DD412}" srcOrd="2" destOrd="0" presId="urn:microsoft.com/office/officeart/2005/8/layout/hierarchy3"/>
    <dgm:cxn modelId="{AA490A6E-830A-42E4-B71C-939CF881F5F9}" type="presParOf" srcId="{7C7A9B7F-0D20-4B07-B110-01D066D604EF}" destId="{B1F4B00C-2F4D-466A-9BDF-66D55093734C}" srcOrd="3"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BCE147-F3FE-43C1-B2CA-1D6A9EB7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142FCE0A-F562-4BC6-9825-F2EFB0DCEFCF}">
      <dgm:prSet phldrT="[Teksti]" phldr="0" custT="1"/>
      <dgm:spPr>
        <a:solidFill>
          <a:schemeClr val="bg1">
            <a:lumMod val="95000"/>
          </a:schemeClr>
        </a:solidFill>
        <a:ln w="3175">
          <a:solidFill>
            <a:srgbClr val="404040"/>
          </a:solidFill>
        </a:ln>
      </dgm:spPr>
      <dgm:t>
        <a:bodyPr/>
        <a:lstStyle/>
        <a:p>
          <a:pPr rtl="0">
            <a:buNone/>
          </a:pPr>
          <a:r>
            <a:rPr lang="sv-FI" sz="1200" b="1">
              <a:solidFill>
                <a:schemeClr val="tx1"/>
              </a:solidFill>
              <a:latin typeface="+mj-lt"/>
            </a:rPr>
            <a:t>Fysiskt</a:t>
          </a:r>
        </a:p>
        <a:p>
          <a:pPr rtl="0">
            <a:buNone/>
          </a:pPr>
          <a:endParaRPr lang="fi-FI" sz="1200" b="1">
            <a:solidFill>
              <a:schemeClr val="tx1"/>
            </a:solidFill>
            <a:latin typeface="+mj-lt"/>
          </a:endParaRPr>
        </a:p>
      </dgm:t>
    </dgm:pt>
    <dgm:pt modelId="{FCF79053-FF9F-47D6-9047-7709B21A545E}" type="parTrans" cxnId="{6CE48A9A-638B-4ED0-A32C-294ADA50B6C8}">
      <dgm:prSet/>
      <dgm:spPr/>
      <dgm:t>
        <a:bodyPr/>
        <a:lstStyle/>
        <a:p>
          <a:endParaRPr lang="fi-FI"/>
        </a:p>
      </dgm:t>
    </dgm:pt>
    <dgm:pt modelId="{A82FE022-E567-4B9B-9024-64701ABFD6FA}" type="sibTrans" cxnId="{6CE48A9A-638B-4ED0-A32C-294ADA50B6C8}">
      <dgm:prSet/>
      <dgm:spPr/>
      <dgm:t>
        <a:bodyPr/>
        <a:lstStyle/>
        <a:p>
          <a:endParaRPr lang="fi-FI"/>
        </a:p>
      </dgm:t>
    </dgm:pt>
    <dgm:pt modelId="{F61B01B5-1FA7-4F75-B82A-6D790EB354FF}">
      <dgm:prSet phldrT="[Teksti]" phldr="0" custT="1"/>
      <dgm:spPr>
        <a:solidFill>
          <a:schemeClr val="bg1">
            <a:lumMod val="95000"/>
          </a:schemeClr>
        </a:solidFill>
      </dgm:spPr>
      <dgm:t>
        <a:bodyPr/>
        <a:lstStyle/>
        <a:p>
          <a:pPr rtl="0">
            <a:buFont typeface="Wingdings" panose="05000000000000000000" pitchFamily="2" charset="2"/>
            <a:buChar char="Ø"/>
          </a:pPr>
          <a:r>
            <a:rPr lang="sv-FI" sz="1100">
              <a:solidFill>
                <a:schemeClr val="tx1"/>
              </a:solidFill>
              <a:latin typeface="+mj-lt"/>
            </a:rPr>
            <a:t>Knuffa, riva i håret, strypa, sparka och slå. </a:t>
          </a:r>
        </a:p>
      </dgm:t>
    </dgm:pt>
    <dgm:pt modelId="{E53B7893-27DF-4A1F-AF76-1BC05FAF748C}" type="parTrans" cxnId="{C7292112-ED18-47F7-8651-007FEC8BF2B1}">
      <dgm:prSet/>
      <dgm:spPr/>
      <dgm:t>
        <a:bodyPr/>
        <a:lstStyle/>
        <a:p>
          <a:endParaRPr lang="fi-FI"/>
        </a:p>
      </dgm:t>
    </dgm:pt>
    <dgm:pt modelId="{ED0B504D-9B52-4F14-8272-691A43DBD746}" type="sibTrans" cxnId="{C7292112-ED18-47F7-8651-007FEC8BF2B1}">
      <dgm:prSet/>
      <dgm:spPr/>
      <dgm:t>
        <a:bodyPr/>
        <a:lstStyle/>
        <a:p>
          <a:endParaRPr lang="fi-FI"/>
        </a:p>
      </dgm:t>
    </dgm:pt>
    <dgm:pt modelId="{201D93D5-543C-4CFB-B17C-A0D1BB785795}">
      <dgm:prSet phldrT="[Teksti]" phldr="0" custT="1"/>
      <dgm:spPr>
        <a:solidFill>
          <a:schemeClr val="bg1">
            <a:lumMod val="95000"/>
          </a:schemeClr>
        </a:solidFill>
        <a:ln w="3175">
          <a:solidFill>
            <a:srgbClr val="404040"/>
          </a:solidFill>
        </a:ln>
      </dgm:spPr>
      <dgm:t>
        <a:bodyPr/>
        <a:lstStyle/>
        <a:p>
          <a:pPr rtl="0">
            <a:buNone/>
          </a:pPr>
          <a:r>
            <a:rPr lang="sv-FI" sz="1200" b="1">
              <a:solidFill>
                <a:schemeClr val="tx1"/>
              </a:solidFill>
              <a:latin typeface="+mj-lt"/>
            </a:rPr>
            <a:t>Psykiskt</a:t>
          </a:r>
        </a:p>
        <a:p>
          <a:pPr rtl="0">
            <a:buNone/>
          </a:pPr>
          <a:endParaRPr lang="fi-FI" sz="1200" b="1">
            <a:solidFill>
              <a:schemeClr val="tx1"/>
            </a:solidFill>
            <a:latin typeface="+mj-lt"/>
          </a:endParaRPr>
        </a:p>
      </dgm:t>
    </dgm:pt>
    <dgm:pt modelId="{EEA28BCD-E813-4802-A213-2694370D474C}" type="parTrans" cxnId="{1F543836-3EF3-4E60-974E-A9F317BA45F4}">
      <dgm:prSet/>
      <dgm:spPr/>
      <dgm:t>
        <a:bodyPr/>
        <a:lstStyle/>
        <a:p>
          <a:endParaRPr lang="fi-FI"/>
        </a:p>
      </dgm:t>
    </dgm:pt>
    <dgm:pt modelId="{B0801F2A-CC50-4140-A2E9-247DDD5A1C0C}" type="sibTrans" cxnId="{1F543836-3EF3-4E60-974E-A9F317BA45F4}">
      <dgm:prSet/>
      <dgm:spPr/>
      <dgm:t>
        <a:bodyPr/>
        <a:lstStyle/>
        <a:p>
          <a:endParaRPr lang="fi-FI"/>
        </a:p>
      </dgm:t>
    </dgm:pt>
    <dgm:pt modelId="{6117F660-7D54-4A82-8FDB-BD161F83997B}">
      <dgm:prSet phldrT="[Teksti]" phldr="0" custT="1"/>
      <dgm:spPr>
        <a:solidFill>
          <a:srgbClr val="EAEAEA"/>
        </a:solidFill>
        <a:ln w="3175">
          <a:solidFill>
            <a:srgbClr val="404040"/>
          </a:solidFill>
        </a:ln>
      </dgm:spPr>
      <dgm:t>
        <a:bodyPr/>
        <a:lstStyle/>
        <a:p>
          <a:pPr rtl="0">
            <a:buNone/>
          </a:pPr>
          <a:r>
            <a:rPr lang="sv-FI" sz="1100" b="1">
              <a:solidFill>
                <a:schemeClr val="tx1"/>
              </a:solidFill>
              <a:latin typeface="+mj-lt"/>
            </a:rPr>
            <a:t>Sexuellt våld</a:t>
          </a:r>
        </a:p>
        <a:p>
          <a:pPr rtl="0">
            <a:buNone/>
          </a:pPr>
          <a:endParaRPr lang="fi-FI" sz="1600" b="1">
            <a:solidFill>
              <a:schemeClr val="tx1"/>
            </a:solidFill>
            <a:latin typeface="+mj-lt"/>
          </a:endParaRPr>
        </a:p>
      </dgm:t>
    </dgm:pt>
    <dgm:pt modelId="{25573A23-A2F8-4FF0-BFDD-C015821294FF}" type="parTrans" cxnId="{607258C4-C7AB-475B-9D86-E34FD4CF807D}">
      <dgm:prSet/>
      <dgm:spPr/>
      <dgm:t>
        <a:bodyPr/>
        <a:lstStyle/>
        <a:p>
          <a:endParaRPr lang="fi-FI"/>
        </a:p>
      </dgm:t>
    </dgm:pt>
    <dgm:pt modelId="{F07BB929-8D6F-4259-B3D2-899AEAAED307}" type="sibTrans" cxnId="{607258C4-C7AB-475B-9D86-E34FD4CF807D}">
      <dgm:prSet/>
      <dgm:spPr/>
      <dgm:t>
        <a:bodyPr/>
        <a:lstStyle/>
        <a:p>
          <a:endParaRPr lang="fi-FI"/>
        </a:p>
      </dgm:t>
    </dgm:pt>
    <dgm:pt modelId="{28483383-48CB-4D95-B591-84DF96F467AC}">
      <dgm:prSet phldrT="[Teksti]" phldr="0" custT="1"/>
      <dgm:spPr>
        <a:solidFill>
          <a:srgbClr val="EAEAEA"/>
        </a:solidFill>
        <a:ln w="3175">
          <a:solidFill>
            <a:srgbClr val="404040"/>
          </a:solidFill>
        </a:ln>
      </dgm:spPr>
      <dgm:t>
        <a:bodyPr/>
        <a:lstStyle/>
        <a:p>
          <a:pPr rtl="0">
            <a:buNone/>
          </a:pPr>
          <a:r>
            <a:rPr lang="sv-FI" sz="1200" b="1">
              <a:solidFill>
                <a:schemeClr val="tx1"/>
              </a:solidFill>
              <a:latin typeface="+mj-lt"/>
            </a:rPr>
            <a:t>Ekonomiskt</a:t>
          </a:r>
        </a:p>
        <a:p>
          <a:pPr rtl="0">
            <a:buNone/>
          </a:pPr>
          <a:endParaRPr lang="fi-FI" sz="1200" b="1">
            <a:solidFill>
              <a:schemeClr val="tx1"/>
            </a:solidFill>
            <a:latin typeface="+mj-lt"/>
          </a:endParaRPr>
        </a:p>
      </dgm:t>
    </dgm:pt>
    <dgm:pt modelId="{B46EEA67-FEDE-4985-A7A9-4EE4A8975F33}" type="parTrans" cxnId="{FA33D276-2CEB-427D-B426-FC6F94EA8FFB}">
      <dgm:prSet/>
      <dgm:spPr/>
      <dgm:t>
        <a:bodyPr/>
        <a:lstStyle/>
        <a:p>
          <a:endParaRPr lang="fi-FI"/>
        </a:p>
      </dgm:t>
    </dgm:pt>
    <dgm:pt modelId="{F5898FE2-A78B-472C-BB7F-0978AC2BE876}" type="sibTrans" cxnId="{FA33D276-2CEB-427D-B426-FC6F94EA8FFB}">
      <dgm:prSet/>
      <dgm:spPr/>
      <dgm:t>
        <a:bodyPr/>
        <a:lstStyle/>
        <a:p>
          <a:endParaRPr lang="fi-FI"/>
        </a:p>
      </dgm:t>
    </dgm:pt>
    <dgm:pt modelId="{2A4D3661-B2DA-4727-9B12-E7C4CD9E34A8}">
      <dgm:prSet phldrT="[Teksti]" phldr="0" custT="1"/>
      <dgm:spPr>
        <a:solidFill>
          <a:srgbClr val="EAEAEA"/>
        </a:solidFill>
        <a:ln w="3175">
          <a:solidFill>
            <a:srgbClr val="404040"/>
          </a:solidFill>
        </a:ln>
      </dgm:spPr>
      <dgm:t>
        <a:bodyPr/>
        <a:lstStyle/>
        <a:p>
          <a:pPr rtl="0">
            <a:buNone/>
          </a:pPr>
          <a:r>
            <a:rPr lang="sv-FI" sz="1200" b="1">
              <a:solidFill>
                <a:schemeClr val="tx1"/>
              </a:solidFill>
              <a:latin typeface="+mj-lt"/>
            </a:rPr>
            <a:t>Socialt</a:t>
          </a:r>
        </a:p>
        <a:p>
          <a:pPr rtl="0">
            <a:buNone/>
          </a:pPr>
          <a:endParaRPr lang="fi-FI" sz="1200" b="1">
            <a:solidFill>
              <a:schemeClr val="tx1"/>
            </a:solidFill>
            <a:latin typeface="+mj-lt"/>
          </a:endParaRPr>
        </a:p>
      </dgm:t>
    </dgm:pt>
    <dgm:pt modelId="{C1A3BFE4-73C0-4A64-8D20-DB48F68000D1}" type="parTrans" cxnId="{E8AB5266-AC92-46CB-AC88-42963480E232}">
      <dgm:prSet/>
      <dgm:spPr/>
      <dgm:t>
        <a:bodyPr/>
        <a:lstStyle/>
        <a:p>
          <a:endParaRPr lang="fi-FI"/>
        </a:p>
      </dgm:t>
    </dgm:pt>
    <dgm:pt modelId="{F7E816D2-5738-4992-86F8-20505B7266FC}" type="sibTrans" cxnId="{E8AB5266-AC92-46CB-AC88-42963480E232}">
      <dgm:prSet/>
      <dgm:spPr/>
      <dgm:t>
        <a:bodyPr/>
        <a:lstStyle/>
        <a:p>
          <a:endParaRPr lang="fi-FI"/>
        </a:p>
      </dgm:t>
    </dgm:pt>
    <dgm:pt modelId="{0794C62B-569E-4957-B075-FCEF47A97102}">
      <dgm:prSet phldr="0" custT="1"/>
      <dgm:spPr>
        <a:solidFill>
          <a:schemeClr val="bg1">
            <a:lumMod val="95000"/>
          </a:schemeClr>
        </a:solidFill>
      </dgm:spPr>
      <dgm:t>
        <a:bodyPr/>
        <a:lstStyle/>
        <a:p>
          <a:pPr algn="l" rtl="0">
            <a:buFont typeface="Wingdings" panose="05000000000000000000" pitchFamily="2" charset="2"/>
            <a:buChar char="Ø"/>
          </a:pPr>
          <a:r>
            <a:rPr lang="sv-FI" sz="1050">
              <a:solidFill>
                <a:schemeClr val="tx1"/>
              </a:solidFill>
              <a:latin typeface="+mj-lt"/>
            </a:rPr>
            <a:t>Kränkande öknamn, skällsord eller illabehandling.</a:t>
          </a:r>
        </a:p>
      </dgm:t>
    </dgm:pt>
    <dgm:pt modelId="{3D1C8CAD-A9CC-4E31-98F2-FD111475F3DF}" type="parTrans" cxnId="{9BA94FFF-25CD-4F52-8B5E-AF3EBD18B611}">
      <dgm:prSet/>
      <dgm:spPr/>
      <dgm:t>
        <a:bodyPr/>
        <a:lstStyle/>
        <a:p>
          <a:endParaRPr lang="fi-FI"/>
        </a:p>
      </dgm:t>
    </dgm:pt>
    <dgm:pt modelId="{2060D5E5-7704-46BC-8CCC-76C093F8250B}" type="sibTrans" cxnId="{9BA94FFF-25CD-4F52-8B5E-AF3EBD18B611}">
      <dgm:prSet/>
      <dgm:spPr/>
      <dgm:t>
        <a:bodyPr/>
        <a:lstStyle/>
        <a:p>
          <a:endParaRPr lang="fi-FI"/>
        </a:p>
      </dgm:t>
    </dgm:pt>
    <dgm:pt modelId="{12604050-D1A8-403C-8D29-72B7BF049055}">
      <dgm:prSet phldr="0" custT="1"/>
      <dgm:spPr>
        <a:solidFill>
          <a:srgbClr val="EAEAEA"/>
        </a:solidFill>
        <a:ln w="3175">
          <a:solidFill>
            <a:srgbClr val="404040"/>
          </a:solidFill>
        </a:ln>
      </dgm:spPr>
      <dgm:t>
        <a:bodyPr/>
        <a:lstStyle/>
        <a:p>
          <a:pPr rtl="0">
            <a:buNone/>
          </a:pPr>
          <a:r>
            <a:rPr lang="sv-FI" sz="1100" b="1">
              <a:solidFill>
                <a:schemeClr val="tx1"/>
              </a:solidFill>
              <a:latin typeface="+mj-lt"/>
            </a:rPr>
            <a:t>Religiöst</a:t>
          </a:r>
        </a:p>
        <a:p>
          <a:pPr rtl="0">
            <a:buNone/>
          </a:pPr>
          <a:endParaRPr lang="fi-FI" sz="1100" b="1">
            <a:solidFill>
              <a:schemeClr val="tx1"/>
            </a:solidFill>
            <a:latin typeface="+mj-lt"/>
          </a:endParaRPr>
        </a:p>
      </dgm:t>
    </dgm:pt>
    <dgm:pt modelId="{8EC08BF4-83EB-4296-A790-3616D0BF08A8}" type="parTrans" cxnId="{29230A2B-46C1-4A77-A85E-52117019F408}">
      <dgm:prSet/>
      <dgm:spPr/>
      <dgm:t>
        <a:bodyPr/>
        <a:lstStyle/>
        <a:p>
          <a:endParaRPr lang="fi-FI"/>
        </a:p>
      </dgm:t>
    </dgm:pt>
    <dgm:pt modelId="{04B906B5-F204-462B-8D37-F4BB6D5FA797}" type="sibTrans" cxnId="{29230A2B-46C1-4A77-A85E-52117019F408}">
      <dgm:prSet/>
      <dgm:spPr/>
      <dgm:t>
        <a:bodyPr/>
        <a:lstStyle/>
        <a:p>
          <a:endParaRPr lang="fi-FI"/>
        </a:p>
      </dgm:t>
    </dgm:pt>
    <dgm:pt modelId="{7751ECD7-AA49-471B-80B6-1DDA2CD98EB0}">
      <dgm:prSet phldr="0" custT="1"/>
      <dgm:spPr>
        <a:solidFill>
          <a:srgbClr val="EAEAEA"/>
        </a:solidFill>
      </dgm:spPr>
      <dgm:t>
        <a:bodyPr/>
        <a:lstStyle/>
        <a:p>
          <a:pPr algn="l" rtl="0">
            <a:buFont typeface="Wingdings" panose="05000000000000000000" pitchFamily="2" charset="2"/>
            <a:buChar char="Ø"/>
          </a:pPr>
          <a:r>
            <a:rPr lang="sv-FI" sz="1000">
              <a:solidFill>
                <a:schemeClr val="tx1"/>
              </a:solidFill>
              <a:latin typeface="+mj-lt"/>
            </a:rPr>
            <a:t>Till exempel att förhindra en annan från att använda pengar</a:t>
          </a:r>
        </a:p>
      </dgm:t>
    </dgm:pt>
    <dgm:pt modelId="{3ECA4BE5-CF1B-4596-A9CE-2257B95B81C7}" type="parTrans" cxnId="{4A5EDC55-F03A-4680-AFDD-6834E9B56E09}">
      <dgm:prSet/>
      <dgm:spPr/>
      <dgm:t>
        <a:bodyPr/>
        <a:lstStyle/>
        <a:p>
          <a:endParaRPr lang="fi-FI"/>
        </a:p>
      </dgm:t>
    </dgm:pt>
    <dgm:pt modelId="{4ABCF9C2-07C1-4081-A1C4-FAA58CD5715C}" type="sibTrans" cxnId="{4A5EDC55-F03A-4680-AFDD-6834E9B56E09}">
      <dgm:prSet/>
      <dgm:spPr/>
      <dgm:t>
        <a:bodyPr/>
        <a:lstStyle/>
        <a:p>
          <a:endParaRPr lang="fi-FI"/>
        </a:p>
      </dgm:t>
    </dgm:pt>
    <dgm:pt modelId="{F3227C12-0127-4577-BE87-3F01F5A2B21B}">
      <dgm:prSet phldr="0" custT="1"/>
      <dgm:spPr>
        <a:solidFill>
          <a:srgbClr val="EAEAEA"/>
        </a:solidFill>
      </dgm:spPr>
      <dgm:t>
        <a:bodyPr/>
        <a:lstStyle/>
        <a:p>
          <a:pPr rtl="0">
            <a:buFont typeface="Wingdings" panose="05000000000000000000" pitchFamily="2" charset="2"/>
            <a:buChar char="Ø"/>
          </a:pPr>
          <a:r>
            <a:rPr lang="sv-FI" sz="1100">
              <a:solidFill>
                <a:schemeClr val="tx1"/>
              </a:solidFill>
              <a:latin typeface="+mj-lt"/>
            </a:rPr>
            <a:t>T.ex. kontroll av den fria rörligheten eller begränsning av kontakten med vänner och släktingar samt hot om social isolering. </a:t>
          </a:r>
        </a:p>
      </dgm:t>
    </dgm:pt>
    <dgm:pt modelId="{684114F2-3015-4720-8B7D-DF3A2D0DC2E0}" type="parTrans" cxnId="{48534301-72D9-4CFA-80A2-CB4E5B5D870A}">
      <dgm:prSet/>
      <dgm:spPr/>
      <dgm:t>
        <a:bodyPr/>
        <a:lstStyle/>
        <a:p>
          <a:endParaRPr lang="fi-FI"/>
        </a:p>
      </dgm:t>
    </dgm:pt>
    <dgm:pt modelId="{FAA98674-AF8B-48C9-8E76-4453BD2F4EB6}" type="sibTrans" cxnId="{48534301-72D9-4CFA-80A2-CB4E5B5D870A}">
      <dgm:prSet/>
      <dgm:spPr/>
      <dgm:t>
        <a:bodyPr/>
        <a:lstStyle/>
        <a:p>
          <a:endParaRPr lang="fi-FI"/>
        </a:p>
      </dgm:t>
    </dgm:pt>
    <dgm:pt modelId="{39354EFC-F46F-4526-ABF9-8155342CDEBC}">
      <dgm:prSet phldr="0" custT="1"/>
      <dgm:spPr>
        <a:solidFill>
          <a:schemeClr val="bg1">
            <a:lumMod val="95000"/>
          </a:schemeClr>
        </a:solidFill>
      </dgm:spPr>
      <dgm:t>
        <a:bodyPr/>
        <a:lstStyle/>
        <a:p>
          <a:pPr>
            <a:buFont typeface="Wingdings" panose="05000000000000000000" pitchFamily="2" charset="2"/>
            <a:buChar char="Ø"/>
          </a:pPr>
          <a:r>
            <a:rPr lang="sv-FI" sz="1100">
              <a:solidFill>
                <a:schemeClr val="tx1"/>
              </a:solidFill>
              <a:latin typeface="+mj-lt"/>
            </a:rPr>
            <a:t>Fysiskt våld lämnar inte alltid synliga spår. Psykiska spår lämnar det alltid</a:t>
          </a:r>
        </a:p>
      </dgm:t>
    </dgm:pt>
    <dgm:pt modelId="{2A39AB61-7C8B-4AC6-9178-6993FEA32D21}" type="parTrans" cxnId="{4F5692C8-308E-455E-8D1D-9331D1305C4F}">
      <dgm:prSet/>
      <dgm:spPr/>
      <dgm:t>
        <a:bodyPr/>
        <a:lstStyle/>
        <a:p>
          <a:endParaRPr lang="fi-FI"/>
        </a:p>
      </dgm:t>
    </dgm:pt>
    <dgm:pt modelId="{96598C77-290A-46E9-80EA-8E009F2E08E7}" type="sibTrans" cxnId="{4F5692C8-308E-455E-8D1D-9331D1305C4F}">
      <dgm:prSet/>
      <dgm:spPr/>
      <dgm:t>
        <a:bodyPr/>
        <a:lstStyle/>
        <a:p>
          <a:endParaRPr lang="fi-FI"/>
        </a:p>
      </dgm:t>
    </dgm:pt>
    <dgm:pt modelId="{0D00161A-A9FC-4D96-93F3-9721E6DD5AC3}">
      <dgm:prSet phldr="0" custT="1"/>
      <dgm:spPr>
        <a:solidFill>
          <a:srgbClr val="EAEAEA"/>
        </a:solidFill>
      </dgm:spPr>
      <dgm:t>
        <a:bodyPr/>
        <a:lstStyle/>
        <a:p>
          <a:pPr rtl="0">
            <a:buFont typeface="Wingdings" panose="05000000000000000000" pitchFamily="2" charset="2"/>
            <a:buChar char="Ø"/>
          </a:pPr>
          <a:r>
            <a:rPr lang="sv-FI" sz="1050">
              <a:solidFill>
                <a:schemeClr val="tx1"/>
              </a:solidFill>
              <a:latin typeface="+mj-lt"/>
            </a:rPr>
            <a:t>Förakta eller till och med förneka någon annans religiositet</a:t>
          </a:r>
        </a:p>
      </dgm:t>
    </dgm:pt>
    <dgm:pt modelId="{5CE16443-B48E-4B95-B17E-C2FB5CFBCE37}" type="parTrans" cxnId="{FD526A5C-4841-45FE-ACC6-3298791072C8}">
      <dgm:prSet/>
      <dgm:spPr/>
      <dgm:t>
        <a:bodyPr/>
        <a:lstStyle/>
        <a:p>
          <a:endParaRPr lang="fi-FI"/>
        </a:p>
      </dgm:t>
    </dgm:pt>
    <dgm:pt modelId="{B1505624-2732-4014-9D17-75559E3EB36A}" type="sibTrans" cxnId="{FD526A5C-4841-45FE-ACC6-3298791072C8}">
      <dgm:prSet/>
      <dgm:spPr/>
      <dgm:t>
        <a:bodyPr/>
        <a:lstStyle/>
        <a:p>
          <a:endParaRPr lang="fi-FI"/>
        </a:p>
      </dgm:t>
    </dgm:pt>
    <dgm:pt modelId="{9BA17574-966D-4ADF-B41A-2ECE98FB831D}">
      <dgm:prSet phldr="0" custT="1"/>
      <dgm:spPr>
        <a:solidFill>
          <a:srgbClr val="EAEAEA"/>
        </a:solidFill>
      </dgm:spPr>
      <dgm:t>
        <a:bodyPr/>
        <a:lstStyle/>
        <a:p>
          <a:pPr>
            <a:buFont typeface="Wingdings" panose="05000000000000000000" pitchFamily="2" charset="2"/>
            <a:buChar char="Ø"/>
          </a:pPr>
          <a:r>
            <a:rPr lang="sv-FI" sz="1050">
              <a:solidFill>
                <a:schemeClr val="tx1"/>
              </a:solidFill>
              <a:latin typeface="+mj-lt"/>
            </a:rPr>
            <a:t>Tvång att följa en religions normer och regler. </a:t>
          </a:r>
        </a:p>
      </dgm:t>
    </dgm:pt>
    <dgm:pt modelId="{10EA7A60-759B-42C7-A20D-93D8060BF41C}" type="parTrans" cxnId="{73F51126-10B6-4CE9-B696-DAB271A547A3}">
      <dgm:prSet/>
      <dgm:spPr/>
      <dgm:t>
        <a:bodyPr/>
        <a:lstStyle/>
        <a:p>
          <a:endParaRPr lang="fi-FI"/>
        </a:p>
      </dgm:t>
    </dgm:pt>
    <dgm:pt modelId="{EC44B46F-F199-464B-96A3-05BAE1CBD261}" type="sibTrans" cxnId="{73F51126-10B6-4CE9-B696-DAB271A547A3}">
      <dgm:prSet/>
      <dgm:spPr/>
      <dgm:t>
        <a:bodyPr/>
        <a:lstStyle/>
        <a:p>
          <a:endParaRPr lang="fi-FI"/>
        </a:p>
      </dgm:t>
    </dgm:pt>
    <dgm:pt modelId="{AC630B8F-0308-4D26-8633-BBD210036C4A}">
      <dgm:prSet phldr="0" custT="1"/>
      <dgm:spPr>
        <a:solidFill>
          <a:schemeClr val="bg1">
            <a:lumMod val="95000"/>
          </a:schemeClr>
        </a:solidFill>
      </dgm:spPr>
      <dgm:t>
        <a:bodyPr/>
        <a:lstStyle/>
        <a:p>
          <a:pPr algn="l" rtl="0">
            <a:buFont typeface="Wingdings" panose="05000000000000000000" pitchFamily="2" charset="2"/>
            <a:buChar char="Ø"/>
          </a:pPr>
          <a:r>
            <a:rPr lang="sv-FI" sz="1050">
              <a:solidFill>
                <a:schemeClr val="tx1"/>
              </a:solidFill>
              <a:latin typeface="+mj-lt"/>
            </a:rPr>
            <a:t>Det kan vara att göra någon till åtlöje offentligt eller ske inom fyra väggar. </a:t>
          </a:r>
        </a:p>
      </dgm:t>
    </dgm:pt>
    <dgm:pt modelId="{731C4AC5-97FE-4A9E-99FD-A29C79F9C23F}" type="parTrans" cxnId="{9AC6E238-E3F1-4B47-9486-EB1EE2B6E72C}">
      <dgm:prSet/>
      <dgm:spPr/>
      <dgm:t>
        <a:bodyPr/>
        <a:lstStyle/>
        <a:p>
          <a:endParaRPr lang="fi-FI"/>
        </a:p>
      </dgm:t>
    </dgm:pt>
    <dgm:pt modelId="{F3241C96-AED0-4C95-951F-C7A1AC1BF811}" type="sibTrans" cxnId="{9AC6E238-E3F1-4B47-9486-EB1EE2B6E72C}">
      <dgm:prSet/>
      <dgm:spPr/>
      <dgm:t>
        <a:bodyPr/>
        <a:lstStyle/>
        <a:p>
          <a:endParaRPr lang="fi-FI"/>
        </a:p>
      </dgm:t>
    </dgm:pt>
    <dgm:pt modelId="{3F11C7A2-83BA-4AD2-A52C-54302C3684F2}">
      <dgm:prSet phldr="0" custT="1"/>
      <dgm:spPr>
        <a:solidFill>
          <a:schemeClr val="bg1">
            <a:lumMod val="95000"/>
          </a:schemeClr>
        </a:solidFill>
      </dgm:spPr>
      <dgm:t>
        <a:bodyPr/>
        <a:lstStyle/>
        <a:p>
          <a:pPr algn="l" rtl="0">
            <a:buFont typeface="Wingdings" panose="05000000000000000000" pitchFamily="2" charset="2"/>
            <a:buChar char="Ø"/>
          </a:pPr>
          <a:r>
            <a:rPr lang="sv-FI" sz="1050">
              <a:solidFill>
                <a:schemeClr val="tx1"/>
              </a:solidFill>
              <a:latin typeface="+mj-lt"/>
            </a:rPr>
            <a:t>Hot om våld är psykiskt våld.</a:t>
          </a:r>
          <a:r>
            <a:rPr lang="sv-FI" sz="900">
              <a:solidFill>
                <a:schemeClr val="tx1"/>
              </a:solidFill>
              <a:latin typeface="+mj-lt"/>
            </a:rPr>
            <a:t> </a:t>
          </a:r>
        </a:p>
      </dgm:t>
    </dgm:pt>
    <dgm:pt modelId="{21500A30-2396-44D8-B477-35C92C66AFAA}" type="parTrans" cxnId="{B46455B5-96CC-4218-8233-55063E084630}">
      <dgm:prSet/>
      <dgm:spPr/>
      <dgm:t>
        <a:bodyPr/>
        <a:lstStyle/>
        <a:p>
          <a:endParaRPr lang="fi-FI"/>
        </a:p>
      </dgm:t>
    </dgm:pt>
    <dgm:pt modelId="{A70A97BC-22DD-45D5-A8A4-0ACC701A0242}" type="sibTrans" cxnId="{B46455B5-96CC-4218-8233-55063E084630}">
      <dgm:prSet/>
      <dgm:spPr/>
      <dgm:t>
        <a:bodyPr/>
        <a:lstStyle/>
        <a:p>
          <a:endParaRPr lang="fi-FI"/>
        </a:p>
      </dgm:t>
    </dgm:pt>
    <dgm:pt modelId="{985E0381-1615-4D3B-8D24-186ACFE91A38}">
      <dgm:prSet phldr="0" custT="1"/>
      <dgm:spPr>
        <a:solidFill>
          <a:srgbClr val="EAEAEA"/>
        </a:solidFill>
      </dgm:spPr>
      <dgm:t>
        <a:bodyPr/>
        <a:lstStyle/>
        <a:p>
          <a:pPr algn="l">
            <a:buFont typeface="Wingdings" panose="05000000000000000000" pitchFamily="2" charset="2"/>
            <a:buChar char="Ø"/>
          </a:pPr>
          <a:r>
            <a:rPr lang="sv-FI" sz="1050">
              <a:solidFill>
                <a:schemeClr val="tx1"/>
              </a:solidFill>
              <a:latin typeface="+mj-lt"/>
            </a:rPr>
            <a:t>Till exempel våldtäkt, tvingande till sex och påtryckningar, fotografering utan tillstånd, utnyttjande av en person som sover eller har slocknat samt sexuellt antastande är sexuellt våld.</a:t>
          </a:r>
        </a:p>
      </dgm:t>
    </dgm:pt>
    <dgm:pt modelId="{0DE153BD-D7BB-4712-8C9A-12F58CDFB629}" type="parTrans" cxnId="{1C227921-D53E-4BDB-B571-FACDFAAB5A4E}">
      <dgm:prSet/>
      <dgm:spPr/>
      <dgm:t>
        <a:bodyPr/>
        <a:lstStyle/>
        <a:p>
          <a:endParaRPr lang="fi-FI"/>
        </a:p>
      </dgm:t>
    </dgm:pt>
    <dgm:pt modelId="{AD2415F3-B517-4DAA-9569-A3CB9EBAE0AB}" type="sibTrans" cxnId="{1C227921-D53E-4BDB-B571-FACDFAAB5A4E}">
      <dgm:prSet/>
      <dgm:spPr/>
      <dgm:t>
        <a:bodyPr/>
        <a:lstStyle/>
        <a:p>
          <a:endParaRPr lang="fi-FI"/>
        </a:p>
      </dgm:t>
    </dgm:pt>
    <dgm:pt modelId="{3C913627-33E9-43FE-815A-47FF49C10EB9}">
      <dgm:prSet phldr="0" custT="1"/>
      <dgm:spPr>
        <a:solidFill>
          <a:srgbClr val="EAEAEA"/>
        </a:solidFill>
      </dgm:spPr>
      <dgm:t>
        <a:bodyPr/>
        <a:lstStyle/>
        <a:p>
          <a:pPr algn="l" rtl="0">
            <a:buFont typeface="Wingdings" panose="05000000000000000000" pitchFamily="2" charset="2"/>
            <a:buChar char="Ø"/>
          </a:pPr>
          <a:r>
            <a:rPr lang="sv-FI" sz="1000">
              <a:solidFill>
                <a:schemeClr val="tx1"/>
              </a:solidFill>
              <a:latin typeface="+mj-lt"/>
            </a:rPr>
            <a:t> Inte låta den andra ha egna pengar</a:t>
          </a:r>
        </a:p>
      </dgm:t>
    </dgm:pt>
    <dgm:pt modelId="{71EDD927-BCB2-4E3D-9623-A8C5DA8B8F2E}" type="parTrans" cxnId="{CA124C2E-54EE-4BAF-B85A-636855480355}">
      <dgm:prSet/>
      <dgm:spPr/>
      <dgm:t>
        <a:bodyPr/>
        <a:lstStyle/>
        <a:p>
          <a:endParaRPr lang="fi-FI"/>
        </a:p>
      </dgm:t>
    </dgm:pt>
    <dgm:pt modelId="{F4E2A639-2709-477F-84C1-4834EA068849}" type="sibTrans" cxnId="{CA124C2E-54EE-4BAF-B85A-636855480355}">
      <dgm:prSet/>
      <dgm:spPr/>
      <dgm:t>
        <a:bodyPr/>
        <a:lstStyle/>
        <a:p>
          <a:endParaRPr lang="fi-FI"/>
        </a:p>
      </dgm:t>
    </dgm:pt>
    <dgm:pt modelId="{94A67B18-7121-425B-945D-38F2E2D9F2A4}">
      <dgm:prSet phldr="0" custT="1"/>
      <dgm:spPr>
        <a:solidFill>
          <a:srgbClr val="EAEAEA"/>
        </a:solidFill>
      </dgm:spPr>
      <dgm:t>
        <a:bodyPr/>
        <a:lstStyle/>
        <a:p>
          <a:pPr algn="l" rtl="0">
            <a:buFont typeface="Wingdings" panose="05000000000000000000" pitchFamily="2" charset="2"/>
            <a:buChar char="Ø"/>
          </a:pPr>
          <a:r>
            <a:rPr lang="sv-FI" sz="1000">
              <a:solidFill>
                <a:schemeClr val="tx1"/>
              </a:solidFill>
              <a:latin typeface="+mj-lt"/>
            </a:rPr>
            <a:t>Begränsning av den ekonomiska beslutanderätten</a:t>
          </a:r>
        </a:p>
      </dgm:t>
    </dgm:pt>
    <dgm:pt modelId="{E5CC873B-0285-45FD-8CDD-E5B4DBF71C06}" type="parTrans" cxnId="{B38C409B-3D4B-4589-BE46-CB2E83AE9B00}">
      <dgm:prSet/>
      <dgm:spPr/>
      <dgm:t>
        <a:bodyPr/>
        <a:lstStyle/>
        <a:p>
          <a:endParaRPr lang="fi-FI"/>
        </a:p>
      </dgm:t>
    </dgm:pt>
    <dgm:pt modelId="{5BC3D1DF-7F8E-4F79-A200-2C2866C1E3F6}" type="sibTrans" cxnId="{B38C409B-3D4B-4589-BE46-CB2E83AE9B00}">
      <dgm:prSet/>
      <dgm:spPr/>
      <dgm:t>
        <a:bodyPr/>
        <a:lstStyle/>
        <a:p>
          <a:endParaRPr lang="fi-FI"/>
        </a:p>
      </dgm:t>
    </dgm:pt>
    <dgm:pt modelId="{1F151DE3-0C77-4409-B694-D4D1C9117FFA}">
      <dgm:prSet phldr="0" custT="1"/>
      <dgm:spPr>
        <a:solidFill>
          <a:srgbClr val="EAEAEA"/>
        </a:solidFill>
      </dgm:spPr>
      <dgm:t>
        <a:bodyPr/>
        <a:lstStyle/>
        <a:p>
          <a:pPr algn="l" rtl="0">
            <a:buFont typeface="Wingdings" panose="05000000000000000000" pitchFamily="2" charset="2"/>
            <a:buChar char="Ø"/>
          </a:pPr>
          <a:r>
            <a:rPr lang="sv-FI" sz="1000">
              <a:solidFill>
                <a:schemeClr val="tx1"/>
              </a:solidFill>
              <a:latin typeface="+mj-lt"/>
            </a:rPr>
            <a:t>Olovlig användning av annans egendom eller pengar. </a:t>
          </a:r>
        </a:p>
      </dgm:t>
    </dgm:pt>
    <dgm:pt modelId="{72BC628A-B5DC-431E-96E6-4C6F20111A3B}" type="parTrans" cxnId="{540B8C86-A8D5-4D2A-BC9B-CBF0CC5ECEE1}">
      <dgm:prSet/>
      <dgm:spPr/>
      <dgm:t>
        <a:bodyPr/>
        <a:lstStyle/>
        <a:p>
          <a:endParaRPr lang="fi-FI"/>
        </a:p>
      </dgm:t>
    </dgm:pt>
    <dgm:pt modelId="{C975E2E2-40F9-4473-B933-04F1056DBD40}" type="sibTrans" cxnId="{540B8C86-A8D5-4D2A-BC9B-CBF0CC5ECEE1}">
      <dgm:prSet/>
      <dgm:spPr/>
      <dgm:t>
        <a:bodyPr/>
        <a:lstStyle/>
        <a:p>
          <a:endParaRPr lang="fi-FI"/>
        </a:p>
      </dgm:t>
    </dgm:pt>
    <dgm:pt modelId="{851B404B-DD7D-4CBC-BB96-4731BF5E1CA2}" type="pres">
      <dgm:prSet presAssocID="{84BCE147-F3FE-43C1-B2CA-1D6A9EB7CE0C}" presName="diagram" presStyleCnt="0">
        <dgm:presLayoutVars>
          <dgm:dir/>
          <dgm:resizeHandles val="exact"/>
        </dgm:presLayoutVars>
      </dgm:prSet>
      <dgm:spPr/>
    </dgm:pt>
    <dgm:pt modelId="{B1B19130-B99F-4B74-86EB-0B7CF165A0D9}" type="pres">
      <dgm:prSet presAssocID="{142FCE0A-F562-4BC6-9825-F2EFB0DCEFCF}" presName="node" presStyleLbl="node1" presStyleIdx="0" presStyleCnt="6">
        <dgm:presLayoutVars>
          <dgm:bulletEnabled val="1"/>
        </dgm:presLayoutVars>
      </dgm:prSet>
      <dgm:spPr/>
    </dgm:pt>
    <dgm:pt modelId="{C0682408-C35C-4FF2-B17D-0FBD8D466FFC}" type="pres">
      <dgm:prSet presAssocID="{A82FE022-E567-4B9B-9024-64701ABFD6FA}" presName="sibTrans" presStyleCnt="0"/>
      <dgm:spPr/>
    </dgm:pt>
    <dgm:pt modelId="{C62E9476-ED93-4066-B061-3FF8792467CA}" type="pres">
      <dgm:prSet presAssocID="{201D93D5-543C-4CFB-B17C-A0D1BB785795}" presName="node" presStyleLbl="node1" presStyleIdx="1" presStyleCnt="6">
        <dgm:presLayoutVars>
          <dgm:bulletEnabled val="1"/>
        </dgm:presLayoutVars>
      </dgm:prSet>
      <dgm:spPr/>
    </dgm:pt>
    <dgm:pt modelId="{CB5415BC-01C6-448A-BCE7-C490C1AAEE32}" type="pres">
      <dgm:prSet presAssocID="{B0801F2A-CC50-4140-A2E9-247DDD5A1C0C}" presName="sibTrans" presStyleCnt="0"/>
      <dgm:spPr/>
    </dgm:pt>
    <dgm:pt modelId="{42932A2E-8B0F-4EC2-9BDF-A21003F70D3D}" type="pres">
      <dgm:prSet presAssocID="{6117F660-7D54-4A82-8FDB-BD161F83997B}" presName="node" presStyleLbl="node1" presStyleIdx="2" presStyleCnt="6" custLinFactNeighborX="-448" custLinFactNeighborY="290">
        <dgm:presLayoutVars>
          <dgm:bulletEnabled val="1"/>
        </dgm:presLayoutVars>
      </dgm:prSet>
      <dgm:spPr/>
    </dgm:pt>
    <dgm:pt modelId="{3E674C57-F520-48D9-85E1-FA835A40B8CD}" type="pres">
      <dgm:prSet presAssocID="{F07BB929-8D6F-4259-B3D2-899AEAAED307}" presName="sibTrans" presStyleCnt="0"/>
      <dgm:spPr/>
    </dgm:pt>
    <dgm:pt modelId="{8FAAF1AB-378F-4838-ACF5-9DE9DB6CED77}" type="pres">
      <dgm:prSet presAssocID="{28483383-48CB-4D95-B591-84DF96F467AC}" presName="node" presStyleLbl="node1" presStyleIdx="3" presStyleCnt="6" custLinFactX="-100000" custLinFactY="7053" custLinFactNeighborX="-121584" custLinFactNeighborY="100000">
        <dgm:presLayoutVars>
          <dgm:bulletEnabled val="1"/>
        </dgm:presLayoutVars>
      </dgm:prSet>
      <dgm:spPr/>
    </dgm:pt>
    <dgm:pt modelId="{9CCE3F75-C755-495B-8CCF-CA5F81B14E4C}" type="pres">
      <dgm:prSet presAssocID="{F5898FE2-A78B-472C-BB7F-0978AC2BE876}" presName="sibTrans" presStyleCnt="0"/>
      <dgm:spPr/>
    </dgm:pt>
    <dgm:pt modelId="{8B161A59-9577-44BE-955A-BB0933181C42}" type="pres">
      <dgm:prSet presAssocID="{2A4D3661-B2DA-4727-9B12-E7C4CD9E34A8}" presName="node" presStyleLbl="node1" presStyleIdx="4" presStyleCnt="6" custLinFactX="-10419" custLinFactNeighborX="-100000" custLinFactNeighborY="-9258">
        <dgm:presLayoutVars>
          <dgm:bulletEnabled val="1"/>
        </dgm:presLayoutVars>
      </dgm:prSet>
      <dgm:spPr/>
    </dgm:pt>
    <dgm:pt modelId="{A8C1346F-4B36-4B64-87D9-EB0774EC802D}" type="pres">
      <dgm:prSet presAssocID="{F7E816D2-5738-4992-86F8-20505B7266FC}" presName="sibTrans" presStyleCnt="0"/>
      <dgm:spPr/>
    </dgm:pt>
    <dgm:pt modelId="{13AAAD9C-087B-4CB0-A241-9D7BB5ECCC48}" type="pres">
      <dgm:prSet presAssocID="{12604050-D1A8-403C-8D29-72B7BF049055}" presName="node" presStyleLbl="node1" presStyleIdx="5" presStyleCnt="6" custLinFactNeighborX="-448" custLinFactNeighborY="-9258">
        <dgm:presLayoutVars>
          <dgm:bulletEnabled val="1"/>
        </dgm:presLayoutVars>
      </dgm:prSet>
      <dgm:spPr/>
    </dgm:pt>
  </dgm:ptLst>
  <dgm:cxnLst>
    <dgm:cxn modelId="{48534301-72D9-4CFA-80A2-CB4E5B5D870A}" srcId="{2A4D3661-B2DA-4727-9B12-E7C4CD9E34A8}" destId="{F3227C12-0127-4577-BE87-3F01F5A2B21B}" srcOrd="0" destOrd="0" parTransId="{684114F2-3015-4720-8B7D-DF3A2D0DC2E0}" sibTransId="{FAA98674-AF8B-48C9-8E76-4453BD2F4EB6}"/>
    <dgm:cxn modelId="{F07DC30E-39F3-4A10-BB00-DC24B6965B6F}" type="presOf" srcId="{0D00161A-A9FC-4D96-93F3-9721E6DD5AC3}" destId="{13AAAD9C-087B-4CB0-A241-9D7BB5ECCC48}" srcOrd="0" destOrd="1" presId="urn:microsoft.com/office/officeart/2005/8/layout/default"/>
    <dgm:cxn modelId="{E31F0C10-E96E-489B-AF71-A48A31D61DBF}" type="presOf" srcId="{2A4D3661-B2DA-4727-9B12-E7C4CD9E34A8}" destId="{8B161A59-9577-44BE-955A-BB0933181C42}" srcOrd="0" destOrd="0" presId="urn:microsoft.com/office/officeart/2005/8/layout/default"/>
    <dgm:cxn modelId="{C7292112-ED18-47F7-8651-007FEC8BF2B1}" srcId="{142FCE0A-F562-4BC6-9825-F2EFB0DCEFCF}" destId="{F61B01B5-1FA7-4F75-B82A-6D790EB354FF}" srcOrd="0" destOrd="0" parTransId="{E53B7893-27DF-4A1F-AF76-1BC05FAF748C}" sibTransId="{ED0B504D-9B52-4F14-8272-691A43DBD746}"/>
    <dgm:cxn modelId="{743A9E1C-9C15-4336-AD97-44D691F46626}" type="presOf" srcId="{1F151DE3-0C77-4409-B694-D4D1C9117FFA}" destId="{8FAAF1AB-378F-4838-ACF5-9DE9DB6CED77}" srcOrd="0" destOrd="4" presId="urn:microsoft.com/office/officeart/2005/8/layout/default"/>
    <dgm:cxn modelId="{1C227921-D53E-4BDB-B571-FACDFAAB5A4E}" srcId="{6117F660-7D54-4A82-8FDB-BD161F83997B}" destId="{985E0381-1615-4D3B-8D24-186ACFE91A38}" srcOrd="0" destOrd="0" parTransId="{0DE153BD-D7BB-4712-8C9A-12F58CDFB629}" sibTransId="{AD2415F3-B517-4DAA-9569-A3CB9EBAE0AB}"/>
    <dgm:cxn modelId="{B6EFBB22-9078-4A27-8412-0655C73488D2}" type="presOf" srcId="{7751ECD7-AA49-471B-80B6-1DDA2CD98EB0}" destId="{8FAAF1AB-378F-4838-ACF5-9DE9DB6CED77}" srcOrd="0" destOrd="1" presId="urn:microsoft.com/office/officeart/2005/8/layout/default"/>
    <dgm:cxn modelId="{73F51126-10B6-4CE9-B696-DAB271A547A3}" srcId="{12604050-D1A8-403C-8D29-72B7BF049055}" destId="{9BA17574-966D-4ADF-B41A-2ECE98FB831D}" srcOrd="1" destOrd="0" parTransId="{10EA7A60-759B-42C7-A20D-93D8060BF41C}" sibTransId="{EC44B46F-F199-464B-96A3-05BAE1CBD261}"/>
    <dgm:cxn modelId="{29230A2B-46C1-4A77-A85E-52117019F408}" srcId="{84BCE147-F3FE-43C1-B2CA-1D6A9EB7CE0C}" destId="{12604050-D1A8-403C-8D29-72B7BF049055}" srcOrd="5" destOrd="0" parTransId="{8EC08BF4-83EB-4296-A790-3616D0BF08A8}" sibTransId="{04B906B5-F204-462B-8D37-F4BB6D5FA797}"/>
    <dgm:cxn modelId="{811FC52B-D7E6-4DDE-97E2-2E8A65CD2D8C}" type="presOf" srcId="{6117F660-7D54-4A82-8FDB-BD161F83997B}" destId="{42932A2E-8B0F-4EC2-9BDF-A21003F70D3D}" srcOrd="0" destOrd="0" presId="urn:microsoft.com/office/officeart/2005/8/layout/default"/>
    <dgm:cxn modelId="{CA124C2E-54EE-4BAF-B85A-636855480355}" srcId="{28483383-48CB-4D95-B591-84DF96F467AC}" destId="{3C913627-33E9-43FE-815A-47FF49C10EB9}" srcOrd="1" destOrd="0" parTransId="{71EDD927-BCB2-4E3D-9623-A8C5DA8B8F2E}" sibTransId="{F4E2A639-2709-477F-84C1-4834EA068849}"/>
    <dgm:cxn modelId="{1F543836-3EF3-4E60-974E-A9F317BA45F4}" srcId="{84BCE147-F3FE-43C1-B2CA-1D6A9EB7CE0C}" destId="{201D93D5-543C-4CFB-B17C-A0D1BB785795}" srcOrd="1" destOrd="0" parTransId="{EEA28BCD-E813-4802-A213-2694370D474C}" sibTransId="{B0801F2A-CC50-4140-A2E9-247DDD5A1C0C}"/>
    <dgm:cxn modelId="{9AC6E238-E3F1-4B47-9486-EB1EE2B6E72C}" srcId="{201D93D5-543C-4CFB-B17C-A0D1BB785795}" destId="{AC630B8F-0308-4D26-8633-BBD210036C4A}" srcOrd="1" destOrd="0" parTransId="{731C4AC5-97FE-4A9E-99FD-A29C79F9C23F}" sibTransId="{F3241C96-AED0-4C95-951F-C7A1AC1BF811}"/>
    <dgm:cxn modelId="{7E0E2C3D-00D3-4864-8940-FA61A6C8ED07}" type="presOf" srcId="{3F11C7A2-83BA-4AD2-A52C-54302C3684F2}" destId="{C62E9476-ED93-4066-B061-3FF8792467CA}" srcOrd="0" destOrd="3" presId="urn:microsoft.com/office/officeart/2005/8/layout/default"/>
    <dgm:cxn modelId="{FD526A5C-4841-45FE-ACC6-3298791072C8}" srcId="{12604050-D1A8-403C-8D29-72B7BF049055}" destId="{0D00161A-A9FC-4D96-93F3-9721E6DD5AC3}" srcOrd="0" destOrd="0" parTransId="{5CE16443-B48E-4B95-B17E-C2FB5CFBCE37}" sibTransId="{B1505624-2732-4014-9D17-75559E3EB36A}"/>
    <dgm:cxn modelId="{E8AB5266-AC92-46CB-AC88-42963480E232}" srcId="{84BCE147-F3FE-43C1-B2CA-1D6A9EB7CE0C}" destId="{2A4D3661-B2DA-4727-9B12-E7C4CD9E34A8}" srcOrd="4" destOrd="0" parTransId="{C1A3BFE4-73C0-4A64-8D20-DB48F68000D1}" sibTransId="{F7E816D2-5738-4992-86F8-20505B7266FC}"/>
    <dgm:cxn modelId="{BEC8EB69-D0C3-4AB9-8899-31461F748C4E}" type="presOf" srcId="{AC630B8F-0308-4D26-8633-BBD210036C4A}" destId="{C62E9476-ED93-4066-B061-3FF8792467CA}" srcOrd="0" destOrd="2" presId="urn:microsoft.com/office/officeart/2005/8/layout/default"/>
    <dgm:cxn modelId="{F9DCE66C-A8BD-4201-B739-102C6FE4D148}" type="presOf" srcId="{3C913627-33E9-43FE-815A-47FF49C10EB9}" destId="{8FAAF1AB-378F-4838-ACF5-9DE9DB6CED77}" srcOrd="0" destOrd="2" presId="urn:microsoft.com/office/officeart/2005/8/layout/default"/>
    <dgm:cxn modelId="{DAD2C470-3E6C-48A8-A29F-B91DCCB27FBF}" type="presOf" srcId="{28483383-48CB-4D95-B591-84DF96F467AC}" destId="{8FAAF1AB-378F-4838-ACF5-9DE9DB6CED77}" srcOrd="0" destOrd="0" presId="urn:microsoft.com/office/officeart/2005/8/layout/default"/>
    <dgm:cxn modelId="{4A5EDC55-F03A-4680-AFDD-6834E9B56E09}" srcId="{28483383-48CB-4D95-B591-84DF96F467AC}" destId="{7751ECD7-AA49-471B-80B6-1DDA2CD98EB0}" srcOrd="0" destOrd="0" parTransId="{3ECA4BE5-CF1B-4596-A9CE-2257B95B81C7}" sibTransId="{4ABCF9C2-07C1-4081-A1C4-FAA58CD5715C}"/>
    <dgm:cxn modelId="{FA33D276-2CEB-427D-B426-FC6F94EA8FFB}" srcId="{84BCE147-F3FE-43C1-B2CA-1D6A9EB7CE0C}" destId="{28483383-48CB-4D95-B591-84DF96F467AC}" srcOrd="3" destOrd="0" parTransId="{B46EEA67-FEDE-4985-A7A9-4EE4A8975F33}" sibTransId="{F5898FE2-A78B-472C-BB7F-0978AC2BE876}"/>
    <dgm:cxn modelId="{90E73E7E-2F18-4336-BD34-8012E7A66BE2}" type="presOf" srcId="{F61B01B5-1FA7-4F75-B82A-6D790EB354FF}" destId="{B1B19130-B99F-4B74-86EB-0B7CF165A0D9}" srcOrd="0" destOrd="1" presId="urn:microsoft.com/office/officeart/2005/8/layout/default"/>
    <dgm:cxn modelId="{BFF8DA7F-2615-49CA-B66F-4994EBE3EA6F}" type="presOf" srcId="{201D93D5-543C-4CFB-B17C-A0D1BB785795}" destId="{C62E9476-ED93-4066-B061-3FF8792467CA}" srcOrd="0" destOrd="0" presId="urn:microsoft.com/office/officeart/2005/8/layout/default"/>
    <dgm:cxn modelId="{540B8C86-A8D5-4D2A-BC9B-CBF0CC5ECEE1}" srcId="{28483383-48CB-4D95-B591-84DF96F467AC}" destId="{1F151DE3-0C77-4409-B694-D4D1C9117FFA}" srcOrd="3" destOrd="0" parTransId="{72BC628A-B5DC-431E-96E6-4C6F20111A3B}" sibTransId="{C975E2E2-40F9-4473-B933-04F1056DBD40}"/>
    <dgm:cxn modelId="{E0B34799-5E15-4C4A-8238-C50112F6D54E}" type="presOf" srcId="{F3227C12-0127-4577-BE87-3F01F5A2B21B}" destId="{8B161A59-9577-44BE-955A-BB0933181C42}" srcOrd="0" destOrd="1" presId="urn:microsoft.com/office/officeart/2005/8/layout/default"/>
    <dgm:cxn modelId="{6CE48A9A-638B-4ED0-A32C-294ADA50B6C8}" srcId="{84BCE147-F3FE-43C1-B2CA-1D6A9EB7CE0C}" destId="{142FCE0A-F562-4BC6-9825-F2EFB0DCEFCF}" srcOrd="0" destOrd="0" parTransId="{FCF79053-FF9F-47D6-9047-7709B21A545E}" sibTransId="{A82FE022-E567-4B9B-9024-64701ABFD6FA}"/>
    <dgm:cxn modelId="{B38C409B-3D4B-4589-BE46-CB2E83AE9B00}" srcId="{28483383-48CB-4D95-B591-84DF96F467AC}" destId="{94A67B18-7121-425B-945D-38F2E2D9F2A4}" srcOrd="2" destOrd="0" parTransId="{E5CC873B-0285-45FD-8CDD-E5B4DBF71C06}" sibTransId="{5BC3D1DF-7F8E-4F79-A200-2C2866C1E3F6}"/>
    <dgm:cxn modelId="{1D9D449B-DCA1-4CC3-9A20-D0C001957E8B}" type="presOf" srcId="{84BCE147-F3FE-43C1-B2CA-1D6A9EB7CE0C}" destId="{851B404B-DD7D-4CBC-BB96-4731BF5E1CA2}" srcOrd="0" destOrd="0" presId="urn:microsoft.com/office/officeart/2005/8/layout/default"/>
    <dgm:cxn modelId="{432F43A9-D704-42DA-B601-AAF5FD5A32D2}" type="presOf" srcId="{12604050-D1A8-403C-8D29-72B7BF049055}" destId="{13AAAD9C-087B-4CB0-A241-9D7BB5ECCC48}" srcOrd="0" destOrd="0" presId="urn:microsoft.com/office/officeart/2005/8/layout/default"/>
    <dgm:cxn modelId="{B46455B5-96CC-4218-8233-55063E084630}" srcId="{201D93D5-543C-4CFB-B17C-A0D1BB785795}" destId="{3F11C7A2-83BA-4AD2-A52C-54302C3684F2}" srcOrd="2" destOrd="0" parTransId="{21500A30-2396-44D8-B477-35C92C66AFAA}" sibTransId="{A70A97BC-22DD-45D5-A8A4-0ACC701A0242}"/>
    <dgm:cxn modelId="{607258C4-C7AB-475B-9D86-E34FD4CF807D}" srcId="{84BCE147-F3FE-43C1-B2CA-1D6A9EB7CE0C}" destId="{6117F660-7D54-4A82-8FDB-BD161F83997B}" srcOrd="2" destOrd="0" parTransId="{25573A23-A2F8-4FF0-BFDD-C015821294FF}" sibTransId="{F07BB929-8D6F-4259-B3D2-899AEAAED307}"/>
    <dgm:cxn modelId="{8A3819C6-E019-4CBC-B4D1-352E264ADBA3}" type="presOf" srcId="{985E0381-1615-4D3B-8D24-186ACFE91A38}" destId="{42932A2E-8B0F-4EC2-9BDF-A21003F70D3D}" srcOrd="0" destOrd="1" presId="urn:microsoft.com/office/officeart/2005/8/layout/default"/>
    <dgm:cxn modelId="{4F5692C8-308E-455E-8D1D-9331D1305C4F}" srcId="{142FCE0A-F562-4BC6-9825-F2EFB0DCEFCF}" destId="{39354EFC-F46F-4526-ABF9-8155342CDEBC}" srcOrd="1" destOrd="0" parTransId="{2A39AB61-7C8B-4AC6-9178-6993FEA32D21}" sibTransId="{96598C77-290A-46E9-80EA-8E009F2E08E7}"/>
    <dgm:cxn modelId="{3FED87DA-A5B9-4156-8587-906E3767B97D}" type="presOf" srcId="{39354EFC-F46F-4526-ABF9-8155342CDEBC}" destId="{B1B19130-B99F-4B74-86EB-0B7CF165A0D9}" srcOrd="0" destOrd="2" presId="urn:microsoft.com/office/officeart/2005/8/layout/default"/>
    <dgm:cxn modelId="{F137F9DE-B196-4AB7-8A3F-AB3B49F9C1A9}" type="presOf" srcId="{142FCE0A-F562-4BC6-9825-F2EFB0DCEFCF}" destId="{B1B19130-B99F-4B74-86EB-0B7CF165A0D9}" srcOrd="0" destOrd="0" presId="urn:microsoft.com/office/officeart/2005/8/layout/default"/>
    <dgm:cxn modelId="{B9388DEA-952F-40B5-B09F-7DE488650B68}" type="presOf" srcId="{94A67B18-7121-425B-945D-38F2E2D9F2A4}" destId="{8FAAF1AB-378F-4838-ACF5-9DE9DB6CED77}" srcOrd="0" destOrd="3" presId="urn:microsoft.com/office/officeart/2005/8/layout/default"/>
    <dgm:cxn modelId="{9B9108F3-6FDF-4F18-91E7-E6BA49095551}" type="presOf" srcId="{9BA17574-966D-4ADF-B41A-2ECE98FB831D}" destId="{13AAAD9C-087B-4CB0-A241-9D7BB5ECCC48}" srcOrd="0" destOrd="2" presId="urn:microsoft.com/office/officeart/2005/8/layout/default"/>
    <dgm:cxn modelId="{1AAE43F3-6442-44B4-B0AE-150AF44C22F1}" type="presOf" srcId="{0794C62B-569E-4957-B075-FCEF47A97102}" destId="{C62E9476-ED93-4066-B061-3FF8792467CA}" srcOrd="0" destOrd="1" presId="urn:microsoft.com/office/officeart/2005/8/layout/default"/>
    <dgm:cxn modelId="{9BA94FFF-25CD-4F52-8B5E-AF3EBD18B611}" srcId="{201D93D5-543C-4CFB-B17C-A0D1BB785795}" destId="{0794C62B-569E-4957-B075-FCEF47A97102}" srcOrd="0" destOrd="0" parTransId="{3D1C8CAD-A9CC-4E31-98F2-FD111475F3DF}" sibTransId="{2060D5E5-7704-46BC-8CCC-76C093F8250B}"/>
    <dgm:cxn modelId="{7857067C-640D-444E-932E-E417EC17C173}" type="presParOf" srcId="{851B404B-DD7D-4CBC-BB96-4731BF5E1CA2}" destId="{B1B19130-B99F-4B74-86EB-0B7CF165A0D9}" srcOrd="0" destOrd="0" presId="urn:microsoft.com/office/officeart/2005/8/layout/default"/>
    <dgm:cxn modelId="{F2D05C4E-CE48-4C4E-AFB7-5DF583BB5404}" type="presParOf" srcId="{851B404B-DD7D-4CBC-BB96-4731BF5E1CA2}" destId="{C0682408-C35C-4FF2-B17D-0FBD8D466FFC}" srcOrd="1" destOrd="0" presId="urn:microsoft.com/office/officeart/2005/8/layout/default"/>
    <dgm:cxn modelId="{D178E72D-0CBC-4A5A-A5CA-1B429CC5CC37}" type="presParOf" srcId="{851B404B-DD7D-4CBC-BB96-4731BF5E1CA2}" destId="{C62E9476-ED93-4066-B061-3FF8792467CA}" srcOrd="2" destOrd="0" presId="urn:microsoft.com/office/officeart/2005/8/layout/default"/>
    <dgm:cxn modelId="{FA46437F-4252-4853-A432-6FC73FCD365B}" type="presParOf" srcId="{851B404B-DD7D-4CBC-BB96-4731BF5E1CA2}" destId="{CB5415BC-01C6-448A-BCE7-C490C1AAEE32}" srcOrd="3" destOrd="0" presId="urn:microsoft.com/office/officeart/2005/8/layout/default"/>
    <dgm:cxn modelId="{032272AB-2B69-4173-82BE-6ED66928AD35}" type="presParOf" srcId="{851B404B-DD7D-4CBC-BB96-4731BF5E1CA2}" destId="{42932A2E-8B0F-4EC2-9BDF-A21003F70D3D}" srcOrd="4" destOrd="0" presId="urn:microsoft.com/office/officeart/2005/8/layout/default"/>
    <dgm:cxn modelId="{BD046BD2-2D69-43E5-ABA6-E796B0EE8A93}" type="presParOf" srcId="{851B404B-DD7D-4CBC-BB96-4731BF5E1CA2}" destId="{3E674C57-F520-48D9-85E1-FA835A40B8CD}" srcOrd="5" destOrd="0" presId="urn:microsoft.com/office/officeart/2005/8/layout/default"/>
    <dgm:cxn modelId="{C388E8C9-5718-440C-AAAF-2B2A6519137A}" type="presParOf" srcId="{851B404B-DD7D-4CBC-BB96-4731BF5E1CA2}" destId="{8FAAF1AB-378F-4838-ACF5-9DE9DB6CED77}" srcOrd="6" destOrd="0" presId="urn:microsoft.com/office/officeart/2005/8/layout/default"/>
    <dgm:cxn modelId="{FA2FC7BF-08F0-472E-9DE9-0AAAB19385D1}" type="presParOf" srcId="{851B404B-DD7D-4CBC-BB96-4731BF5E1CA2}" destId="{9CCE3F75-C755-495B-8CCF-CA5F81B14E4C}" srcOrd="7" destOrd="0" presId="urn:microsoft.com/office/officeart/2005/8/layout/default"/>
    <dgm:cxn modelId="{4F3CC948-180C-4023-ADFC-FA6903498C74}" type="presParOf" srcId="{851B404B-DD7D-4CBC-BB96-4731BF5E1CA2}" destId="{8B161A59-9577-44BE-955A-BB0933181C42}" srcOrd="8" destOrd="0" presId="urn:microsoft.com/office/officeart/2005/8/layout/default"/>
    <dgm:cxn modelId="{550D7E57-2C3C-4EC4-8788-B32B4BB77500}" type="presParOf" srcId="{851B404B-DD7D-4CBC-BB96-4731BF5E1CA2}" destId="{A8C1346F-4B36-4B64-87D9-EB0774EC802D}" srcOrd="9" destOrd="0" presId="urn:microsoft.com/office/officeart/2005/8/layout/default"/>
    <dgm:cxn modelId="{A7B93235-841B-46D4-9177-9043B0C3F121}" type="presParOf" srcId="{851B404B-DD7D-4CBC-BB96-4731BF5E1CA2}" destId="{13AAAD9C-087B-4CB0-A241-9D7BB5ECCC4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3D430-D330-41AA-B323-2EB6C5AADF80}">
      <dsp:nvSpPr>
        <dsp:cNvPr id="0" name=""/>
        <dsp:cNvSpPr/>
      </dsp:nvSpPr>
      <dsp:spPr>
        <a:xfrm>
          <a:off x="0" y="1423664"/>
          <a:ext cx="3242023" cy="20586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7A230D-E9BF-49B9-A6CD-B9ACF8C1AACC}">
      <dsp:nvSpPr>
        <dsp:cNvPr id="0" name=""/>
        <dsp:cNvSpPr/>
      </dsp:nvSpPr>
      <dsp:spPr>
        <a:xfrm>
          <a:off x="360224" y="1765877"/>
          <a:ext cx="3242023" cy="2058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FI" sz="2200" kern="1200"/>
            <a:t>Skriv på papper 5 saker som du önskar att ska hända dig i framtiden (t.ex. studier, boende, arbete, närstående, hobbyer osv.) </a:t>
          </a:r>
        </a:p>
      </dsp:txBody>
      <dsp:txXfrm>
        <a:off x="420521" y="1826174"/>
        <a:ext cx="3121429" cy="1938090"/>
      </dsp:txXfrm>
    </dsp:sp>
    <dsp:sp modelId="{E01BAF0D-D584-4330-9977-0C8AE278B59F}">
      <dsp:nvSpPr>
        <dsp:cNvPr id="0" name=""/>
        <dsp:cNvSpPr/>
      </dsp:nvSpPr>
      <dsp:spPr>
        <a:xfrm>
          <a:off x="3962472" y="1423664"/>
          <a:ext cx="3242023" cy="20586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2175002-6D08-4A1B-B360-EE8E417FB9DB}">
      <dsp:nvSpPr>
        <dsp:cNvPr id="0" name=""/>
        <dsp:cNvSpPr/>
      </dsp:nvSpPr>
      <dsp:spPr>
        <a:xfrm>
          <a:off x="4322697" y="1765877"/>
          <a:ext cx="3242023" cy="2058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FI" sz="2200" kern="1200"/>
            <a:t>Fundera på hur beroende, användning av rusmedel eller andra problem kan påverka förverkligandet av dina drömmar.</a:t>
          </a:r>
        </a:p>
      </dsp:txBody>
      <dsp:txXfrm>
        <a:off x="4382994" y="1826174"/>
        <a:ext cx="3121429" cy="1938090"/>
      </dsp:txXfrm>
    </dsp:sp>
    <dsp:sp modelId="{71E3BE23-FA02-4AD4-84B8-D63C997988EC}">
      <dsp:nvSpPr>
        <dsp:cNvPr id="0" name=""/>
        <dsp:cNvSpPr/>
      </dsp:nvSpPr>
      <dsp:spPr>
        <a:xfrm>
          <a:off x="7924945" y="1423664"/>
          <a:ext cx="3242023" cy="20586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827EB4-261E-4E54-911C-565357B33964}">
      <dsp:nvSpPr>
        <dsp:cNvPr id="0" name=""/>
        <dsp:cNvSpPr/>
      </dsp:nvSpPr>
      <dsp:spPr>
        <a:xfrm>
          <a:off x="8285170" y="1765877"/>
          <a:ext cx="3242023" cy="2058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FI" sz="2200" kern="1200"/>
            <a:t>Hur kan jag stärka de goda saker i mitt liv som hjälper mig att förverkliga mina drömmar?</a:t>
          </a:r>
        </a:p>
      </dsp:txBody>
      <dsp:txXfrm>
        <a:off x="8345467" y="1826174"/>
        <a:ext cx="3121429" cy="1938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71DF-C35C-4519-A79B-65642553301D}">
      <dsp:nvSpPr>
        <dsp:cNvPr id="0" name=""/>
        <dsp:cNvSpPr/>
      </dsp:nvSpPr>
      <dsp:spPr>
        <a:xfrm>
          <a:off x="90148" y="1712"/>
          <a:ext cx="2951248" cy="1475624"/>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sv-FI" sz="2000" kern="1200"/>
            <a:t>Personer under 18 år ska skyddas mot alla former av verksamhet som äventyrar tillväxten och utvecklingen.</a:t>
          </a:r>
        </a:p>
      </dsp:txBody>
      <dsp:txXfrm>
        <a:off x="133368" y="44932"/>
        <a:ext cx="2864808" cy="1389184"/>
      </dsp:txXfrm>
    </dsp:sp>
    <dsp:sp modelId="{2D64A4A0-AE09-4456-8AAE-82CF816609BC}">
      <dsp:nvSpPr>
        <dsp:cNvPr id="0" name=""/>
        <dsp:cNvSpPr/>
      </dsp:nvSpPr>
      <dsp:spPr>
        <a:xfrm>
          <a:off x="385273" y="1477336"/>
          <a:ext cx="325723" cy="1010440"/>
        </a:xfrm>
        <a:custGeom>
          <a:avLst/>
          <a:gdLst/>
          <a:ahLst/>
          <a:cxnLst/>
          <a:rect l="0" t="0" r="0" b="0"/>
          <a:pathLst>
            <a:path>
              <a:moveTo>
                <a:pt x="0" y="0"/>
              </a:moveTo>
              <a:lnTo>
                <a:pt x="0" y="1010440"/>
              </a:lnTo>
              <a:lnTo>
                <a:pt x="325723" y="10104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3A3477-88DB-4AE3-82F3-853635A01F55}">
      <dsp:nvSpPr>
        <dsp:cNvPr id="0" name=""/>
        <dsp:cNvSpPr/>
      </dsp:nvSpPr>
      <dsp:spPr>
        <a:xfrm>
          <a:off x="710996" y="1846242"/>
          <a:ext cx="2578847" cy="1283069"/>
        </a:xfrm>
        <a:prstGeom prst="roundRect">
          <a:avLst>
            <a:gd name="adj" fmla="val 10000"/>
          </a:avLst>
        </a:prstGeom>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rtl="0">
            <a:lnSpc>
              <a:spcPct val="90000"/>
            </a:lnSpc>
            <a:spcBef>
              <a:spcPct val="0"/>
            </a:spcBef>
            <a:spcAft>
              <a:spcPct val="35000"/>
            </a:spcAft>
            <a:buNone/>
          </a:pPr>
          <a:r>
            <a:rPr lang="sv-FI" sz="2500" kern="1200">
              <a:latin typeface="Arial"/>
            </a:rPr>
            <a:t>                                                                                </a:t>
          </a:r>
          <a:r>
            <a:rPr lang="sv-FI" sz="2500" kern="1200">
              <a:solidFill>
                <a:schemeClr val="bg1"/>
              </a:solidFill>
              <a:latin typeface="Arial"/>
            </a:rPr>
            <a:t>Ansvaret ligger hos vuxna</a:t>
          </a:r>
        </a:p>
      </dsp:txBody>
      <dsp:txXfrm>
        <a:off x="748576" y="1883822"/>
        <a:ext cx="2503687" cy="1207909"/>
      </dsp:txXfrm>
    </dsp:sp>
    <dsp:sp modelId="{CD00A016-F297-4D7F-BA11-B2D834275671}">
      <dsp:nvSpPr>
        <dsp:cNvPr id="0" name=""/>
        <dsp:cNvSpPr/>
      </dsp:nvSpPr>
      <dsp:spPr>
        <a:xfrm>
          <a:off x="3779208" y="1712"/>
          <a:ext cx="2951248" cy="1475624"/>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sv-FI" sz="2000" kern="1200"/>
            <a:t>Barnet har rätt att få information om världen på sin åldersnivå.</a:t>
          </a:r>
        </a:p>
      </dsp:txBody>
      <dsp:txXfrm>
        <a:off x="3822428" y="44932"/>
        <a:ext cx="2864808" cy="1389184"/>
      </dsp:txXfrm>
    </dsp:sp>
    <dsp:sp modelId="{E8BDF414-8EC1-4158-87C7-4A51599C76D5}">
      <dsp:nvSpPr>
        <dsp:cNvPr id="0" name=""/>
        <dsp:cNvSpPr/>
      </dsp:nvSpPr>
      <dsp:spPr>
        <a:xfrm>
          <a:off x="4074333" y="1477336"/>
          <a:ext cx="295124" cy="1106718"/>
        </a:xfrm>
        <a:custGeom>
          <a:avLst/>
          <a:gdLst/>
          <a:ahLst/>
          <a:cxnLst/>
          <a:rect l="0" t="0" r="0" b="0"/>
          <a:pathLst>
            <a:path>
              <a:moveTo>
                <a:pt x="0" y="0"/>
              </a:moveTo>
              <a:lnTo>
                <a:pt x="0" y="1106718"/>
              </a:lnTo>
              <a:lnTo>
                <a:pt x="295124" y="1106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E5D8-190F-4AD3-B000-4D7489537D59}">
      <dsp:nvSpPr>
        <dsp:cNvPr id="0" name=""/>
        <dsp:cNvSpPr/>
      </dsp:nvSpPr>
      <dsp:spPr>
        <a:xfrm>
          <a:off x="4369458" y="1846242"/>
          <a:ext cx="2360998" cy="1475624"/>
        </a:xfrm>
        <a:prstGeom prst="roundRect">
          <a:avLst>
            <a:gd name="adj" fmla="val 10000"/>
          </a:avLst>
        </a:prstGeom>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sv-FI" sz="2500" kern="1200">
              <a:solidFill>
                <a:schemeClr val="bg1"/>
              </a:solidFill>
            </a:rPr>
            <a:t>Barnets ansvar</a:t>
          </a:r>
        </a:p>
        <a:p>
          <a:pPr marL="0" lvl="0" indent="0" algn="ctr" defTabSz="1111250">
            <a:lnSpc>
              <a:spcPct val="90000"/>
            </a:lnSpc>
            <a:spcBef>
              <a:spcPct val="0"/>
            </a:spcBef>
            <a:spcAft>
              <a:spcPct val="35000"/>
            </a:spcAft>
            <a:buNone/>
          </a:pPr>
          <a:r>
            <a:rPr lang="sv-FI" sz="2500" kern="1200">
              <a:solidFill>
                <a:schemeClr val="bg1"/>
              </a:solidFill>
            </a:rPr>
            <a:t> är att lära sig av världen</a:t>
          </a:r>
        </a:p>
      </dsp:txBody>
      <dsp:txXfrm>
        <a:off x="4412678" y="1889462"/>
        <a:ext cx="2274558" cy="1389184"/>
      </dsp:txXfrm>
    </dsp:sp>
    <dsp:sp modelId="{8A088FE8-4455-413D-9BC9-B22B9DEDA1B9}">
      <dsp:nvSpPr>
        <dsp:cNvPr id="0" name=""/>
        <dsp:cNvSpPr/>
      </dsp:nvSpPr>
      <dsp:spPr>
        <a:xfrm>
          <a:off x="7468268" y="1712"/>
          <a:ext cx="2951248" cy="1475624"/>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sv-FI" sz="2000" kern="1200"/>
            <a:t>Vi strävar tillsammans efter en bättre verklighet. Var och en är skyldig att känna till lagen.</a:t>
          </a:r>
        </a:p>
      </dsp:txBody>
      <dsp:txXfrm>
        <a:off x="7511488" y="44932"/>
        <a:ext cx="2864808" cy="1389184"/>
      </dsp:txXfrm>
    </dsp:sp>
    <dsp:sp modelId="{A9F7D04A-12B3-45A3-BEC0-817BC6C081FC}">
      <dsp:nvSpPr>
        <dsp:cNvPr id="0" name=""/>
        <dsp:cNvSpPr/>
      </dsp:nvSpPr>
      <dsp:spPr>
        <a:xfrm>
          <a:off x="7763393" y="1477336"/>
          <a:ext cx="295124" cy="1106718"/>
        </a:xfrm>
        <a:custGeom>
          <a:avLst/>
          <a:gdLst/>
          <a:ahLst/>
          <a:cxnLst/>
          <a:rect l="0" t="0" r="0" b="0"/>
          <a:pathLst>
            <a:path>
              <a:moveTo>
                <a:pt x="0" y="0"/>
              </a:moveTo>
              <a:lnTo>
                <a:pt x="0" y="1106718"/>
              </a:lnTo>
              <a:lnTo>
                <a:pt x="295124" y="1106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A7C04-6578-441C-AAC3-5DB5138B7B45}">
      <dsp:nvSpPr>
        <dsp:cNvPr id="0" name=""/>
        <dsp:cNvSpPr/>
      </dsp:nvSpPr>
      <dsp:spPr>
        <a:xfrm>
          <a:off x="8058518" y="1846242"/>
          <a:ext cx="2360998" cy="1475624"/>
        </a:xfrm>
        <a:prstGeom prst="roundRect">
          <a:avLst>
            <a:gd name="adj" fmla="val 10000"/>
          </a:avLst>
        </a:prstGeom>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sv-FI" sz="2500" kern="1200">
              <a:solidFill>
                <a:schemeClr val="bg1"/>
              </a:solidFill>
            </a:rPr>
            <a:t>Var och en har rätt att vara trygg och i fred</a:t>
          </a:r>
        </a:p>
      </dsp:txBody>
      <dsp:txXfrm>
        <a:off x="8101738" y="1889462"/>
        <a:ext cx="2274558" cy="1389184"/>
      </dsp:txXfrm>
    </dsp:sp>
    <dsp:sp modelId="{CC80BFD3-B430-45C1-97F1-F6FA402DD412}">
      <dsp:nvSpPr>
        <dsp:cNvPr id="0" name=""/>
        <dsp:cNvSpPr/>
      </dsp:nvSpPr>
      <dsp:spPr>
        <a:xfrm>
          <a:off x="7763393" y="1477336"/>
          <a:ext cx="346122" cy="2686160"/>
        </a:xfrm>
        <a:custGeom>
          <a:avLst/>
          <a:gdLst/>
          <a:ahLst/>
          <a:cxnLst/>
          <a:rect l="0" t="0" r="0" b="0"/>
          <a:pathLst>
            <a:path>
              <a:moveTo>
                <a:pt x="0" y="0"/>
              </a:moveTo>
              <a:lnTo>
                <a:pt x="0" y="2686160"/>
              </a:lnTo>
              <a:lnTo>
                <a:pt x="346122" y="268616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4B00C-2F4D-466A-9BDF-66D55093734C}">
      <dsp:nvSpPr>
        <dsp:cNvPr id="0" name=""/>
        <dsp:cNvSpPr/>
      </dsp:nvSpPr>
      <dsp:spPr>
        <a:xfrm>
          <a:off x="8109515" y="3692485"/>
          <a:ext cx="3430176" cy="9420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sv-FI" sz="1400" kern="1200"/>
            <a:t>Var och en ansvarar också för sina egna handlingar</a:t>
          </a:r>
        </a:p>
        <a:p>
          <a:pPr marL="57150" lvl="1" indent="-57150" algn="l" defTabSz="444500">
            <a:lnSpc>
              <a:spcPct val="90000"/>
            </a:lnSpc>
            <a:spcBef>
              <a:spcPct val="0"/>
            </a:spcBef>
            <a:spcAft>
              <a:spcPct val="15000"/>
            </a:spcAft>
            <a:buChar char="•"/>
          </a:pPr>
          <a:r>
            <a:rPr lang="sv-FI" sz="1000" kern="1200"/>
            <a:t> </a:t>
          </a:r>
          <a:r>
            <a:rPr lang="sv-FI" sz="1050" kern="1200"/>
            <a:t>straffrättsligt ansvar </a:t>
          </a:r>
        </a:p>
        <a:p>
          <a:pPr marL="57150" lvl="1" indent="-57150" algn="l" defTabSz="466725">
            <a:lnSpc>
              <a:spcPct val="90000"/>
            </a:lnSpc>
            <a:spcBef>
              <a:spcPct val="0"/>
            </a:spcBef>
            <a:spcAft>
              <a:spcPct val="15000"/>
            </a:spcAft>
            <a:buChar char="•"/>
          </a:pPr>
          <a:r>
            <a:rPr lang="sv-FI" sz="1050" kern="1200"/>
            <a:t>skadeståndsskyldighet</a:t>
          </a:r>
        </a:p>
      </dsp:txBody>
      <dsp:txXfrm>
        <a:off x="8137106" y="3720076"/>
        <a:ext cx="3374994" cy="886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19130-B99F-4B74-86EB-0B7CF165A0D9}">
      <dsp:nvSpPr>
        <dsp:cNvPr id="0" name=""/>
        <dsp:cNvSpPr/>
      </dsp:nvSpPr>
      <dsp:spPr>
        <a:xfrm>
          <a:off x="278337" y="230"/>
          <a:ext cx="2519220" cy="1511532"/>
        </a:xfrm>
        <a:prstGeom prst="rect">
          <a:avLst/>
        </a:prstGeom>
        <a:solidFill>
          <a:schemeClr val="bg1">
            <a:lumMod val="95000"/>
          </a:schemeClr>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sv-FI" sz="1200" b="1" kern="1200">
              <a:solidFill>
                <a:schemeClr val="tx1"/>
              </a:solidFill>
              <a:latin typeface="+mj-lt"/>
            </a:rPr>
            <a:t>Fysiskt</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88950" rtl="0">
            <a:lnSpc>
              <a:spcPct val="90000"/>
            </a:lnSpc>
            <a:spcBef>
              <a:spcPct val="0"/>
            </a:spcBef>
            <a:spcAft>
              <a:spcPct val="15000"/>
            </a:spcAft>
            <a:buFont typeface="Wingdings" panose="05000000000000000000" pitchFamily="2" charset="2"/>
            <a:buChar char="Ø"/>
          </a:pPr>
          <a:r>
            <a:rPr lang="sv-FI" sz="1100" kern="1200">
              <a:solidFill>
                <a:schemeClr val="tx1"/>
              </a:solidFill>
              <a:latin typeface="+mj-lt"/>
            </a:rPr>
            <a:t>Knuffa, riva i håret, strypa, sparka och slå. </a:t>
          </a:r>
        </a:p>
        <a:p>
          <a:pPr marL="57150" lvl="1" indent="-57150" algn="l" defTabSz="488950">
            <a:lnSpc>
              <a:spcPct val="90000"/>
            </a:lnSpc>
            <a:spcBef>
              <a:spcPct val="0"/>
            </a:spcBef>
            <a:spcAft>
              <a:spcPct val="15000"/>
            </a:spcAft>
            <a:buFont typeface="Wingdings" panose="05000000000000000000" pitchFamily="2" charset="2"/>
            <a:buChar char="Ø"/>
          </a:pPr>
          <a:r>
            <a:rPr lang="sv-FI" sz="1100" kern="1200">
              <a:solidFill>
                <a:schemeClr val="tx1"/>
              </a:solidFill>
              <a:latin typeface="+mj-lt"/>
            </a:rPr>
            <a:t>Fysiskt våld lämnar inte alltid synliga spår. Psykiska spår lämnar det alltid</a:t>
          </a:r>
        </a:p>
      </dsp:txBody>
      <dsp:txXfrm>
        <a:off x="278337" y="230"/>
        <a:ext cx="2519220" cy="1511532"/>
      </dsp:txXfrm>
    </dsp:sp>
    <dsp:sp modelId="{C62E9476-ED93-4066-B061-3FF8792467CA}">
      <dsp:nvSpPr>
        <dsp:cNvPr id="0" name=""/>
        <dsp:cNvSpPr/>
      </dsp:nvSpPr>
      <dsp:spPr>
        <a:xfrm>
          <a:off x="3049480" y="230"/>
          <a:ext cx="2519220" cy="1511532"/>
        </a:xfrm>
        <a:prstGeom prst="rect">
          <a:avLst/>
        </a:prstGeom>
        <a:solidFill>
          <a:schemeClr val="bg1">
            <a:lumMod val="95000"/>
          </a:schemeClr>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sv-FI" sz="1200" b="1" kern="1200">
              <a:solidFill>
                <a:schemeClr val="tx1"/>
              </a:solidFill>
              <a:latin typeface="+mj-lt"/>
            </a:rPr>
            <a:t>Psykiskt</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66725" rtl="0">
            <a:lnSpc>
              <a:spcPct val="90000"/>
            </a:lnSpc>
            <a:spcBef>
              <a:spcPct val="0"/>
            </a:spcBef>
            <a:spcAft>
              <a:spcPct val="15000"/>
            </a:spcAft>
            <a:buFont typeface="Wingdings" panose="05000000000000000000" pitchFamily="2" charset="2"/>
            <a:buChar char="Ø"/>
          </a:pPr>
          <a:r>
            <a:rPr lang="sv-FI" sz="1050" kern="1200">
              <a:solidFill>
                <a:schemeClr val="tx1"/>
              </a:solidFill>
              <a:latin typeface="+mj-lt"/>
            </a:rPr>
            <a:t>Kränkande öknamn, skällsord eller illabehandling.</a:t>
          </a:r>
        </a:p>
        <a:p>
          <a:pPr marL="57150" lvl="1" indent="-57150" algn="l" defTabSz="466725" rtl="0">
            <a:lnSpc>
              <a:spcPct val="90000"/>
            </a:lnSpc>
            <a:spcBef>
              <a:spcPct val="0"/>
            </a:spcBef>
            <a:spcAft>
              <a:spcPct val="15000"/>
            </a:spcAft>
            <a:buFont typeface="Wingdings" panose="05000000000000000000" pitchFamily="2" charset="2"/>
            <a:buChar char="Ø"/>
          </a:pPr>
          <a:r>
            <a:rPr lang="sv-FI" sz="1050" kern="1200">
              <a:solidFill>
                <a:schemeClr val="tx1"/>
              </a:solidFill>
              <a:latin typeface="+mj-lt"/>
            </a:rPr>
            <a:t>Det kan vara att göra någon till åtlöje offentligt eller ske inom fyra väggar. </a:t>
          </a:r>
        </a:p>
        <a:p>
          <a:pPr marL="57150" lvl="1" indent="-57150" algn="l" defTabSz="466725" rtl="0">
            <a:lnSpc>
              <a:spcPct val="90000"/>
            </a:lnSpc>
            <a:spcBef>
              <a:spcPct val="0"/>
            </a:spcBef>
            <a:spcAft>
              <a:spcPct val="15000"/>
            </a:spcAft>
            <a:buFont typeface="Wingdings" panose="05000000000000000000" pitchFamily="2" charset="2"/>
            <a:buChar char="Ø"/>
          </a:pPr>
          <a:r>
            <a:rPr lang="sv-FI" sz="1050" kern="1200">
              <a:solidFill>
                <a:schemeClr val="tx1"/>
              </a:solidFill>
              <a:latin typeface="+mj-lt"/>
            </a:rPr>
            <a:t>Hot om våld är psykiskt våld.</a:t>
          </a:r>
          <a:r>
            <a:rPr lang="sv-FI" sz="900" kern="1200">
              <a:solidFill>
                <a:schemeClr val="tx1"/>
              </a:solidFill>
              <a:latin typeface="+mj-lt"/>
            </a:rPr>
            <a:t> </a:t>
          </a:r>
        </a:p>
      </dsp:txBody>
      <dsp:txXfrm>
        <a:off x="3049480" y="230"/>
        <a:ext cx="2519220" cy="1511532"/>
      </dsp:txXfrm>
    </dsp:sp>
    <dsp:sp modelId="{42932A2E-8B0F-4EC2-9BDF-A21003F70D3D}">
      <dsp:nvSpPr>
        <dsp:cNvPr id="0" name=""/>
        <dsp:cNvSpPr/>
      </dsp:nvSpPr>
      <dsp:spPr>
        <a:xfrm>
          <a:off x="5809337" y="4613"/>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sv-FI" sz="1100" b="1" kern="1200">
              <a:solidFill>
                <a:schemeClr val="tx1"/>
              </a:solidFill>
              <a:latin typeface="+mj-lt"/>
            </a:rPr>
            <a:t>Sexuellt våld</a:t>
          </a:r>
        </a:p>
        <a:p>
          <a:pPr marL="0" lvl="0" indent="0" algn="l" defTabSz="488950" rtl="0">
            <a:lnSpc>
              <a:spcPct val="90000"/>
            </a:lnSpc>
            <a:spcBef>
              <a:spcPct val="0"/>
            </a:spcBef>
            <a:spcAft>
              <a:spcPct val="35000"/>
            </a:spcAft>
            <a:buNone/>
          </a:pPr>
          <a:endParaRPr lang="fi-FI" sz="1600" b="1" kern="1200">
            <a:solidFill>
              <a:schemeClr val="tx1"/>
            </a:solidFill>
            <a:latin typeface="+mj-lt"/>
          </a:endParaRPr>
        </a:p>
        <a:p>
          <a:pPr marL="57150" lvl="1" indent="-57150" algn="l" defTabSz="466725">
            <a:lnSpc>
              <a:spcPct val="90000"/>
            </a:lnSpc>
            <a:spcBef>
              <a:spcPct val="0"/>
            </a:spcBef>
            <a:spcAft>
              <a:spcPct val="15000"/>
            </a:spcAft>
            <a:buFont typeface="Wingdings" panose="05000000000000000000" pitchFamily="2" charset="2"/>
            <a:buChar char="Ø"/>
          </a:pPr>
          <a:r>
            <a:rPr lang="sv-FI" sz="1050" kern="1200">
              <a:solidFill>
                <a:schemeClr val="tx1"/>
              </a:solidFill>
              <a:latin typeface="+mj-lt"/>
            </a:rPr>
            <a:t>Till exempel våldtäkt, tvingande till sex och påtryckningar, fotografering utan tillstånd, utnyttjande av en person som sover eller har slocknat samt sexuellt antastande är sexuellt våld.</a:t>
          </a:r>
        </a:p>
      </dsp:txBody>
      <dsp:txXfrm>
        <a:off x="5809337" y="4613"/>
        <a:ext cx="2519220" cy="1511532"/>
      </dsp:txXfrm>
    </dsp:sp>
    <dsp:sp modelId="{8FAAF1AB-378F-4838-ACF5-9DE9DB6CED77}">
      <dsp:nvSpPr>
        <dsp:cNvPr id="0" name=""/>
        <dsp:cNvSpPr/>
      </dsp:nvSpPr>
      <dsp:spPr>
        <a:xfrm>
          <a:off x="3009576" y="1618371"/>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sv-FI" sz="1200" b="1" kern="1200">
              <a:solidFill>
                <a:schemeClr val="tx1"/>
              </a:solidFill>
              <a:latin typeface="+mj-lt"/>
            </a:rPr>
            <a:t>Ekonomiskt</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44500" rtl="0">
            <a:lnSpc>
              <a:spcPct val="90000"/>
            </a:lnSpc>
            <a:spcBef>
              <a:spcPct val="0"/>
            </a:spcBef>
            <a:spcAft>
              <a:spcPct val="15000"/>
            </a:spcAft>
            <a:buFont typeface="Wingdings" panose="05000000000000000000" pitchFamily="2" charset="2"/>
            <a:buChar char="Ø"/>
          </a:pPr>
          <a:r>
            <a:rPr lang="sv-FI" sz="1000" kern="1200">
              <a:solidFill>
                <a:schemeClr val="tx1"/>
              </a:solidFill>
              <a:latin typeface="+mj-lt"/>
            </a:rPr>
            <a:t>Till exempel att förhindra en annan från att använda pengar</a:t>
          </a:r>
        </a:p>
        <a:p>
          <a:pPr marL="57150" lvl="1" indent="-57150" algn="l" defTabSz="444500" rtl="0">
            <a:lnSpc>
              <a:spcPct val="90000"/>
            </a:lnSpc>
            <a:spcBef>
              <a:spcPct val="0"/>
            </a:spcBef>
            <a:spcAft>
              <a:spcPct val="15000"/>
            </a:spcAft>
            <a:buFont typeface="Wingdings" panose="05000000000000000000" pitchFamily="2" charset="2"/>
            <a:buChar char="Ø"/>
          </a:pPr>
          <a:r>
            <a:rPr lang="sv-FI" sz="1000" kern="1200">
              <a:solidFill>
                <a:schemeClr val="tx1"/>
              </a:solidFill>
              <a:latin typeface="+mj-lt"/>
            </a:rPr>
            <a:t> Inte låta den andra ha egna pengar</a:t>
          </a:r>
        </a:p>
        <a:p>
          <a:pPr marL="57150" lvl="1" indent="-57150" algn="l" defTabSz="444500" rtl="0">
            <a:lnSpc>
              <a:spcPct val="90000"/>
            </a:lnSpc>
            <a:spcBef>
              <a:spcPct val="0"/>
            </a:spcBef>
            <a:spcAft>
              <a:spcPct val="15000"/>
            </a:spcAft>
            <a:buFont typeface="Wingdings" panose="05000000000000000000" pitchFamily="2" charset="2"/>
            <a:buChar char="Ø"/>
          </a:pPr>
          <a:r>
            <a:rPr lang="sv-FI" sz="1000" kern="1200">
              <a:solidFill>
                <a:schemeClr val="tx1"/>
              </a:solidFill>
              <a:latin typeface="+mj-lt"/>
            </a:rPr>
            <a:t>Begränsning av den ekonomiska beslutanderätten</a:t>
          </a:r>
        </a:p>
        <a:p>
          <a:pPr marL="57150" lvl="1" indent="-57150" algn="l" defTabSz="444500" rtl="0">
            <a:lnSpc>
              <a:spcPct val="90000"/>
            </a:lnSpc>
            <a:spcBef>
              <a:spcPct val="0"/>
            </a:spcBef>
            <a:spcAft>
              <a:spcPct val="15000"/>
            </a:spcAft>
            <a:buFont typeface="Wingdings" panose="05000000000000000000" pitchFamily="2" charset="2"/>
            <a:buChar char="Ø"/>
          </a:pPr>
          <a:r>
            <a:rPr lang="sv-FI" sz="1000" kern="1200">
              <a:solidFill>
                <a:schemeClr val="tx1"/>
              </a:solidFill>
              <a:latin typeface="+mj-lt"/>
            </a:rPr>
            <a:t>Olovlig användning av annans egendom eller pengar. </a:t>
          </a:r>
        </a:p>
      </dsp:txBody>
      <dsp:txXfrm>
        <a:off x="3009576" y="1618371"/>
        <a:ext cx="2519220" cy="1511532"/>
      </dsp:txXfrm>
    </dsp:sp>
    <dsp:sp modelId="{8B161A59-9577-44BE-955A-BB0933181C42}">
      <dsp:nvSpPr>
        <dsp:cNvPr id="0" name=""/>
        <dsp:cNvSpPr/>
      </dsp:nvSpPr>
      <dsp:spPr>
        <a:xfrm>
          <a:off x="267782" y="1623747"/>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sv-FI" sz="1200" b="1" kern="1200">
              <a:solidFill>
                <a:schemeClr val="tx1"/>
              </a:solidFill>
              <a:latin typeface="+mj-lt"/>
            </a:rPr>
            <a:t>Socialt</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88950" rtl="0">
            <a:lnSpc>
              <a:spcPct val="90000"/>
            </a:lnSpc>
            <a:spcBef>
              <a:spcPct val="0"/>
            </a:spcBef>
            <a:spcAft>
              <a:spcPct val="15000"/>
            </a:spcAft>
            <a:buFont typeface="Wingdings" panose="05000000000000000000" pitchFamily="2" charset="2"/>
            <a:buChar char="Ø"/>
          </a:pPr>
          <a:r>
            <a:rPr lang="sv-FI" sz="1100" kern="1200">
              <a:solidFill>
                <a:schemeClr val="tx1"/>
              </a:solidFill>
              <a:latin typeface="+mj-lt"/>
            </a:rPr>
            <a:t>T.ex. kontroll av den fria rörligheten eller begränsning av kontakten med vänner och släktingar samt hot om social isolering. </a:t>
          </a:r>
        </a:p>
      </dsp:txBody>
      <dsp:txXfrm>
        <a:off x="267782" y="1623747"/>
        <a:ext cx="2519220" cy="1511532"/>
      </dsp:txXfrm>
    </dsp:sp>
    <dsp:sp modelId="{13AAAD9C-087B-4CB0-A241-9D7BB5ECCC48}">
      <dsp:nvSpPr>
        <dsp:cNvPr id="0" name=""/>
        <dsp:cNvSpPr/>
      </dsp:nvSpPr>
      <dsp:spPr>
        <a:xfrm>
          <a:off x="5809337" y="1623747"/>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sv-FI" sz="1100" b="1" kern="1200">
              <a:solidFill>
                <a:schemeClr val="tx1"/>
              </a:solidFill>
              <a:latin typeface="+mj-lt"/>
            </a:rPr>
            <a:t>Religiöst</a:t>
          </a:r>
        </a:p>
        <a:p>
          <a:pPr marL="0" lvl="0" indent="0" algn="l" defTabSz="488950" rtl="0">
            <a:lnSpc>
              <a:spcPct val="90000"/>
            </a:lnSpc>
            <a:spcBef>
              <a:spcPct val="0"/>
            </a:spcBef>
            <a:spcAft>
              <a:spcPct val="35000"/>
            </a:spcAft>
            <a:buNone/>
          </a:pPr>
          <a:endParaRPr lang="fi-FI" sz="1100" b="1" kern="1200">
            <a:solidFill>
              <a:schemeClr val="tx1"/>
            </a:solidFill>
            <a:latin typeface="+mj-lt"/>
          </a:endParaRPr>
        </a:p>
        <a:p>
          <a:pPr marL="57150" lvl="1" indent="-57150" algn="l" defTabSz="466725" rtl="0">
            <a:lnSpc>
              <a:spcPct val="90000"/>
            </a:lnSpc>
            <a:spcBef>
              <a:spcPct val="0"/>
            </a:spcBef>
            <a:spcAft>
              <a:spcPct val="15000"/>
            </a:spcAft>
            <a:buFont typeface="Wingdings" panose="05000000000000000000" pitchFamily="2" charset="2"/>
            <a:buChar char="Ø"/>
          </a:pPr>
          <a:r>
            <a:rPr lang="sv-FI" sz="1050" kern="1200">
              <a:solidFill>
                <a:schemeClr val="tx1"/>
              </a:solidFill>
              <a:latin typeface="+mj-lt"/>
            </a:rPr>
            <a:t>Förakta eller till och med förneka någon annans religiositet</a:t>
          </a:r>
        </a:p>
        <a:p>
          <a:pPr marL="57150" lvl="1" indent="-57150" algn="l" defTabSz="466725">
            <a:lnSpc>
              <a:spcPct val="90000"/>
            </a:lnSpc>
            <a:spcBef>
              <a:spcPct val="0"/>
            </a:spcBef>
            <a:spcAft>
              <a:spcPct val="15000"/>
            </a:spcAft>
            <a:buFont typeface="Wingdings" panose="05000000000000000000" pitchFamily="2" charset="2"/>
            <a:buChar char="Ø"/>
          </a:pPr>
          <a:r>
            <a:rPr lang="sv-FI" sz="1050" kern="1200">
              <a:solidFill>
                <a:schemeClr val="tx1"/>
              </a:solidFill>
              <a:latin typeface="+mj-lt"/>
            </a:rPr>
            <a:t>Tvång att följa en religions normer och regler. </a:t>
          </a:r>
        </a:p>
      </dsp:txBody>
      <dsp:txXfrm>
        <a:off x="5809337" y="1623747"/>
        <a:ext cx="2519220" cy="15115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33808-43E7-4608-ABEC-8DD0012EDD9A}" type="datetimeFigureOut">
              <a:rPr lang="fi-FI" smtClean="0"/>
              <a:t>3.2.2025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C81EB-2D5C-4F46-8CAA-820D52712B17}" type="slidenum">
              <a:rPr lang="fi-FI" smtClean="0"/>
              <a:t>‹#›</a:t>
            </a:fld>
            <a:endParaRPr lang="fi-FI"/>
          </a:p>
        </p:txBody>
      </p:sp>
    </p:spTree>
    <p:extLst>
      <p:ext uri="{BB962C8B-B14F-4D97-AF65-F5344CB8AC3E}">
        <p14:creationId xmlns:p14="http://schemas.microsoft.com/office/powerpoint/2010/main" val="119722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e.kahoot.it/details/b368e70d-b5e7-4426-97d7-4308b741bb1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Alustuksena</a:t>
            </a:r>
            <a:r>
              <a:rPr lang="en-US">
                <a:cs typeface="Calibri"/>
              </a:rPr>
              <a:t> </a:t>
            </a:r>
            <a:r>
              <a:rPr lang="en-US" err="1">
                <a:cs typeface="Calibri"/>
              </a:rPr>
              <a:t>aiheeseen</a:t>
            </a:r>
            <a:r>
              <a:rPr lang="en-US">
                <a:cs typeface="Calibri"/>
              </a:rPr>
              <a:t> </a:t>
            </a:r>
            <a:r>
              <a:rPr lang="en-US" err="1">
                <a:cs typeface="Calibri"/>
              </a:rPr>
              <a:t>kysytään</a:t>
            </a:r>
            <a:r>
              <a:rPr lang="en-US">
                <a:cs typeface="Calibri"/>
              </a:rPr>
              <a:t> </a:t>
            </a:r>
            <a:r>
              <a:rPr lang="en-US" err="1">
                <a:cs typeface="Calibri"/>
              </a:rPr>
              <a:t>oppilailta</a:t>
            </a:r>
            <a:r>
              <a:rPr lang="en-US">
                <a:cs typeface="Calibri"/>
              </a:rPr>
              <a:t> </a:t>
            </a:r>
            <a:r>
              <a:rPr lang="en-US" err="1">
                <a:cs typeface="Calibri"/>
              </a:rPr>
              <a:t>mitä</a:t>
            </a:r>
            <a:r>
              <a:rPr lang="en-US">
                <a:cs typeface="Calibri"/>
              </a:rPr>
              <a:t> </a:t>
            </a:r>
            <a:r>
              <a:rPr lang="en-US" err="1">
                <a:cs typeface="Calibri"/>
              </a:rPr>
              <a:t>päihteitä</a:t>
            </a:r>
            <a:r>
              <a:rPr lang="en-US">
                <a:cs typeface="Calibri"/>
              </a:rPr>
              <a:t> he </a:t>
            </a:r>
            <a:r>
              <a:rPr lang="en-US" err="1">
                <a:cs typeface="Calibri"/>
              </a:rPr>
              <a:t>tietävät</a:t>
            </a:r>
            <a:r>
              <a:rPr lang="en-US">
                <a:cs typeface="Calibri"/>
              </a:rPr>
              <a:t>. </a:t>
            </a:r>
            <a:r>
              <a:rPr lang="en-US" err="1">
                <a:cs typeface="Calibri"/>
              </a:rPr>
              <a:t>Seuraavassa</a:t>
            </a:r>
            <a:r>
              <a:rPr lang="en-US">
                <a:cs typeface="Calibri"/>
              </a:rPr>
              <a:t> </a:t>
            </a:r>
            <a:r>
              <a:rPr lang="en-US" err="1">
                <a:cs typeface="Calibri"/>
              </a:rPr>
              <a:t>diassa</a:t>
            </a:r>
            <a:r>
              <a:rPr lang="en-US">
                <a:cs typeface="Calibri"/>
              </a:rPr>
              <a:t> </a:t>
            </a:r>
            <a:r>
              <a:rPr lang="en-US" err="1">
                <a:cs typeface="Calibri"/>
              </a:rPr>
              <a:t>päihteet</a:t>
            </a:r>
            <a:r>
              <a:rPr lang="en-US">
                <a:cs typeface="Calibri"/>
              </a:rPr>
              <a:t> </a:t>
            </a:r>
            <a:r>
              <a:rPr lang="en-US" err="1">
                <a:cs typeface="Calibri"/>
              </a:rPr>
              <a:t>jaoteltu</a:t>
            </a:r>
            <a:r>
              <a:rPr lang="en-US">
                <a:cs typeface="Calibri"/>
              </a:rPr>
              <a:t> </a:t>
            </a:r>
            <a:r>
              <a:rPr lang="en-US" err="1">
                <a:cs typeface="Calibri"/>
              </a:rPr>
              <a:t>ikärajojen</a:t>
            </a:r>
            <a:r>
              <a:rPr lang="en-US">
                <a:cs typeface="Calibri"/>
              </a:rPr>
              <a:t> </a:t>
            </a:r>
            <a:r>
              <a:rPr lang="en-US" err="1">
                <a:cs typeface="Calibri"/>
              </a:rPr>
              <a:t>mukaan</a:t>
            </a:r>
            <a:r>
              <a:rPr lang="en-US">
                <a:cs typeface="Calibri"/>
              </a:rPr>
              <a:t> </a:t>
            </a:r>
            <a:r>
              <a:rPr lang="en-US" err="1">
                <a:cs typeface="Calibri"/>
              </a:rPr>
              <a:t>tueksi</a:t>
            </a:r>
            <a:r>
              <a:rPr lang="en-US">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576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Tunnilla puhutaan rikoksista ja laillisuudesta. </a:t>
            </a:r>
            <a:endParaRPr lang="en-US">
              <a:ea typeface="Calibri" panose="020F0502020204030204"/>
              <a:cs typeface="Calibri" panose="020F0502020204030204"/>
            </a:endParaRPr>
          </a:p>
          <a:p>
            <a:pPr marL="171450" indent="-171450">
              <a:buFont typeface="Arial"/>
              <a:buChar char="•"/>
            </a:pPr>
            <a:r>
              <a:rPr lang="fi-FI"/>
              <a:t>Tehdään myös yksi yhteinen ryhmätehtävä.</a:t>
            </a:r>
            <a:endParaRPr lang="en-US">
              <a:ea typeface="Calibri" panose="020F0502020204030204"/>
              <a:cs typeface="Calibri" panose="020F0502020204030204"/>
            </a:endParaRPr>
          </a:p>
          <a:p>
            <a:pPr marL="171450" indent="-171450">
              <a:buFont typeface="Arial"/>
              <a:buChar char="•"/>
            </a:pPr>
            <a:r>
              <a:rPr lang="fi-FI"/>
              <a:t>Osa voi tietää tunnin aiheista jo tosi paljon. Älä epäröi tuoda tietämystäsi esille, koska se auttaa muitakin.</a:t>
            </a:r>
            <a:endParaRPr lang="en-US">
              <a:ea typeface="Calibri"/>
              <a:cs typeface="Calibri"/>
            </a:endParaRPr>
          </a:p>
          <a:p>
            <a:pPr marL="171450" indent="-171450">
              <a:buFont typeface="Arial"/>
              <a:buChar char="•"/>
            </a:pPr>
            <a:endParaRPr lang="en-US">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46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Kootaan yhteen vielä muutama asia laillisuudesta, siihen liittyy aina vastuu. </a:t>
            </a:r>
            <a:endParaRPr lang="fi-FI">
              <a:cs typeface="Calibri"/>
            </a:endParaRPr>
          </a:p>
          <a:p>
            <a:pPr marL="171450" indent="-171450">
              <a:buFont typeface="Arial"/>
              <a:buChar char="•"/>
            </a:pPr>
            <a:r>
              <a:rPr lang="fi-FI">
                <a:ea typeface="Calibri"/>
                <a:cs typeface="Calibri"/>
              </a:rPr>
              <a:t>Kysy oppilaita, tietävätkö he koska alkaa rikosoikeudellinen vastuu (15-vuotiaana) ja koska alkaa vahingonkorvausvelvollisuus (olemassa aina)?</a:t>
            </a:r>
            <a:endParaRPr lang="fi-FI"/>
          </a:p>
          <a:p>
            <a:pPr marL="171450" indent="-171450">
              <a:buFont typeface="Arial"/>
              <a:buChar char="•"/>
            </a:pPr>
            <a:r>
              <a:rPr lang="fi-FI"/>
              <a:t>Ihmiset ovat päätyneet siihen, että lapsia tulee suojella ja siksi on olemassa esim. ikärajoja (elokuvat, pelit). Lisäksi ajatellaan, että lapset kehittyvät ja oppivat, siksi osa vastuusta tulee 15-vuotiaana, osa vasta 18-vuotiaana. </a:t>
            </a:r>
            <a:endParaRPr lang="fi-FI">
              <a:cs typeface="Calibri"/>
            </a:endParaRPr>
          </a:p>
          <a:p>
            <a:pPr marL="171450" indent="-171450">
              <a:buFont typeface="Arial"/>
              <a:buChar char="•"/>
            </a:pPr>
            <a:r>
              <a:rPr lang="fi-FI"/>
              <a:t>Rikoslaki löytyy kokonaisuudessaan finlex.fi -osoitteesta.</a:t>
            </a:r>
            <a:endParaRPr lang="fi-FI">
              <a:ea typeface="Calibri" panose="020F0502020204030204"/>
              <a:cs typeface="Calibri" panose="020F0502020204030204"/>
            </a:endParaRPr>
          </a:p>
          <a:p>
            <a:pPr marL="171450" indent="-171450">
              <a:buFont typeface="Arial"/>
              <a:buChar char="•"/>
            </a:pPr>
            <a:r>
              <a:rPr lang="fi-FI"/>
              <a:t>Tehkää lopuksi lyhyt kysely siitä, mitä laki sanoo. </a:t>
            </a:r>
            <a:endParaRPr lang="fi-FI">
              <a:ea typeface="Calibri"/>
              <a:cs typeface="Calibri"/>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Tunnin pitäjä voi muistuttaa siitä, että on tärkeää että jokaisella on elämässään turvallisia aikuisia joille uskaltaa kertoa jos kohtaa vaikeita asioita.</a:t>
            </a:r>
          </a:p>
          <a:p>
            <a:pPr marL="171450" indent="-171450">
              <a:buFont typeface="Arial" panose="020B0604020202020204" pitchFamily="34" charset="0"/>
              <a:buChar char="•"/>
            </a:pPr>
            <a:r>
              <a:rPr lang="fi-FI"/>
              <a:t>Väkivallan muodot on hyvä käydä läpi, koska usein väkivallaksi mielletään vain fyysinen väkivalta. </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78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Lainaukset usein kuulluista sanonnoista herättää varmasti keskustelua ja sille on hyvä antaa aikaa. Voi kysyä oppilailta, ovatko he kuulleet sanontoja aikaisemmin ja millaisissa yhteyksissä?</a:t>
            </a:r>
          </a:p>
          <a:p>
            <a:pPr marL="171450" indent="-171450">
              <a:buFont typeface="Arial" panose="020B0604020202020204" pitchFamily="34" charset="0"/>
              <a:buChar char="•"/>
            </a:pPr>
            <a:r>
              <a:rPr lang="fi-FI"/>
              <a:t>Mukana on myös aikuisten joskus käyttämiä sanontoja, joista on myös hyvä keskustella. </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89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a:ea typeface="Calibri"/>
                <a:cs typeface="Calibri"/>
              </a:rPr>
              <a:t>Katsotaan  </a:t>
            </a:r>
            <a:r>
              <a:rPr lang="en-US" err="1">
                <a:ea typeface="Calibri"/>
                <a:cs typeface="Calibri"/>
              </a:rPr>
              <a:t>seuraavaksi</a:t>
            </a:r>
            <a:r>
              <a:rPr lang="en-US">
                <a:ea typeface="Calibri"/>
                <a:cs typeface="Calibri"/>
              </a:rPr>
              <a:t> </a:t>
            </a:r>
            <a:r>
              <a:rPr lang="en-US" err="1">
                <a:ea typeface="Calibri"/>
                <a:cs typeface="Calibri"/>
              </a:rPr>
              <a:t>mitä</a:t>
            </a:r>
            <a:r>
              <a:rPr lang="en-US">
                <a:ea typeface="Calibri"/>
                <a:cs typeface="Calibri"/>
              </a:rPr>
              <a:t> </a:t>
            </a:r>
            <a:r>
              <a:rPr lang="en-US" err="1">
                <a:ea typeface="Calibri"/>
                <a:cs typeface="Calibri"/>
              </a:rPr>
              <a:t>rikoksia</a:t>
            </a:r>
            <a:r>
              <a:rPr lang="en-US">
                <a:ea typeface="Calibri"/>
                <a:cs typeface="Calibri"/>
              </a:rPr>
              <a:t> </a:t>
            </a:r>
            <a:r>
              <a:rPr lang="en-US" err="1">
                <a:ea typeface="Calibri"/>
                <a:cs typeface="Calibri"/>
              </a:rPr>
              <a:t>nuoret</a:t>
            </a:r>
            <a:r>
              <a:rPr lang="en-US">
                <a:ea typeface="Calibri"/>
                <a:cs typeface="Calibri"/>
              </a:rPr>
              <a:t> </a:t>
            </a:r>
            <a:r>
              <a:rPr lang="en-US" err="1">
                <a:ea typeface="Calibri"/>
                <a:cs typeface="Calibri"/>
              </a:rPr>
              <a:t>saattavat</a:t>
            </a:r>
            <a:r>
              <a:rPr lang="en-US">
                <a:ea typeface="Calibri"/>
                <a:cs typeface="Calibri"/>
              </a:rPr>
              <a:t> </a:t>
            </a:r>
            <a:r>
              <a:rPr lang="en-US" err="1">
                <a:ea typeface="Calibri"/>
                <a:cs typeface="Calibri"/>
              </a:rPr>
              <a:t>tehdä</a:t>
            </a:r>
            <a:r>
              <a:rPr lang="en-US">
                <a:ea typeface="Calibri"/>
                <a:cs typeface="Calibri"/>
              </a:rPr>
              <a:t>. </a:t>
            </a:r>
            <a:endParaRPr lang="en-US"/>
          </a:p>
          <a:p>
            <a:pPr marL="171450" indent="-171450">
              <a:buFont typeface="Arial"/>
              <a:buChar char="•"/>
            </a:pPr>
            <a:r>
              <a:rPr lang="en-US" err="1"/>
              <a:t>Nuoruus</a:t>
            </a:r>
            <a:r>
              <a:rPr lang="en-US"/>
              <a:t> on </a:t>
            </a:r>
            <a:r>
              <a:rPr lang="en-US" err="1"/>
              <a:t>ihmisen</a:t>
            </a:r>
            <a:r>
              <a:rPr lang="en-US"/>
              <a:t> </a:t>
            </a:r>
            <a:r>
              <a:rPr lang="en-US" err="1"/>
              <a:t>elämän</a:t>
            </a:r>
            <a:r>
              <a:rPr lang="en-US"/>
              <a:t> </a:t>
            </a:r>
            <a:r>
              <a:rPr lang="en-US" err="1"/>
              <a:t>rikosaltteinta</a:t>
            </a:r>
            <a:r>
              <a:rPr lang="en-US"/>
              <a:t> </a:t>
            </a:r>
            <a:r>
              <a:rPr lang="en-US" err="1"/>
              <a:t>aikaa</a:t>
            </a:r>
            <a:r>
              <a:rPr lang="en-US"/>
              <a:t> </a:t>
            </a:r>
            <a:r>
              <a:rPr lang="en-US" err="1"/>
              <a:t>sillä</a:t>
            </a:r>
            <a:r>
              <a:rPr lang="en-US"/>
              <a:t> </a:t>
            </a:r>
            <a:r>
              <a:rPr lang="en-US" err="1"/>
              <a:t>nuorena</a:t>
            </a:r>
            <a:r>
              <a:rPr lang="en-US"/>
              <a:t> </a:t>
            </a:r>
            <a:r>
              <a:rPr lang="en-US" err="1"/>
              <a:t>halutaan</a:t>
            </a:r>
            <a:r>
              <a:rPr lang="en-US"/>
              <a:t> </a:t>
            </a:r>
            <a:r>
              <a:rPr lang="en-US" err="1"/>
              <a:t>usein</a:t>
            </a:r>
            <a:r>
              <a:rPr lang="en-US"/>
              <a:t> </a:t>
            </a:r>
            <a:r>
              <a:rPr lang="en-US" err="1"/>
              <a:t>kokeilla</a:t>
            </a:r>
            <a:r>
              <a:rPr lang="en-US"/>
              <a:t> </a:t>
            </a:r>
            <a:r>
              <a:rPr lang="en-US" err="1"/>
              <a:t>rajoja</a:t>
            </a:r>
            <a:r>
              <a:rPr lang="en-US"/>
              <a:t>.</a:t>
            </a:r>
            <a:endParaRPr lang="en-US">
              <a:ea typeface="Calibri"/>
              <a:cs typeface="Calibri"/>
            </a:endParaRPr>
          </a:p>
          <a:p>
            <a:pPr marL="171450" indent="-171450">
              <a:buFont typeface="Arial"/>
              <a:buChar char="•"/>
            </a:pPr>
            <a:r>
              <a:rPr lang="en-US"/>
              <a:t>Eri </a:t>
            </a:r>
            <a:r>
              <a:rPr lang="en-US" err="1"/>
              <a:t>rikoksista</a:t>
            </a:r>
            <a:r>
              <a:rPr lang="en-US"/>
              <a:t> </a:t>
            </a:r>
            <a:r>
              <a:rPr lang="en-US" err="1"/>
              <a:t>määrätään</a:t>
            </a:r>
            <a:r>
              <a:rPr lang="en-US"/>
              <a:t> </a:t>
            </a:r>
            <a:r>
              <a:rPr lang="en-US" err="1"/>
              <a:t>eri</a:t>
            </a:r>
            <a:r>
              <a:rPr lang="en-US"/>
              <a:t> </a:t>
            </a:r>
            <a:r>
              <a:rPr lang="en-US" err="1"/>
              <a:t>mittaisia</a:t>
            </a:r>
            <a:r>
              <a:rPr lang="en-US"/>
              <a:t> </a:t>
            </a:r>
            <a:r>
              <a:rPr lang="en-US" err="1"/>
              <a:t>rangaistuksia</a:t>
            </a:r>
            <a:r>
              <a:rPr lang="en-US"/>
              <a:t> </a:t>
            </a:r>
            <a:r>
              <a:rPr lang="en-US" err="1"/>
              <a:t>sen</a:t>
            </a:r>
            <a:r>
              <a:rPr lang="en-US"/>
              <a:t> </a:t>
            </a:r>
            <a:r>
              <a:rPr lang="en-US" err="1"/>
              <a:t>mukaan</a:t>
            </a:r>
            <a:r>
              <a:rPr lang="en-US"/>
              <a:t>, </a:t>
            </a:r>
            <a:r>
              <a:rPr lang="en-US" err="1"/>
              <a:t>onko</a:t>
            </a:r>
            <a:r>
              <a:rPr lang="en-US"/>
              <a:t> </a:t>
            </a:r>
            <a:r>
              <a:rPr lang="en-US" err="1"/>
              <a:t>kyseessä</a:t>
            </a:r>
            <a:r>
              <a:rPr lang="en-US"/>
              <a:t> </a:t>
            </a:r>
            <a:r>
              <a:rPr lang="en-US" err="1"/>
              <a:t>lievä</a:t>
            </a:r>
            <a:r>
              <a:rPr lang="en-US"/>
              <a:t>, </a:t>
            </a:r>
            <a:r>
              <a:rPr lang="en-US" err="1"/>
              <a:t>perusmuotoinen</a:t>
            </a:r>
            <a:r>
              <a:rPr lang="en-US"/>
              <a:t> </a:t>
            </a:r>
            <a:r>
              <a:rPr lang="en-US" err="1"/>
              <a:t>vai</a:t>
            </a:r>
            <a:r>
              <a:rPr lang="en-US"/>
              <a:t> </a:t>
            </a:r>
            <a:r>
              <a:rPr lang="en-US" err="1"/>
              <a:t>törkeä</a:t>
            </a:r>
            <a:r>
              <a:rPr lang="en-US"/>
              <a:t> </a:t>
            </a:r>
            <a:r>
              <a:rPr lang="en-US" err="1"/>
              <a:t>toteutustapa</a:t>
            </a:r>
            <a:r>
              <a:rPr lang="en-US"/>
              <a:t>. </a:t>
            </a:r>
            <a:r>
              <a:rPr lang="en-US" err="1"/>
              <a:t>Lisäksi</a:t>
            </a:r>
            <a:r>
              <a:rPr lang="en-US"/>
              <a:t> </a:t>
            </a:r>
            <a:r>
              <a:rPr lang="en-US" err="1"/>
              <a:t>tulevat</a:t>
            </a:r>
            <a:r>
              <a:rPr lang="en-US"/>
              <a:t> </a:t>
            </a:r>
            <a:r>
              <a:rPr lang="en-US" err="1"/>
              <a:t>usein</a:t>
            </a:r>
            <a:r>
              <a:rPr lang="en-US"/>
              <a:t> </a:t>
            </a:r>
            <a:r>
              <a:rPr lang="en-US" err="1"/>
              <a:t>vahingonkorvaukset</a:t>
            </a:r>
            <a:r>
              <a:rPr lang="en-US"/>
              <a:t>. </a:t>
            </a:r>
            <a:endParaRPr lang="en-US">
              <a:cs typeface="Calibri"/>
            </a:endParaRPr>
          </a:p>
          <a:p>
            <a:pPr marL="171450" indent="-171450">
              <a:buFont typeface="Arial"/>
              <a:buChar char="•"/>
            </a:pPr>
            <a:r>
              <a:rPr lang="en-US" err="1"/>
              <a:t>Diassa</a:t>
            </a:r>
            <a:r>
              <a:rPr lang="en-US"/>
              <a:t> </a:t>
            </a:r>
            <a:r>
              <a:rPr lang="en-US" err="1"/>
              <a:t>lueteltujen</a:t>
            </a:r>
            <a:r>
              <a:rPr lang="en-US"/>
              <a:t> </a:t>
            </a:r>
            <a:r>
              <a:rPr lang="en-US" err="1"/>
              <a:t>rikosten</a:t>
            </a:r>
            <a:r>
              <a:rPr lang="en-US"/>
              <a:t> </a:t>
            </a:r>
            <a:r>
              <a:rPr lang="en-US" err="1"/>
              <a:t>rangaistukset</a:t>
            </a:r>
            <a:r>
              <a:rPr lang="en-US"/>
              <a:t> </a:t>
            </a:r>
            <a:r>
              <a:rPr lang="en-US" err="1"/>
              <a:t>ovat</a:t>
            </a:r>
            <a:r>
              <a:rPr lang="en-US"/>
              <a:t> </a:t>
            </a:r>
            <a:r>
              <a:rPr lang="en-US" err="1"/>
              <a:t>sakoista</a:t>
            </a:r>
            <a:r>
              <a:rPr lang="en-US"/>
              <a:t> </a:t>
            </a:r>
            <a:r>
              <a:rPr lang="en-US" err="1"/>
              <a:t>kymmeneen</a:t>
            </a:r>
            <a:r>
              <a:rPr lang="en-US"/>
              <a:t> </a:t>
            </a:r>
            <a:r>
              <a:rPr lang="en-US" err="1"/>
              <a:t>vuotta</a:t>
            </a:r>
            <a:r>
              <a:rPr lang="en-US"/>
              <a:t> </a:t>
            </a:r>
            <a:r>
              <a:rPr lang="en-US" err="1"/>
              <a:t>vankeutta</a:t>
            </a:r>
            <a:r>
              <a:rPr lang="en-US"/>
              <a:t>.</a:t>
            </a:r>
            <a:endParaRPr lang="en-US">
              <a:cs typeface="Calibri"/>
            </a:endParaRPr>
          </a:p>
          <a:p>
            <a:pPr marL="171450" indent="-171450">
              <a:buFont typeface="Arial"/>
              <a:buChar char="•"/>
            </a:pPr>
            <a:r>
              <a:rPr lang="en-US" err="1">
                <a:ea typeface="Calibri"/>
                <a:cs typeface="Calibri"/>
              </a:rPr>
              <a:t>Keskustelkaa</a:t>
            </a:r>
            <a:r>
              <a:rPr lang="en-US">
                <a:ea typeface="Calibri"/>
                <a:cs typeface="Calibri"/>
              </a:rPr>
              <a:t> </a:t>
            </a:r>
            <a:r>
              <a:rPr lang="en-US" err="1">
                <a:ea typeface="Calibri"/>
                <a:cs typeface="Calibri"/>
              </a:rPr>
              <a:t>yhdessä</a:t>
            </a:r>
            <a:r>
              <a:rPr lang="en-US">
                <a:ea typeface="Calibri"/>
                <a:cs typeface="Calibri"/>
              </a:rPr>
              <a:t> </a:t>
            </a:r>
            <a:r>
              <a:rPr lang="en-US" err="1">
                <a:ea typeface="Calibri"/>
                <a:cs typeface="Calibri"/>
              </a:rPr>
              <a:t>siitä</a:t>
            </a:r>
            <a:r>
              <a:rPr lang="en-US">
                <a:ea typeface="Calibri"/>
                <a:cs typeface="Calibri"/>
              </a:rPr>
              <a:t>, </a:t>
            </a:r>
            <a:r>
              <a:rPr lang="en-US" err="1">
                <a:ea typeface="Calibri"/>
                <a:cs typeface="Calibri"/>
              </a:rPr>
              <a:t>millaisiin</a:t>
            </a:r>
            <a:r>
              <a:rPr lang="en-US">
                <a:ea typeface="Calibri"/>
                <a:cs typeface="Calibri"/>
              </a:rPr>
              <a:t> </a:t>
            </a:r>
            <a:r>
              <a:rPr lang="en-US" err="1">
                <a:ea typeface="Calibri"/>
                <a:cs typeface="Calibri"/>
              </a:rPr>
              <a:t>rikoksiin</a:t>
            </a:r>
            <a:r>
              <a:rPr lang="en-US">
                <a:ea typeface="Calibri"/>
                <a:cs typeface="Calibri"/>
              </a:rPr>
              <a:t> </a:t>
            </a:r>
            <a:r>
              <a:rPr lang="en-US" err="1">
                <a:ea typeface="Calibri"/>
                <a:cs typeface="Calibri"/>
              </a:rPr>
              <a:t>netissä</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törmätä</a:t>
            </a:r>
            <a:r>
              <a:rPr lang="en-US">
                <a:ea typeface="Calibri"/>
                <a:cs typeface="Calibri"/>
              </a:rPr>
              <a:t>? </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24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600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ea typeface="Calibri"/>
                <a:cs typeface="Calibri"/>
              </a:rPr>
              <a:t>Ohessa näet tosielämän esimerkkejä nuorten tekemistä rikoksista.</a:t>
            </a:r>
            <a:endParaRPr lang="fi-FI"/>
          </a:p>
          <a:p>
            <a:pPr marL="171450" indent="-171450">
              <a:buFont typeface="Arial"/>
              <a:buChar char="•"/>
            </a:pPr>
            <a:r>
              <a:rPr lang="fi-FI">
                <a:ea typeface="Calibri"/>
                <a:cs typeface="Calibri"/>
              </a:rPr>
              <a:t>Ohje tunnin pitäjälle: </a:t>
            </a:r>
            <a:r>
              <a:rPr lang="fi-FI" err="1">
                <a:ea typeface="Calibri"/>
                <a:cs typeface="Calibri"/>
              </a:rPr>
              <a:t>näpyttämällä</a:t>
            </a:r>
            <a:r>
              <a:rPr lang="fi-FI">
                <a:ea typeface="Calibri"/>
                <a:cs typeface="Calibri"/>
              </a:rPr>
              <a:t> hiirtä saat esiin aina uuden rikoksen. Voit lukea linkistä myös koko uutisen luokan kanssa.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374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107000"/>
              </a:lnSpc>
              <a:spcAft>
                <a:spcPts val="800"/>
              </a:spcAft>
              <a:buFont typeface="Arial"/>
              <a:buChar char="•"/>
            </a:pPr>
            <a:r>
              <a:rPr lang="fi-FI"/>
              <a:t>Pohtikaa 3-5 hengen ryhmissä.</a:t>
            </a:r>
          </a:p>
          <a:p>
            <a:pPr marL="285750" indent="-285750">
              <a:lnSpc>
                <a:spcPct val="107000"/>
              </a:lnSpc>
              <a:spcAft>
                <a:spcPts val="800"/>
              </a:spcAft>
              <a:buFont typeface="Arial"/>
              <a:buChar char="•"/>
            </a:pPr>
            <a:r>
              <a:rPr lang="fi-FI"/>
              <a:t>Jos kyseessä on pieni luokka, voi tehtävän tehdä myös koko luokka yhdessä. </a:t>
            </a:r>
            <a:endParaRPr lang="en-US"/>
          </a:p>
          <a:p>
            <a:pPr marL="285750" indent="-285750">
              <a:lnSpc>
                <a:spcPct val="107000"/>
              </a:lnSpc>
              <a:spcAft>
                <a:spcPts val="800"/>
              </a:spcAft>
              <a:buFont typeface="Arial"/>
              <a:buChar char="•"/>
            </a:pPr>
            <a:r>
              <a:rPr lang="fi-FI"/>
              <a:t>Mitä rikoksia tarinassa tapahtuu?</a:t>
            </a:r>
          </a:p>
          <a:p>
            <a:pPr marL="285750" indent="-285750">
              <a:lnSpc>
                <a:spcPct val="107000"/>
              </a:lnSpc>
              <a:spcAft>
                <a:spcPts val="800"/>
              </a:spcAft>
              <a:buFont typeface="Arial"/>
              <a:buChar char="•"/>
            </a:pPr>
            <a:r>
              <a:rPr lang="fi-FI"/>
              <a:t>Miten voisi toimia toisin?</a:t>
            </a:r>
            <a:endParaRPr lang="en-US"/>
          </a:p>
          <a:p>
            <a:pPr marL="285750" indent="-285750">
              <a:lnSpc>
                <a:spcPct val="107000"/>
              </a:lnSpc>
              <a:spcAft>
                <a:spcPts val="800"/>
              </a:spcAft>
              <a:buFont typeface="Arial"/>
              <a:buChar char="•"/>
            </a:pPr>
            <a:endParaRPr lang="fi-FI"/>
          </a:p>
          <a:p>
            <a:pPr marL="285750" indent="-285750">
              <a:lnSpc>
                <a:spcPct val="107000"/>
              </a:lnSpc>
              <a:spcAft>
                <a:spcPts val="800"/>
              </a:spcAft>
              <a:buFont typeface="Arial"/>
              <a:buChar char="•"/>
            </a:pPr>
            <a:r>
              <a:rPr lang="fi-FI"/>
              <a:t>Käydään lopuksi yhteisesti läpi mitä löydettiin.</a:t>
            </a:r>
            <a:endParaRPr lang="fi-FI">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a:buChar char="•"/>
            </a:pPr>
            <a:r>
              <a:rPr lang="fi-FI">
                <a:ea typeface="Calibri"/>
                <a:cs typeface="Calibri"/>
              </a:rPr>
              <a:t>Luetaan tarina ääneen. </a:t>
            </a:r>
            <a:endParaRPr lang="fi-FI"/>
          </a:p>
          <a:p>
            <a:pPr marL="285750" indent="-285750">
              <a:buFont typeface="Arial"/>
              <a:buChar char="•"/>
            </a:pPr>
            <a:r>
              <a:rPr lang="fi-FI" err="1">
                <a:ea typeface="Calibri"/>
                <a:cs typeface="Calibri"/>
              </a:rPr>
              <a:t>Huom</a:t>
            </a:r>
            <a:r>
              <a:rPr lang="fi-FI">
                <a:ea typeface="Calibri"/>
                <a:cs typeface="Calibri"/>
              </a:rPr>
              <a:t>: dian lopussa on oikeat vastaukset. Älä paina niitä heti esiin vaan vasta keskustelun jälkeen. </a:t>
            </a:r>
          </a:p>
          <a:p>
            <a:endParaRPr lang="fi-FI">
              <a:solidFill>
                <a:srgbClr val="000000"/>
              </a:solidFill>
              <a:latin typeface="Calibri"/>
              <a:ea typeface="Calibri"/>
              <a:cs typeface="Calibri"/>
            </a:endParaRPr>
          </a:p>
          <a:p>
            <a:pPr algn="l" rtl="0" fontAlgn="base"/>
            <a:r>
              <a:rPr lang="fi-FI" sz="1800" b="1" i="0">
                <a:solidFill>
                  <a:srgbClr val="000000"/>
                </a:solidFill>
                <a:effectLst/>
                <a:latin typeface="Calibri"/>
                <a:ea typeface="Calibri"/>
                <a:cs typeface="Calibri"/>
              </a:rPr>
              <a:t>TARINA:</a:t>
            </a:r>
            <a:r>
              <a:rPr lang="fi-FI" sz="1800" b="0" i="0">
                <a:solidFill>
                  <a:srgbClr val="000000"/>
                </a:solidFill>
                <a:effectLst/>
                <a:latin typeface="Calibri"/>
                <a:ea typeface="Calibri"/>
                <a:cs typeface="Calibri"/>
              </a:rPr>
              <a:t>  </a:t>
            </a:r>
            <a:endParaRPr lang="fi-FI" b="0" i="0">
              <a:solidFill>
                <a:srgbClr val="000000"/>
              </a:solidFill>
              <a:effectLst/>
              <a:latin typeface="Calibri"/>
              <a:ea typeface="Calibri"/>
              <a:cs typeface="Calibri"/>
            </a:endParaRPr>
          </a:p>
          <a:p>
            <a:pPr algn="l" rtl="0" fontAlgn="base"/>
            <a:r>
              <a:rPr lang="fi-FI" sz="1800" b="0" i="0" u="sng">
                <a:solidFill>
                  <a:srgbClr val="000000"/>
                </a:solidFill>
                <a:effectLst/>
                <a:latin typeface="Calibri"/>
                <a:ea typeface="Calibri"/>
                <a:cs typeface="Calibri"/>
              </a:rPr>
              <a:t>Konstaapeli Danielin kertoma case – Päättäribileet sivut 154-155</a:t>
            </a:r>
            <a:r>
              <a:rPr lang="fi-FI" sz="1800" b="0" i="0">
                <a:solidFill>
                  <a:srgbClr val="000000"/>
                </a:solidFill>
                <a:effectLst/>
                <a:latin typeface="Calibri"/>
                <a:ea typeface="Calibri"/>
                <a:cs typeface="Calibri"/>
              </a:rPr>
              <a:t>  </a:t>
            </a:r>
            <a:endParaRPr lang="fi-FI" b="0" i="0">
              <a:solidFill>
                <a:srgbClr val="000000"/>
              </a:solidFill>
              <a:effectLst/>
              <a:latin typeface="Calibri"/>
              <a:ea typeface="Calibri"/>
              <a:cs typeface="Calibri"/>
            </a:endParaRPr>
          </a:p>
          <a:p>
            <a:pPr algn="l" rtl="0" fontAlgn="base"/>
            <a:r>
              <a:rPr lang="fi-FI" sz="1800" b="0" i="0">
                <a:solidFill>
                  <a:srgbClr val="000000"/>
                </a:solidFill>
                <a:effectLst/>
                <a:latin typeface="Calibri"/>
                <a:ea typeface="Calibri"/>
                <a:cs typeface="Calibri"/>
              </a:rPr>
              <a:t> </a:t>
            </a:r>
            <a:endParaRPr lang="fi-FI" b="0" i="0">
              <a:solidFill>
                <a:srgbClr val="000000"/>
              </a:solidFill>
              <a:effectLst/>
              <a:latin typeface="Calibri"/>
              <a:ea typeface="Calibri"/>
              <a:cs typeface="Calibri"/>
            </a:endParaRPr>
          </a:p>
          <a:p>
            <a:pPr algn="l" rtl="0" fontAlgn="base"/>
            <a:r>
              <a:rPr lang="fi-FI" sz="1800" b="0" i="0">
                <a:solidFill>
                  <a:srgbClr val="000000"/>
                </a:solidFill>
                <a:effectLst/>
                <a:latin typeface="Calibri"/>
                <a:ea typeface="Calibri"/>
                <a:cs typeface="Calibri"/>
              </a:rPr>
              <a:t> </a:t>
            </a:r>
            <a:endParaRPr lang="fi-FI" b="0" i="0">
              <a:solidFill>
                <a:srgbClr val="000000"/>
              </a:solidFill>
              <a:effectLst/>
              <a:latin typeface="Calibri"/>
              <a:ea typeface="Calibri"/>
              <a:cs typeface="Calibri"/>
            </a:endParaRPr>
          </a:p>
          <a:p>
            <a:pPr algn="l" rtl="0" fontAlgn="base"/>
            <a:endParaRPr lang="fi-FI" sz="1800" b="0" i="0">
              <a:solidFill>
                <a:srgbClr val="000000"/>
              </a:solidFill>
              <a:effectLst/>
              <a:latin typeface="Calibri"/>
              <a:ea typeface="Calibri"/>
              <a:cs typeface="Calibri"/>
            </a:endParaRPr>
          </a:p>
          <a:p>
            <a:pPr algn="l" rtl="0" fontAlgn="base"/>
            <a:r>
              <a:rPr lang="fi-FI" sz="1800" b="0" i="0">
                <a:solidFill>
                  <a:srgbClr val="000000"/>
                </a:solidFill>
                <a:effectLst/>
                <a:latin typeface="Calibri"/>
                <a:ea typeface="Calibri"/>
                <a:cs typeface="Calibri"/>
              </a:rPr>
              <a:t> </a:t>
            </a:r>
            <a:endParaRPr lang="fi-FI" b="0" i="0">
              <a:solidFill>
                <a:srgbClr val="000000"/>
              </a:solidFill>
              <a:effectLst/>
              <a:latin typeface="Calibri"/>
              <a:ea typeface="Calibri"/>
              <a:cs typeface="Calibri"/>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33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7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sv-SE" dirty="0">
                <a:hlinkClick r:id="rId3"/>
              </a:rPr>
              <a:t>Rusmedelsinfo (åk 7–9) - </a:t>
            </a:r>
            <a:r>
              <a:rPr lang="sv-SE" dirty="0" err="1">
                <a:hlinkClick r:id="rId3"/>
              </a:rPr>
              <a:t>Details</a:t>
            </a:r>
            <a:r>
              <a:rPr lang="sv-SE" dirty="0">
                <a:hlinkClick r:id="rId3"/>
              </a:rPr>
              <a:t> - </a:t>
            </a:r>
            <a:r>
              <a:rPr lang="sv-SE" dirty="0" err="1">
                <a:hlinkClick r:id="rId3"/>
              </a:rPr>
              <a:t>Kahoot</a:t>
            </a:r>
            <a:r>
              <a:rPr lang="sv-SE" dirty="0">
                <a:hlinkClick r:id="rId3"/>
              </a:rPr>
              <a:t>!</a:t>
            </a:r>
            <a:endParaRPr lang="sv-SE" dirty="0"/>
          </a:p>
          <a:p>
            <a:endParaRPr lang="en-US" dirty="0">
              <a:cs typeface="Calibri" panose="020F0502020204030204"/>
            </a:endParaRPr>
          </a:p>
          <a:p>
            <a:r>
              <a:rPr lang="en-US" dirty="0" err="1">
                <a:ea typeface="Calibri"/>
                <a:cs typeface="Calibri"/>
              </a:rPr>
              <a:t>Pyydä</a:t>
            </a:r>
            <a:r>
              <a:rPr lang="en-US" dirty="0">
                <a:ea typeface="Calibri"/>
                <a:cs typeface="Calibri"/>
              </a:rPr>
              <a:t> </a:t>
            </a:r>
            <a:r>
              <a:rPr lang="en-US" dirty="0" err="1">
                <a:ea typeface="Calibri"/>
                <a:cs typeface="Calibri"/>
              </a:rPr>
              <a:t>oppilaita</a:t>
            </a:r>
            <a:r>
              <a:rPr lang="en-US" dirty="0">
                <a:ea typeface="Calibri"/>
                <a:cs typeface="Calibri"/>
              </a:rPr>
              <a:t> </a:t>
            </a:r>
            <a:r>
              <a:rPr lang="en-US" dirty="0" err="1">
                <a:ea typeface="Calibri"/>
                <a:cs typeface="Calibri"/>
              </a:rPr>
              <a:t>menemään</a:t>
            </a:r>
            <a:r>
              <a:rPr lang="en-US" dirty="0">
                <a:ea typeface="Calibri"/>
                <a:cs typeface="Calibri"/>
              </a:rPr>
              <a:t> </a:t>
            </a:r>
            <a:r>
              <a:rPr lang="en-US" dirty="0" err="1">
                <a:ea typeface="Calibri"/>
                <a:cs typeface="Calibri"/>
              </a:rPr>
              <a:t>osoitteeseen</a:t>
            </a:r>
            <a:r>
              <a:rPr lang="en-US" dirty="0">
                <a:ea typeface="Calibri"/>
                <a:cs typeface="Calibri"/>
              </a:rPr>
              <a:t> kahoot.it ja </a:t>
            </a:r>
            <a:r>
              <a:rPr lang="en-US" dirty="0" err="1">
                <a:ea typeface="Calibri"/>
                <a:cs typeface="Calibri"/>
              </a:rPr>
              <a:t>kirjautumaan</a:t>
            </a:r>
            <a:r>
              <a:rPr lang="en-US" dirty="0">
                <a:ea typeface="Calibri"/>
                <a:cs typeface="Calibri"/>
              </a:rPr>
              <a:t> </a:t>
            </a:r>
            <a:r>
              <a:rPr lang="en-US" dirty="0" err="1">
                <a:ea typeface="Calibri"/>
                <a:cs typeface="Calibri"/>
              </a:rPr>
              <a:t>peliin</a:t>
            </a:r>
            <a:r>
              <a:rPr lang="en-US" dirty="0">
                <a:ea typeface="Calibri"/>
                <a:cs typeface="Calibri"/>
              </a:rPr>
              <a:t> </a:t>
            </a:r>
            <a:r>
              <a:rPr lang="en-US" dirty="0" err="1">
                <a:ea typeface="Calibri"/>
                <a:cs typeface="Calibri"/>
              </a:rPr>
              <a:t>mukaan</a:t>
            </a:r>
            <a:r>
              <a:rPr lang="en-US" dirty="0">
                <a:ea typeface="Calibri"/>
                <a:cs typeface="Calibri"/>
              </a:rPr>
              <a:t>.</a:t>
            </a:r>
          </a:p>
          <a:p>
            <a:endParaRPr lang="en-US" dirty="0">
              <a:cs typeface="Calibri"/>
            </a:endParaRPr>
          </a:p>
          <a:p>
            <a:r>
              <a:rPr lang="en-US" dirty="0" err="1">
                <a:cs typeface="Calibri"/>
              </a:rPr>
              <a:t>Kahootin</a:t>
            </a:r>
            <a:r>
              <a:rPr lang="en-US" dirty="0">
                <a:cs typeface="Calibri"/>
              </a:rPr>
              <a:t> </a:t>
            </a:r>
            <a:r>
              <a:rPr lang="en-US" dirty="0" err="1">
                <a:cs typeface="Calibri"/>
              </a:rPr>
              <a:t>kysymyksiin</a:t>
            </a:r>
            <a:r>
              <a:rPr lang="en-US" dirty="0">
                <a:cs typeface="Calibri"/>
              </a:rPr>
              <a:t> </a:t>
            </a:r>
            <a:r>
              <a:rPr lang="en-US" dirty="0" err="1">
                <a:cs typeface="Calibri"/>
              </a:rPr>
              <a:t>vastauksiin</a:t>
            </a:r>
            <a:r>
              <a:rPr lang="en-US" dirty="0">
                <a:cs typeface="Calibri"/>
              </a:rPr>
              <a:t> </a:t>
            </a:r>
            <a:r>
              <a:rPr lang="en-US" dirty="0" err="1">
                <a:cs typeface="Calibri"/>
              </a:rPr>
              <a:t>tueksi</a:t>
            </a:r>
            <a:r>
              <a:rPr lang="en-US" dirty="0">
                <a:cs typeface="Calibri"/>
              </a:rPr>
              <a:t>:</a:t>
            </a:r>
          </a:p>
          <a:p>
            <a:pPr marL="228600" indent="-228600">
              <a:buAutoNum type="arabicPeriod"/>
            </a:pPr>
            <a:r>
              <a:rPr lang="en-US" dirty="0" err="1">
                <a:cs typeface="Calibri"/>
              </a:rPr>
              <a:t>Sähkötupakka</a:t>
            </a:r>
            <a:r>
              <a:rPr lang="en-US" dirty="0">
                <a:cs typeface="Calibri"/>
              </a:rPr>
              <a:t> on </a:t>
            </a:r>
            <a:r>
              <a:rPr lang="en-US" dirty="0" err="1">
                <a:cs typeface="Calibri"/>
              </a:rPr>
              <a:t>tupakkalain</a:t>
            </a:r>
            <a:r>
              <a:rPr lang="en-US" dirty="0">
                <a:cs typeface="Calibri"/>
              </a:rPr>
              <a:t> </a:t>
            </a:r>
            <a:r>
              <a:rPr lang="en-US" dirty="0" err="1">
                <a:cs typeface="Calibri"/>
              </a:rPr>
              <a:t>mukaisesti</a:t>
            </a:r>
            <a:r>
              <a:rPr lang="en-US" dirty="0">
                <a:cs typeface="Calibri"/>
              </a:rPr>
              <a:t> </a:t>
            </a:r>
            <a:r>
              <a:rPr lang="en-US" dirty="0" err="1">
                <a:cs typeface="Calibri"/>
              </a:rPr>
              <a:t>päihteeksi</a:t>
            </a:r>
            <a:r>
              <a:rPr lang="en-US" dirty="0">
                <a:cs typeface="Calibri"/>
              </a:rPr>
              <a:t> </a:t>
            </a:r>
            <a:r>
              <a:rPr lang="en-US" dirty="0" err="1">
                <a:cs typeface="Calibri"/>
              </a:rPr>
              <a:t>laskettava</a:t>
            </a:r>
            <a:r>
              <a:rPr lang="en-US" dirty="0">
                <a:cs typeface="Calibri"/>
              </a:rPr>
              <a:t>. </a:t>
            </a:r>
            <a:r>
              <a:rPr lang="en-US" dirty="0" err="1">
                <a:cs typeface="Calibri"/>
              </a:rPr>
              <a:t>Sillä</a:t>
            </a:r>
            <a:r>
              <a:rPr lang="en-US" dirty="0">
                <a:cs typeface="Calibri"/>
              </a:rPr>
              <a:t> </a:t>
            </a:r>
            <a:r>
              <a:rPr lang="en-US" dirty="0" err="1">
                <a:cs typeface="Calibri"/>
              </a:rPr>
              <a:t>ei</a:t>
            </a:r>
            <a:r>
              <a:rPr lang="en-US" dirty="0">
                <a:cs typeface="Calibri"/>
              </a:rPr>
              <a:t> ole </a:t>
            </a:r>
            <a:r>
              <a:rPr lang="en-US" dirty="0" err="1">
                <a:cs typeface="Calibri"/>
              </a:rPr>
              <a:t>merkitystä</a:t>
            </a:r>
            <a:r>
              <a:rPr lang="en-US" dirty="0">
                <a:cs typeface="Calibri"/>
              </a:rPr>
              <a:t> </a:t>
            </a:r>
            <a:r>
              <a:rPr lang="en-US" dirty="0" err="1">
                <a:cs typeface="Calibri"/>
              </a:rPr>
              <a:t>onko</a:t>
            </a:r>
            <a:r>
              <a:rPr lang="en-US" dirty="0">
                <a:cs typeface="Calibri"/>
              </a:rPr>
              <a:t> </a:t>
            </a:r>
            <a:r>
              <a:rPr lang="en-US" dirty="0" err="1">
                <a:cs typeface="Calibri"/>
              </a:rPr>
              <a:t>siinä</a:t>
            </a:r>
            <a:r>
              <a:rPr lang="en-US" dirty="0">
                <a:cs typeface="Calibri"/>
              </a:rPr>
              <a:t> </a:t>
            </a:r>
            <a:r>
              <a:rPr lang="en-US" dirty="0" err="1">
                <a:cs typeface="Calibri"/>
              </a:rPr>
              <a:t>nikotiinia</a:t>
            </a:r>
            <a:r>
              <a:rPr lang="en-US" dirty="0">
                <a:cs typeface="Calibri"/>
              </a:rPr>
              <a:t> </a:t>
            </a:r>
            <a:r>
              <a:rPr lang="en-US" dirty="0" err="1">
                <a:cs typeface="Calibri"/>
              </a:rPr>
              <a:t>vai</a:t>
            </a:r>
            <a:r>
              <a:rPr lang="en-US" dirty="0">
                <a:cs typeface="Calibri"/>
              </a:rPr>
              <a:t> </a:t>
            </a:r>
            <a:r>
              <a:rPr lang="en-US" dirty="0" err="1">
                <a:cs typeface="Calibri"/>
              </a:rPr>
              <a:t>ei</a:t>
            </a:r>
            <a:r>
              <a:rPr lang="en-US" dirty="0">
                <a:cs typeface="Calibri"/>
              </a:rPr>
              <a:t>. </a:t>
            </a:r>
          </a:p>
          <a:p>
            <a:pPr marL="228600" indent="-228600">
              <a:buAutoNum type="arabicPeriod"/>
            </a:pPr>
            <a:r>
              <a:rPr lang="en-US" dirty="0" err="1">
                <a:cs typeface="Calibri"/>
              </a:rPr>
              <a:t>Nuuska</a:t>
            </a:r>
            <a:r>
              <a:rPr lang="en-US" dirty="0">
                <a:cs typeface="Calibri"/>
              </a:rPr>
              <a:t> </a:t>
            </a:r>
            <a:r>
              <a:rPr lang="en-US" dirty="0" err="1">
                <a:cs typeface="Calibri"/>
              </a:rPr>
              <a:t>nostaa</a:t>
            </a:r>
            <a:r>
              <a:rPr lang="en-US" dirty="0">
                <a:cs typeface="Calibri"/>
              </a:rPr>
              <a:t> </a:t>
            </a:r>
            <a:r>
              <a:rPr lang="en-US" dirty="0" err="1">
                <a:cs typeface="Calibri"/>
              </a:rPr>
              <a:t>verenpainetta</a:t>
            </a:r>
            <a:r>
              <a:rPr lang="en-US" dirty="0">
                <a:cs typeface="Calibri"/>
              </a:rPr>
              <a:t> ja </a:t>
            </a:r>
            <a:r>
              <a:rPr lang="en-US" dirty="0" err="1">
                <a:cs typeface="Calibri"/>
              </a:rPr>
              <a:t>kiihdyttää</a:t>
            </a:r>
            <a:r>
              <a:rPr lang="en-US" dirty="0">
                <a:cs typeface="Calibri"/>
              </a:rPr>
              <a:t> </a:t>
            </a:r>
            <a:r>
              <a:rPr lang="en-US" dirty="0" err="1">
                <a:cs typeface="Calibri"/>
              </a:rPr>
              <a:t>sydämen</a:t>
            </a:r>
            <a:r>
              <a:rPr lang="en-US" dirty="0">
                <a:cs typeface="Calibri"/>
              </a:rPr>
              <a:t> </a:t>
            </a:r>
            <a:r>
              <a:rPr lang="en-US" dirty="0" err="1">
                <a:cs typeface="Calibri"/>
              </a:rPr>
              <a:t>sykettä</a:t>
            </a:r>
            <a:r>
              <a:rPr lang="en-US" dirty="0">
                <a:cs typeface="Calibri"/>
              </a:rPr>
              <a:t>, </a:t>
            </a:r>
            <a:r>
              <a:rPr lang="en-US" dirty="0" err="1">
                <a:cs typeface="Calibri"/>
              </a:rPr>
              <a:t>jolloin</a:t>
            </a:r>
            <a:r>
              <a:rPr lang="en-US" dirty="0">
                <a:cs typeface="Calibri"/>
              </a:rPr>
              <a:t> </a:t>
            </a:r>
            <a:r>
              <a:rPr lang="en-US" dirty="0" err="1">
                <a:cs typeface="Calibri"/>
              </a:rPr>
              <a:t>ihminesen</a:t>
            </a:r>
            <a:r>
              <a:rPr lang="en-US" dirty="0">
                <a:cs typeface="Calibri"/>
              </a:rPr>
              <a:t> </a:t>
            </a:r>
            <a:r>
              <a:rPr lang="en-US" dirty="0" err="1">
                <a:cs typeface="Calibri"/>
              </a:rPr>
              <a:t>elimistö</a:t>
            </a:r>
            <a:r>
              <a:rPr lang="en-US" dirty="0">
                <a:cs typeface="Calibri"/>
              </a:rPr>
              <a:t> on jo </a:t>
            </a:r>
            <a:r>
              <a:rPr lang="en-US" dirty="0" err="1">
                <a:cs typeface="Calibri"/>
              </a:rPr>
              <a:t>rasitustilassa</a:t>
            </a:r>
            <a:r>
              <a:rPr lang="en-US" dirty="0">
                <a:cs typeface="Calibri"/>
              </a:rPr>
              <a:t>. </a:t>
            </a:r>
            <a:r>
              <a:rPr lang="en-US" dirty="0" err="1">
                <a:cs typeface="Calibri"/>
              </a:rPr>
              <a:t>Tästä</a:t>
            </a:r>
            <a:r>
              <a:rPr lang="en-US" dirty="0">
                <a:cs typeface="Calibri"/>
              </a:rPr>
              <a:t> </a:t>
            </a:r>
            <a:r>
              <a:rPr lang="en-US" dirty="0" err="1">
                <a:cs typeface="Calibri"/>
              </a:rPr>
              <a:t>johtuen</a:t>
            </a:r>
            <a:r>
              <a:rPr lang="en-US" dirty="0">
                <a:cs typeface="Calibri"/>
              </a:rPr>
              <a:t> se </a:t>
            </a:r>
            <a:r>
              <a:rPr lang="en-US" dirty="0" err="1">
                <a:cs typeface="Calibri"/>
              </a:rPr>
              <a:t>voi</a:t>
            </a:r>
            <a:r>
              <a:rPr lang="en-US" dirty="0">
                <a:cs typeface="Calibri"/>
              </a:rPr>
              <a:t> </a:t>
            </a:r>
            <a:r>
              <a:rPr lang="en-US" dirty="0" err="1">
                <a:cs typeface="Calibri"/>
              </a:rPr>
              <a:t>jopa</a:t>
            </a:r>
            <a:r>
              <a:rPr lang="en-US" dirty="0">
                <a:cs typeface="Calibri"/>
              </a:rPr>
              <a:t> </a:t>
            </a:r>
            <a:r>
              <a:rPr lang="en-US" dirty="0" err="1">
                <a:cs typeface="Calibri"/>
              </a:rPr>
              <a:t>heikentää</a:t>
            </a:r>
            <a:r>
              <a:rPr lang="en-US" dirty="0">
                <a:cs typeface="Calibri"/>
              </a:rPr>
              <a:t> </a:t>
            </a:r>
            <a:r>
              <a:rPr lang="en-US" dirty="0" err="1">
                <a:cs typeface="Calibri"/>
              </a:rPr>
              <a:t>urheilusuoritusta</a:t>
            </a:r>
            <a:r>
              <a:rPr lang="en-US" dirty="0">
                <a:cs typeface="Calibri"/>
              </a:rPr>
              <a:t>.</a:t>
            </a:r>
          </a:p>
          <a:p>
            <a:pPr marL="228600" indent="-228600">
              <a:buAutoNum type="arabicPeriod"/>
            </a:pPr>
            <a:r>
              <a:rPr lang="en-US" dirty="0" err="1">
                <a:cs typeface="Calibri"/>
              </a:rPr>
              <a:t>Alkoholi</a:t>
            </a:r>
            <a:r>
              <a:rPr lang="en-US" dirty="0">
                <a:cs typeface="Calibri"/>
              </a:rPr>
              <a:t> on </a:t>
            </a:r>
            <a:r>
              <a:rPr lang="en-US" dirty="0" err="1">
                <a:cs typeface="Calibri"/>
              </a:rPr>
              <a:t>yksi</a:t>
            </a:r>
            <a:r>
              <a:rPr lang="en-US" dirty="0">
                <a:cs typeface="Calibri"/>
              </a:rPr>
              <a:t> </a:t>
            </a:r>
            <a:r>
              <a:rPr lang="en-US" dirty="0" err="1">
                <a:cs typeface="Calibri"/>
              </a:rPr>
              <a:t>yleisimpiä</a:t>
            </a:r>
            <a:r>
              <a:rPr lang="en-US" dirty="0">
                <a:cs typeface="Calibri"/>
              </a:rPr>
              <a:t> </a:t>
            </a:r>
            <a:r>
              <a:rPr lang="en-US" dirty="0" err="1">
                <a:cs typeface="Calibri"/>
              </a:rPr>
              <a:t>työikäisten</a:t>
            </a:r>
            <a:r>
              <a:rPr lang="en-US" dirty="0">
                <a:cs typeface="Calibri"/>
              </a:rPr>
              <a:t> </a:t>
            </a:r>
            <a:r>
              <a:rPr lang="en-US" dirty="0" err="1">
                <a:cs typeface="Calibri"/>
              </a:rPr>
              <a:t>suomalaisten</a:t>
            </a:r>
            <a:r>
              <a:rPr lang="en-US" dirty="0">
                <a:cs typeface="Calibri"/>
              </a:rPr>
              <a:t> </a:t>
            </a:r>
            <a:r>
              <a:rPr lang="en-US" dirty="0" err="1">
                <a:cs typeface="Calibri"/>
              </a:rPr>
              <a:t>kuolinsyyn</a:t>
            </a:r>
            <a:r>
              <a:rPr lang="en-US" dirty="0">
                <a:cs typeface="Calibri"/>
              </a:rPr>
              <a:t> </a:t>
            </a:r>
            <a:r>
              <a:rPr lang="en-US" dirty="0" err="1">
                <a:cs typeface="Calibri"/>
              </a:rPr>
              <a:t>aiheuttajia</a:t>
            </a:r>
            <a:r>
              <a:rPr lang="en-US" dirty="0">
                <a:cs typeface="Calibri"/>
              </a:rPr>
              <a:t>. </a:t>
            </a:r>
            <a:r>
              <a:rPr lang="en-US" dirty="0" err="1">
                <a:cs typeface="Calibri"/>
              </a:rPr>
              <a:t>Terveyshaittojen</a:t>
            </a:r>
            <a:r>
              <a:rPr lang="en-US" dirty="0">
                <a:cs typeface="Calibri"/>
              </a:rPr>
              <a:t> </a:t>
            </a:r>
            <a:r>
              <a:rPr lang="en-US" dirty="0" err="1">
                <a:cs typeface="Calibri"/>
              </a:rPr>
              <a:t>lisäksi</a:t>
            </a:r>
            <a:r>
              <a:rPr lang="en-US" dirty="0">
                <a:cs typeface="Calibri"/>
              </a:rPr>
              <a:t> </a:t>
            </a:r>
            <a:r>
              <a:rPr lang="en-US" dirty="0" err="1">
                <a:cs typeface="Calibri"/>
              </a:rPr>
              <a:t>onnettomuudet</a:t>
            </a:r>
            <a:r>
              <a:rPr lang="en-US" dirty="0">
                <a:cs typeface="Calibri"/>
              </a:rPr>
              <a:t>, </a:t>
            </a:r>
            <a:r>
              <a:rPr lang="en-US" dirty="0" err="1">
                <a:cs typeface="Calibri"/>
              </a:rPr>
              <a:t>tapaturmat</a:t>
            </a:r>
            <a:r>
              <a:rPr lang="en-US" dirty="0">
                <a:cs typeface="Calibri"/>
              </a:rPr>
              <a:t> mm. </a:t>
            </a:r>
            <a:r>
              <a:rPr lang="en-US" dirty="0" err="1">
                <a:cs typeface="Calibri"/>
              </a:rPr>
              <a:t>Rattijuopumukset</a:t>
            </a:r>
            <a:r>
              <a:rPr lang="en-US" dirty="0">
                <a:cs typeface="Calibri"/>
              </a:rPr>
              <a:t> ja </a:t>
            </a:r>
            <a:r>
              <a:rPr lang="en-US" dirty="0" err="1">
                <a:cs typeface="Calibri"/>
              </a:rPr>
              <a:t>hukkumiskuolemat</a:t>
            </a:r>
            <a:r>
              <a:rPr lang="en-US" dirty="0">
                <a:cs typeface="Calibri"/>
              </a:rPr>
              <a:t> </a:t>
            </a:r>
            <a:r>
              <a:rPr lang="en-US" dirty="0" err="1">
                <a:cs typeface="Calibri"/>
              </a:rPr>
              <a:t>lasketaan</a:t>
            </a:r>
            <a:r>
              <a:rPr lang="en-US" dirty="0">
                <a:cs typeface="Calibri"/>
              </a:rPr>
              <a:t> </a:t>
            </a:r>
            <a:r>
              <a:rPr lang="en-US" dirty="0" err="1">
                <a:cs typeface="Calibri"/>
              </a:rPr>
              <a:t>mukaan</a:t>
            </a:r>
            <a:r>
              <a:rPr lang="en-US" dirty="0">
                <a:cs typeface="Calibri"/>
              </a:rPr>
              <a:t>.</a:t>
            </a:r>
          </a:p>
          <a:p>
            <a:pPr marL="228600" indent="-228600">
              <a:buAutoNum type="arabicPeriod"/>
            </a:pPr>
            <a:r>
              <a:rPr lang="en-US" dirty="0" err="1">
                <a:cs typeface="Calibri"/>
              </a:rPr>
              <a:t>Nuuskan</a:t>
            </a:r>
            <a:r>
              <a:rPr lang="en-US" dirty="0">
                <a:cs typeface="Calibri"/>
              </a:rPr>
              <a:t> </a:t>
            </a:r>
            <a:r>
              <a:rPr lang="en-US" dirty="0" err="1">
                <a:cs typeface="Calibri"/>
              </a:rPr>
              <a:t>lahjoittaminenkin</a:t>
            </a:r>
            <a:r>
              <a:rPr lang="en-US" dirty="0">
                <a:cs typeface="Calibri"/>
              </a:rPr>
              <a:t> on </a:t>
            </a:r>
            <a:r>
              <a:rPr lang="en-US" dirty="0" err="1">
                <a:cs typeface="Calibri"/>
              </a:rPr>
              <a:t>laissa</a:t>
            </a:r>
            <a:r>
              <a:rPr lang="en-US" dirty="0">
                <a:cs typeface="Calibri"/>
              </a:rPr>
              <a:t> </a:t>
            </a:r>
            <a:r>
              <a:rPr lang="en-US" dirty="0" err="1">
                <a:cs typeface="Calibri"/>
              </a:rPr>
              <a:t>kielletty</a:t>
            </a:r>
            <a:r>
              <a:rPr lang="en-US" dirty="0">
                <a:cs typeface="Calibri"/>
              </a:rPr>
              <a:t>. </a:t>
            </a:r>
            <a:r>
              <a:rPr lang="en-US" dirty="0" err="1">
                <a:cs typeface="Calibri"/>
              </a:rPr>
              <a:t>Vapessa</a:t>
            </a:r>
            <a:r>
              <a:rPr lang="en-US" dirty="0">
                <a:cs typeface="Calibri"/>
              </a:rPr>
              <a:t> on </a:t>
            </a:r>
            <a:r>
              <a:rPr lang="en-US" dirty="0" err="1">
                <a:cs typeface="Calibri"/>
              </a:rPr>
              <a:t>todettu</a:t>
            </a:r>
            <a:r>
              <a:rPr lang="en-US" dirty="0">
                <a:cs typeface="Calibri"/>
              </a:rPr>
              <a:t> </a:t>
            </a:r>
            <a:r>
              <a:rPr lang="en-US" dirty="0" err="1">
                <a:cs typeface="Calibri"/>
              </a:rPr>
              <a:t>vaarallisia</a:t>
            </a:r>
            <a:r>
              <a:rPr lang="en-US" dirty="0">
                <a:cs typeface="Calibri"/>
              </a:rPr>
              <a:t> </a:t>
            </a:r>
            <a:r>
              <a:rPr lang="en-US" dirty="0" err="1">
                <a:cs typeface="Calibri"/>
              </a:rPr>
              <a:t>määriä</a:t>
            </a:r>
            <a:r>
              <a:rPr lang="en-US" dirty="0">
                <a:cs typeface="Calibri"/>
              </a:rPr>
              <a:t> </a:t>
            </a:r>
            <a:r>
              <a:rPr lang="en-US" dirty="0" err="1">
                <a:cs typeface="Calibri"/>
              </a:rPr>
              <a:t>lyijyä</a:t>
            </a:r>
            <a:r>
              <a:rPr lang="en-US" dirty="0">
                <a:cs typeface="Calibri"/>
              </a:rPr>
              <a:t> (</a:t>
            </a:r>
            <a:r>
              <a:rPr lang="en-US" dirty="0" err="1">
                <a:cs typeface="Calibri"/>
              </a:rPr>
              <a:t>Ylen</a:t>
            </a:r>
            <a:r>
              <a:rPr lang="en-US" dirty="0">
                <a:cs typeface="Calibri"/>
              </a:rPr>
              <a:t> video), </a:t>
            </a:r>
            <a:r>
              <a:rPr lang="en-US" dirty="0" err="1">
                <a:cs typeface="Calibri"/>
              </a:rPr>
              <a:t>kannabiksen</a:t>
            </a:r>
            <a:r>
              <a:rPr lang="en-US" dirty="0">
                <a:cs typeface="Calibri"/>
              </a:rPr>
              <a:t> </a:t>
            </a:r>
            <a:r>
              <a:rPr lang="en-US" dirty="0" err="1">
                <a:cs typeface="Calibri"/>
              </a:rPr>
              <a:t>käyttö</a:t>
            </a:r>
            <a:r>
              <a:rPr lang="en-US" dirty="0">
                <a:cs typeface="Calibri"/>
              </a:rPr>
              <a:t> </a:t>
            </a:r>
            <a:r>
              <a:rPr lang="en-US" dirty="0" err="1">
                <a:cs typeface="Calibri"/>
              </a:rPr>
              <a:t>voi</a:t>
            </a:r>
            <a:r>
              <a:rPr lang="en-US" dirty="0">
                <a:cs typeface="Calibri"/>
              </a:rPr>
              <a:t> </a:t>
            </a:r>
            <a:r>
              <a:rPr lang="en-US" dirty="0" err="1">
                <a:cs typeface="Calibri"/>
              </a:rPr>
              <a:t>aiheuttaa</a:t>
            </a:r>
            <a:r>
              <a:rPr lang="en-US" dirty="0">
                <a:cs typeface="Calibri"/>
              </a:rPr>
              <a:t> jo </a:t>
            </a:r>
            <a:r>
              <a:rPr lang="en-US" dirty="0" err="1">
                <a:cs typeface="Calibri"/>
              </a:rPr>
              <a:t>ensimmäisellä</a:t>
            </a:r>
            <a:r>
              <a:rPr lang="en-US" dirty="0">
                <a:cs typeface="Calibri"/>
              </a:rPr>
              <a:t> </a:t>
            </a:r>
            <a:r>
              <a:rPr lang="en-US" dirty="0" err="1">
                <a:cs typeface="Calibri"/>
              </a:rPr>
              <a:t>kokeilulla</a:t>
            </a:r>
            <a:r>
              <a:rPr lang="en-US" dirty="0">
                <a:cs typeface="Calibri"/>
              </a:rPr>
              <a:t> </a:t>
            </a:r>
            <a:r>
              <a:rPr lang="en-US" dirty="0" err="1">
                <a:cs typeface="Calibri"/>
              </a:rPr>
              <a:t>psykoosin</a:t>
            </a:r>
            <a:r>
              <a:rPr lang="en-US" dirty="0">
                <a:cs typeface="Calibri"/>
              </a:rPr>
              <a:t>, </a:t>
            </a:r>
            <a:r>
              <a:rPr lang="en-US" dirty="0" err="1">
                <a:cs typeface="Calibri"/>
              </a:rPr>
              <a:t>jos</a:t>
            </a:r>
            <a:r>
              <a:rPr lang="en-US" dirty="0">
                <a:cs typeface="Calibri"/>
              </a:rPr>
              <a:t> </a:t>
            </a:r>
            <a:r>
              <a:rPr lang="en-US" dirty="0" err="1">
                <a:cs typeface="Calibri"/>
              </a:rPr>
              <a:t>ihmisellä</a:t>
            </a:r>
            <a:r>
              <a:rPr lang="en-US" dirty="0">
                <a:cs typeface="Calibri"/>
              </a:rPr>
              <a:t> on </a:t>
            </a:r>
            <a:r>
              <a:rPr lang="en-US" dirty="0" err="1">
                <a:cs typeface="Calibri"/>
              </a:rPr>
              <a:t>alttius</a:t>
            </a:r>
            <a:r>
              <a:rPr lang="en-US" dirty="0">
                <a:cs typeface="Calibri"/>
              </a:rPr>
              <a:t> </a:t>
            </a:r>
            <a:r>
              <a:rPr lang="en-US" dirty="0" err="1">
                <a:cs typeface="Calibri"/>
              </a:rPr>
              <a:t>olemassa</a:t>
            </a:r>
            <a:r>
              <a:rPr lang="en-US" dirty="0">
                <a:cs typeface="Calibri"/>
              </a:rPr>
              <a:t>. </a:t>
            </a:r>
            <a:r>
              <a:rPr lang="en-US" b="1" dirty="0" err="1">
                <a:cs typeface="Calibri"/>
              </a:rPr>
              <a:t>Passiivinen</a:t>
            </a:r>
            <a:r>
              <a:rPr lang="en-US" b="1" dirty="0">
                <a:cs typeface="Calibri"/>
              </a:rPr>
              <a:t> </a:t>
            </a:r>
            <a:r>
              <a:rPr lang="en-US" b="1" dirty="0" err="1">
                <a:cs typeface="Calibri"/>
              </a:rPr>
              <a:t>tupakointi</a:t>
            </a:r>
            <a:r>
              <a:rPr lang="en-US" b="1" dirty="0">
                <a:cs typeface="Calibri"/>
              </a:rPr>
              <a:t> on </a:t>
            </a:r>
            <a:r>
              <a:rPr lang="en-US" b="1" dirty="0" err="1">
                <a:cs typeface="Calibri"/>
              </a:rPr>
              <a:t>tärkeä</a:t>
            </a:r>
            <a:r>
              <a:rPr lang="en-US" b="1" dirty="0">
                <a:cs typeface="Calibri"/>
              </a:rPr>
              <a:t> </a:t>
            </a:r>
            <a:r>
              <a:rPr lang="en-US" b="1" dirty="0" err="1">
                <a:cs typeface="Calibri"/>
              </a:rPr>
              <a:t>käydä</a:t>
            </a:r>
            <a:r>
              <a:rPr lang="en-US" b="1" dirty="0">
                <a:cs typeface="Calibri"/>
              </a:rPr>
              <a:t> </a:t>
            </a:r>
            <a:r>
              <a:rPr lang="en-US" b="1" dirty="0" err="1">
                <a:cs typeface="Calibri"/>
              </a:rPr>
              <a:t>läpi</a:t>
            </a:r>
            <a:r>
              <a:rPr lang="en-US" b="1" dirty="0">
                <a:cs typeface="Calibri"/>
              </a:rPr>
              <a:t> </a:t>
            </a:r>
            <a:r>
              <a:rPr lang="en-US" b="1" dirty="0" err="1">
                <a:cs typeface="Calibri"/>
              </a:rPr>
              <a:t>tässä</a:t>
            </a:r>
            <a:r>
              <a:rPr lang="en-US" b="1" dirty="0">
                <a:cs typeface="Calibri"/>
              </a:rPr>
              <a:t>,</a:t>
            </a:r>
            <a:r>
              <a:rPr lang="en-US" dirty="0">
                <a:cs typeface="Calibri"/>
              </a:rPr>
              <a:t> </a:t>
            </a:r>
            <a:r>
              <a:rPr lang="en-US" dirty="0" err="1">
                <a:cs typeface="Calibri"/>
              </a:rPr>
              <a:t>myös</a:t>
            </a:r>
            <a:r>
              <a:rPr lang="en-US" dirty="0">
                <a:cs typeface="Calibri"/>
              </a:rPr>
              <a:t> </a:t>
            </a:r>
            <a:r>
              <a:rPr lang="en-US" dirty="0" err="1">
                <a:cs typeface="Calibri"/>
              </a:rPr>
              <a:t>vapen</a:t>
            </a:r>
            <a:r>
              <a:rPr lang="en-US" dirty="0">
                <a:cs typeface="Calibri"/>
              </a:rPr>
              <a:t> </a:t>
            </a:r>
            <a:r>
              <a:rPr lang="en-US" dirty="0" err="1">
                <a:cs typeface="Calibri"/>
              </a:rPr>
              <a:t>höyryistä</a:t>
            </a:r>
            <a:r>
              <a:rPr lang="en-US" dirty="0">
                <a:cs typeface="Calibri"/>
              </a:rPr>
              <a:t> on </a:t>
            </a:r>
            <a:r>
              <a:rPr lang="en-US" dirty="0" err="1">
                <a:cs typeface="Calibri"/>
              </a:rPr>
              <a:t>haittoja</a:t>
            </a:r>
            <a:r>
              <a:rPr lang="en-US" dirty="0">
                <a:cs typeface="Calibri"/>
              </a:rPr>
              <a:t> </a:t>
            </a:r>
            <a:r>
              <a:rPr lang="en-US" dirty="0" err="1">
                <a:cs typeface="Calibri"/>
              </a:rPr>
              <a:t>ympärillä</a:t>
            </a:r>
            <a:r>
              <a:rPr lang="en-US" dirty="0">
                <a:cs typeface="Calibri"/>
              </a:rPr>
              <a:t> </a:t>
            </a:r>
            <a:r>
              <a:rPr lang="en-US" dirty="0" err="1">
                <a:cs typeface="Calibri"/>
              </a:rPr>
              <a:t>oleville</a:t>
            </a:r>
            <a:r>
              <a:rPr lang="en-US" dirty="0">
                <a:cs typeface="Calibri"/>
              </a:rPr>
              <a:t>, </a:t>
            </a:r>
            <a:r>
              <a:rPr lang="en-US" dirty="0" err="1">
                <a:cs typeface="Calibri"/>
              </a:rPr>
              <a:t>ei</a:t>
            </a:r>
            <a:r>
              <a:rPr lang="en-US" dirty="0">
                <a:cs typeface="Calibri"/>
              </a:rPr>
              <a:t> vain </a:t>
            </a:r>
            <a:r>
              <a:rPr lang="en-US" dirty="0" err="1">
                <a:cs typeface="Calibri"/>
              </a:rPr>
              <a:t>tupakan</a:t>
            </a:r>
            <a:r>
              <a:rPr lang="en-US" dirty="0">
                <a:cs typeface="Calibri"/>
              </a:rPr>
              <a:t> </a:t>
            </a:r>
            <a:r>
              <a:rPr lang="en-US" dirty="0" err="1">
                <a:cs typeface="Calibri"/>
              </a:rPr>
              <a:t>savusta</a:t>
            </a:r>
            <a:r>
              <a:rPr lang="en-US" dirty="0">
                <a:cs typeface="Calibri"/>
              </a:rPr>
              <a:t>.</a:t>
            </a:r>
          </a:p>
          <a:p>
            <a:pPr marL="228600" indent="-228600">
              <a:buAutoNum type="arabicPeriod"/>
            </a:pPr>
            <a:r>
              <a:rPr lang="en-US" dirty="0" err="1">
                <a:cs typeface="Calibri"/>
              </a:rPr>
              <a:t>Vapen</a:t>
            </a:r>
            <a:r>
              <a:rPr lang="en-US" dirty="0">
                <a:cs typeface="Calibri"/>
              </a:rPr>
              <a:t> </a:t>
            </a:r>
            <a:r>
              <a:rPr lang="en-US" dirty="0" err="1">
                <a:cs typeface="Calibri"/>
              </a:rPr>
              <a:t>käytöstä</a:t>
            </a:r>
            <a:r>
              <a:rPr lang="en-US" dirty="0">
                <a:cs typeface="Calibri"/>
              </a:rPr>
              <a:t> </a:t>
            </a:r>
            <a:r>
              <a:rPr lang="en-US" dirty="0" err="1">
                <a:cs typeface="Calibri"/>
              </a:rPr>
              <a:t>voi</a:t>
            </a:r>
            <a:r>
              <a:rPr lang="en-US" dirty="0">
                <a:cs typeface="Calibri"/>
              </a:rPr>
              <a:t> </a:t>
            </a:r>
            <a:r>
              <a:rPr lang="en-US" dirty="0" err="1">
                <a:cs typeface="Calibri"/>
              </a:rPr>
              <a:t>tulla</a:t>
            </a:r>
            <a:r>
              <a:rPr lang="en-US" dirty="0">
                <a:cs typeface="Calibri"/>
              </a:rPr>
              <a:t> </a:t>
            </a:r>
            <a:r>
              <a:rPr lang="en-US" dirty="0" err="1">
                <a:cs typeface="Calibri"/>
              </a:rPr>
              <a:t>näitä</a:t>
            </a:r>
            <a:r>
              <a:rPr lang="en-US" dirty="0">
                <a:cs typeface="Calibri"/>
              </a:rPr>
              <a:t> </a:t>
            </a:r>
            <a:r>
              <a:rPr lang="en-US" dirty="0" err="1">
                <a:cs typeface="Calibri"/>
              </a:rPr>
              <a:t>kaikkia</a:t>
            </a:r>
            <a:r>
              <a:rPr lang="en-US" dirty="0">
                <a:cs typeface="Calibri"/>
              </a:rPr>
              <a:t> </a:t>
            </a:r>
            <a:r>
              <a:rPr lang="en-US" dirty="0" err="1">
                <a:cs typeface="Calibri"/>
              </a:rPr>
              <a:t>haittoja</a:t>
            </a:r>
            <a:r>
              <a:rPr lang="en-US" dirty="0">
                <a:cs typeface="Calibri"/>
              </a:rPr>
              <a:t>. </a:t>
            </a:r>
            <a:r>
              <a:rPr lang="en-US" dirty="0" err="1">
                <a:cs typeface="Calibri"/>
              </a:rPr>
              <a:t>Pitkäaikaisvaikutuksista</a:t>
            </a:r>
            <a:r>
              <a:rPr lang="en-US" dirty="0">
                <a:cs typeface="Calibri"/>
              </a:rPr>
              <a:t> </a:t>
            </a:r>
            <a:r>
              <a:rPr lang="en-US" dirty="0" err="1">
                <a:cs typeface="Calibri"/>
              </a:rPr>
              <a:t>ei</a:t>
            </a:r>
            <a:r>
              <a:rPr lang="en-US" dirty="0">
                <a:cs typeface="Calibri"/>
              </a:rPr>
              <a:t> </a:t>
            </a:r>
            <a:r>
              <a:rPr lang="en-US" dirty="0" err="1">
                <a:cs typeface="Calibri"/>
              </a:rPr>
              <a:t>vielä</a:t>
            </a:r>
            <a:r>
              <a:rPr lang="en-US" dirty="0">
                <a:cs typeface="Calibri"/>
              </a:rPr>
              <a:t> ole </a:t>
            </a:r>
            <a:r>
              <a:rPr lang="en-US" dirty="0" err="1">
                <a:cs typeface="Calibri"/>
              </a:rPr>
              <a:t>edes</a:t>
            </a:r>
            <a:r>
              <a:rPr lang="en-US" dirty="0">
                <a:cs typeface="Calibri"/>
              </a:rPr>
              <a:t> </a:t>
            </a:r>
            <a:r>
              <a:rPr lang="en-US" dirty="0" err="1">
                <a:cs typeface="Calibri"/>
              </a:rPr>
              <a:t>tutkittua</a:t>
            </a:r>
            <a:r>
              <a:rPr lang="en-US" dirty="0">
                <a:cs typeface="Calibri"/>
              </a:rPr>
              <a:t> </a:t>
            </a:r>
            <a:r>
              <a:rPr lang="en-US" dirty="0" err="1">
                <a:cs typeface="Calibri"/>
              </a:rPr>
              <a:t>tietoa</a:t>
            </a:r>
            <a:r>
              <a:rPr lang="en-US" dirty="0">
                <a:cs typeface="Calibri"/>
              </a:rPr>
              <a:t>. </a:t>
            </a:r>
          </a:p>
          <a:p>
            <a:pPr marL="228600" indent="-228600">
              <a:buAutoNum type="arabicPeriod"/>
            </a:pPr>
            <a:r>
              <a:rPr lang="en-US" dirty="0" err="1">
                <a:cs typeface="Calibri"/>
              </a:rPr>
              <a:t>Ensin</a:t>
            </a:r>
            <a:r>
              <a:rPr lang="en-US" dirty="0">
                <a:cs typeface="Calibri"/>
              </a:rPr>
              <a:t> </a:t>
            </a:r>
            <a:r>
              <a:rPr lang="en-US" dirty="0" err="1">
                <a:cs typeface="Calibri"/>
              </a:rPr>
              <a:t>käydään</a:t>
            </a:r>
            <a:r>
              <a:rPr lang="en-US" dirty="0">
                <a:cs typeface="Calibri"/>
              </a:rPr>
              <a:t> </a:t>
            </a:r>
            <a:r>
              <a:rPr lang="en-US" dirty="0" err="1">
                <a:cs typeface="Calibri"/>
              </a:rPr>
              <a:t>läpi</a:t>
            </a:r>
            <a:r>
              <a:rPr lang="en-US" dirty="0">
                <a:cs typeface="Calibri"/>
              </a:rPr>
              <a:t> </a:t>
            </a:r>
            <a:r>
              <a:rPr lang="en-US" dirty="0" err="1">
                <a:cs typeface="Calibri"/>
              </a:rPr>
              <a:t>mitä</a:t>
            </a:r>
            <a:r>
              <a:rPr lang="en-US" dirty="0">
                <a:cs typeface="Calibri"/>
              </a:rPr>
              <a:t> on </a:t>
            </a:r>
            <a:r>
              <a:rPr lang="en-US" dirty="0" err="1">
                <a:cs typeface="Calibri"/>
              </a:rPr>
              <a:t>julkiset</a:t>
            </a:r>
            <a:r>
              <a:rPr lang="en-US" dirty="0">
                <a:cs typeface="Calibri"/>
              </a:rPr>
              <a:t> </a:t>
            </a:r>
            <a:r>
              <a:rPr lang="en-US" dirty="0" err="1">
                <a:cs typeface="Calibri"/>
              </a:rPr>
              <a:t>tilat</a:t>
            </a:r>
            <a:r>
              <a:rPr lang="en-US" dirty="0">
                <a:cs typeface="Calibri"/>
              </a:rPr>
              <a:t> (</a:t>
            </a:r>
            <a:r>
              <a:rPr lang="en-US" dirty="0" err="1">
                <a:cs typeface="Calibri"/>
              </a:rPr>
              <a:t>esim</a:t>
            </a:r>
            <a:r>
              <a:rPr lang="en-US" dirty="0">
                <a:cs typeface="Calibri"/>
              </a:rPr>
              <a:t>. </a:t>
            </a:r>
            <a:r>
              <a:rPr lang="en-US" dirty="0" err="1">
                <a:cs typeface="Calibri"/>
              </a:rPr>
              <a:t>Kauppakeskukset</a:t>
            </a:r>
            <a:r>
              <a:rPr lang="en-US" dirty="0">
                <a:cs typeface="Calibri"/>
              </a:rPr>
              <a:t>, </a:t>
            </a:r>
            <a:r>
              <a:rPr lang="en-US" dirty="0" err="1">
                <a:cs typeface="Calibri"/>
              </a:rPr>
              <a:t>kirjastot</a:t>
            </a:r>
            <a:r>
              <a:rPr lang="en-US" dirty="0">
                <a:cs typeface="Calibri"/>
              </a:rPr>
              <a:t>, </a:t>
            </a:r>
            <a:r>
              <a:rPr lang="en-US" dirty="0" err="1">
                <a:cs typeface="Calibri"/>
              </a:rPr>
              <a:t>nuorisotilat</a:t>
            </a:r>
            <a:r>
              <a:rPr lang="en-US" dirty="0">
                <a:cs typeface="Calibri"/>
              </a:rPr>
              <a:t> </a:t>
            </a:r>
            <a:r>
              <a:rPr lang="en-US" dirty="0" err="1">
                <a:cs typeface="Calibri"/>
              </a:rPr>
              <a:t>ym</a:t>
            </a:r>
            <a:r>
              <a:rPr lang="en-US" dirty="0">
                <a:cs typeface="Calibri"/>
              </a:rPr>
              <a:t>.) </a:t>
            </a:r>
            <a:r>
              <a:rPr lang="en-US" dirty="0" err="1">
                <a:cs typeface="Calibri"/>
              </a:rPr>
              <a:t>Erikseen</a:t>
            </a:r>
            <a:r>
              <a:rPr lang="en-US" dirty="0">
                <a:cs typeface="Calibri"/>
              </a:rPr>
              <a:t> </a:t>
            </a:r>
            <a:r>
              <a:rPr lang="en-US" dirty="0" err="1">
                <a:cs typeface="Calibri"/>
              </a:rPr>
              <a:t>voi</a:t>
            </a:r>
            <a:r>
              <a:rPr lang="en-US" dirty="0">
                <a:cs typeface="Calibri"/>
              </a:rPr>
              <a:t> </a:t>
            </a:r>
            <a:r>
              <a:rPr lang="en-US" dirty="0" err="1">
                <a:cs typeface="Calibri"/>
              </a:rPr>
              <a:t>mainita</a:t>
            </a:r>
            <a:r>
              <a:rPr lang="en-US" dirty="0">
                <a:cs typeface="Calibri"/>
              </a:rPr>
              <a:t> </a:t>
            </a:r>
            <a:r>
              <a:rPr lang="en-US" dirty="0" err="1">
                <a:cs typeface="Calibri"/>
              </a:rPr>
              <a:t>kouluihin</a:t>
            </a:r>
            <a:r>
              <a:rPr lang="en-US" dirty="0">
                <a:cs typeface="Calibri"/>
              </a:rPr>
              <a:t> </a:t>
            </a:r>
            <a:r>
              <a:rPr lang="en-US" dirty="0" err="1">
                <a:cs typeface="Calibri"/>
              </a:rPr>
              <a:t>liittyvästä</a:t>
            </a:r>
            <a:r>
              <a:rPr lang="en-US" dirty="0">
                <a:cs typeface="Calibri"/>
              </a:rPr>
              <a:t> </a:t>
            </a:r>
            <a:r>
              <a:rPr lang="en-US" dirty="0" err="1">
                <a:cs typeface="Calibri"/>
              </a:rPr>
              <a:t>lainsäädännöstä</a:t>
            </a:r>
            <a:r>
              <a:rPr lang="en-US" dirty="0">
                <a:cs typeface="Calibri"/>
              </a:rPr>
              <a:t>. </a:t>
            </a:r>
            <a:r>
              <a:rPr lang="en-US" dirty="0" err="1">
                <a:cs typeface="Calibri"/>
              </a:rPr>
              <a:t>Julkisten</a:t>
            </a:r>
            <a:r>
              <a:rPr lang="en-US" dirty="0">
                <a:cs typeface="Calibri"/>
              </a:rPr>
              <a:t> </a:t>
            </a:r>
            <a:r>
              <a:rPr lang="en-US" dirty="0" err="1">
                <a:cs typeface="Calibri"/>
              </a:rPr>
              <a:t>tilojen</a:t>
            </a:r>
            <a:r>
              <a:rPr lang="en-US" dirty="0">
                <a:cs typeface="Calibri"/>
              </a:rPr>
              <a:t> </a:t>
            </a:r>
            <a:r>
              <a:rPr lang="en-US" dirty="0" err="1">
                <a:cs typeface="Calibri"/>
              </a:rPr>
              <a:t>tupakointikielto</a:t>
            </a:r>
            <a:r>
              <a:rPr lang="en-US" dirty="0">
                <a:cs typeface="Calibri"/>
              </a:rPr>
              <a:t> </a:t>
            </a:r>
            <a:r>
              <a:rPr lang="en-US" dirty="0" err="1">
                <a:cs typeface="Calibri"/>
              </a:rPr>
              <a:t>koskee</a:t>
            </a:r>
            <a:r>
              <a:rPr lang="en-US" dirty="0">
                <a:cs typeface="Calibri"/>
              </a:rPr>
              <a:t> </a:t>
            </a:r>
            <a:r>
              <a:rPr lang="en-US" dirty="0" err="1">
                <a:cs typeface="Calibri"/>
              </a:rPr>
              <a:t>myös</a:t>
            </a:r>
            <a:r>
              <a:rPr lang="en-US" dirty="0">
                <a:cs typeface="Calibri"/>
              </a:rPr>
              <a:t> </a:t>
            </a:r>
            <a:r>
              <a:rPr lang="en-US" dirty="0" err="1">
                <a:cs typeface="Calibri"/>
              </a:rPr>
              <a:t>sähkötupakkaa</a:t>
            </a:r>
            <a:r>
              <a:rPr lang="en-US" dirty="0">
                <a:cs typeface="Calibri"/>
              </a:rPr>
              <a:t> ja </a:t>
            </a:r>
            <a:r>
              <a:rPr lang="en-US" dirty="0" err="1">
                <a:cs typeface="Calibri"/>
              </a:rPr>
              <a:t>kaikkia</a:t>
            </a:r>
            <a:r>
              <a:rPr lang="en-US" dirty="0">
                <a:cs typeface="Calibri"/>
              </a:rPr>
              <a:t> </a:t>
            </a:r>
            <a:r>
              <a:rPr lang="en-US" dirty="0" err="1">
                <a:cs typeface="Calibri"/>
              </a:rPr>
              <a:t>savuavia</a:t>
            </a:r>
            <a:r>
              <a:rPr lang="en-US" dirty="0">
                <a:cs typeface="Calibri"/>
              </a:rPr>
              <a:t> </a:t>
            </a:r>
            <a:r>
              <a:rPr lang="en-US" dirty="0" err="1">
                <a:cs typeface="Calibri"/>
              </a:rPr>
              <a:t>tupakkatuotteita</a:t>
            </a:r>
            <a:endParaRPr lang="en-US" dirty="0">
              <a:cs typeface="Calibri"/>
            </a:endParaRPr>
          </a:p>
          <a:p>
            <a:pPr marL="228600" indent="-228600">
              <a:buAutoNum type="arabicPeriod"/>
            </a:pPr>
            <a:r>
              <a:rPr lang="en-US" dirty="0" err="1">
                <a:cs typeface="Calibri"/>
              </a:rPr>
              <a:t>Myös</a:t>
            </a:r>
            <a:r>
              <a:rPr lang="en-US" dirty="0">
                <a:cs typeface="Calibri"/>
              </a:rPr>
              <a:t> </a:t>
            </a:r>
            <a:r>
              <a:rPr lang="en-US" dirty="0" err="1">
                <a:cs typeface="Calibri"/>
              </a:rPr>
              <a:t>täysi-ikäinen</a:t>
            </a:r>
            <a:r>
              <a:rPr lang="en-US" dirty="0">
                <a:cs typeface="Calibri"/>
              </a:rPr>
              <a:t> </a:t>
            </a:r>
            <a:r>
              <a:rPr lang="en-US" dirty="0" err="1">
                <a:cs typeface="Calibri"/>
              </a:rPr>
              <a:t>voi</a:t>
            </a:r>
            <a:r>
              <a:rPr lang="en-US" dirty="0">
                <a:cs typeface="Calibri"/>
              </a:rPr>
              <a:t> </a:t>
            </a:r>
            <a:r>
              <a:rPr lang="en-US" dirty="0" err="1">
                <a:cs typeface="Calibri"/>
              </a:rPr>
              <a:t>saada</a:t>
            </a:r>
            <a:r>
              <a:rPr lang="en-US" dirty="0">
                <a:cs typeface="Calibri"/>
              </a:rPr>
              <a:t> </a:t>
            </a:r>
            <a:r>
              <a:rPr lang="en-US" dirty="0" err="1">
                <a:cs typeface="Calibri"/>
              </a:rPr>
              <a:t>sakkoa</a:t>
            </a:r>
            <a:r>
              <a:rPr lang="en-US" dirty="0">
                <a:cs typeface="Calibri"/>
              </a:rPr>
              <a:t> </a:t>
            </a:r>
            <a:r>
              <a:rPr lang="en-US" dirty="0" err="1">
                <a:cs typeface="Calibri"/>
              </a:rPr>
              <a:t>vapen</a:t>
            </a:r>
            <a:r>
              <a:rPr lang="en-US" dirty="0">
                <a:cs typeface="Calibri"/>
              </a:rPr>
              <a:t> </a:t>
            </a:r>
            <a:r>
              <a:rPr lang="en-US" dirty="0" err="1">
                <a:cs typeface="Calibri"/>
              </a:rPr>
              <a:t>hallussapidosta</a:t>
            </a:r>
            <a:r>
              <a:rPr lang="en-US" dirty="0">
                <a:cs typeface="Calibri"/>
              </a:rPr>
              <a:t>, </a:t>
            </a:r>
            <a:r>
              <a:rPr lang="en-US" dirty="0" err="1">
                <a:cs typeface="Calibri"/>
              </a:rPr>
              <a:t>jos</a:t>
            </a:r>
            <a:r>
              <a:rPr lang="en-US" dirty="0">
                <a:cs typeface="Calibri"/>
              </a:rPr>
              <a:t> </a:t>
            </a:r>
            <a:r>
              <a:rPr lang="en-US" dirty="0" err="1">
                <a:cs typeface="Calibri"/>
              </a:rPr>
              <a:t>tuotteessa</a:t>
            </a:r>
            <a:r>
              <a:rPr lang="en-US" dirty="0">
                <a:cs typeface="Calibri"/>
              </a:rPr>
              <a:t> on </a:t>
            </a:r>
            <a:r>
              <a:rPr lang="en-US" dirty="0" err="1">
                <a:cs typeface="Calibri"/>
              </a:rPr>
              <a:t>nikotiinia</a:t>
            </a:r>
            <a:r>
              <a:rPr lang="en-US" dirty="0">
                <a:cs typeface="Calibri"/>
              </a:rPr>
              <a:t> </a:t>
            </a:r>
            <a:r>
              <a:rPr lang="en-US" dirty="0" err="1">
                <a:cs typeface="Calibri"/>
              </a:rPr>
              <a:t>yli</a:t>
            </a:r>
            <a:r>
              <a:rPr lang="en-US" dirty="0">
                <a:cs typeface="Calibri"/>
              </a:rPr>
              <a:t> 20mg. 20mg on </a:t>
            </a:r>
            <a:r>
              <a:rPr lang="en-US" dirty="0" err="1">
                <a:cs typeface="Calibri"/>
              </a:rPr>
              <a:t>Suomessa</a:t>
            </a:r>
            <a:r>
              <a:rPr lang="en-US" dirty="0">
                <a:cs typeface="Calibri"/>
              </a:rPr>
              <a:t> lain </a:t>
            </a:r>
            <a:r>
              <a:rPr lang="en-US" dirty="0" err="1">
                <a:cs typeface="Calibri"/>
              </a:rPr>
              <a:t>sallima</a:t>
            </a:r>
            <a:r>
              <a:rPr lang="en-US" dirty="0">
                <a:cs typeface="Calibri"/>
              </a:rPr>
              <a:t> raja </a:t>
            </a:r>
            <a:r>
              <a:rPr lang="en-US" dirty="0" err="1">
                <a:cs typeface="Calibri"/>
              </a:rPr>
              <a:t>nikotiinille</a:t>
            </a:r>
            <a:r>
              <a:rPr lang="en-US" dirty="0">
                <a:cs typeface="Calibri"/>
              </a:rPr>
              <a:t>, </a:t>
            </a:r>
            <a:r>
              <a:rPr lang="en-US" dirty="0" err="1">
                <a:cs typeface="Calibri"/>
              </a:rPr>
              <a:t>lähes</a:t>
            </a:r>
            <a:r>
              <a:rPr lang="en-US" dirty="0">
                <a:cs typeface="Calibri"/>
              </a:rPr>
              <a:t> </a:t>
            </a:r>
            <a:r>
              <a:rPr lang="en-US" dirty="0" err="1">
                <a:cs typeface="Calibri"/>
              </a:rPr>
              <a:t>kaikissa</a:t>
            </a:r>
            <a:r>
              <a:rPr lang="en-US" dirty="0">
                <a:cs typeface="Calibri"/>
              </a:rPr>
              <a:t> </a:t>
            </a:r>
            <a:r>
              <a:rPr lang="en-US" dirty="0" err="1">
                <a:cs typeface="Calibri"/>
              </a:rPr>
              <a:t>ulkomailta</a:t>
            </a:r>
            <a:r>
              <a:rPr lang="en-US" dirty="0">
                <a:cs typeface="Calibri"/>
              </a:rPr>
              <a:t> </a:t>
            </a:r>
            <a:r>
              <a:rPr lang="en-US" dirty="0" err="1">
                <a:cs typeface="Calibri"/>
              </a:rPr>
              <a:t>tuoduissa</a:t>
            </a:r>
            <a:r>
              <a:rPr lang="en-US" dirty="0">
                <a:cs typeface="Calibri"/>
              </a:rPr>
              <a:t> </a:t>
            </a:r>
            <a:r>
              <a:rPr lang="en-US" dirty="0" err="1">
                <a:cs typeface="Calibri"/>
              </a:rPr>
              <a:t>vapeissa</a:t>
            </a:r>
            <a:r>
              <a:rPr lang="en-US" dirty="0">
                <a:cs typeface="Calibri"/>
              </a:rPr>
              <a:t> on </a:t>
            </a:r>
            <a:r>
              <a:rPr lang="en-US" dirty="0" err="1">
                <a:cs typeface="Calibri"/>
              </a:rPr>
              <a:t>nikotiinia</a:t>
            </a:r>
            <a:r>
              <a:rPr lang="en-US" dirty="0">
                <a:cs typeface="Calibri"/>
              </a:rPr>
              <a:t> </a:t>
            </a:r>
            <a:r>
              <a:rPr lang="en-US" dirty="0" err="1">
                <a:cs typeface="Calibri"/>
              </a:rPr>
              <a:t>enemmän</a:t>
            </a:r>
            <a:r>
              <a:rPr lang="en-US" dirty="0">
                <a:cs typeface="Calibri"/>
              </a:rPr>
              <a:t>. </a:t>
            </a:r>
            <a:r>
              <a:rPr lang="en-US" dirty="0" err="1">
                <a:cs typeface="Calibri"/>
              </a:rPr>
              <a:t>Rikosnimike</a:t>
            </a:r>
            <a:r>
              <a:rPr lang="en-US" dirty="0">
                <a:cs typeface="Calibri"/>
              </a:rPr>
              <a:t> on "</a:t>
            </a:r>
            <a:r>
              <a:rPr lang="en-US" dirty="0" err="1">
                <a:cs typeface="Calibri"/>
              </a:rPr>
              <a:t>lievä</a:t>
            </a:r>
            <a:r>
              <a:rPr lang="en-US" dirty="0">
                <a:cs typeface="Calibri"/>
              </a:rPr>
              <a:t> </a:t>
            </a:r>
            <a:r>
              <a:rPr lang="en-US" dirty="0" err="1">
                <a:cs typeface="Calibri"/>
              </a:rPr>
              <a:t>laittomaan</a:t>
            </a:r>
            <a:r>
              <a:rPr lang="en-US" dirty="0">
                <a:cs typeface="Calibri"/>
              </a:rPr>
              <a:t> </a:t>
            </a:r>
            <a:r>
              <a:rPr lang="en-US" dirty="0" err="1">
                <a:cs typeface="Calibri"/>
              </a:rPr>
              <a:t>tuontitavaraan</a:t>
            </a:r>
            <a:r>
              <a:rPr lang="en-US" dirty="0">
                <a:cs typeface="Calibri"/>
              </a:rPr>
              <a:t> </a:t>
            </a:r>
            <a:r>
              <a:rPr lang="en-US" dirty="0" err="1">
                <a:cs typeface="Calibri"/>
              </a:rPr>
              <a:t>ryhtyminen</a:t>
            </a:r>
            <a:r>
              <a:rPr lang="en-US" dirty="0">
                <a:cs typeface="Calibri"/>
              </a:rPr>
              <a:t>". </a:t>
            </a:r>
            <a:r>
              <a:rPr lang="en-US" dirty="0" err="1">
                <a:cs typeface="Calibri"/>
              </a:rPr>
              <a:t>Tärkeä</a:t>
            </a:r>
            <a:r>
              <a:rPr lang="en-US" dirty="0">
                <a:cs typeface="Calibri"/>
              </a:rPr>
              <a:t> </a:t>
            </a:r>
            <a:r>
              <a:rPr lang="en-US" dirty="0" err="1">
                <a:cs typeface="Calibri"/>
              </a:rPr>
              <a:t>muistuttaa</a:t>
            </a:r>
            <a:r>
              <a:rPr lang="en-US" dirty="0">
                <a:cs typeface="Calibri"/>
              </a:rPr>
              <a:t>, </a:t>
            </a:r>
            <a:r>
              <a:rPr lang="en-US" dirty="0" err="1">
                <a:cs typeface="Calibri"/>
              </a:rPr>
              <a:t>että</a:t>
            </a:r>
            <a:r>
              <a:rPr lang="en-US" dirty="0">
                <a:cs typeface="Calibri"/>
              </a:rPr>
              <a:t> </a:t>
            </a:r>
            <a:r>
              <a:rPr lang="en-US" dirty="0" err="1">
                <a:cs typeface="Calibri"/>
              </a:rPr>
              <a:t>ulkomailta</a:t>
            </a:r>
            <a:r>
              <a:rPr lang="en-US" dirty="0">
                <a:cs typeface="Calibri"/>
              </a:rPr>
              <a:t> </a:t>
            </a:r>
            <a:r>
              <a:rPr lang="en-US" dirty="0" err="1">
                <a:cs typeface="Calibri"/>
              </a:rPr>
              <a:t>tuoduissa</a:t>
            </a:r>
            <a:r>
              <a:rPr lang="en-US" dirty="0">
                <a:cs typeface="Calibri"/>
              </a:rPr>
              <a:t> </a:t>
            </a:r>
            <a:r>
              <a:rPr lang="en-US" dirty="0" err="1">
                <a:cs typeface="Calibri"/>
              </a:rPr>
              <a:t>vapeissa</a:t>
            </a:r>
            <a:r>
              <a:rPr lang="en-US" dirty="0">
                <a:cs typeface="Calibri"/>
              </a:rPr>
              <a:t> </a:t>
            </a:r>
            <a:r>
              <a:rPr lang="en-US" dirty="0" err="1">
                <a:cs typeface="Calibri"/>
              </a:rPr>
              <a:t>ei</a:t>
            </a:r>
            <a:r>
              <a:rPr lang="en-US" dirty="0">
                <a:cs typeface="Calibri"/>
              </a:rPr>
              <a:t> </a:t>
            </a:r>
            <a:r>
              <a:rPr lang="en-US" dirty="0" err="1">
                <a:cs typeface="Calibri"/>
              </a:rPr>
              <a:t>voi</a:t>
            </a:r>
            <a:r>
              <a:rPr lang="en-US" dirty="0">
                <a:cs typeface="Calibri"/>
              </a:rPr>
              <a:t> </a:t>
            </a:r>
            <a:r>
              <a:rPr lang="en-US" dirty="0" err="1">
                <a:cs typeface="Calibri"/>
              </a:rPr>
              <a:t>luottaa</a:t>
            </a:r>
            <a:r>
              <a:rPr lang="en-US" dirty="0">
                <a:cs typeface="Calibri"/>
              </a:rPr>
              <a:t> </a:t>
            </a:r>
            <a:r>
              <a:rPr lang="en-US" dirty="0" err="1">
                <a:cs typeface="Calibri"/>
              </a:rPr>
              <a:t>nikotiinimäärä</a:t>
            </a:r>
            <a:r>
              <a:rPr lang="en-US" dirty="0">
                <a:cs typeface="Calibri"/>
              </a:rPr>
              <a:t> </a:t>
            </a:r>
            <a:r>
              <a:rPr lang="en-US" dirty="0" err="1">
                <a:cs typeface="Calibri"/>
              </a:rPr>
              <a:t>merkintään</a:t>
            </a:r>
            <a:r>
              <a:rPr lang="en-US" dirty="0">
                <a:cs typeface="Calibri"/>
              </a:rPr>
              <a:t>. </a:t>
            </a:r>
            <a:r>
              <a:rPr lang="en-US" dirty="0" err="1">
                <a:cs typeface="Calibri"/>
              </a:rPr>
              <a:t>Tuontituotteista</a:t>
            </a:r>
            <a:r>
              <a:rPr lang="en-US" dirty="0">
                <a:cs typeface="Calibri"/>
              </a:rPr>
              <a:t> on </a:t>
            </a:r>
            <a:r>
              <a:rPr lang="en-US" dirty="0" err="1">
                <a:cs typeface="Calibri"/>
              </a:rPr>
              <a:t>tunnistettu</a:t>
            </a:r>
            <a:r>
              <a:rPr lang="en-US" dirty="0">
                <a:cs typeface="Calibri"/>
              </a:rPr>
              <a:t> </a:t>
            </a:r>
            <a:r>
              <a:rPr lang="en-US" dirty="0" err="1">
                <a:cs typeface="Calibri"/>
              </a:rPr>
              <a:t>huomattavasti</a:t>
            </a:r>
            <a:r>
              <a:rPr lang="en-US" dirty="0">
                <a:cs typeface="Calibri"/>
              </a:rPr>
              <a:t> </a:t>
            </a:r>
            <a:r>
              <a:rPr lang="en-US" dirty="0" err="1">
                <a:cs typeface="Calibri"/>
              </a:rPr>
              <a:t>suurempia</a:t>
            </a:r>
            <a:r>
              <a:rPr lang="en-US" dirty="0">
                <a:cs typeface="Calibri"/>
              </a:rPr>
              <a:t> </a:t>
            </a:r>
            <a:r>
              <a:rPr lang="en-US" dirty="0" err="1">
                <a:cs typeface="Calibri"/>
              </a:rPr>
              <a:t>nikotiinimääriä</a:t>
            </a:r>
            <a:r>
              <a:rPr lang="en-US" dirty="0">
                <a:cs typeface="Calibri"/>
              </a:rPr>
              <a:t>, </a:t>
            </a:r>
            <a:r>
              <a:rPr lang="en-US" dirty="0" err="1">
                <a:cs typeface="Calibri"/>
              </a:rPr>
              <a:t>kuin</a:t>
            </a:r>
            <a:r>
              <a:rPr lang="en-US" dirty="0">
                <a:cs typeface="Calibri"/>
              </a:rPr>
              <a:t> </a:t>
            </a:r>
            <a:r>
              <a:rPr lang="en-US" dirty="0" err="1">
                <a:cs typeface="Calibri"/>
              </a:rPr>
              <a:t>mitä</a:t>
            </a:r>
            <a:r>
              <a:rPr lang="en-US" dirty="0">
                <a:cs typeface="Calibri"/>
              </a:rPr>
              <a:t> </a:t>
            </a:r>
            <a:r>
              <a:rPr lang="en-US" dirty="0" err="1">
                <a:cs typeface="Calibri"/>
              </a:rPr>
              <a:t>pakkauksessa</a:t>
            </a:r>
            <a:r>
              <a:rPr lang="en-US" dirty="0">
                <a:cs typeface="Calibri"/>
              </a:rPr>
              <a:t> on </a:t>
            </a:r>
            <a:r>
              <a:rPr lang="en-US" dirty="0" err="1">
                <a:cs typeface="Calibri"/>
              </a:rPr>
              <a:t>mainittu</a:t>
            </a:r>
            <a:r>
              <a:rPr lang="en-US" dirty="0">
                <a:cs typeface="Calibri"/>
              </a:rPr>
              <a:t>.</a:t>
            </a:r>
          </a:p>
          <a:p>
            <a:pPr marL="228600" indent="-228600">
              <a:buAutoNum type="arabicPeriod"/>
            </a:pPr>
            <a:r>
              <a:rPr lang="en-US" dirty="0" err="1">
                <a:cs typeface="Calibri"/>
              </a:rPr>
              <a:t>Höyrystäminen</a:t>
            </a:r>
            <a:r>
              <a:rPr lang="en-US" dirty="0">
                <a:cs typeface="Calibri"/>
              </a:rPr>
              <a:t> </a:t>
            </a:r>
            <a:r>
              <a:rPr lang="en-US" dirty="0" err="1">
                <a:cs typeface="Calibri"/>
              </a:rPr>
              <a:t>aiheuttaa</a:t>
            </a:r>
            <a:r>
              <a:rPr lang="en-US" dirty="0">
                <a:cs typeface="Calibri"/>
              </a:rPr>
              <a:t> </a:t>
            </a:r>
            <a:r>
              <a:rPr lang="en-US" dirty="0" err="1">
                <a:cs typeface="Calibri"/>
              </a:rPr>
              <a:t>makunesteissä</a:t>
            </a:r>
            <a:r>
              <a:rPr lang="en-US" dirty="0">
                <a:cs typeface="Calibri"/>
              </a:rPr>
              <a:t> </a:t>
            </a:r>
            <a:r>
              <a:rPr lang="en-US" dirty="0" err="1">
                <a:cs typeface="Calibri"/>
              </a:rPr>
              <a:t>myrkyllisiä</a:t>
            </a:r>
            <a:r>
              <a:rPr lang="en-US" dirty="0">
                <a:cs typeface="Calibri"/>
              </a:rPr>
              <a:t> </a:t>
            </a:r>
            <a:r>
              <a:rPr lang="en-US" dirty="0" err="1">
                <a:cs typeface="Calibri"/>
              </a:rPr>
              <a:t>yhdisteitä</a:t>
            </a:r>
            <a:r>
              <a:rPr lang="en-US" dirty="0">
                <a:cs typeface="Calibri"/>
              </a:rPr>
              <a:t>. </a:t>
            </a:r>
            <a:r>
              <a:rPr lang="en-US" dirty="0" err="1">
                <a:cs typeface="Calibri"/>
              </a:rPr>
              <a:t>Makunesteet</a:t>
            </a:r>
            <a:r>
              <a:rPr lang="en-US" dirty="0">
                <a:cs typeface="Calibri"/>
              </a:rPr>
              <a:t> </a:t>
            </a:r>
            <a:r>
              <a:rPr lang="en-US" dirty="0" err="1">
                <a:cs typeface="Calibri"/>
              </a:rPr>
              <a:t>eivät</a:t>
            </a:r>
            <a:r>
              <a:rPr lang="en-US" dirty="0">
                <a:cs typeface="Calibri"/>
              </a:rPr>
              <a:t> ole </a:t>
            </a:r>
            <a:r>
              <a:rPr lang="en-US" dirty="0" err="1">
                <a:cs typeface="Calibri"/>
              </a:rPr>
              <a:t>tarkoitettu</a:t>
            </a:r>
            <a:r>
              <a:rPr lang="en-US" dirty="0">
                <a:cs typeface="Calibri"/>
              </a:rPr>
              <a:t> </a:t>
            </a:r>
            <a:r>
              <a:rPr lang="en-US" dirty="0" err="1">
                <a:cs typeface="Calibri"/>
              </a:rPr>
              <a:t>höyrystettäväksi</a:t>
            </a:r>
            <a:r>
              <a:rPr lang="en-US" dirty="0">
                <a:cs typeface="Calibri"/>
              </a:rPr>
              <a:t>, </a:t>
            </a:r>
            <a:r>
              <a:rPr lang="en-US" dirty="0" err="1">
                <a:cs typeface="Calibri"/>
              </a:rPr>
              <a:t>vaan</a:t>
            </a:r>
            <a:r>
              <a:rPr lang="en-US" dirty="0">
                <a:cs typeface="Calibri"/>
              </a:rPr>
              <a:t> </a:t>
            </a:r>
            <a:r>
              <a:rPr lang="en-US" dirty="0" err="1">
                <a:cs typeface="Calibri"/>
              </a:rPr>
              <a:t>esim</a:t>
            </a:r>
            <a:r>
              <a:rPr lang="en-US" dirty="0">
                <a:cs typeface="Calibri"/>
              </a:rPr>
              <a:t>. </a:t>
            </a:r>
            <a:r>
              <a:rPr lang="en-US" dirty="0" err="1">
                <a:cs typeface="Calibri"/>
              </a:rPr>
              <a:t>Elintarvikekäyttöön</a:t>
            </a:r>
            <a:r>
              <a:rPr lang="en-US" dirty="0">
                <a:cs typeface="Calibri"/>
              </a:rPr>
              <a:t>. </a:t>
            </a:r>
          </a:p>
          <a:p>
            <a:pPr marL="228600" indent="-228600">
              <a:buAutoNum type="arabicPeriod"/>
            </a:pPr>
            <a:r>
              <a:rPr lang="en-US" dirty="0" err="1">
                <a:cs typeface="Calibri"/>
              </a:rPr>
              <a:t>Luonnon</a:t>
            </a:r>
            <a:r>
              <a:rPr lang="en-US" dirty="0">
                <a:cs typeface="Calibri"/>
              </a:rPr>
              <a:t> </a:t>
            </a:r>
            <a:r>
              <a:rPr lang="en-US" dirty="0" err="1">
                <a:cs typeface="Calibri"/>
              </a:rPr>
              <a:t>eläimet</a:t>
            </a:r>
            <a:r>
              <a:rPr lang="en-US" dirty="0">
                <a:cs typeface="Calibri"/>
              </a:rPr>
              <a:t>, </a:t>
            </a:r>
            <a:r>
              <a:rPr lang="en-US" dirty="0" err="1">
                <a:cs typeface="Calibri"/>
              </a:rPr>
              <a:t>sekä</a:t>
            </a:r>
            <a:r>
              <a:rPr lang="en-US" dirty="0">
                <a:cs typeface="Calibri"/>
              </a:rPr>
              <a:t> </a:t>
            </a:r>
            <a:r>
              <a:rPr lang="en-US" dirty="0" err="1">
                <a:cs typeface="Calibri"/>
              </a:rPr>
              <a:t>lemmikit</a:t>
            </a:r>
            <a:r>
              <a:rPr lang="en-US" dirty="0">
                <a:cs typeface="Calibri"/>
              </a:rPr>
              <a:t> </a:t>
            </a:r>
            <a:r>
              <a:rPr lang="en-US" dirty="0" err="1">
                <a:cs typeface="Calibri"/>
              </a:rPr>
              <a:t>voivat</a:t>
            </a:r>
            <a:r>
              <a:rPr lang="en-US" dirty="0">
                <a:cs typeface="Calibri"/>
              </a:rPr>
              <a:t> </a:t>
            </a:r>
            <a:r>
              <a:rPr lang="en-US" dirty="0" err="1">
                <a:cs typeface="Calibri"/>
              </a:rPr>
              <a:t>syödä</a:t>
            </a:r>
            <a:r>
              <a:rPr lang="en-US" dirty="0">
                <a:cs typeface="Calibri"/>
              </a:rPr>
              <a:t> </a:t>
            </a:r>
            <a:r>
              <a:rPr lang="en-US" dirty="0" err="1">
                <a:cs typeface="Calibri"/>
              </a:rPr>
              <a:t>näitä</a:t>
            </a:r>
            <a:r>
              <a:rPr lang="en-US" dirty="0">
                <a:cs typeface="Calibri"/>
              </a:rPr>
              <a:t> </a:t>
            </a:r>
            <a:r>
              <a:rPr lang="en-US" dirty="0" err="1">
                <a:cs typeface="Calibri"/>
              </a:rPr>
              <a:t>roskia</a:t>
            </a:r>
            <a:r>
              <a:rPr lang="en-US" dirty="0">
                <a:cs typeface="Calibri"/>
              </a:rPr>
              <a:t> ja </a:t>
            </a:r>
            <a:r>
              <a:rPr lang="en-US" dirty="0" err="1">
                <a:cs typeface="Calibri"/>
              </a:rPr>
              <a:t>saada</a:t>
            </a:r>
            <a:r>
              <a:rPr lang="en-US" dirty="0">
                <a:cs typeface="Calibri"/>
              </a:rPr>
              <a:t> </a:t>
            </a:r>
            <a:r>
              <a:rPr lang="en-US" dirty="0" err="1">
                <a:cs typeface="Calibri"/>
              </a:rPr>
              <a:t>nikotiinimyrkytyksen</a:t>
            </a:r>
            <a:r>
              <a:rPr lang="en-US" dirty="0">
                <a:cs typeface="Calibri"/>
              </a:rPr>
              <a:t>, </a:t>
            </a:r>
            <a:r>
              <a:rPr lang="en-US" dirty="0" err="1">
                <a:cs typeface="Calibri"/>
              </a:rPr>
              <a:t>joka</a:t>
            </a:r>
            <a:r>
              <a:rPr lang="en-US" dirty="0">
                <a:cs typeface="Calibri"/>
              </a:rPr>
              <a:t> </a:t>
            </a:r>
            <a:r>
              <a:rPr lang="en-US" dirty="0" err="1">
                <a:cs typeface="Calibri"/>
              </a:rPr>
              <a:t>pienellä</a:t>
            </a:r>
            <a:r>
              <a:rPr lang="en-US" dirty="0">
                <a:cs typeface="Calibri"/>
              </a:rPr>
              <a:t> </a:t>
            </a:r>
            <a:r>
              <a:rPr lang="en-US" dirty="0" err="1">
                <a:cs typeface="Calibri"/>
              </a:rPr>
              <a:t>eläimellä</a:t>
            </a:r>
            <a:r>
              <a:rPr lang="en-US" dirty="0">
                <a:cs typeface="Calibri"/>
              </a:rPr>
              <a:t> </a:t>
            </a:r>
            <a:r>
              <a:rPr lang="en-US" dirty="0" err="1">
                <a:cs typeface="Calibri"/>
              </a:rPr>
              <a:t>johtaa</a:t>
            </a:r>
            <a:r>
              <a:rPr lang="en-US" dirty="0">
                <a:cs typeface="Calibri"/>
              </a:rPr>
              <a:t> </a:t>
            </a:r>
            <a:r>
              <a:rPr lang="en-US" dirty="0" err="1">
                <a:cs typeface="Calibri"/>
              </a:rPr>
              <a:t>kuolemaan</a:t>
            </a:r>
            <a:r>
              <a:rPr lang="en-US" dirty="0">
                <a:cs typeface="Calibri"/>
              </a:rPr>
              <a:t>. </a:t>
            </a:r>
            <a:r>
              <a:rPr lang="en-US" dirty="0" err="1">
                <a:cs typeface="Calibri"/>
              </a:rPr>
              <a:t>Myös</a:t>
            </a:r>
            <a:r>
              <a:rPr lang="en-US" dirty="0">
                <a:cs typeface="Calibri"/>
              </a:rPr>
              <a:t> </a:t>
            </a:r>
            <a:r>
              <a:rPr lang="en-US" dirty="0" err="1">
                <a:cs typeface="Calibri"/>
              </a:rPr>
              <a:t>imeytyminen</a:t>
            </a:r>
            <a:r>
              <a:rPr lang="en-US" dirty="0">
                <a:cs typeface="Calibri"/>
              </a:rPr>
              <a:t> </a:t>
            </a:r>
            <a:r>
              <a:rPr lang="en-US" dirty="0" err="1">
                <a:cs typeface="Calibri"/>
              </a:rPr>
              <a:t>maaperään</a:t>
            </a:r>
            <a:r>
              <a:rPr lang="en-US" dirty="0">
                <a:cs typeface="Calibri"/>
              </a:rPr>
              <a:t> ja </a:t>
            </a:r>
            <a:r>
              <a:rPr lang="en-US" dirty="0" err="1">
                <a:cs typeface="Calibri"/>
              </a:rPr>
              <a:t>vesistöihin</a:t>
            </a:r>
            <a:r>
              <a:rPr lang="en-US" dirty="0">
                <a:cs typeface="Calibri"/>
              </a:rPr>
              <a:t> </a:t>
            </a:r>
            <a:r>
              <a:rPr lang="en-US" dirty="0" err="1">
                <a:cs typeface="Calibri"/>
              </a:rPr>
              <a:t>aiheuttaa</a:t>
            </a:r>
            <a:r>
              <a:rPr lang="en-US" dirty="0">
                <a:cs typeface="Calibri"/>
              </a:rPr>
              <a:t> </a:t>
            </a:r>
            <a:r>
              <a:rPr lang="en-US" dirty="0" err="1">
                <a:cs typeface="Calibri"/>
              </a:rPr>
              <a:t>tuhoa</a:t>
            </a:r>
            <a:r>
              <a:rPr lang="en-US" dirty="0">
                <a:cs typeface="Calibri"/>
              </a:rPr>
              <a:t>. </a:t>
            </a:r>
          </a:p>
          <a:p>
            <a:pPr marL="228600" indent="-228600">
              <a:buAutoNum type="arabicPeriod"/>
            </a:pPr>
            <a:r>
              <a:rPr lang="en-US" dirty="0" err="1">
                <a:cs typeface="Calibri"/>
              </a:rPr>
              <a:t>Riippuvuus</a:t>
            </a:r>
            <a:r>
              <a:rPr lang="en-US" dirty="0">
                <a:cs typeface="Calibri"/>
              </a:rPr>
              <a:t> </a:t>
            </a:r>
            <a:r>
              <a:rPr lang="en-US" dirty="0" err="1">
                <a:cs typeface="Calibri"/>
              </a:rPr>
              <a:t>voi</a:t>
            </a:r>
            <a:r>
              <a:rPr lang="en-US" dirty="0">
                <a:cs typeface="Calibri"/>
              </a:rPr>
              <a:t> </a:t>
            </a:r>
            <a:r>
              <a:rPr lang="en-US" dirty="0" err="1">
                <a:cs typeface="Calibri"/>
              </a:rPr>
              <a:t>aiheuttaa</a:t>
            </a:r>
            <a:r>
              <a:rPr lang="en-US" dirty="0">
                <a:cs typeface="Calibri"/>
              </a:rPr>
              <a:t> </a:t>
            </a:r>
            <a:r>
              <a:rPr lang="en-US" dirty="0" err="1">
                <a:cs typeface="Calibri"/>
              </a:rPr>
              <a:t>monenlaisia</a:t>
            </a:r>
            <a:r>
              <a:rPr lang="en-US" dirty="0">
                <a:cs typeface="Calibri"/>
              </a:rPr>
              <a:t> </a:t>
            </a:r>
            <a:r>
              <a:rPr lang="en-US" dirty="0" err="1">
                <a:cs typeface="Calibri"/>
              </a:rPr>
              <a:t>eri</a:t>
            </a:r>
            <a:r>
              <a:rPr lang="en-US" dirty="0">
                <a:cs typeface="Calibri"/>
              </a:rPr>
              <a:t> </a:t>
            </a:r>
            <a:r>
              <a:rPr lang="en-US" dirty="0" err="1">
                <a:cs typeface="Calibri"/>
              </a:rPr>
              <a:t>haittoja</a:t>
            </a:r>
            <a:r>
              <a:rPr lang="en-US" dirty="0">
                <a:cs typeface="Calibri"/>
              </a:rPr>
              <a:t> </a:t>
            </a:r>
            <a:r>
              <a:rPr lang="en-US" dirty="0" err="1">
                <a:cs typeface="Calibri"/>
              </a:rPr>
              <a:t>niin</a:t>
            </a:r>
            <a:r>
              <a:rPr lang="en-US" dirty="0">
                <a:cs typeface="Calibri"/>
              </a:rPr>
              <a:t> </a:t>
            </a:r>
            <a:r>
              <a:rPr lang="en-US" dirty="0" err="1">
                <a:cs typeface="Calibri"/>
              </a:rPr>
              <a:t>tunnetasolla</a:t>
            </a:r>
            <a:r>
              <a:rPr lang="en-US" dirty="0">
                <a:cs typeface="Calibri"/>
              </a:rPr>
              <a:t>, </a:t>
            </a:r>
            <a:r>
              <a:rPr lang="en-US" dirty="0" err="1">
                <a:cs typeface="Calibri"/>
              </a:rPr>
              <a:t>kuin</a:t>
            </a:r>
            <a:r>
              <a:rPr lang="en-US" dirty="0">
                <a:cs typeface="Calibri"/>
              </a:rPr>
              <a:t> </a:t>
            </a:r>
            <a:r>
              <a:rPr lang="en-US" dirty="0" err="1">
                <a:cs typeface="Calibri"/>
              </a:rPr>
              <a:t>terveydellisesti</a:t>
            </a:r>
            <a:r>
              <a:rPr lang="en-US" dirty="0">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6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t>Tehtävään</a:t>
            </a:r>
            <a:r>
              <a:rPr lang="en-US"/>
              <a:t> </a:t>
            </a:r>
            <a:r>
              <a:rPr lang="en-US" err="1"/>
              <a:t>voi</a:t>
            </a:r>
            <a:r>
              <a:rPr lang="en-US"/>
              <a:t> </a:t>
            </a:r>
            <a:r>
              <a:rPr lang="en-US" err="1"/>
              <a:t>valita</a:t>
            </a:r>
            <a:r>
              <a:rPr lang="en-US"/>
              <a:t> </a:t>
            </a:r>
            <a:r>
              <a:rPr lang="en-US" err="1"/>
              <a:t>ryhmälle</a:t>
            </a:r>
            <a:r>
              <a:rPr lang="en-US"/>
              <a:t> </a:t>
            </a:r>
            <a:r>
              <a:rPr lang="en-US" err="1"/>
              <a:t>sopivia</a:t>
            </a:r>
            <a:r>
              <a:rPr lang="en-US"/>
              <a:t> </a:t>
            </a:r>
            <a:r>
              <a:rPr lang="en-US" err="1"/>
              <a:t>kysymyksiä</a:t>
            </a:r>
            <a:r>
              <a:rPr lang="en-US"/>
              <a:t> </a:t>
            </a:r>
            <a:r>
              <a:rPr lang="en-US" err="1"/>
              <a:t>tämän</a:t>
            </a:r>
            <a:r>
              <a:rPr lang="en-US"/>
              <a:t> </a:t>
            </a:r>
            <a:r>
              <a:rPr lang="en-US" err="1"/>
              <a:t>hetken</a:t>
            </a:r>
            <a:r>
              <a:rPr lang="en-US"/>
              <a:t> </a:t>
            </a:r>
            <a:r>
              <a:rPr lang="en-US" err="1"/>
              <a:t>ilmiöihin</a:t>
            </a:r>
            <a:r>
              <a:rPr lang="en-US"/>
              <a:t> </a:t>
            </a:r>
            <a:r>
              <a:rPr lang="en-US" err="1"/>
              <a:t>liittyen</a:t>
            </a:r>
            <a:r>
              <a:rPr lang="en-US"/>
              <a:t>. </a:t>
            </a:r>
            <a:r>
              <a:rPr lang="en-US" err="1"/>
              <a:t>Hyväksi</a:t>
            </a:r>
            <a:r>
              <a:rPr lang="en-US"/>
              <a:t> </a:t>
            </a:r>
            <a:r>
              <a:rPr lang="en-US" err="1"/>
              <a:t>todettuja</a:t>
            </a:r>
            <a:r>
              <a:rPr lang="en-US"/>
              <a:t> </a:t>
            </a:r>
            <a:r>
              <a:rPr lang="en-US" err="1"/>
              <a:t>kysymyksiä</a:t>
            </a:r>
            <a:r>
              <a:rPr lang="en-US"/>
              <a:t> on </a:t>
            </a:r>
            <a:r>
              <a:rPr lang="en-US" err="1"/>
              <a:t>esimerkiksi</a:t>
            </a:r>
            <a:r>
              <a:rPr lang="en-US"/>
              <a:t>: </a:t>
            </a:r>
            <a:r>
              <a:rPr lang="en-US" err="1"/>
              <a:t>Mikä</a:t>
            </a:r>
            <a:r>
              <a:rPr lang="en-US"/>
              <a:t> auttaa jaksamaan? </a:t>
            </a:r>
            <a:r>
              <a:rPr lang="en-US" err="1"/>
              <a:t>Miksi</a:t>
            </a:r>
            <a:r>
              <a:rPr lang="en-US"/>
              <a:t> </a:t>
            </a:r>
            <a:r>
              <a:rPr lang="en-US" err="1"/>
              <a:t>jotkut</a:t>
            </a:r>
            <a:r>
              <a:rPr lang="en-US"/>
              <a:t> </a:t>
            </a:r>
            <a:r>
              <a:rPr lang="en-US" err="1"/>
              <a:t>nuoret</a:t>
            </a:r>
            <a:r>
              <a:rPr lang="en-US"/>
              <a:t> </a:t>
            </a:r>
            <a:r>
              <a:rPr lang="en-US" err="1"/>
              <a:t>käyttävät</a:t>
            </a:r>
            <a:r>
              <a:rPr lang="en-US"/>
              <a:t> </a:t>
            </a:r>
            <a:r>
              <a:rPr lang="en-US" err="1"/>
              <a:t>päihteitä</a:t>
            </a:r>
            <a:r>
              <a:rPr lang="en-US"/>
              <a:t>? Miten </a:t>
            </a:r>
            <a:r>
              <a:rPr lang="en-US" err="1"/>
              <a:t>päihteidenkäyttö</a:t>
            </a:r>
            <a:r>
              <a:rPr lang="en-US"/>
              <a:t> </a:t>
            </a:r>
            <a:r>
              <a:rPr lang="en-US" err="1"/>
              <a:t>voi</a:t>
            </a:r>
            <a:r>
              <a:rPr lang="en-US"/>
              <a:t> </a:t>
            </a:r>
            <a:r>
              <a:rPr lang="en-US" err="1"/>
              <a:t>vaikuttaa</a:t>
            </a:r>
            <a:r>
              <a:rPr lang="en-US"/>
              <a:t> </a:t>
            </a:r>
            <a:r>
              <a:rPr lang="en-US" err="1"/>
              <a:t>tulevaisuuteen</a:t>
            </a:r>
            <a:r>
              <a:rPr lang="en-US"/>
              <a:t>? Miten </a:t>
            </a:r>
            <a:r>
              <a:rPr lang="en-US" err="1"/>
              <a:t>päihteidenkäyttö</a:t>
            </a:r>
            <a:r>
              <a:rPr lang="en-US"/>
              <a:t> </a:t>
            </a:r>
            <a:r>
              <a:rPr lang="en-US" err="1"/>
              <a:t>voi</a:t>
            </a:r>
            <a:r>
              <a:rPr lang="en-US"/>
              <a:t> </a:t>
            </a:r>
            <a:r>
              <a:rPr lang="en-US" err="1"/>
              <a:t>vaikuttaa</a:t>
            </a:r>
            <a:r>
              <a:rPr lang="en-US"/>
              <a:t> </a:t>
            </a:r>
            <a:r>
              <a:rPr lang="en-US" err="1"/>
              <a:t>käyttäjän</a:t>
            </a:r>
            <a:r>
              <a:rPr lang="en-US"/>
              <a:t> </a:t>
            </a:r>
            <a:r>
              <a:rPr lang="en-US" err="1"/>
              <a:t>läheisiin</a:t>
            </a:r>
            <a:r>
              <a:rPr lang="en-US"/>
              <a:t>? Miten </a:t>
            </a:r>
            <a:r>
              <a:rPr lang="en-US" err="1"/>
              <a:t>voin</a:t>
            </a:r>
            <a:r>
              <a:rPr lang="en-US"/>
              <a:t> </a:t>
            </a:r>
            <a:r>
              <a:rPr lang="en-US" err="1"/>
              <a:t>kieltäytyä</a:t>
            </a:r>
            <a:r>
              <a:rPr lang="en-US"/>
              <a:t> </a:t>
            </a:r>
            <a:r>
              <a:rPr lang="en-US" err="1"/>
              <a:t>jos</a:t>
            </a:r>
            <a:r>
              <a:rPr lang="en-US"/>
              <a:t> </a:t>
            </a:r>
            <a:r>
              <a:rPr lang="en-US" err="1"/>
              <a:t>minulle</a:t>
            </a:r>
            <a:r>
              <a:rPr lang="en-US"/>
              <a:t> </a:t>
            </a:r>
            <a:r>
              <a:rPr lang="en-US" err="1"/>
              <a:t>tarjotaan</a:t>
            </a:r>
            <a:r>
              <a:rPr lang="en-US"/>
              <a:t> </a:t>
            </a:r>
            <a:r>
              <a:rPr lang="en-US" err="1"/>
              <a:t>päihteitä</a:t>
            </a:r>
            <a:r>
              <a:rPr lang="en-US"/>
              <a:t>? </a:t>
            </a:r>
            <a:endParaRPr lang="en-US">
              <a:cs typeface="Calibri"/>
            </a:endParaRPr>
          </a:p>
          <a:p>
            <a:pPr marL="171450" indent="-171450">
              <a:buFont typeface="Arial"/>
              <a:buChar char="•"/>
            </a:pPr>
            <a:r>
              <a:rPr lang="en-US">
                <a:cs typeface="Calibri"/>
              </a:rPr>
              <a:t>Jos </a:t>
            </a:r>
            <a:r>
              <a:rPr lang="en-US" err="1">
                <a:cs typeface="Calibri"/>
              </a:rPr>
              <a:t>ryhmätyöskentely</a:t>
            </a:r>
            <a:r>
              <a:rPr lang="en-US">
                <a:cs typeface="Calibri"/>
              </a:rPr>
              <a:t> </a:t>
            </a:r>
            <a:r>
              <a:rPr lang="en-US" err="1">
                <a:cs typeface="Calibri"/>
              </a:rPr>
              <a:t>ei</a:t>
            </a:r>
            <a:r>
              <a:rPr lang="en-US">
                <a:cs typeface="Calibri"/>
              </a:rPr>
              <a:t> ole </a:t>
            </a:r>
            <a:r>
              <a:rPr lang="en-US" err="1">
                <a:cs typeface="Calibri"/>
              </a:rPr>
              <a:t>mahdollista</a:t>
            </a:r>
            <a:r>
              <a:rPr lang="en-US">
                <a:cs typeface="Calibri"/>
              </a:rPr>
              <a:t>, </a:t>
            </a:r>
            <a:r>
              <a:rPr lang="en-US" err="1">
                <a:cs typeface="Calibri"/>
              </a:rPr>
              <a:t>voidaan</a:t>
            </a:r>
            <a:r>
              <a:rPr lang="en-US">
                <a:cs typeface="Calibri"/>
              </a:rPr>
              <a:t> </a:t>
            </a:r>
            <a:r>
              <a:rPr lang="en-US" err="1">
                <a:cs typeface="Calibri"/>
              </a:rPr>
              <a:t>kysymyksiin</a:t>
            </a:r>
            <a:r>
              <a:rPr lang="en-US">
                <a:cs typeface="Calibri"/>
              </a:rPr>
              <a:t> </a:t>
            </a:r>
            <a:r>
              <a:rPr lang="en-US" err="1">
                <a:cs typeface="Calibri"/>
              </a:rPr>
              <a:t>vastata</a:t>
            </a:r>
            <a:r>
              <a:rPr lang="en-US">
                <a:cs typeface="Calibri"/>
              </a:rPr>
              <a:t> </a:t>
            </a:r>
            <a:r>
              <a:rPr lang="en-US" err="1">
                <a:cs typeface="Calibri"/>
              </a:rPr>
              <a:t>yksilöinä</a:t>
            </a:r>
            <a:r>
              <a:rPr lang="en-US">
                <a:cs typeface="Calibri"/>
              </a:rPr>
              <a:t> tai </a:t>
            </a:r>
            <a:r>
              <a:rPr lang="en-US" err="1">
                <a:cs typeface="Calibri"/>
              </a:rPr>
              <a:t>parityönä</a:t>
            </a:r>
            <a:r>
              <a:rPr lang="en-US">
                <a:cs typeface="Calibri"/>
              </a:rPr>
              <a:t>. </a:t>
            </a:r>
          </a:p>
          <a:p>
            <a:pPr marL="171450" indent="-171450">
              <a:buFont typeface="Arial"/>
              <a:buChar char="•"/>
            </a:pPr>
            <a:r>
              <a:rPr lang="en-US" err="1">
                <a:cs typeface="Calibri"/>
              </a:rPr>
              <a:t>Kysymyksen</a:t>
            </a:r>
            <a:r>
              <a:rPr lang="en-US">
                <a:cs typeface="Calibri"/>
              </a:rPr>
              <a:t> </a:t>
            </a:r>
            <a:r>
              <a:rPr lang="en-US" err="1">
                <a:cs typeface="Calibri"/>
              </a:rPr>
              <a:t>voi</a:t>
            </a:r>
            <a:r>
              <a:rPr lang="en-US">
                <a:cs typeface="Calibri"/>
              </a:rPr>
              <a:t> </a:t>
            </a:r>
            <a:r>
              <a:rPr lang="en-US" err="1">
                <a:cs typeface="Calibri"/>
              </a:rPr>
              <a:t>kirjoittaa</a:t>
            </a:r>
            <a:r>
              <a:rPr lang="en-US">
                <a:cs typeface="Calibri"/>
              </a:rPr>
              <a:t> paperin </a:t>
            </a:r>
            <a:r>
              <a:rPr lang="en-US" err="1">
                <a:cs typeface="Calibri"/>
              </a:rPr>
              <a:t>keskelle</a:t>
            </a:r>
            <a:r>
              <a:rPr lang="en-US">
                <a:cs typeface="Calibri"/>
              </a:rPr>
              <a:t>, </a:t>
            </a:r>
            <a:r>
              <a:rPr lang="en-US" err="1">
                <a:cs typeface="Calibri"/>
              </a:rPr>
              <a:t>vihkon</a:t>
            </a:r>
            <a:r>
              <a:rPr lang="en-US">
                <a:cs typeface="Calibri"/>
              </a:rPr>
              <a:t> </a:t>
            </a:r>
            <a:r>
              <a:rPr lang="en-US" err="1">
                <a:cs typeface="Calibri"/>
              </a:rPr>
              <a:t>otsikoksi</a:t>
            </a:r>
            <a:r>
              <a:rPr lang="en-US">
                <a:cs typeface="Calibri"/>
              </a:rPr>
              <a:t>, tai </a:t>
            </a:r>
            <a:r>
              <a:rPr lang="en-US" err="1">
                <a:cs typeface="Calibri"/>
              </a:rPr>
              <a:t>halutessaan</a:t>
            </a:r>
            <a:r>
              <a:rPr lang="en-US">
                <a:cs typeface="Calibri"/>
              </a:rPr>
              <a:t> </a:t>
            </a:r>
            <a:r>
              <a:rPr lang="en-US" err="1">
                <a:cs typeface="Calibri"/>
              </a:rPr>
              <a:t>voi</a:t>
            </a:r>
            <a:r>
              <a:rPr lang="en-US">
                <a:cs typeface="Calibri"/>
              </a:rPr>
              <a:t> </a:t>
            </a:r>
            <a:r>
              <a:rPr lang="en-US" err="1">
                <a:cs typeface="Calibri"/>
              </a:rPr>
              <a:t>tulostaa</a:t>
            </a:r>
            <a:r>
              <a:rPr lang="en-US">
                <a:cs typeface="Calibri"/>
              </a:rPr>
              <a:t> </a:t>
            </a:r>
            <a:r>
              <a:rPr lang="en-US" err="1">
                <a:cs typeface="Calibri"/>
              </a:rPr>
              <a:t>tekstin</a:t>
            </a:r>
            <a:r>
              <a:rPr lang="en-US">
                <a:cs typeface="Calibri"/>
              </a:rPr>
              <a:t> </a:t>
            </a:r>
            <a:r>
              <a:rPr lang="en-US" err="1">
                <a:cs typeface="Calibri"/>
              </a:rPr>
              <a:t>visuaaliselle</a:t>
            </a:r>
            <a:r>
              <a:rPr lang="en-US">
                <a:cs typeface="Calibri"/>
              </a:rPr>
              <a:t> </a:t>
            </a:r>
            <a:r>
              <a:rPr lang="en-US" err="1">
                <a:cs typeface="Calibri"/>
              </a:rPr>
              <a:t>pohjalle</a:t>
            </a:r>
            <a:r>
              <a:rPr lang="en-US">
                <a:cs typeface="Calibri"/>
              </a:rPr>
              <a:t>, </a:t>
            </a:r>
            <a:r>
              <a:rPr lang="en-US" err="1">
                <a:cs typeface="Calibri"/>
              </a:rPr>
              <a:t>jolloin</a:t>
            </a:r>
            <a:r>
              <a:rPr lang="en-US">
                <a:cs typeface="Calibri"/>
              </a:rPr>
              <a:t> </a:t>
            </a:r>
            <a:r>
              <a:rPr lang="en-US" err="1">
                <a:cs typeface="Calibri"/>
              </a:rPr>
              <a:t>tuotokset</a:t>
            </a:r>
            <a:r>
              <a:rPr lang="en-US">
                <a:cs typeface="Calibri"/>
              </a:rPr>
              <a:t> </a:t>
            </a:r>
            <a:r>
              <a:rPr lang="en-US" err="1">
                <a:cs typeface="Calibri"/>
              </a:rPr>
              <a:t>voi</a:t>
            </a:r>
            <a:r>
              <a:rPr lang="en-US">
                <a:cs typeface="Calibri"/>
              </a:rPr>
              <a:t> </a:t>
            </a:r>
            <a:r>
              <a:rPr lang="en-US" err="1">
                <a:cs typeface="Calibri"/>
              </a:rPr>
              <a:t>jättää</a:t>
            </a:r>
            <a:r>
              <a:rPr lang="en-US">
                <a:cs typeface="Calibri"/>
              </a:rPr>
              <a:t> </a:t>
            </a:r>
            <a:r>
              <a:rPr lang="en-US" err="1">
                <a:cs typeface="Calibri"/>
              </a:rPr>
              <a:t>esim</a:t>
            </a:r>
            <a:r>
              <a:rPr lang="en-US">
                <a:cs typeface="Calibri"/>
              </a:rPr>
              <a:t> </a:t>
            </a:r>
            <a:r>
              <a:rPr lang="en-US" err="1">
                <a:cs typeface="Calibri"/>
              </a:rPr>
              <a:t>luokan</a:t>
            </a:r>
            <a:r>
              <a:rPr lang="en-US">
                <a:cs typeface="Calibri"/>
              </a:rPr>
              <a:t> </a:t>
            </a:r>
            <a:r>
              <a:rPr lang="en-US" err="1">
                <a:cs typeface="Calibri"/>
              </a:rPr>
              <a:t>seinälle</a:t>
            </a:r>
            <a:r>
              <a:rPr lang="en-US">
                <a:cs typeface="Calibri"/>
              </a:rPr>
              <a:t> </a:t>
            </a:r>
            <a:r>
              <a:rPr lang="en-US" err="1">
                <a:cs typeface="Calibri"/>
              </a:rPr>
              <a:t>esille</a:t>
            </a:r>
            <a:r>
              <a:rPr lang="en-US">
                <a:cs typeface="Calibri"/>
              </a:rPr>
              <a:t>. </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Dian </a:t>
            </a:r>
            <a:r>
              <a:rPr lang="en-US" err="1">
                <a:cs typeface="Calibri"/>
              </a:rPr>
              <a:t>alussa</a:t>
            </a:r>
            <a:r>
              <a:rPr lang="en-US">
                <a:cs typeface="Calibri"/>
              </a:rPr>
              <a:t> </a:t>
            </a:r>
            <a:r>
              <a:rPr lang="en-US" err="1">
                <a:cs typeface="Calibri"/>
              </a:rPr>
              <a:t>keskustellaan</a:t>
            </a:r>
            <a:r>
              <a:rPr lang="en-US">
                <a:cs typeface="Calibri"/>
              </a:rPr>
              <a:t> </a:t>
            </a:r>
            <a:r>
              <a:rPr lang="en-US" err="1">
                <a:cs typeface="Calibri"/>
              </a:rPr>
              <a:t>mitä</a:t>
            </a:r>
            <a:r>
              <a:rPr lang="en-US">
                <a:cs typeface="Calibri"/>
              </a:rPr>
              <a:t> </a:t>
            </a:r>
            <a:r>
              <a:rPr lang="en-US" err="1">
                <a:cs typeface="Calibri"/>
              </a:rPr>
              <a:t>riippuvuus</a:t>
            </a:r>
            <a:r>
              <a:rPr lang="en-US">
                <a:cs typeface="Calibri"/>
              </a:rPr>
              <a:t> on ja </a:t>
            </a:r>
            <a:r>
              <a:rPr lang="en-US" err="1">
                <a:cs typeface="Calibri"/>
              </a:rPr>
              <a:t>mistä</a:t>
            </a:r>
            <a:r>
              <a:rPr lang="en-US">
                <a:cs typeface="Calibri"/>
              </a:rPr>
              <a:t> </a:t>
            </a:r>
            <a:r>
              <a:rPr lang="en-US" err="1">
                <a:cs typeface="Calibri"/>
              </a:rPr>
              <a:t>voi</a:t>
            </a:r>
            <a:r>
              <a:rPr lang="en-US">
                <a:cs typeface="Calibri"/>
              </a:rPr>
              <a:t> </a:t>
            </a:r>
            <a:r>
              <a:rPr lang="en-US" err="1">
                <a:cs typeface="Calibri"/>
              </a:rPr>
              <a:t>tulla</a:t>
            </a:r>
            <a:r>
              <a:rPr lang="en-US">
                <a:cs typeface="Calibri"/>
              </a:rPr>
              <a:t> </a:t>
            </a:r>
            <a:r>
              <a:rPr lang="en-US" err="1">
                <a:cs typeface="Calibri"/>
              </a:rPr>
              <a:t>riippuvaiseksi</a:t>
            </a:r>
            <a:r>
              <a:rPr lang="en-US">
                <a:cs typeface="Calibri"/>
              </a:rPr>
              <a:t>.</a:t>
            </a:r>
            <a:endParaRPr lang="fi-FI"/>
          </a:p>
          <a:p>
            <a:pPr marL="171450" indent="-171450">
              <a:buFont typeface="Arial"/>
              <a:buChar char="•"/>
            </a:pPr>
            <a:r>
              <a:rPr lang="en-US">
                <a:cs typeface="Calibri"/>
              </a:rPr>
              <a:t>On </a:t>
            </a:r>
            <a:r>
              <a:rPr lang="en-US" err="1">
                <a:cs typeface="Calibri"/>
              </a:rPr>
              <a:t>hyvä</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muitakin</a:t>
            </a:r>
            <a:r>
              <a:rPr lang="en-US">
                <a:cs typeface="Calibri"/>
              </a:rPr>
              <a:t> </a:t>
            </a:r>
            <a:r>
              <a:rPr lang="en-US" err="1">
                <a:cs typeface="Calibri"/>
              </a:rPr>
              <a:t>kuin</a:t>
            </a:r>
            <a:r>
              <a:rPr lang="en-US">
                <a:cs typeface="Calibri"/>
              </a:rPr>
              <a:t> </a:t>
            </a:r>
            <a:r>
              <a:rPr lang="en-US" err="1">
                <a:cs typeface="Calibri"/>
              </a:rPr>
              <a:t>päihteet</a:t>
            </a:r>
            <a:r>
              <a:rPr lang="en-US">
                <a:cs typeface="Calibri"/>
              </a:rPr>
              <a:t>, </a:t>
            </a:r>
            <a:r>
              <a:rPr lang="en-US" err="1">
                <a:cs typeface="Calibri"/>
              </a:rPr>
              <a:t>esim</a:t>
            </a:r>
            <a:r>
              <a:rPr lang="en-US">
                <a:cs typeface="Calibri"/>
              </a:rPr>
              <a:t>. </a:t>
            </a:r>
            <a:r>
              <a:rPr lang="en-US" err="1">
                <a:cs typeface="Calibri"/>
              </a:rPr>
              <a:t>sokeri</a:t>
            </a:r>
            <a:r>
              <a:rPr lang="en-US">
                <a:cs typeface="Calibri"/>
              </a:rPr>
              <a:t>, </a:t>
            </a:r>
            <a:r>
              <a:rPr lang="en-US" err="1">
                <a:cs typeface="Calibri"/>
              </a:rPr>
              <a:t>energiajuomat</a:t>
            </a:r>
            <a:r>
              <a:rPr lang="en-US">
                <a:cs typeface="Calibri"/>
              </a:rPr>
              <a:t>, </a:t>
            </a:r>
            <a:r>
              <a:rPr lang="en-US" err="1">
                <a:cs typeface="Calibri"/>
              </a:rPr>
              <a:t>kahvi</a:t>
            </a:r>
            <a:r>
              <a:rPr lang="en-US">
                <a:cs typeface="Calibri"/>
              </a:rPr>
              <a:t> </a:t>
            </a:r>
            <a:r>
              <a:rPr lang="en-US" err="1">
                <a:cs typeface="Calibri"/>
              </a:rPr>
              <a:t>yms</a:t>
            </a:r>
            <a:r>
              <a:rPr lang="en-US">
                <a:cs typeface="Calibri"/>
              </a:rPr>
              <a:t>. </a:t>
            </a:r>
          </a:p>
          <a:p>
            <a:pPr marL="171450" indent="-171450">
              <a:buFont typeface="Arial"/>
              <a:buChar char="•"/>
            </a:pPr>
            <a:r>
              <a:rPr lang="en-US" err="1">
                <a:cs typeface="Calibri"/>
              </a:rPr>
              <a:t>Riippuvuutta</a:t>
            </a:r>
            <a:r>
              <a:rPr lang="en-US">
                <a:cs typeface="Calibri"/>
              </a:rPr>
              <a:t> on </a:t>
            </a:r>
            <a:r>
              <a:rPr lang="en-US" err="1">
                <a:cs typeface="Calibri"/>
              </a:rPr>
              <a:t>monenlaista</a:t>
            </a:r>
            <a:r>
              <a:rPr lang="en-US">
                <a:cs typeface="Calibri"/>
              </a:rPr>
              <a:t>, </a:t>
            </a:r>
            <a:r>
              <a:rPr lang="en-US" err="1">
                <a:cs typeface="Calibri"/>
              </a:rPr>
              <a:t>lievää</a:t>
            </a:r>
            <a:r>
              <a:rPr lang="en-US">
                <a:cs typeface="Calibri"/>
              </a:rPr>
              <a:t> ja </a:t>
            </a:r>
            <a:r>
              <a:rPr lang="en-US" err="1">
                <a:cs typeface="Calibri"/>
              </a:rPr>
              <a:t>vakavaa</a:t>
            </a:r>
            <a:r>
              <a:rPr lang="en-US">
                <a:cs typeface="Calibri"/>
              </a:rPr>
              <a:t>. Tulee </a:t>
            </a:r>
            <a:r>
              <a:rPr lang="en-US" err="1">
                <a:cs typeface="Calibri"/>
              </a:rPr>
              <a:t>varoa</a:t>
            </a:r>
            <a:r>
              <a:rPr lang="en-US">
                <a:cs typeface="Calibri"/>
              </a:rPr>
              <a:t> </a:t>
            </a:r>
            <a:r>
              <a:rPr lang="en-US" err="1">
                <a:cs typeface="Calibri"/>
              </a:rPr>
              <a:t>ettei</a:t>
            </a:r>
            <a:r>
              <a:rPr lang="en-US">
                <a:cs typeface="Calibri"/>
              </a:rPr>
              <a:t> </a:t>
            </a:r>
            <a:r>
              <a:rPr lang="en-US" err="1">
                <a:cs typeface="Calibri"/>
              </a:rPr>
              <a:t>pelottele</a:t>
            </a:r>
            <a:r>
              <a:rPr lang="en-US">
                <a:cs typeface="Calibri"/>
              </a:rPr>
              <a:t> </a:t>
            </a:r>
            <a:r>
              <a:rPr lang="en-US" err="1">
                <a:cs typeface="Calibri"/>
              </a:rPr>
              <a:t>aiheella</a:t>
            </a:r>
            <a:r>
              <a:rPr lang="en-US">
                <a:cs typeface="Calibri"/>
              </a:rPr>
              <a:t> ja </a:t>
            </a:r>
            <a:r>
              <a:rPr lang="en-US" err="1">
                <a:cs typeface="Calibri"/>
              </a:rPr>
              <a:t>ottaa</a:t>
            </a:r>
            <a:r>
              <a:rPr lang="en-US">
                <a:cs typeface="Calibri"/>
              </a:rPr>
              <a:t> </a:t>
            </a:r>
            <a:r>
              <a:rPr lang="en-US" err="1">
                <a:cs typeface="Calibri"/>
              </a:rPr>
              <a:t>huomioon</a:t>
            </a:r>
            <a:r>
              <a:rPr lang="en-US">
                <a:cs typeface="Calibri"/>
              </a:rPr>
              <a:t> </a:t>
            </a:r>
            <a:r>
              <a:rPr lang="en-US" err="1">
                <a:cs typeface="Calibri"/>
              </a:rPr>
              <a:t>jos</a:t>
            </a:r>
            <a:r>
              <a:rPr lang="en-US">
                <a:cs typeface="Calibri"/>
              </a:rPr>
              <a:t> on </a:t>
            </a:r>
            <a:r>
              <a:rPr lang="en-US" err="1">
                <a:cs typeface="Calibri"/>
              </a:rPr>
              <a:t>tiedossa</a:t>
            </a:r>
            <a:r>
              <a:rPr lang="en-US">
                <a:cs typeface="Calibri"/>
              </a:rPr>
              <a:t>, </a:t>
            </a:r>
            <a:r>
              <a:rPr lang="en-US" err="1">
                <a:cs typeface="Calibri"/>
              </a:rPr>
              <a:t>että</a:t>
            </a:r>
            <a:r>
              <a:rPr lang="en-US">
                <a:cs typeface="Calibri"/>
              </a:rPr>
              <a:t> </a:t>
            </a:r>
            <a:r>
              <a:rPr lang="en-US" err="1">
                <a:cs typeface="Calibri"/>
              </a:rPr>
              <a:t>jollain</a:t>
            </a:r>
            <a:r>
              <a:rPr lang="en-US">
                <a:cs typeface="Calibri"/>
              </a:rPr>
              <a:t> on </a:t>
            </a:r>
            <a:r>
              <a:rPr lang="en-US" err="1">
                <a:cs typeface="Calibri"/>
              </a:rPr>
              <a:t>kotona</a:t>
            </a:r>
            <a:r>
              <a:rPr lang="en-US">
                <a:cs typeface="Calibri"/>
              </a:rPr>
              <a:t> </a:t>
            </a:r>
            <a:r>
              <a:rPr lang="en-US" err="1">
                <a:cs typeface="Calibri"/>
              </a:rPr>
              <a:t>asiaan</a:t>
            </a:r>
            <a:r>
              <a:rPr lang="en-US">
                <a:cs typeface="Calibri"/>
              </a:rPr>
              <a:t> </a:t>
            </a:r>
            <a:r>
              <a:rPr lang="en-US" err="1">
                <a:cs typeface="Calibri"/>
              </a:rPr>
              <a:t>liittyviä</a:t>
            </a:r>
            <a:r>
              <a:rPr lang="en-US">
                <a:cs typeface="Calibri"/>
              </a:rPr>
              <a:t> </a:t>
            </a:r>
            <a:r>
              <a:rPr lang="en-US" err="1">
                <a:cs typeface="Calibri"/>
              </a:rPr>
              <a:t>haasteita</a:t>
            </a:r>
            <a:r>
              <a:rPr lang="en-US">
                <a:cs typeface="Calibri"/>
              </a:rPr>
              <a:t>.</a:t>
            </a:r>
          </a:p>
          <a:p>
            <a:endParaRPr lang="en-US">
              <a:cs typeface="Calibri"/>
            </a:endParaRPr>
          </a:p>
          <a:p>
            <a:pPr marL="171450" indent="-171450">
              <a:buFont typeface="Arial"/>
              <a:buChar char="•"/>
            </a:pPr>
            <a:r>
              <a:rPr lang="en-US" err="1">
                <a:cs typeface="Calibri"/>
              </a:rPr>
              <a:t>Kuvasta</a:t>
            </a:r>
            <a:r>
              <a:rPr lang="en-US">
                <a:cs typeface="Calibri"/>
              </a:rPr>
              <a:t> </a:t>
            </a:r>
            <a:r>
              <a:rPr lang="en-US" err="1">
                <a:cs typeface="Calibri"/>
              </a:rPr>
              <a:t>poimitaan</a:t>
            </a:r>
            <a:r>
              <a:rPr lang="en-US">
                <a:cs typeface="Calibri"/>
              </a:rPr>
              <a:t> </a:t>
            </a:r>
            <a:r>
              <a:rPr lang="en-US" err="1">
                <a:cs typeface="Calibri"/>
              </a:rPr>
              <a:t>asioita</a:t>
            </a:r>
            <a:r>
              <a:rPr lang="en-US">
                <a:cs typeface="Calibri"/>
              </a:rPr>
              <a:t> </a:t>
            </a:r>
            <a:r>
              <a:rPr lang="en-US" err="1">
                <a:cs typeface="Calibri"/>
              </a:rPr>
              <a:t>kysymyksellä</a:t>
            </a:r>
            <a:r>
              <a:rPr lang="en-US">
                <a:cs typeface="Calibri"/>
              </a:rPr>
              <a:t> "</a:t>
            </a:r>
            <a:r>
              <a:rPr lang="en-US" err="1">
                <a:cs typeface="Calibri"/>
              </a:rPr>
              <a:t>mitä</a:t>
            </a:r>
            <a:r>
              <a:rPr lang="en-US">
                <a:cs typeface="Calibri"/>
              </a:rPr>
              <a:t> </a:t>
            </a:r>
            <a:r>
              <a:rPr lang="en-US" err="1">
                <a:cs typeface="Calibri"/>
              </a:rPr>
              <a:t>te</a:t>
            </a:r>
            <a:r>
              <a:rPr lang="en-US">
                <a:cs typeface="Calibri"/>
              </a:rPr>
              <a:t> </a:t>
            </a:r>
            <a:r>
              <a:rPr lang="en-US" err="1">
                <a:cs typeface="Calibri"/>
              </a:rPr>
              <a:t>näette</a:t>
            </a:r>
            <a:r>
              <a:rPr lang="en-US">
                <a:cs typeface="Calibri"/>
              </a:rPr>
              <a:t> </a:t>
            </a:r>
            <a:r>
              <a:rPr lang="en-US" err="1">
                <a:cs typeface="Calibri"/>
              </a:rPr>
              <a:t>tässä</a:t>
            </a:r>
            <a:r>
              <a:rPr lang="en-US">
                <a:cs typeface="Calibri"/>
              </a:rPr>
              <a:t> </a:t>
            </a:r>
            <a:r>
              <a:rPr lang="en-US" err="1">
                <a:cs typeface="Calibri"/>
              </a:rPr>
              <a:t>kuvassa</a:t>
            </a:r>
            <a:r>
              <a:rPr lang="en-US">
                <a:cs typeface="Calibri"/>
              </a:rPr>
              <a:t>?" </a:t>
            </a:r>
            <a:r>
              <a:rPr lang="en-US" err="1">
                <a:cs typeface="Calibri"/>
              </a:rPr>
              <a:t>Hyviä</a:t>
            </a:r>
            <a:r>
              <a:rPr lang="en-US">
                <a:cs typeface="Calibri"/>
              </a:rPr>
              <a:t> </a:t>
            </a:r>
            <a:r>
              <a:rPr lang="en-US" err="1">
                <a:cs typeface="Calibri"/>
              </a:rPr>
              <a:t>nostoja</a:t>
            </a:r>
            <a:r>
              <a:rPr lang="en-US">
                <a:cs typeface="Calibri"/>
              </a:rPr>
              <a:t> on </a:t>
            </a:r>
            <a:r>
              <a:rPr lang="en-US" err="1">
                <a:cs typeface="Calibri"/>
              </a:rPr>
              <a:t>esimerkiksi</a:t>
            </a:r>
            <a:r>
              <a:rPr lang="en-US">
                <a:cs typeface="Calibri"/>
              </a:rPr>
              <a:t> </a:t>
            </a:r>
            <a:r>
              <a:rPr lang="en-US" err="1">
                <a:cs typeface="Calibri"/>
              </a:rPr>
              <a:t>että</a:t>
            </a:r>
            <a:r>
              <a:rPr lang="en-US">
                <a:cs typeface="Calibri"/>
              </a:rPr>
              <a:t> "".</a:t>
            </a:r>
            <a:r>
              <a:rPr lang="en-US" err="1">
                <a:cs typeface="Calibri"/>
              </a:rPr>
              <a:t>rahat</a:t>
            </a:r>
            <a:r>
              <a:rPr lang="en-US">
                <a:cs typeface="Calibri"/>
              </a:rPr>
              <a:t> </a:t>
            </a:r>
            <a:r>
              <a:rPr lang="en-US" err="1">
                <a:cs typeface="Calibri"/>
              </a:rPr>
              <a:t>menee</a:t>
            </a:r>
            <a:r>
              <a:rPr lang="en-US">
                <a:cs typeface="Calibri"/>
              </a:rPr>
              <a:t>, </a:t>
            </a:r>
            <a:r>
              <a:rPr lang="en-US" err="1">
                <a:cs typeface="Calibri"/>
              </a:rPr>
              <a:t>joku</a:t>
            </a:r>
            <a:r>
              <a:rPr lang="en-US">
                <a:cs typeface="Calibri"/>
              </a:rPr>
              <a:t> </a:t>
            </a:r>
            <a:r>
              <a:rPr lang="en-US" err="1">
                <a:cs typeface="Calibri"/>
              </a:rPr>
              <a:t>muu</a:t>
            </a:r>
            <a:r>
              <a:rPr lang="en-US">
                <a:cs typeface="Calibri"/>
              </a:rPr>
              <a:t> </a:t>
            </a:r>
            <a:r>
              <a:rPr lang="en-US" err="1">
                <a:cs typeface="Calibri"/>
              </a:rPr>
              <a:t>tarjoaa</a:t>
            </a:r>
            <a:r>
              <a:rPr lang="en-US">
                <a:cs typeface="Calibri"/>
              </a:rPr>
              <a:t>, </a:t>
            </a:r>
            <a:r>
              <a:rPr lang="en-US" err="1">
                <a:cs typeface="Calibri"/>
              </a:rPr>
              <a:t>vahvemmatkin</a:t>
            </a:r>
            <a:r>
              <a:rPr lang="en-US">
                <a:cs typeface="Calibri"/>
              </a:rPr>
              <a:t> </a:t>
            </a:r>
            <a:r>
              <a:rPr lang="en-US" err="1">
                <a:cs typeface="Calibri"/>
              </a:rPr>
              <a:t>päihteet</a:t>
            </a:r>
            <a:r>
              <a:rPr lang="en-US">
                <a:cs typeface="Calibri"/>
              </a:rPr>
              <a:t> </a:t>
            </a:r>
            <a:r>
              <a:rPr lang="en-US" err="1">
                <a:cs typeface="Calibri"/>
              </a:rPr>
              <a:t>tulee</a:t>
            </a:r>
            <a:r>
              <a:rPr lang="en-US">
                <a:cs typeface="Calibri"/>
              </a:rPr>
              <a:t> </a:t>
            </a:r>
            <a:r>
              <a:rPr lang="en-US" err="1">
                <a:cs typeface="Calibri"/>
              </a:rPr>
              <a:t>mukaan</a:t>
            </a:r>
            <a:r>
              <a:rPr lang="en-US">
                <a:cs typeface="Calibri"/>
              </a:rPr>
              <a:t>, </a:t>
            </a:r>
            <a:r>
              <a:rPr lang="en-US" err="1">
                <a:cs typeface="Calibri"/>
              </a:rPr>
              <a:t>olemus</a:t>
            </a:r>
            <a:r>
              <a:rPr lang="en-US">
                <a:cs typeface="Calibri"/>
              </a:rPr>
              <a:t> on </a:t>
            </a:r>
            <a:r>
              <a:rPr lang="en-US" err="1">
                <a:cs typeface="Calibri"/>
              </a:rPr>
              <a:t>sekava</a:t>
            </a:r>
            <a:r>
              <a:rPr lang="en-US">
                <a:cs typeface="Calibri"/>
              </a:rPr>
              <a:t>".  </a:t>
            </a:r>
          </a:p>
          <a:p>
            <a:endParaRPr lang="en-US">
              <a:cs typeface="Calibri"/>
            </a:endParaRPr>
          </a:p>
          <a:p>
            <a:pPr marL="171450" indent="-171450">
              <a:buFont typeface="Arial"/>
              <a:buChar char="•"/>
            </a:pPr>
            <a:r>
              <a:rPr lang="en-US" err="1">
                <a:cs typeface="Calibri"/>
              </a:rPr>
              <a:t>Opettaja</a:t>
            </a:r>
            <a:r>
              <a:rPr lang="en-US">
                <a:cs typeface="Calibri"/>
              </a:rPr>
              <a:t> </a:t>
            </a:r>
            <a:r>
              <a:rPr lang="en-US" err="1">
                <a:cs typeface="Calibri"/>
              </a:rPr>
              <a:t>voi</a:t>
            </a:r>
            <a:r>
              <a:rPr lang="en-US">
                <a:cs typeface="Calibri"/>
              </a:rPr>
              <a:t> </a:t>
            </a:r>
            <a:r>
              <a:rPr lang="en-US" err="1">
                <a:cs typeface="Calibri"/>
              </a:rPr>
              <a:t>nostaa</a:t>
            </a:r>
            <a:r>
              <a:rPr lang="en-US">
                <a:cs typeface="Calibri"/>
              </a:rPr>
              <a:t> </a:t>
            </a:r>
            <a:r>
              <a:rPr lang="en-US" err="1">
                <a:cs typeface="Calibri"/>
              </a:rPr>
              <a:t>esiin</a:t>
            </a:r>
            <a:r>
              <a:rPr lang="en-US">
                <a:cs typeface="Calibri"/>
              </a:rPr>
              <a:t> </a:t>
            </a:r>
            <a:r>
              <a:rPr lang="en-US" err="1">
                <a:cs typeface="Calibri"/>
              </a:rPr>
              <a:t>leimaamisen</a:t>
            </a:r>
            <a:r>
              <a:rPr lang="en-US">
                <a:cs typeface="Calibri"/>
              </a:rPr>
              <a:t>. </a:t>
            </a:r>
            <a:r>
              <a:rPr lang="en-US" err="1">
                <a:cs typeface="Calibri"/>
              </a:rPr>
              <a:t>Riippuvainen</a:t>
            </a:r>
            <a:r>
              <a:rPr lang="en-US">
                <a:cs typeface="Calibri"/>
              </a:rPr>
              <a:t> </a:t>
            </a:r>
            <a:r>
              <a:rPr lang="en-US" err="1">
                <a:cs typeface="Calibri"/>
              </a:rPr>
              <a:t>saa</a:t>
            </a:r>
            <a:r>
              <a:rPr lang="en-US">
                <a:cs typeface="Calibri"/>
              </a:rPr>
              <a:t> </a:t>
            </a:r>
            <a:r>
              <a:rPr lang="en-US" err="1">
                <a:cs typeface="Calibri"/>
              </a:rPr>
              <a:t>helposti</a:t>
            </a:r>
            <a:r>
              <a:rPr lang="en-US">
                <a:cs typeface="Calibri"/>
              </a:rPr>
              <a:t> </a:t>
            </a:r>
            <a:r>
              <a:rPr lang="en-US" err="1">
                <a:cs typeface="Calibri"/>
              </a:rPr>
              <a:t>leiman</a:t>
            </a:r>
            <a:r>
              <a:rPr lang="en-US">
                <a:cs typeface="Calibri"/>
              </a:rPr>
              <a:t> </a:t>
            </a:r>
            <a:r>
              <a:rPr lang="en-US" err="1">
                <a:cs typeface="Calibri"/>
              </a:rPr>
              <a:t>joka</a:t>
            </a:r>
            <a:r>
              <a:rPr lang="en-US">
                <a:cs typeface="Calibri"/>
              </a:rPr>
              <a:t> </a:t>
            </a:r>
            <a:r>
              <a:rPr lang="en-US" err="1">
                <a:cs typeface="Calibri"/>
              </a:rPr>
              <a:t>voi</a:t>
            </a:r>
            <a:r>
              <a:rPr lang="en-US">
                <a:cs typeface="Calibri"/>
              </a:rPr>
              <a:t> </a:t>
            </a:r>
            <a:r>
              <a:rPr lang="en-US" err="1">
                <a:cs typeface="Calibri"/>
              </a:rPr>
              <a:t>puhekielessä</a:t>
            </a:r>
            <a:r>
              <a:rPr lang="en-US">
                <a:cs typeface="Calibri"/>
              </a:rPr>
              <a:t> olla </a:t>
            </a:r>
            <a:r>
              <a:rPr lang="en-US" err="1">
                <a:cs typeface="Calibri"/>
              </a:rPr>
              <a:t>halventava</a:t>
            </a:r>
            <a:r>
              <a:rPr lang="en-US">
                <a:cs typeface="Calibri"/>
              </a:rPr>
              <a:t> "</a:t>
            </a:r>
            <a:r>
              <a:rPr lang="en-US" err="1">
                <a:cs typeface="Calibri"/>
              </a:rPr>
              <a:t>nisti</a:t>
            </a:r>
            <a:r>
              <a:rPr lang="en-US">
                <a:cs typeface="Calibri"/>
              </a:rPr>
              <a:t>, </a:t>
            </a:r>
            <a:r>
              <a:rPr lang="en-US" err="1">
                <a:cs typeface="Calibri"/>
              </a:rPr>
              <a:t>juoppo</a:t>
            </a:r>
            <a:r>
              <a:rPr lang="en-US">
                <a:cs typeface="Calibri"/>
              </a:rPr>
              <a:t>, </a:t>
            </a:r>
            <a:r>
              <a:rPr lang="en-US" err="1">
                <a:cs typeface="Calibri"/>
              </a:rPr>
              <a:t>narkkari</a:t>
            </a:r>
            <a:r>
              <a:rPr lang="en-US">
                <a:cs typeface="Calibri"/>
              </a:rPr>
              <a:t>" </a:t>
            </a:r>
            <a:r>
              <a:rPr lang="en-US" err="1">
                <a:cs typeface="Calibri"/>
              </a:rPr>
              <a:t>yms</a:t>
            </a:r>
            <a:r>
              <a:rPr lang="en-US">
                <a:cs typeface="Calibri"/>
              </a:rPr>
              <a:t>. On </a:t>
            </a:r>
            <a:r>
              <a:rPr lang="en-US" err="1">
                <a:cs typeface="Calibri"/>
              </a:rPr>
              <a:t>tärkeä</a:t>
            </a:r>
            <a:r>
              <a:rPr lang="en-US">
                <a:cs typeface="Calibri"/>
              </a:rPr>
              <a:t> </a:t>
            </a:r>
            <a:r>
              <a:rPr lang="en-US" err="1">
                <a:cs typeface="Calibri"/>
              </a:rPr>
              <a:t>tuoda</a:t>
            </a:r>
            <a:r>
              <a:rPr lang="en-US">
                <a:cs typeface="Calibri"/>
              </a:rPr>
              <a:t> </a:t>
            </a:r>
            <a:r>
              <a:rPr lang="en-US" err="1">
                <a:cs typeface="Calibri"/>
              </a:rPr>
              <a:t>esille</a:t>
            </a:r>
            <a:r>
              <a:rPr lang="en-US">
                <a:cs typeface="Calibri"/>
              </a:rPr>
              <a:t> </a:t>
            </a:r>
            <a:r>
              <a:rPr lang="en-US" err="1">
                <a:cs typeface="Calibri"/>
              </a:rPr>
              <a:t>näkökulma</a:t>
            </a:r>
            <a:r>
              <a:rPr lang="en-US">
                <a:cs typeface="Calibri"/>
              </a:rPr>
              <a:t>, </a:t>
            </a:r>
            <a:r>
              <a:rPr lang="en-US" err="1">
                <a:cs typeface="Calibri"/>
              </a:rPr>
              <a:t>että</a:t>
            </a:r>
            <a:r>
              <a:rPr lang="en-US">
                <a:cs typeface="Calibri"/>
              </a:rPr>
              <a:t> </a:t>
            </a:r>
            <a:r>
              <a:rPr lang="en-US" err="1">
                <a:cs typeface="Calibri"/>
              </a:rPr>
              <a:t>kukaan</a:t>
            </a:r>
            <a:r>
              <a:rPr lang="en-US">
                <a:cs typeface="Calibri"/>
              </a:rPr>
              <a:t> </a:t>
            </a:r>
            <a:r>
              <a:rPr lang="en-US" err="1">
                <a:cs typeface="Calibri"/>
              </a:rPr>
              <a:t>ei</a:t>
            </a:r>
            <a:r>
              <a:rPr lang="en-US">
                <a:cs typeface="Calibri"/>
              </a:rPr>
              <a:t> </a:t>
            </a:r>
            <a:r>
              <a:rPr lang="en-US" err="1">
                <a:cs typeface="Calibri"/>
              </a:rPr>
              <a:t>nuorena</a:t>
            </a:r>
            <a:r>
              <a:rPr lang="en-US">
                <a:cs typeface="Calibri"/>
              </a:rPr>
              <a:t> </a:t>
            </a:r>
            <a:r>
              <a:rPr lang="en-US" err="1">
                <a:cs typeface="Calibri"/>
              </a:rPr>
              <a:t>suunnittele</a:t>
            </a:r>
            <a:r>
              <a:rPr lang="en-US">
                <a:cs typeface="Calibri"/>
              </a:rPr>
              <a:t> </a:t>
            </a:r>
            <a:r>
              <a:rPr lang="en-US" err="1">
                <a:cs typeface="Calibri"/>
              </a:rPr>
              <a:t>itselleen</a:t>
            </a:r>
            <a:r>
              <a:rPr lang="en-US">
                <a:cs typeface="Calibri"/>
              </a:rPr>
              <a:t> </a:t>
            </a:r>
            <a:r>
              <a:rPr lang="en-US" err="1">
                <a:cs typeface="Calibri"/>
              </a:rPr>
              <a:t>sellaista</a:t>
            </a:r>
            <a:r>
              <a:rPr lang="en-US">
                <a:cs typeface="Calibri"/>
              </a:rPr>
              <a:t> </a:t>
            </a:r>
            <a:r>
              <a:rPr lang="en-US" err="1">
                <a:cs typeface="Calibri"/>
              </a:rPr>
              <a:t>tulevaisuutta</a:t>
            </a:r>
            <a:r>
              <a:rPr lang="en-US">
                <a:cs typeface="Calibri"/>
              </a:rPr>
              <a:t>, </a:t>
            </a:r>
            <a:r>
              <a:rPr lang="en-US" err="1">
                <a:cs typeface="Calibri"/>
              </a:rPr>
              <a:t>vaan</a:t>
            </a:r>
            <a:r>
              <a:rPr lang="en-US">
                <a:cs typeface="Calibri"/>
              </a:rPr>
              <a:t> </a:t>
            </a:r>
            <a:r>
              <a:rPr lang="en-US" err="1">
                <a:cs typeface="Calibri"/>
              </a:rPr>
              <a:t>riippuvuus</a:t>
            </a:r>
            <a:r>
              <a:rPr lang="en-US">
                <a:cs typeface="Calibri"/>
              </a:rPr>
              <a:t> </a:t>
            </a:r>
            <a:r>
              <a:rPr lang="en-US" err="1">
                <a:cs typeface="Calibri"/>
              </a:rPr>
              <a:t>aiheuttaa</a:t>
            </a:r>
            <a:r>
              <a:rPr lang="en-US">
                <a:cs typeface="Calibri"/>
              </a:rPr>
              <a:t> </a:t>
            </a:r>
            <a:r>
              <a:rPr lang="en-US" err="1">
                <a:cs typeface="Calibri"/>
              </a:rPr>
              <a:t>sen.</a:t>
            </a:r>
            <a:r>
              <a:rPr lang="en-US">
                <a:cs typeface="Calibri"/>
              </a:rPr>
              <a:t> </a:t>
            </a:r>
          </a:p>
          <a:p>
            <a:pPr marL="171450" indent="-171450">
              <a:buFont typeface="Arial"/>
              <a:buChar char="•"/>
            </a:pPr>
            <a:r>
              <a:rPr lang="en-US" err="1">
                <a:cs typeface="Calibri"/>
              </a:rPr>
              <a:t>Ihmisarvo</a:t>
            </a:r>
            <a:r>
              <a:rPr lang="en-US">
                <a:cs typeface="Calibri"/>
              </a:rPr>
              <a:t> - </a:t>
            </a:r>
            <a:r>
              <a:rPr lang="en-US" err="1">
                <a:cs typeface="Calibri"/>
              </a:rPr>
              <a:t>jokainen</a:t>
            </a:r>
            <a:r>
              <a:rPr lang="en-US">
                <a:cs typeface="Calibri"/>
              </a:rPr>
              <a:t> </a:t>
            </a:r>
            <a:r>
              <a:rPr lang="en-US" err="1">
                <a:cs typeface="Calibri"/>
              </a:rPr>
              <a:t>meistä</a:t>
            </a:r>
            <a:r>
              <a:rPr lang="en-US">
                <a:cs typeface="Calibri"/>
              </a:rPr>
              <a:t> on saman </a:t>
            </a:r>
            <a:r>
              <a:rPr lang="en-US" err="1">
                <a:cs typeface="Calibri"/>
              </a:rPr>
              <a:t>arvoinen</a:t>
            </a:r>
            <a:r>
              <a:rPr lang="en-US">
                <a:cs typeface="Calibri"/>
              </a:rPr>
              <a:t> </a:t>
            </a:r>
            <a:r>
              <a:rPr lang="en-US" err="1">
                <a:cs typeface="Calibri"/>
              </a:rPr>
              <a:t>haasteista</a:t>
            </a:r>
            <a:r>
              <a:rPr lang="en-US">
                <a:cs typeface="Calibri"/>
              </a:rPr>
              <a:t> </a:t>
            </a:r>
            <a:r>
              <a:rPr lang="en-US" err="1">
                <a:cs typeface="Calibri"/>
              </a:rPr>
              <a:t>huolimatta</a:t>
            </a:r>
            <a:r>
              <a:rPr lang="en-US">
                <a:cs typeface="Calibri"/>
              </a:rPr>
              <a:t>.</a:t>
            </a:r>
          </a:p>
          <a:p>
            <a:pPr marL="171450" indent="-171450">
              <a:buFont typeface="Arial"/>
              <a:buChar char="•"/>
            </a:pPr>
            <a:r>
              <a:rPr lang="en-US">
                <a:cs typeface="Calibri"/>
              </a:rPr>
              <a:t>Jos/</a:t>
            </a:r>
            <a:r>
              <a:rPr lang="en-US" err="1">
                <a:cs typeface="Calibri"/>
              </a:rPr>
              <a:t>kun</a:t>
            </a:r>
            <a:r>
              <a:rPr lang="en-US">
                <a:cs typeface="Calibri"/>
              </a:rPr>
              <a:t> </a:t>
            </a:r>
            <a:r>
              <a:rPr lang="en-US" err="1">
                <a:cs typeface="Calibri"/>
              </a:rPr>
              <a:t>käyttäjä</a:t>
            </a:r>
            <a:r>
              <a:rPr lang="en-US">
                <a:cs typeface="Calibri"/>
              </a:rPr>
              <a:t> </a:t>
            </a:r>
            <a:r>
              <a:rPr lang="en-US" err="1">
                <a:cs typeface="Calibri"/>
              </a:rPr>
              <a:t>pääsee</a:t>
            </a:r>
            <a:r>
              <a:rPr lang="en-US">
                <a:cs typeface="Calibri"/>
              </a:rPr>
              <a:t> </a:t>
            </a:r>
            <a:r>
              <a:rPr lang="en-US" err="1">
                <a:cs typeface="Calibri"/>
              </a:rPr>
              <a:t>irti</a:t>
            </a:r>
            <a:r>
              <a:rPr lang="en-US">
                <a:cs typeface="Calibri"/>
              </a:rPr>
              <a:t> </a:t>
            </a:r>
            <a:r>
              <a:rPr lang="en-US" err="1">
                <a:cs typeface="Calibri"/>
              </a:rPr>
              <a:t>päihteistä</a:t>
            </a:r>
            <a:r>
              <a:rPr lang="en-US">
                <a:cs typeface="Calibri"/>
              </a:rPr>
              <a:t>, </a:t>
            </a:r>
            <a:r>
              <a:rPr lang="en-US" err="1">
                <a:cs typeface="Calibri"/>
              </a:rPr>
              <a:t>leimasta</a:t>
            </a:r>
            <a:r>
              <a:rPr lang="en-US">
                <a:cs typeface="Calibri"/>
              </a:rPr>
              <a:t> on </a:t>
            </a:r>
            <a:r>
              <a:rPr lang="en-US" err="1">
                <a:cs typeface="Calibri"/>
              </a:rPr>
              <a:t>vaikeampi</a:t>
            </a:r>
            <a:r>
              <a:rPr lang="en-US">
                <a:cs typeface="Calibri"/>
              </a:rPr>
              <a:t> </a:t>
            </a:r>
            <a:r>
              <a:rPr lang="en-US" err="1">
                <a:cs typeface="Calibri"/>
              </a:rPr>
              <a:t>päästä</a:t>
            </a:r>
            <a:r>
              <a:rPr lang="en-US">
                <a:cs typeface="Calibri"/>
              </a:rPr>
              <a:t> </a:t>
            </a:r>
            <a:r>
              <a:rPr lang="en-US" err="1">
                <a:cs typeface="Calibri"/>
              </a:rPr>
              <a:t>eroon</a:t>
            </a:r>
            <a:r>
              <a:rPr lang="en-US">
                <a:cs typeface="Calibri"/>
              </a:rPr>
              <a:t> ja </a:t>
            </a:r>
            <a:r>
              <a:rPr lang="en-US" err="1">
                <a:cs typeface="Calibri"/>
              </a:rPr>
              <a:t>leimaantuminen</a:t>
            </a:r>
            <a:r>
              <a:rPr lang="en-US">
                <a:cs typeface="Calibri"/>
              </a:rPr>
              <a:t> </a:t>
            </a:r>
            <a:r>
              <a:rPr lang="en-US" err="1">
                <a:cs typeface="Calibri"/>
              </a:rPr>
              <a:t>voi</a:t>
            </a:r>
            <a:r>
              <a:rPr lang="en-US">
                <a:cs typeface="Calibri"/>
              </a:rPr>
              <a:t> </a:t>
            </a:r>
            <a:r>
              <a:rPr lang="en-US" err="1">
                <a:cs typeface="Calibri"/>
              </a:rPr>
              <a:t>vaikuttaa</a:t>
            </a:r>
            <a:r>
              <a:rPr lang="en-US">
                <a:cs typeface="Calibri"/>
              </a:rPr>
              <a:t> </a:t>
            </a:r>
            <a:r>
              <a:rPr lang="en-US" err="1">
                <a:cs typeface="Calibri"/>
              </a:rPr>
              <a:t>myös</a:t>
            </a:r>
            <a:r>
              <a:rPr lang="en-US">
                <a:cs typeface="Calibri"/>
              </a:rPr>
              <a:t> </a:t>
            </a:r>
            <a:r>
              <a:rPr lang="en-US" err="1">
                <a:cs typeface="Calibri"/>
              </a:rPr>
              <a:t>riippuvuuden</a:t>
            </a:r>
            <a:r>
              <a:rPr lang="en-US">
                <a:cs typeface="Calibri"/>
              </a:rPr>
              <a:t> </a:t>
            </a:r>
            <a:r>
              <a:rPr lang="en-US" err="1">
                <a:cs typeface="Calibri"/>
              </a:rPr>
              <a:t>jatkumiseen</a:t>
            </a:r>
            <a:r>
              <a:rPr lang="en-US">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62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Tärkeä</a:t>
            </a:r>
            <a:r>
              <a:rPr lang="en-US">
                <a:cs typeface="Calibri"/>
              </a:rPr>
              <a:t> </a:t>
            </a:r>
            <a:r>
              <a:rPr lang="en-US" err="1">
                <a:cs typeface="Calibri"/>
              </a:rPr>
              <a:t>myös</a:t>
            </a:r>
            <a:r>
              <a:rPr lang="en-US">
                <a:cs typeface="Calibri"/>
              </a:rPr>
              <a:t> </a:t>
            </a:r>
            <a:r>
              <a:rPr lang="en-US" err="1">
                <a:cs typeface="Calibri"/>
              </a:rPr>
              <a:t>muistuttaa</a:t>
            </a:r>
            <a:r>
              <a:rPr lang="en-US">
                <a:cs typeface="Calibri"/>
              </a:rPr>
              <a:t>, </a:t>
            </a:r>
            <a:r>
              <a:rPr lang="en-US" err="1">
                <a:cs typeface="Calibri"/>
              </a:rPr>
              <a:t>että</a:t>
            </a:r>
            <a:r>
              <a:rPr lang="en-US">
                <a:cs typeface="Calibri"/>
              </a:rPr>
              <a:t> </a:t>
            </a:r>
            <a:r>
              <a:rPr lang="en-US" err="1">
                <a:cs typeface="Calibri"/>
              </a:rPr>
              <a:t>riippuvuutta</a:t>
            </a:r>
            <a:r>
              <a:rPr lang="en-US">
                <a:cs typeface="Calibri"/>
              </a:rPr>
              <a:t> </a:t>
            </a:r>
            <a:r>
              <a:rPr lang="en-US" err="1">
                <a:cs typeface="Calibri"/>
              </a:rPr>
              <a:t>voi</a:t>
            </a:r>
            <a:r>
              <a:rPr lang="en-US">
                <a:cs typeface="Calibri"/>
              </a:rPr>
              <a:t> olla </a:t>
            </a:r>
            <a:r>
              <a:rPr lang="en-US" err="1">
                <a:cs typeface="Calibri"/>
              </a:rPr>
              <a:t>myös</a:t>
            </a:r>
            <a:r>
              <a:rPr lang="en-US">
                <a:cs typeface="Calibri"/>
              </a:rPr>
              <a:t> </a:t>
            </a:r>
            <a:r>
              <a:rPr lang="en-US" err="1">
                <a:cs typeface="Calibri"/>
              </a:rPr>
              <a:t>lievää</a:t>
            </a:r>
            <a:r>
              <a:rPr lang="en-US">
                <a:cs typeface="Calibri"/>
              </a:rPr>
              <a:t>, </a:t>
            </a:r>
            <a:r>
              <a:rPr lang="en-US" err="1">
                <a:cs typeface="Calibri"/>
              </a:rPr>
              <a:t>jolloin</a:t>
            </a:r>
            <a:r>
              <a:rPr lang="en-US">
                <a:cs typeface="Calibri"/>
              </a:rPr>
              <a:t> </a:t>
            </a:r>
            <a:r>
              <a:rPr lang="en-US" err="1">
                <a:cs typeface="Calibri"/>
              </a:rPr>
              <a:t>ei</a:t>
            </a:r>
            <a:r>
              <a:rPr lang="en-US">
                <a:cs typeface="Calibri"/>
              </a:rPr>
              <a:t> ole </a:t>
            </a:r>
            <a:r>
              <a:rPr lang="en-US" err="1">
                <a:cs typeface="Calibri"/>
              </a:rPr>
              <a:t>tarve</a:t>
            </a:r>
            <a:r>
              <a:rPr lang="en-US">
                <a:cs typeface="Calibri"/>
              </a:rPr>
              <a:t> </a:t>
            </a:r>
            <a:r>
              <a:rPr lang="en-US" err="1">
                <a:cs typeface="Calibri"/>
              </a:rPr>
              <a:t>huolestua</a:t>
            </a:r>
            <a:r>
              <a:rPr lang="en-US">
                <a:cs typeface="Calibri"/>
              </a:rPr>
              <a:t> (</a:t>
            </a:r>
            <a:r>
              <a:rPr lang="en-US" err="1">
                <a:cs typeface="Calibri"/>
              </a:rPr>
              <a:t>esim</a:t>
            </a:r>
            <a:r>
              <a:rPr lang="en-US">
                <a:cs typeface="Calibri"/>
              </a:rPr>
              <a:t>. </a:t>
            </a:r>
            <a:r>
              <a:rPr lang="en-US" err="1">
                <a:cs typeface="Calibri"/>
              </a:rPr>
              <a:t>omien</a:t>
            </a:r>
            <a:r>
              <a:rPr lang="en-US">
                <a:cs typeface="Calibri"/>
              </a:rPr>
              <a:t> </a:t>
            </a:r>
            <a:r>
              <a:rPr lang="en-US" err="1">
                <a:cs typeface="Calibri"/>
              </a:rPr>
              <a:t>vanhempien</a:t>
            </a:r>
            <a:r>
              <a:rPr lang="en-US">
                <a:cs typeface="Calibri"/>
              </a:rPr>
              <a:t> </a:t>
            </a:r>
            <a:r>
              <a:rPr lang="en-US" err="1">
                <a:cs typeface="Calibri"/>
              </a:rPr>
              <a:t>tupakointi</a:t>
            </a:r>
            <a:r>
              <a:rPr lang="en-US">
                <a:cs typeface="Calibri"/>
              </a:rPr>
              <a:t>).</a:t>
            </a:r>
          </a:p>
          <a:p>
            <a:pPr marL="171450" indent="-171450">
              <a:buFont typeface="Arial"/>
              <a:buChar char="•"/>
            </a:pPr>
            <a:r>
              <a:rPr lang="en-US" err="1">
                <a:cs typeface="Calibri"/>
              </a:rPr>
              <a:t>Milloin</a:t>
            </a:r>
            <a:r>
              <a:rPr lang="en-US">
                <a:cs typeface="Calibri"/>
              </a:rPr>
              <a:t> </a:t>
            </a:r>
            <a:r>
              <a:rPr lang="en-US" err="1">
                <a:cs typeface="Calibri"/>
              </a:rPr>
              <a:t>riippuvuus</a:t>
            </a:r>
            <a:r>
              <a:rPr lang="en-US">
                <a:cs typeface="Calibri"/>
              </a:rPr>
              <a:t> </a:t>
            </a:r>
            <a:r>
              <a:rPr lang="en-US" err="1">
                <a:cs typeface="Calibri"/>
              </a:rPr>
              <a:t>sitten</a:t>
            </a:r>
            <a:r>
              <a:rPr lang="en-US">
                <a:cs typeface="Calibri"/>
              </a:rPr>
              <a:t> on </a:t>
            </a:r>
            <a:r>
              <a:rPr lang="en-US" err="1">
                <a:cs typeface="Calibri"/>
              </a:rPr>
              <a:t>vakava</a:t>
            </a:r>
            <a:r>
              <a:rPr lang="en-US">
                <a:cs typeface="Calibri"/>
              </a:rPr>
              <a:t>? Kun </a:t>
            </a:r>
            <a:r>
              <a:rPr lang="en-US" err="1">
                <a:cs typeface="Calibri"/>
              </a:rPr>
              <a:t>riippuvuutta</a:t>
            </a:r>
            <a:r>
              <a:rPr lang="en-US">
                <a:cs typeface="Calibri"/>
              </a:rPr>
              <a:t> </a:t>
            </a:r>
            <a:r>
              <a:rPr lang="en-US" err="1">
                <a:cs typeface="Calibri"/>
              </a:rPr>
              <a:t>aiheuttava</a:t>
            </a:r>
            <a:r>
              <a:rPr lang="en-US">
                <a:cs typeface="Calibri"/>
              </a:rPr>
              <a:t> </a:t>
            </a:r>
            <a:r>
              <a:rPr lang="en-US" err="1">
                <a:cs typeface="Calibri"/>
              </a:rPr>
              <a:t>asia</a:t>
            </a:r>
            <a:r>
              <a:rPr lang="en-US">
                <a:cs typeface="Calibri"/>
              </a:rPr>
              <a:t> </a:t>
            </a:r>
            <a:r>
              <a:rPr lang="en-US" err="1">
                <a:cs typeface="Calibri"/>
              </a:rPr>
              <a:t>menee</a:t>
            </a:r>
            <a:r>
              <a:rPr lang="en-US">
                <a:cs typeface="Calibri"/>
              </a:rPr>
              <a:t> </a:t>
            </a:r>
            <a:r>
              <a:rPr lang="en-US" err="1">
                <a:cs typeface="Calibri"/>
              </a:rPr>
              <a:t>muiden</a:t>
            </a:r>
            <a:r>
              <a:rPr lang="en-US">
                <a:cs typeface="Calibri"/>
              </a:rPr>
              <a:t> </a:t>
            </a:r>
            <a:r>
              <a:rPr lang="en-US" err="1">
                <a:cs typeface="Calibri"/>
              </a:rPr>
              <a:t>tärkeiden</a:t>
            </a:r>
            <a:r>
              <a:rPr lang="en-US">
                <a:cs typeface="Calibri"/>
              </a:rPr>
              <a:t> </a:t>
            </a:r>
            <a:r>
              <a:rPr lang="en-US" err="1">
                <a:cs typeface="Calibri"/>
              </a:rPr>
              <a:t>asioiden</a:t>
            </a:r>
            <a:r>
              <a:rPr lang="en-US">
                <a:cs typeface="Calibri"/>
              </a:rPr>
              <a:t> </a:t>
            </a:r>
            <a:r>
              <a:rPr lang="en-US" err="1">
                <a:cs typeface="Calibri"/>
              </a:rPr>
              <a:t>edelle</a:t>
            </a:r>
            <a:r>
              <a:rPr lang="en-US">
                <a:cs typeface="Calibri"/>
              </a:rPr>
              <a:t> ja </a:t>
            </a:r>
            <a:r>
              <a:rPr lang="en-US" err="1">
                <a:cs typeface="Calibri"/>
              </a:rPr>
              <a:t>elämä</a:t>
            </a:r>
            <a:r>
              <a:rPr lang="en-US">
                <a:cs typeface="Calibri"/>
              </a:rPr>
              <a:t> </a:t>
            </a:r>
            <a:r>
              <a:rPr lang="en-US" err="1">
                <a:cs typeface="Calibri"/>
              </a:rPr>
              <a:t>pyörii</a:t>
            </a:r>
            <a:r>
              <a:rPr lang="en-US">
                <a:cs typeface="Calibri"/>
              </a:rPr>
              <a:t> </a:t>
            </a:r>
            <a:r>
              <a:rPr lang="en-US" err="1">
                <a:cs typeface="Calibri"/>
              </a:rPr>
              <a:t>riippuvuuden</a:t>
            </a:r>
            <a:r>
              <a:rPr lang="en-US">
                <a:cs typeface="Calibri"/>
              </a:rPr>
              <a:t> </a:t>
            </a:r>
            <a:r>
              <a:rPr lang="en-US" err="1">
                <a:cs typeface="Calibri"/>
              </a:rPr>
              <a:t>aiheuttajan</a:t>
            </a:r>
            <a:r>
              <a:rPr lang="en-US">
                <a:cs typeface="Calibri"/>
              </a:rPr>
              <a:t> </a:t>
            </a:r>
            <a:r>
              <a:rPr lang="en-US" err="1">
                <a:cs typeface="Calibri"/>
              </a:rPr>
              <a:t>ympärillä</a:t>
            </a:r>
            <a:r>
              <a:rPr lang="en-US">
                <a:cs typeface="Calibri"/>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1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Tärkeä</a:t>
            </a:r>
            <a:r>
              <a:rPr lang="en-US">
                <a:cs typeface="Calibri"/>
              </a:rPr>
              <a:t> </a:t>
            </a:r>
            <a:r>
              <a:rPr lang="en-US" err="1">
                <a:cs typeface="Calibri"/>
              </a:rPr>
              <a:t>tuoda</a:t>
            </a:r>
            <a:r>
              <a:rPr lang="en-US">
                <a:cs typeface="Calibri"/>
              </a:rPr>
              <a:t> </a:t>
            </a:r>
            <a:r>
              <a:rPr lang="en-US" err="1">
                <a:cs typeface="Calibri"/>
              </a:rPr>
              <a:t>esille</a:t>
            </a:r>
            <a:r>
              <a:rPr lang="en-US">
                <a:cs typeface="Calibri"/>
              </a:rPr>
              <a:t>, </a:t>
            </a:r>
            <a:r>
              <a:rPr lang="en-US" err="1">
                <a:cs typeface="Calibri"/>
              </a:rPr>
              <a:t>että</a:t>
            </a:r>
            <a:r>
              <a:rPr lang="en-US">
                <a:cs typeface="Calibri"/>
              </a:rPr>
              <a:t> </a:t>
            </a:r>
            <a:r>
              <a:rPr lang="en-US" err="1">
                <a:cs typeface="Calibri"/>
              </a:rPr>
              <a:t>nämä</a:t>
            </a:r>
            <a:r>
              <a:rPr lang="en-US">
                <a:cs typeface="Calibri"/>
              </a:rPr>
              <a:t> </a:t>
            </a:r>
            <a:r>
              <a:rPr lang="en-US" err="1">
                <a:cs typeface="Calibri"/>
              </a:rPr>
              <a:t>ovat</a:t>
            </a:r>
            <a:r>
              <a:rPr lang="en-US">
                <a:cs typeface="Calibri"/>
              </a:rPr>
              <a:t> </a:t>
            </a:r>
            <a:r>
              <a:rPr lang="en-US" err="1">
                <a:cs typeface="Calibri"/>
              </a:rPr>
              <a:t>asioita</a:t>
            </a:r>
            <a:r>
              <a:rPr lang="en-US">
                <a:cs typeface="Calibri"/>
              </a:rPr>
              <a:t> </a:t>
            </a:r>
            <a:r>
              <a:rPr lang="en-US" err="1">
                <a:cs typeface="Calibri"/>
              </a:rPr>
              <a:t>joista</a:t>
            </a:r>
            <a:r>
              <a:rPr lang="en-US">
                <a:cs typeface="Calibri"/>
              </a:rPr>
              <a:t> </a:t>
            </a:r>
            <a:r>
              <a:rPr lang="en-US" err="1">
                <a:cs typeface="Calibri"/>
              </a:rPr>
              <a:t>suurimpaan</a:t>
            </a:r>
            <a:r>
              <a:rPr lang="en-US">
                <a:cs typeface="Calibri"/>
              </a:rPr>
              <a:t> </a:t>
            </a:r>
            <a:r>
              <a:rPr lang="en-US" err="1">
                <a:cs typeface="Calibri"/>
              </a:rPr>
              <a:t>osaan</a:t>
            </a:r>
            <a:r>
              <a:rPr lang="en-US">
                <a:cs typeface="Calibri"/>
              </a:rPr>
              <a:t> </a:t>
            </a:r>
            <a:r>
              <a:rPr lang="en-US" err="1">
                <a:cs typeface="Calibri"/>
              </a:rPr>
              <a:t>voi</a:t>
            </a:r>
            <a:r>
              <a:rPr lang="en-US">
                <a:cs typeface="Calibri"/>
              </a:rPr>
              <a:t> </a:t>
            </a:r>
            <a:r>
              <a:rPr lang="en-US" err="1">
                <a:cs typeface="Calibri"/>
              </a:rPr>
              <a:t>vaikuttaa</a:t>
            </a:r>
            <a:r>
              <a:rPr lang="en-US">
                <a:cs typeface="Calibri"/>
              </a:rPr>
              <a:t> </a:t>
            </a:r>
            <a:r>
              <a:rPr lang="en-US" err="1">
                <a:cs typeface="Calibri"/>
              </a:rPr>
              <a:t>itse</a:t>
            </a:r>
            <a:r>
              <a:rPr lang="en-US">
                <a:cs typeface="Calibri"/>
              </a:rPr>
              <a:t>. </a:t>
            </a:r>
            <a:endParaRPr lang="fi-FI"/>
          </a:p>
          <a:p>
            <a:pPr marL="171450" indent="-171450">
              <a:buFont typeface="Arial"/>
              <a:buChar char="•"/>
            </a:pPr>
            <a:r>
              <a:rPr lang="en-US" err="1">
                <a:cs typeface="Calibri"/>
              </a:rPr>
              <a:t>Onnistumiset</a:t>
            </a:r>
            <a:r>
              <a:rPr lang="en-US">
                <a:cs typeface="Calibri"/>
              </a:rPr>
              <a:t> </a:t>
            </a:r>
            <a:r>
              <a:rPr lang="en-US" err="1">
                <a:cs typeface="Calibri"/>
              </a:rPr>
              <a:t>voivat</a:t>
            </a:r>
            <a:r>
              <a:rPr lang="en-US">
                <a:cs typeface="Calibri"/>
              </a:rPr>
              <a:t> olla </a:t>
            </a:r>
            <a:r>
              <a:rPr lang="en-US" err="1">
                <a:cs typeface="Calibri"/>
              </a:rPr>
              <a:t>pieniä</a:t>
            </a:r>
            <a:r>
              <a:rPr lang="en-US">
                <a:cs typeface="Calibri"/>
              </a:rPr>
              <a:t> </a:t>
            </a:r>
            <a:r>
              <a:rPr lang="en-US" err="1">
                <a:cs typeface="Calibri"/>
              </a:rPr>
              <a:t>arjen</a:t>
            </a:r>
            <a:r>
              <a:rPr lang="en-US">
                <a:cs typeface="Calibri"/>
              </a:rPr>
              <a:t> </a:t>
            </a:r>
            <a:r>
              <a:rPr lang="en-US" err="1">
                <a:cs typeface="Calibri"/>
              </a:rPr>
              <a:t>asioita</a:t>
            </a:r>
            <a:r>
              <a:rPr lang="en-US">
                <a:cs typeface="Calibri"/>
              </a:rPr>
              <a:t>. </a:t>
            </a:r>
            <a:r>
              <a:rPr lang="en-US" err="1">
                <a:cs typeface="Calibri"/>
              </a:rPr>
              <a:t>Esimerkiksi</a:t>
            </a:r>
            <a:r>
              <a:rPr lang="en-US">
                <a:cs typeface="Calibri"/>
              </a:rPr>
              <a:t> jo se, </a:t>
            </a:r>
            <a:r>
              <a:rPr lang="en-US" err="1">
                <a:cs typeface="Calibri"/>
              </a:rPr>
              <a:t>että</a:t>
            </a:r>
            <a:r>
              <a:rPr lang="en-US">
                <a:cs typeface="Calibri"/>
              </a:rPr>
              <a:t> on </a:t>
            </a:r>
            <a:r>
              <a:rPr lang="en-US" err="1">
                <a:cs typeface="Calibri"/>
              </a:rPr>
              <a:t>tänä</a:t>
            </a:r>
            <a:r>
              <a:rPr lang="en-US">
                <a:cs typeface="Calibri"/>
              </a:rPr>
              <a:t> </a:t>
            </a:r>
            <a:r>
              <a:rPr lang="en-US" err="1">
                <a:cs typeface="Calibri"/>
              </a:rPr>
              <a:t>aamuna</a:t>
            </a:r>
            <a:r>
              <a:rPr lang="en-US">
                <a:cs typeface="Calibri"/>
              </a:rPr>
              <a:t> </a:t>
            </a:r>
            <a:r>
              <a:rPr lang="en-US" err="1">
                <a:cs typeface="Calibri"/>
              </a:rPr>
              <a:t>noussut</a:t>
            </a:r>
            <a:r>
              <a:rPr lang="en-US">
                <a:cs typeface="Calibri"/>
              </a:rPr>
              <a:t> ja </a:t>
            </a:r>
            <a:r>
              <a:rPr lang="en-US" err="1">
                <a:cs typeface="Calibri"/>
              </a:rPr>
              <a:t>päässyt</a:t>
            </a:r>
            <a:r>
              <a:rPr lang="en-US">
                <a:cs typeface="Calibri"/>
              </a:rPr>
              <a:t> </a:t>
            </a:r>
            <a:r>
              <a:rPr lang="en-US" err="1">
                <a:cs typeface="Calibri"/>
              </a:rPr>
              <a:t>kouluun</a:t>
            </a:r>
            <a:r>
              <a:rPr lang="en-US">
                <a:cs typeface="Calibri"/>
              </a:rPr>
              <a:t> on </a:t>
            </a:r>
            <a:r>
              <a:rPr lang="en-US" err="1">
                <a:cs typeface="Calibri"/>
              </a:rPr>
              <a:t>onnistuminen</a:t>
            </a:r>
            <a:r>
              <a:rPr lang="en-US">
                <a:cs typeface="Calibri"/>
              </a:rPr>
              <a:t>. </a:t>
            </a:r>
          </a:p>
          <a:p>
            <a:endParaRPr lang="en-US">
              <a:cs typeface="Calibri"/>
            </a:endParaRPr>
          </a:p>
          <a:p>
            <a:pPr marL="171450" indent="-171450">
              <a:buFont typeface="Arial"/>
              <a:buChar char="•"/>
            </a:pPr>
            <a:r>
              <a:rPr lang="en-US" err="1">
                <a:cs typeface="Calibri"/>
              </a:rPr>
              <a:t>Mitä</a:t>
            </a:r>
            <a:r>
              <a:rPr lang="en-US">
                <a:cs typeface="Calibri"/>
              </a:rPr>
              <a:t> on </a:t>
            </a:r>
            <a:r>
              <a:rPr lang="en-US" err="1">
                <a:cs typeface="Calibri"/>
              </a:rPr>
              <a:t>hyvä</a:t>
            </a:r>
            <a:r>
              <a:rPr lang="en-US">
                <a:cs typeface="Calibri"/>
              </a:rPr>
              <a:t> </a:t>
            </a:r>
            <a:r>
              <a:rPr lang="en-US" err="1">
                <a:cs typeface="Calibri"/>
              </a:rPr>
              <a:t>itsetunto</a:t>
            </a:r>
            <a:r>
              <a:rPr lang="en-US">
                <a:cs typeface="Calibri"/>
              </a:rPr>
              <a:t>? </a:t>
            </a:r>
            <a:r>
              <a:rPr lang="en-US" err="1">
                <a:cs typeface="Calibri"/>
              </a:rPr>
              <a:t>Entä</a:t>
            </a:r>
            <a:r>
              <a:rPr lang="en-US">
                <a:cs typeface="Calibri"/>
              </a:rPr>
              <a:t> </a:t>
            </a:r>
            <a:r>
              <a:rPr lang="en-US" err="1">
                <a:cs typeface="Calibri"/>
              </a:rPr>
              <a:t>myönteinen</a:t>
            </a:r>
            <a:r>
              <a:rPr lang="en-US">
                <a:cs typeface="Calibri"/>
              </a:rPr>
              <a:t> </a:t>
            </a:r>
            <a:r>
              <a:rPr lang="en-US" err="1">
                <a:cs typeface="Calibri"/>
              </a:rPr>
              <a:t>minäkuva</a:t>
            </a:r>
            <a:r>
              <a:rPr lang="en-US">
                <a:cs typeface="Calibri"/>
              </a:rPr>
              <a:t>?</a:t>
            </a:r>
          </a:p>
          <a:p>
            <a:pPr marL="171450" indent="-171450">
              <a:buFont typeface="Arial"/>
              <a:buChar char="•"/>
            </a:pPr>
            <a:r>
              <a:rPr lang="en-US">
                <a:cs typeface="Calibri"/>
              </a:rPr>
              <a:t>Eli </a:t>
            </a:r>
            <a:r>
              <a:rPr lang="en-US" err="1">
                <a:cs typeface="Calibri"/>
              </a:rPr>
              <a:t>käydään</a:t>
            </a:r>
            <a:r>
              <a:rPr lang="en-US">
                <a:cs typeface="Calibri"/>
              </a:rPr>
              <a:t> </a:t>
            </a:r>
            <a:r>
              <a:rPr lang="en-US" err="1">
                <a:cs typeface="Calibri"/>
              </a:rPr>
              <a:t>läpi</a:t>
            </a:r>
            <a:r>
              <a:rPr lang="en-US">
                <a:cs typeface="Calibri"/>
              </a:rPr>
              <a:t> </a:t>
            </a:r>
            <a:r>
              <a:rPr lang="en-US" err="1">
                <a:cs typeface="Calibri"/>
              </a:rPr>
              <a:t>asioita</a:t>
            </a:r>
            <a:r>
              <a:rPr lang="en-US">
                <a:cs typeface="Calibri"/>
              </a:rPr>
              <a:t> </a:t>
            </a:r>
            <a:r>
              <a:rPr lang="en-US" err="1">
                <a:cs typeface="Calibri"/>
              </a:rPr>
              <a:t>miten</a:t>
            </a:r>
            <a:r>
              <a:rPr lang="en-US">
                <a:cs typeface="Calibri"/>
              </a:rPr>
              <a:t> </a:t>
            </a:r>
            <a:r>
              <a:rPr lang="en-US" err="1">
                <a:cs typeface="Calibri"/>
              </a:rPr>
              <a:t>itsestään</a:t>
            </a:r>
            <a:r>
              <a:rPr lang="en-US">
                <a:cs typeface="Calibri"/>
              </a:rPr>
              <a:t> </a:t>
            </a:r>
            <a:r>
              <a:rPr lang="en-US" err="1">
                <a:cs typeface="Calibri"/>
              </a:rPr>
              <a:t>ajattelee</a:t>
            </a:r>
            <a:r>
              <a:rPr lang="en-US">
                <a:cs typeface="Calibri"/>
              </a:rPr>
              <a:t> </a:t>
            </a:r>
            <a:r>
              <a:rPr lang="en-US" err="1">
                <a:cs typeface="Calibri"/>
              </a:rPr>
              <a:t>hyvää</a:t>
            </a:r>
            <a:r>
              <a:rPr lang="en-US">
                <a:cs typeface="Calibri"/>
              </a:rPr>
              <a:t> ja </a:t>
            </a:r>
            <a:r>
              <a:rPr lang="en-US" err="1">
                <a:cs typeface="Calibri"/>
              </a:rPr>
              <a:t>onko</a:t>
            </a:r>
            <a:r>
              <a:rPr lang="en-US">
                <a:cs typeface="Calibri"/>
              </a:rPr>
              <a:t> se </a:t>
            </a:r>
            <a:r>
              <a:rPr lang="en-US" err="1">
                <a:cs typeface="Calibri"/>
              </a:rPr>
              <a:t>vaikeaa</a:t>
            </a:r>
            <a:r>
              <a:rPr lang="en-US">
                <a:cs typeface="Calibri"/>
              </a:rPr>
              <a:t>. </a:t>
            </a:r>
            <a:r>
              <a:rPr lang="en-US" err="1">
                <a:cs typeface="Calibri"/>
              </a:rPr>
              <a:t>Tunnin</a:t>
            </a:r>
            <a:r>
              <a:rPr lang="en-US">
                <a:cs typeface="Calibri"/>
              </a:rPr>
              <a:t> </a:t>
            </a:r>
            <a:r>
              <a:rPr lang="en-US" err="1">
                <a:cs typeface="Calibri"/>
              </a:rPr>
              <a:t>seuraava</a:t>
            </a:r>
            <a:r>
              <a:rPr lang="en-US">
                <a:cs typeface="Calibri"/>
              </a:rPr>
              <a:t> </a:t>
            </a:r>
            <a:r>
              <a:rPr lang="en-US" err="1">
                <a:cs typeface="Calibri"/>
              </a:rPr>
              <a:t>tehtävä</a:t>
            </a:r>
            <a:r>
              <a:rPr lang="en-US">
                <a:cs typeface="Calibri"/>
              </a:rPr>
              <a:t> </a:t>
            </a:r>
            <a:r>
              <a:rPr lang="en-US" err="1">
                <a:cs typeface="Calibri"/>
              </a:rPr>
              <a:t>liittyy</a:t>
            </a:r>
            <a:r>
              <a:rPr lang="en-US">
                <a:cs typeface="Calibri"/>
              </a:rPr>
              <a:t> </a:t>
            </a:r>
            <a:r>
              <a:rPr lang="en-US" err="1">
                <a:cs typeface="Calibri"/>
              </a:rPr>
              <a:t>tähän</a:t>
            </a:r>
            <a:r>
              <a:rPr lang="en-US">
                <a:cs typeface="Calibri"/>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03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Ominaisuuksien</a:t>
            </a:r>
            <a:r>
              <a:rPr lang="en-US">
                <a:cs typeface="Calibri"/>
              </a:rPr>
              <a:t> </a:t>
            </a:r>
            <a:r>
              <a:rPr lang="en-US" err="1">
                <a:cs typeface="Calibri"/>
              </a:rPr>
              <a:t>vaihtokaupassa</a:t>
            </a:r>
            <a:r>
              <a:rPr lang="en-US">
                <a:cs typeface="Calibri"/>
              </a:rPr>
              <a:t> </a:t>
            </a:r>
            <a:r>
              <a:rPr lang="en-US" err="1">
                <a:cs typeface="Calibri"/>
              </a:rPr>
              <a:t>pöydälle</a:t>
            </a:r>
            <a:r>
              <a:rPr lang="en-US">
                <a:cs typeface="Calibri"/>
              </a:rPr>
              <a:t> </a:t>
            </a:r>
            <a:r>
              <a:rPr lang="en-US" err="1">
                <a:cs typeface="Calibri"/>
              </a:rPr>
              <a:t>laitetaan</a:t>
            </a:r>
            <a:r>
              <a:rPr lang="en-US">
                <a:cs typeface="Calibri"/>
              </a:rPr>
              <a:t> </a:t>
            </a:r>
            <a:r>
              <a:rPr lang="en-US" err="1">
                <a:cs typeface="Calibri"/>
              </a:rPr>
              <a:t>laatikko</a:t>
            </a:r>
            <a:r>
              <a:rPr lang="en-US">
                <a:cs typeface="Calibri"/>
              </a:rPr>
              <a:t>, </a:t>
            </a:r>
            <a:r>
              <a:rPr lang="en-US" err="1">
                <a:cs typeface="Calibri"/>
              </a:rPr>
              <a:t>josta</a:t>
            </a:r>
            <a:r>
              <a:rPr lang="en-US">
                <a:cs typeface="Calibri"/>
              </a:rPr>
              <a:t> </a:t>
            </a:r>
            <a:r>
              <a:rPr lang="en-US" err="1">
                <a:cs typeface="Calibri"/>
              </a:rPr>
              <a:t>jokainen</a:t>
            </a:r>
            <a:r>
              <a:rPr lang="en-US">
                <a:cs typeface="Calibri"/>
              </a:rPr>
              <a:t> </a:t>
            </a:r>
            <a:r>
              <a:rPr lang="en-US" err="1">
                <a:cs typeface="Calibri"/>
              </a:rPr>
              <a:t>ottaa</a:t>
            </a:r>
            <a:r>
              <a:rPr lang="en-US">
                <a:cs typeface="Calibri"/>
              </a:rPr>
              <a:t> 3 </a:t>
            </a:r>
            <a:r>
              <a:rPr lang="en-US" err="1">
                <a:cs typeface="Calibri"/>
              </a:rPr>
              <a:t>lappua</a:t>
            </a:r>
            <a:r>
              <a:rPr lang="en-US">
                <a:cs typeface="Calibri"/>
              </a:rPr>
              <a:t>, </a:t>
            </a:r>
            <a:r>
              <a:rPr lang="en-US" err="1">
                <a:cs typeface="Calibri"/>
              </a:rPr>
              <a:t>joissa</a:t>
            </a:r>
            <a:r>
              <a:rPr lang="en-US">
                <a:cs typeface="Calibri"/>
              </a:rPr>
              <a:t> on </a:t>
            </a:r>
            <a:r>
              <a:rPr lang="en-US" err="1">
                <a:cs typeface="Calibri"/>
              </a:rPr>
              <a:t>eri</a:t>
            </a:r>
            <a:r>
              <a:rPr lang="en-US">
                <a:cs typeface="Calibri"/>
              </a:rPr>
              <a:t> </a:t>
            </a:r>
            <a:r>
              <a:rPr lang="en-US" err="1">
                <a:cs typeface="Calibri"/>
              </a:rPr>
              <a:t>ominaisuuksia</a:t>
            </a:r>
            <a:r>
              <a:rPr lang="en-US">
                <a:cs typeface="Calibri"/>
              </a:rPr>
              <a:t> (</a:t>
            </a:r>
            <a:r>
              <a:rPr lang="en-US" err="1">
                <a:cs typeface="Calibri"/>
              </a:rPr>
              <a:t>esim</a:t>
            </a:r>
            <a:r>
              <a:rPr lang="en-US">
                <a:cs typeface="Calibri"/>
              </a:rPr>
              <a:t>. </a:t>
            </a:r>
            <a:r>
              <a:rPr lang="en-US" err="1">
                <a:cs typeface="Calibri"/>
              </a:rPr>
              <a:t>olen</a:t>
            </a:r>
            <a:r>
              <a:rPr lang="en-US">
                <a:cs typeface="Calibri"/>
              </a:rPr>
              <a:t> </a:t>
            </a:r>
            <a:r>
              <a:rPr lang="en-US" err="1">
                <a:cs typeface="Calibri"/>
              </a:rPr>
              <a:t>ystävällinen</a:t>
            </a:r>
            <a:r>
              <a:rPr lang="en-US">
                <a:cs typeface="Calibri"/>
              </a:rPr>
              <a:t>, </a:t>
            </a:r>
            <a:r>
              <a:rPr lang="en-US" err="1">
                <a:cs typeface="Calibri"/>
              </a:rPr>
              <a:t>olen</a:t>
            </a:r>
            <a:r>
              <a:rPr lang="en-US">
                <a:cs typeface="Calibri"/>
              </a:rPr>
              <a:t> </a:t>
            </a:r>
            <a:r>
              <a:rPr lang="en-US" err="1">
                <a:cs typeface="Calibri"/>
              </a:rPr>
              <a:t>urheilullinen</a:t>
            </a:r>
            <a:r>
              <a:rPr lang="en-US">
                <a:cs typeface="Calibri"/>
              </a:rPr>
              <a:t>). </a:t>
            </a:r>
            <a:r>
              <a:rPr lang="en-US" err="1">
                <a:cs typeface="Calibri"/>
              </a:rPr>
              <a:t>Tarkoitus</a:t>
            </a:r>
            <a:r>
              <a:rPr lang="en-US">
                <a:cs typeface="Calibri"/>
              </a:rPr>
              <a:t> on </a:t>
            </a:r>
            <a:r>
              <a:rPr lang="en-US" err="1">
                <a:cs typeface="Calibri"/>
              </a:rPr>
              <a:t>kiertää</a:t>
            </a:r>
            <a:r>
              <a:rPr lang="en-US">
                <a:cs typeface="Calibri"/>
              </a:rPr>
              <a:t> </a:t>
            </a:r>
            <a:r>
              <a:rPr lang="en-US" err="1">
                <a:cs typeface="Calibri"/>
              </a:rPr>
              <a:t>luokassa</a:t>
            </a:r>
            <a:r>
              <a:rPr lang="en-US">
                <a:cs typeface="Calibri"/>
              </a:rPr>
              <a:t> ja </a:t>
            </a:r>
            <a:r>
              <a:rPr lang="en-US" err="1">
                <a:cs typeface="Calibri"/>
              </a:rPr>
              <a:t>vaihtaa</a:t>
            </a:r>
            <a:r>
              <a:rPr lang="en-US">
                <a:cs typeface="Calibri"/>
              </a:rPr>
              <a:t> </a:t>
            </a:r>
            <a:r>
              <a:rPr lang="en-US" err="1">
                <a:cs typeface="Calibri"/>
              </a:rPr>
              <a:t>muiden</a:t>
            </a:r>
            <a:r>
              <a:rPr lang="en-US">
                <a:cs typeface="Calibri"/>
              </a:rPr>
              <a:t> </a:t>
            </a:r>
            <a:r>
              <a:rPr lang="en-US" err="1">
                <a:cs typeface="Calibri"/>
              </a:rPr>
              <a:t>kanssa</a:t>
            </a:r>
            <a:r>
              <a:rPr lang="en-US">
                <a:cs typeface="Calibri"/>
              </a:rPr>
              <a:t> </a:t>
            </a:r>
            <a:r>
              <a:rPr lang="en-US" err="1">
                <a:cs typeface="Calibri"/>
              </a:rPr>
              <a:t>lappuja</a:t>
            </a:r>
            <a:r>
              <a:rPr lang="en-US">
                <a:cs typeface="Calibri"/>
              </a:rPr>
              <a:t>, </a:t>
            </a:r>
            <a:r>
              <a:rPr lang="en-US" err="1">
                <a:cs typeface="Calibri"/>
              </a:rPr>
              <a:t>kunnes</a:t>
            </a:r>
            <a:r>
              <a:rPr lang="en-US">
                <a:cs typeface="Calibri"/>
              </a:rPr>
              <a:t> </a:t>
            </a:r>
            <a:r>
              <a:rPr lang="en-US" err="1">
                <a:cs typeface="Calibri"/>
              </a:rPr>
              <a:t>itsellä</a:t>
            </a:r>
            <a:r>
              <a:rPr lang="en-US">
                <a:cs typeface="Calibri"/>
              </a:rPr>
              <a:t> on </a:t>
            </a:r>
            <a:r>
              <a:rPr lang="en-US" err="1">
                <a:cs typeface="Calibri"/>
              </a:rPr>
              <a:t>kolme</a:t>
            </a:r>
            <a:r>
              <a:rPr lang="en-US">
                <a:cs typeface="Calibri"/>
              </a:rPr>
              <a:t> </a:t>
            </a:r>
            <a:r>
              <a:rPr lang="en-US" err="1">
                <a:cs typeface="Calibri"/>
              </a:rPr>
              <a:t>itseä</a:t>
            </a:r>
            <a:r>
              <a:rPr lang="en-US">
                <a:cs typeface="Calibri"/>
              </a:rPr>
              <a:t> </a:t>
            </a:r>
            <a:r>
              <a:rPr lang="en-US" err="1">
                <a:cs typeface="Calibri"/>
              </a:rPr>
              <a:t>hyvin</a:t>
            </a:r>
            <a:r>
              <a:rPr lang="en-US">
                <a:cs typeface="Calibri"/>
              </a:rPr>
              <a:t> </a:t>
            </a:r>
            <a:r>
              <a:rPr lang="en-US" err="1">
                <a:cs typeface="Calibri"/>
              </a:rPr>
              <a:t>kuvaavaa</a:t>
            </a:r>
            <a:r>
              <a:rPr lang="en-US">
                <a:cs typeface="Calibri"/>
              </a:rPr>
              <a:t> </a:t>
            </a:r>
            <a:r>
              <a:rPr lang="en-US" err="1">
                <a:cs typeface="Calibri"/>
              </a:rPr>
              <a:t>ominaisuutta</a:t>
            </a:r>
            <a:r>
              <a:rPr lang="en-US">
                <a:cs typeface="Calibri"/>
              </a:rPr>
              <a:t>. </a:t>
            </a:r>
            <a:r>
              <a:rPr lang="en-US" err="1">
                <a:cs typeface="Calibri"/>
              </a:rPr>
              <a:t>Jakaannutaan</a:t>
            </a:r>
            <a:r>
              <a:rPr lang="en-US">
                <a:cs typeface="Calibri"/>
              </a:rPr>
              <a:t> </a:t>
            </a:r>
            <a:r>
              <a:rPr lang="en-US" err="1">
                <a:cs typeface="Calibri"/>
              </a:rPr>
              <a:t>pienryhmiin</a:t>
            </a:r>
            <a:r>
              <a:rPr lang="en-US">
                <a:cs typeface="Calibri"/>
              </a:rPr>
              <a:t> ja </a:t>
            </a:r>
            <a:r>
              <a:rPr lang="en-US" err="1">
                <a:cs typeface="Calibri"/>
              </a:rPr>
              <a:t>esitellään</a:t>
            </a:r>
            <a:r>
              <a:rPr lang="en-US">
                <a:cs typeface="Calibri"/>
              </a:rPr>
              <a:t> </a:t>
            </a:r>
            <a:r>
              <a:rPr lang="en-US" err="1">
                <a:cs typeface="Calibri"/>
              </a:rPr>
              <a:t>omat</a:t>
            </a:r>
            <a:r>
              <a:rPr lang="en-US">
                <a:cs typeface="Calibri"/>
              </a:rPr>
              <a:t> </a:t>
            </a:r>
            <a:r>
              <a:rPr lang="en-US" err="1">
                <a:cs typeface="Calibri"/>
              </a:rPr>
              <a:t>vahvuudet</a:t>
            </a:r>
            <a:r>
              <a:rPr lang="en-US">
                <a:cs typeface="Calibri"/>
              </a:rPr>
              <a:t> ja </a:t>
            </a:r>
            <a:r>
              <a:rPr lang="en-US" err="1">
                <a:cs typeface="Calibri"/>
              </a:rPr>
              <a:t>ominaisuudet</a:t>
            </a:r>
            <a:r>
              <a:rPr lang="en-US">
                <a:cs typeface="Calibri"/>
              </a:rPr>
              <a:t> </a:t>
            </a:r>
            <a:r>
              <a:rPr lang="en-US" err="1">
                <a:cs typeface="Calibri"/>
              </a:rPr>
              <a:t>muille</a:t>
            </a:r>
            <a:r>
              <a:rPr lang="en-US">
                <a:cs typeface="Calibri"/>
              </a:rPr>
              <a:t> </a:t>
            </a:r>
            <a:r>
              <a:rPr lang="en-US" err="1">
                <a:cs typeface="Calibri"/>
              </a:rPr>
              <a:t>ryhmässä</a:t>
            </a:r>
            <a:r>
              <a:rPr lang="en-US">
                <a:cs typeface="Calibri"/>
              </a:rPr>
              <a:t>. On </a:t>
            </a:r>
            <a:r>
              <a:rPr lang="en-US" err="1">
                <a:cs typeface="Calibri"/>
              </a:rPr>
              <a:t>tärkeää</a:t>
            </a:r>
            <a:r>
              <a:rPr lang="en-US">
                <a:cs typeface="Calibri"/>
              </a:rPr>
              <a:t> </a:t>
            </a:r>
            <a:r>
              <a:rPr lang="en-US" err="1">
                <a:cs typeface="Calibri"/>
              </a:rPr>
              <a:t>osata</a:t>
            </a:r>
            <a:r>
              <a:rPr lang="en-US">
                <a:cs typeface="Calibri"/>
              </a:rPr>
              <a:t> </a:t>
            </a:r>
            <a:r>
              <a:rPr lang="en-US" err="1">
                <a:cs typeface="Calibri"/>
              </a:rPr>
              <a:t>myös</a:t>
            </a:r>
            <a:r>
              <a:rPr lang="en-US">
                <a:cs typeface="Calibri"/>
              </a:rPr>
              <a:t> </a:t>
            </a:r>
            <a:r>
              <a:rPr lang="en-US" err="1">
                <a:cs typeface="Calibri"/>
              </a:rPr>
              <a:t>sanoittaa</a:t>
            </a:r>
            <a:r>
              <a:rPr lang="en-US">
                <a:cs typeface="Calibri"/>
              </a:rPr>
              <a:t> ja </a:t>
            </a:r>
            <a:r>
              <a:rPr lang="en-US" err="1">
                <a:cs typeface="Calibri"/>
              </a:rPr>
              <a:t>kertoa</a:t>
            </a:r>
            <a:r>
              <a:rPr lang="en-US">
                <a:cs typeface="Calibri"/>
              </a:rPr>
              <a:t> </a:t>
            </a:r>
            <a:r>
              <a:rPr lang="en-US" err="1">
                <a:cs typeface="Calibri"/>
              </a:rPr>
              <a:t>ääneen</a:t>
            </a:r>
            <a:r>
              <a:rPr lang="en-US">
                <a:cs typeface="Calibri"/>
              </a:rPr>
              <a:t> </a:t>
            </a:r>
            <a:r>
              <a:rPr lang="en-US" err="1">
                <a:cs typeface="Calibri"/>
              </a:rPr>
              <a:t>omia</a:t>
            </a:r>
            <a:r>
              <a:rPr lang="en-US">
                <a:cs typeface="Calibri"/>
              </a:rPr>
              <a:t> </a:t>
            </a:r>
            <a:r>
              <a:rPr lang="en-US" err="1">
                <a:cs typeface="Calibri"/>
              </a:rPr>
              <a:t>hyviä</a:t>
            </a:r>
            <a:r>
              <a:rPr lang="en-US">
                <a:cs typeface="Calibri"/>
              </a:rPr>
              <a:t> </a:t>
            </a:r>
            <a:r>
              <a:rPr lang="en-US" err="1">
                <a:cs typeface="Calibri"/>
              </a:rPr>
              <a:t>puolia</a:t>
            </a:r>
            <a:r>
              <a:rPr lang="en-US">
                <a:cs typeface="Calibri"/>
              </a:rPr>
              <a:t>. </a:t>
            </a:r>
          </a:p>
          <a:p>
            <a:endParaRPr lang="en-US">
              <a:cs typeface="Calibri"/>
            </a:endParaRPr>
          </a:p>
          <a:p>
            <a:r>
              <a:rPr lang="en-US" err="1">
                <a:cs typeface="Calibri"/>
              </a:rPr>
              <a:t>Tehtävän</a:t>
            </a:r>
            <a:r>
              <a:rPr lang="en-US">
                <a:cs typeface="Calibri"/>
              </a:rPr>
              <a:t> </a:t>
            </a:r>
            <a:r>
              <a:rPr lang="en-US" err="1">
                <a:cs typeface="Calibri"/>
              </a:rPr>
              <a:t>voi</a:t>
            </a:r>
            <a:r>
              <a:rPr lang="en-US">
                <a:cs typeface="Calibri"/>
              </a:rPr>
              <a:t> </a:t>
            </a:r>
            <a:r>
              <a:rPr lang="en-US" err="1">
                <a:cs typeface="Calibri"/>
              </a:rPr>
              <a:t>toteuttaa</a:t>
            </a:r>
            <a:r>
              <a:rPr lang="en-US">
                <a:cs typeface="Calibri"/>
              </a:rPr>
              <a:t> </a:t>
            </a:r>
            <a:r>
              <a:rPr lang="en-US" err="1">
                <a:cs typeface="Calibri"/>
              </a:rPr>
              <a:t>tulostamalla</a:t>
            </a:r>
            <a:r>
              <a:rPr lang="en-US">
                <a:cs typeface="Calibri"/>
              </a:rPr>
              <a:t> </a:t>
            </a:r>
            <a:r>
              <a:rPr lang="en-US" err="1">
                <a:cs typeface="Calibri"/>
              </a:rPr>
              <a:t>oppaassa</a:t>
            </a:r>
            <a:r>
              <a:rPr lang="en-US">
                <a:cs typeface="Calibri"/>
              </a:rPr>
              <a:t> </a:t>
            </a:r>
            <a:r>
              <a:rPr lang="en-US" err="1">
                <a:cs typeface="Calibri"/>
              </a:rPr>
              <a:t>olevat</a:t>
            </a:r>
            <a:r>
              <a:rPr lang="en-US">
                <a:cs typeface="Calibri"/>
              </a:rPr>
              <a:t> </a:t>
            </a:r>
            <a:r>
              <a:rPr lang="en-US" err="1">
                <a:cs typeface="Calibri"/>
              </a:rPr>
              <a:t>ominaisuustulosteet</a:t>
            </a:r>
            <a:r>
              <a:rPr lang="en-US">
                <a:cs typeface="Calibri"/>
              </a:rPr>
              <a:t> ja </a:t>
            </a:r>
            <a:r>
              <a:rPr lang="en-US" err="1">
                <a:cs typeface="Calibri"/>
              </a:rPr>
              <a:t>levittämällä</a:t>
            </a:r>
            <a:r>
              <a:rPr lang="en-US">
                <a:cs typeface="Calibri"/>
              </a:rPr>
              <a:t> ne </a:t>
            </a:r>
            <a:r>
              <a:rPr lang="en-US" err="1">
                <a:cs typeface="Calibri"/>
              </a:rPr>
              <a:t>pöydälle</a:t>
            </a:r>
            <a:r>
              <a:rPr lang="en-US">
                <a:cs typeface="Calibri"/>
              </a:rPr>
              <a:t>, </a:t>
            </a:r>
            <a:r>
              <a:rPr lang="en-US" err="1">
                <a:cs typeface="Calibri"/>
              </a:rPr>
              <a:t>josta</a:t>
            </a:r>
            <a:r>
              <a:rPr lang="en-US">
                <a:cs typeface="Calibri"/>
              </a:rPr>
              <a:t> </a:t>
            </a:r>
            <a:r>
              <a:rPr lang="en-US" err="1">
                <a:cs typeface="Calibri"/>
              </a:rPr>
              <a:t>oppilaat</a:t>
            </a:r>
            <a:r>
              <a:rPr lang="en-US">
                <a:cs typeface="Calibri"/>
              </a:rPr>
              <a:t> </a:t>
            </a:r>
            <a:r>
              <a:rPr lang="en-US" err="1">
                <a:cs typeface="Calibri"/>
              </a:rPr>
              <a:t>poimivat</a:t>
            </a:r>
            <a:r>
              <a:rPr lang="en-US">
                <a:cs typeface="Calibri"/>
              </a:rPr>
              <a:t> </a:t>
            </a:r>
            <a:r>
              <a:rPr lang="en-US" err="1">
                <a:cs typeface="Calibri"/>
              </a:rPr>
              <a:t>kaikki</a:t>
            </a:r>
            <a:r>
              <a:rPr lang="en-US">
                <a:cs typeface="Calibri"/>
              </a:rPr>
              <a:t> 2-3 </a:t>
            </a:r>
            <a:r>
              <a:rPr lang="en-US" err="1">
                <a:cs typeface="Calibri"/>
              </a:rPr>
              <a:t>ominaisuutta</a:t>
            </a:r>
            <a:r>
              <a:rPr lang="en-US">
                <a:cs typeface="Calibri"/>
              </a:rPr>
              <a:t>. </a:t>
            </a:r>
            <a:r>
              <a:rPr lang="en-US" err="1">
                <a:cs typeface="Calibri"/>
              </a:rPr>
              <a:t>Tehtävän</a:t>
            </a:r>
            <a:r>
              <a:rPr lang="en-US">
                <a:cs typeface="Calibri"/>
              </a:rPr>
              <a:t> </a:t>
            </a:r>
            <a:r>
              <a:rPr lang="en-US" err="1">
                <a:cs typeface="Calibri"/>
              </a:rPr>
              <a:t>voi</a:t>
            </a:r>
            <a:r>
              <a:rPr lang="en-US">
                <a:cs typeface="Calibri"/>
              </a:rPr>
              <a:t> </a:t>
            </a:r>
            <a:r>
              <a:rPr lang="en-US" err="1">
                <a:cs typeface="Calibri"/>
              </a:rPr>
              <a:t>vaihtoehtoisesti</a:t>
            </a:r>
            <a:r>
              <a:rPr lang="en-US">
                <a:cs typeface="Calibri"/>
              </a:rPr>
              <a:t> </a:t>
            </a:r>
            <a:r>
              <a:rPr lang="en-US" err="1">
                <a:cs typeface="Calibri"/>
              </a:rPr>
              <a:t>toteuttaa</a:t>
            </a:r>
            <a:r>
              <a:rPr lang="en-US">
                <a:cs typeface="Calibri"/>
              </a:rPr>
              <a:t> </a:t>
            </a:r>
            <a:r>
              <a:rPr lang="en-US" err="1">
                <a:cs typeface="Calibri"/>
              </a:rPr>
              <a:t>myös</a:t>
            </a:r>
            <a:r>
              <a:rPr lang="en-US">
                <a:cs typeface="Calibri"/>
              </a:rPr>
              <a:t> </a:t>
            </a:r>
            <a:r>
              <a:rPr lang="en-US" err="1">
                <a:cs typeface="Calibri"/>
              </a:rPr>
              <a:t>pyytämällä</a:t>
            </a:r>
            <a:r>
              <a:rPr lang="en-US">
                <a:cs typeface="Calibri"/>
              </a:rPr>
              <a:t> </a:t>
            </a:r>
            <a:r>
              <a:rPr lang="en-US" err="1">
                <a:cs typeface="Calibri"/>
              </a:rPr>
              <a:t>oppilaita</a:t>
            </a:r>
            <a:r>
              <a:rPr lang="en-US">
                <a:cs typeface="Calibri"/>
              </a:rPr>
              <a:t> </a:t>
            </a:r>
            <a:r>
              <a:rPr lang="en-US" err="1">
                <a:cs typeface="Calibri"/>
              </a:rPr>
              <a:t>kirjoittamaan</a:t>
            </a:r>
            <a:r>
              <a:rPr lang="en-US">
                <a:cs typeface="Calibri"/>
              </a:rPr>
              <a:t> 3 </a:t>
            </a:r>
            <a:r>
              <a:rPr lang="en-US" err="1">
                <a:cs typeface="Calibri"/>
              </a:rPr>
              <a:t>itse</a:t>
            </a:r>
            <a:r>
              <a:rPr lang="en-US">
                <a:cs typeface="Calibri"/>
              </a:rPr>
              <a:t> </a:t>
            </a:r>
            <a:r>
              <a:rPr lang="en-US" err="1">
                <a:cs typeface="Calibri"/>
              </a:rPr>
              <a:t>keksimäänsä</a:t>
            </a:r>
            <a:r>
              <a:rPr lang="en-US">
                <a:cs typeface="Calibri"/>
              </a:rPr>
              <a:t> </a:t>
            </a:r>
            <a:r>
              <a:rPr lang="en-US" err="1">
                <a:cs typeface="Calibri"/>
              </a:rPr>
              <a:t>ominaisuutta</a:t>
            </a:r>
            <a:r>
              <a:rPr lang="en-US">
                <a:cs typeface="Calibri"/>
              </a:rPr>
              <a:t> </a:t>
            </a:r>
            <a:r>
              <a:rPr lang="en-US" err="1">
                <a:cs typeface="Calibri"/>
              </a:rPr>
              <a:t>esim</a:t>
            </a:r>
            <a:r>
              <a:rPr lang="en-US">
                <a:cs typeface="Calibri"/>
              </a:rPr>
              <a:t> post-it </a:t>
            </a:r>
            <a:r>
              <a:rPr lang="en-US" err="1">
                <a:cs typeface="Calibri"/>
              </a:rPr>
              <a:t>lapuille</a:t>
            </a:r>
            <a:r>
              <a:rPr lang="en-US">
                <a:cs typeface="Calibri"/>
              </a:rPr>
              <a:t>, </a:t>
            </a:r>
            <a:r>
              <a:rPr lang="en-US" err="1">
                <a:cs typeface="Calibri"/>
              </a:rPr>
              <a:t>jos</a:t>
            </a:r>
            <a:r>
              <a:rPr lang="en-US">
                <a:cs typeface="Calibri"/>
              </a:rPr>
              <a:t> </a:t>
            </a:r>
            <a:r>
              <a:rPr lang="en-US" err="1">
                <a:cs typeface="Calibri"/>
              </a:rPr>
              <a:t>tulostusmahdollisuutta</a:t>
            </a:r>
            <a:r>
              <a:rPr lang="en-US">
                <a:cs typeface="Calibri"/>
              </a:rPr>
              <a:t> </a:t>
            </a:r>
            <a:r>
              <a:rPr lang="en-US" err="1">
                <a:cs typeface="Calibri"/>
              </a:rPr>
              <a:t>ei</a:t>
            </a:r>
            <a:r>
              <a:rPr lang="en-US">
                <a:cs typeface="Calibri"/>
              </a:rPr>
              <a:t> ole.</a:t>
            </a:r>
          </a:p>
          <a:p>
            <a:endParaRPr lang="en-US">
              <a:cs typeface="Calibri"/>
            </a:endParaRPr>
          </a:p>
          <a:p>
            <a:r>
              <a:rPr lang="en-US" err="1">
                <a:cs typeface="Calibri"/>
              </a:rPr>
              <a:t>Tehtävän</a:t>
            </a:r>
            <a:r>
              <a:rPr lang="en-US">
                <a:cs typeface="Calibri"/>
              </a:rPr>
              <a:t> </a:t>
            </a:r>
            <a:r>
              <a:rPr lang="en-US" err="1">
                <a:cs typeface="Calibri"/>
              </a:rPr>
              <a:t>tarkoituksena</a:t>
            </a:r>
            <a:r>
              <a:rPr lang="en-US">
                <a:cs typeface="Calibri"/>
              </a:rPr>
              <a:t> on </a:t>
            </a:r>
            <a:r>
              <a:rPr lang="en-US" err="1">
                <a:cs typeface="Calibri"/>
              </a:rPr>
              <a:t>opetella</a:t>
            </a:r>
            <a:r>
              <a:rPr lang="en-US">
                <a:cs typeface="Calibri"/>
              </a:rPr>
              <a:t> </a:t>
            </a:r>
            <a:r>
              <a:rPr lang="en-US" err="1">
                <a:cs typeface="Calibri"/>
              </a:rPr>
              <a:t>nostamaan</a:t>
            </a:r>
            <a:r>
              <a:rPr lang="en-US">
                <a:cs typeface="Calibri"/>
              </a:rPr>
              <a:t> </a:t>
            </a:r>
            <a:r>
              <a:rPr lang="en-US" err="1">
                <a:cs typeface="Calibri"/>
              </a:rPr>
              <a:t>esille</a:t>
            </a:r>
            <a:r>
              <a:rPr lang="en-US">
                <a:cs typeface="Calibri"/>
              </a:rPr>
              <a:t> ja </a:t>
            </a:r>
            <a:r>
              <a:rPr lang="en-US" err="1">
                <a:cs typeface="Calibri"/>
              </a:rPr>
              <a:t>tunnistamaan</a:t>
            </a:r>
            <a:r>
              <a:rPr lang="en-US">
                <a:cs typeface="Calibri"/>
              </a:rPr>
              <a:t> </a:t>
            </a:r>
            <a:r>
              <a:rPr lang="en-US" err="1">
                <a:cs typeface="Calibri"/>
              </a:rPr>
              <a:t>omia</a:t>
            </a:r>
            <a:r>
              <a:rPr lang="en-US">
                <a:cs typeface="Calibri"/>
              </a:rPr>
              <a:t> </a:t>
            </a:r>
            <a:r>
              <a:rPr lang="en-US" err="1">
                <a:cs typeface="Calibri"/>
              </a:rPr>
              <a:t>ominaisuuksia</a:t>
            </a:r>
            <a:r>
              <a:rPr lang="en-US">
                <a:cs typeface="Calibri"/>
              </a:rPr>
              <a:t> ja </a:t>
            </a:r>
            <a:r>
              <a:rPr lang="en-US" err="1">
                <a:cs typeface="Calibri"/>
              </a:rPr>
              <a:t>tunninpitäjä</a:t>
            </a:r>
            <a:r>
              <a:rPr lang="en-US">
                <a:cs typeface="Calibri"/>
              </a:rPr>
              <a:t> </a:t>
            </a:r>
            <a:r>
              <a:rPr lang="en-US" err="1">
                <a:cs typeface="Calibri"/>
              </a:rPr>
              <a:t>voi</a:t>
            </a:r>
            <a:r>
              <a:rPr lang="en-US">
                <a:cs typeface="Calibri"/>
              </a:rPr>
              <a:t> </a:t>
            </a:r>
            <a:r>
              <a:rPr lang="en-US" err="1">
                <a:cs typeface="Calibri"/>
              </a:rPr>
              <a:t>korostaa</a:t>
            </a:r>
            <a:r>
              <a:rPr lang="en-US">
                <a:cs typeface="Calibri"/>
              </a:rPr>
              <a:t> </a:t>
            </a:r>
            <a:r>
              <a:rPr lang="en-US" err="1">
                <a:cs typeface="Calibri"/>
              </a:rPr>
              <a:t>hyvän</a:t>
            </a:r>
            <a:r>
              <a:rPr lang="en-US">
                <a:cs typeface="Calibri"/>
              </a:rPr>
              <a:t> </a:t>
            </a:r>
            <a:r>
              <a:rPr lang="en-US" err="1">
                <a:cs typeface="Calibri"/>
              </a:rPr>
              <a:t>itsetuntemuksen</a:t>
            </a:r>
            <a:r>
              <a:rPr lang="en-US">
                <a:cs typeface="Calibri"/>
              </a:rPr>
              <a:t> </a:t>
            </a:r>
            <a:r>
              <a:rPr lang="en-US" err="1">
                <a:cs typeface="Calibri"/>
              </a:rPr>
              <a:t>merkitystä</a:t>
            </a:r>
            <a:r>
              <a:rPr lang="en-US">
                <a:cs typeface="Calibri"/>
              </a:rPr>
              <a:t> </a:t>
            </a:r>
            <a:r>
              <a:rPr lang="en-US" err="1">
                <a:cs typeface="Calibri"/>
              </a:rPr>
              <a:t>päihteiltä</a:t>
            </a:r>
            <a:r>
              <a:rPr lang="en-US">
                <a:cs typeface="Calibri"/>
              </a:rPr>
              <a:t> </a:t>
            </a:r>
            <a:r>
              <a:rPr lang="en-US" err="1">
                <a:cs typeface="Calibri"/>
              </a:rPr>
              <a:t>suojaavana</a:t>
            </a:r>
            <a:r>
              <a:rPr lang="en-US">
                <a:cs typeface="Calibri"/>
              </a:rPr>
              <a:t> </a:t>
            </a:r>
            <a:r>
              <a:rPr lang="en-US" err="1">
                <a:cs typeface="Calibri"/>
              </a:rPr>
              <a:t>tekijänä</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8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Tämän</a:t>
            </a:r>
            <a:r>
              <a:rPr lang="en-US">
                <a:cs typeface="Calibri"/>
              </a:rPr>
              <a:t> </a:t>
            </a:r>
            <a:r>
              <a:rPr lang="en-US" err="1">
                <a:cs typeface="Calibri"/>
              </a:rPr>
              <a:t>tehtävän</a:t>
            </a:r>
            <a:r>
              <a:rPr lang="en-US">
                <a:cs typeface="Calibri"/>
              </a:rPr>
              <a:t> </a:t>
            </a:r>
            <a:r>
              <a:rPr lang="en-US" err="1">
                <a:cs typeface="Calibri"/>
              </a:rPr>
              <a:t>voi</a:t>
            </a:r>
            <a:r>
              <a:rPr lang="en-US">
                <a:cs typeface="Calibri"/>
              </a:rPr>
              <a:t> </a:t>
            </a:r>
            <a:r>
              <a:rPr lang="en-US" err="1">
                <a:cs typeface="Calibri"/>
              </a:rPr>
              <a:t>ottaa</a:t>
            </a:r>
            <a:r>
              <a:rPr lang="en-US">
                <a:cs typeface="Calibri"/>
              </a:rPr>
              <a:t> </a:t>
            </a:r>
            <a:r>
              <a:rPr lang="en-US" err="1">
                <a:cs typeface="Calibri"/>
              </a:rPr>
              <a:t>käyttöön</a:t>
            </a:r>
            <a:r>
              <a:rPr lang="en-US">
                <a:cs typeface="Calibri"/>
              </a:rPr>
              <a:t> tai </a:t>
            </a:r>
            <a:r>
              <a:rPr lang="en-US" err="1">
                <a:cs typeface="Calibri"/>
              </a:rPr>
              <a:t>antaa</a:t>
            </a:r>
            <a:r>
              <a:rPr lang="en-US">
                <a:cs typeface="Calibri"/>
              </a:rPr>
              <a:t> </a:t>
            </a:r>
            <a:r>
              <a:rPr lang="en-US" err="1">
                <a:cs typeface="Calibri"/>
              </a:rPr>
              <a:t>kotitehtäväksi</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04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143153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151895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2592662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1886773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4014128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3.2.2025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2177797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50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3.2.2025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2893275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90000"/>
              </a:lnSpc>
              <a:defRPr sz="4800">
                <a:solidFill>
                  <a:schemeClr val="bg2"/>
                </a:solidFill>
              </a:defRPr>
            </a:lvl1pPr>
          </a:lstStyle>
          <a:p>
            <a:r>
              <a:rPr lang="fi-FI"/>
              <a:t>Taulukko</a:t>
            </a:r>
            <a:endParaRPr lang="fi-FI" noProof="0"/>
          </a:p>
        </p:txBody>
      </p:sp>
      <p:pic>
        <p:nvPicPr>
          <p:cNvPr id="3" name="Logo">
            <a:extLst>
              <a:ext uri="{FF2B5EF4-FFF2-40B4-BE49-F238E27FC236}">
                <a16:creationId xmlns:a16="http://schemas.microsoft.com/office/drawing/2014/main" id="{A89294ED-093D-A2C9-7838-6527055B8A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a:t>Lisää taulukko kuvakkeesta.</a:t>
            </a:r>
          </a:p>
        </p:txBody>
      </p:sp>
    </p:spTree>
    <p:extLst>
      <p:ext uri="{BB962C8B-B14F-4D97-AF65-F5344CB8AC3E}">
        <p14:creationId xmlns:p14="http://schemas.microsoft.com/office/powerpoint/2010/main" val="1825080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72939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90000"/>
              </a:lnSpc>
              <a:defRPr sz="4800">
                <a:solidFill>
                  <a:schemeClr val="bg2"/>
                </a:solidFill>
              </a:defRPr>
            </a:lvl1pPr>
          </a:lstStyle>
          <a:p>
            <a:r>
              <a:rPr lang="fi-FI"/>
              <a:t>Muokkaa otsikkoa napsauttamalla</a:t>
            </a:r>
            <a:endParaRPr lang="fi-FI" noProof="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pic>
        <p:nvPicPr>
          <p:cNvPr id="3" name="Logo">
            <a:extLst>
              <a:ext uri="{FF2B5EF4-FFF2-40B4-BE49-F238E27FC236}">
                <a16:creationId xmlns:a16="http://schemas.microsoft.com/office/drawing/2014/main" id="{F00509A1-9C0A-CE85-8257-910D4F9AA9D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5550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407087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382116" y="736056"/>
            <a:ext cx="4328105" cy="1219745"/>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7382116" y="2159000"/>
            <a:ext cx="4328105" cy="4218504"/>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4" name="Kuvan paikkamerkki">
            <a:extLst>
              <a:ext uri="{FF2B5EF4-FFF2-40B4-BE49-F238E27FC236}">
                <a16:creationId xmlns:a16="http://schemas.microsoft.com/office/drawing/2014/main" id="{9BAFC866-8F3E-8728-8696-6CF2F10DA0B8}"/>
              </a:ext>
            </a:extLst>
          </p:cNvPr>
          <p:cNvSpPr>
            <a:spLocks noGrp="1"/>
          </p:cNvSpPr>
          <p:nvPr>
            <p:ph type="pic" sz="quarter" idx="11" hasCustomPrompt="1"/>
          </p:nvPr>
        </p:nvSpPr>
        <p:spPr>
          <a:xfrm>
            <a:off x="0" y="0"/>
            <a:ext cx="6859200" cy="6858000"/>
          </a:xfrm>
          <a:noFill/>
        </p:spPr>
        <p:txBody>
          <a:bodyPr lIns="252000" tIns="0" rIns="0" bIns="252000" anchor="b" anchorCtr="0">
            <a:normAutofit/>
          </a:bodyPr>
          <a:lstStyle>
            <a:lvl1pPr marL="0" indent="0">
              <a:lnSpc>
                <a:spcPct val="107000"/>
              </a:lnSpc>
              <a:spcAft>
                <a:spcPts val="0"/>
              </a:spcAft>
              <a:buNone/>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a:t>
            </a:r>
            <a:br>
              <a:rPr lang="fi-FI"/>
            </a:br>
            <a:r>
              <a:rPr lang="fi-FI"/>
              <a:t>Kuvat (lisää kuva omasta sijainnista ”Tämä laite” tai Microsoftin kuvapankista ”Kuvapankkikuvat”). </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br>
              <a:rPr lang="fi-FI"/>
            </a:br>
            <a:br>
              <a:rPr lang="fi-FI"/>
            </a:br>
            <a:r>
              <a:rPr lang="fi-FI"/>
              <a:t>Jos otsikko katoaa kuvan taakse: valitse kuva &gt; hiiren oikea &gt; Vie taakse.</a:t>
            </a:r>
          </a:p>
        </p:txBody>
      </p:sp>
      <p:sp>
        <p:nvSpPr>
          <p:cNvPr id="7" name="Kuvaaja">
            <a:extLst>
              <a:ext uri="{FF2B5EF4-FFF2-40B4-BE49-F238E27FC236}">
                <a16:creationId xmlns:a16="http://schemas.microsoft.com/office/drawing/2014/main" id="{54928A21-CB81-9B49-1BB3-E5673A110A45}"/>
              </a:ext>
            </a:extLst>
          </p:cNvPr>
          <p:cNvSpPr>
            <a:spLocks noGrp="1"/>
          </p:cNvSpPr>
          <p:nvPr>
            <p:ph type="body" sz="quarter" idx="17" hasCustomPrompt="1"/>
          </p:nvPr>
        </p:nvSpPr>
        <p:spPr>
          <a:xfrm>
            <a:off x="5270221" y="6427767"/>
            <a:ext cx="1461688" cy="279209"/>
          </a:xfrm>
          <a:prstGeom prst="roundRect">
            <a:avLst>
              <a:gd name="adj" fmla="val 14657"/>
            </a:avLst>
          </a:prstGeom>
          <a:solidFill>
            <a:schemeClr val="tx1"/>
          </a:solidFill>
        </p:spPr>
        <p:txBody>
          <a:bodyPr wrap="square" lIns="61200" tIns="54000" rIns="72000" bIns="54000" anchor="ctr" anchorCtr="0">
            <a:spAutoFit/>
          </a:bodyPr>
          <a:lstStyle>
            <a:lvl1pPr marL="0" indent="0" algn="r">
              <a:lnSpc>
                <a:spcPct val="90000"/>
              </a:lnSpc>
              <a:spcAft>
                <a:spcPts val="0"/>
              </a:spcAft>
              <a:buNone/>
              <a:defRPr lang="fi-FI" sz="1067" kern="1200" dirty="0">
                <a:solidFill>
                  <a:schemeClr val="bg1"/>
                </a:solidFill>
                <a:latin typeface="Arial"/>
                <a:ea typeface="+mn-ea"/>
                <a:cs typeface="Arial"/>
              </a:defRPr>
            </a:lvl1pPr>
          </a:lstStyle>
          <a:p>
            <a:pPr lvl="0"/>
            <a:r>
              <a:rPr lang="fi-FI"/>
              <a:t>Kuva: Kuvaajan nimi</a:t>
            </a:r>
          </a:p>
        </p:txBody>
      </p:sp>
    </p:spTree>
    <p:extLst>
      <p:ext uri="{BB962C8B-B14F-4D97-AF65-F5344CB8AC3E}">
        <p14:creationId xmlns:p14="http://schemas.microsoft.com/office/powerpoint/2010/main" val="44609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1809135" y="1234763"/>
            <a:ext cx="8524571" cy="715331"/>
          </a:xfrm>
          <a:prstGeom prst="rect">
            <a:avLst/>
          </a:prstGeom>
        </p:spPr>
        <p:txBody>
          <a:bodyPr vert="horz" lIns="0" tIns="0" rIns="0" bIns="0" rtlCol="0" anchor="ctr" anchorCtr="0">
            <a:noAutofit/>
          </a:bodyPr>
          <a:lstStyle>
            <a:lvl1pPr>
              <a:lnSpc>
                <a:spcPct val="90000"/>
              </a:lnSpc>
              <a:defRPr sz="4800">
                <a:solidFill>
                  <a:schemeClr val="bg2"/>
                </a:solidFill>
              </a:defRPr>
            </a:lvl1pPr>
          </a:lstStyle>
          <a:p>
            <a:r>
              <a:rPr lang="fi-FI"/>
              <a:t>Aiheenamme tänään</a:t>
            </a:r>
            <a:endParaRPr lang="en-US"/>
          </a:p>
        </p:txBody>
      </p:sp>
      <p:sp>
        <p:nvSpPr>
          <p:cNvPr id="10" name="Teksti">
            <a:extLst>
              <a:ext uri="{FF2B5EF4-FFF2-40B4-BE49-F238E27FC236}">
                <a16:creationId xmlns:a16="http://schemas.microsoft.com/office/drawing/2014/main" id="{F1115EA9-61C8-5176-2D88-80322057D4D2}"/>
              </a:ext>
            </a:extLst>
          </p:cNvPr>
          <p:cNvSpPr>
            <a:spLocks noGrp="1"/>
          </p:cNvSpPr>
          <p:nvPr>
            <p:ph type="body" sz="quarter" idx="15" hasCustomPrompt="1"/>
          </p:nvPr>
        </p:nvSpPr>
        <p:spPr>
          <a:xfrm>
            <a:off x="1809136" y="2276177"/>
            <a:ext cx="8524571" cy="3888648"/>
          </a:xfrm>
        </p:spPr>
        <p:txBody>
          <a:bodyPr>
            <a:noAutofit/>
          </a:bodyPr>
          <a:lstStyle>
            <a:lvl1pPr marL="0" indent="0">
              <a:lnSpc>
                <a:spcPct val="107000"/>
              </a:lnSpc>
              <a:spcAft>
                <a:spcPts val="1600"/>
              </a:spcAft>
              <a:buNone/>
              <a:defRPr sz="2133"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a:t>01	Lisää aiheotsikko</a:t>
            </a:r>
          </a:p>
        </p:txBody>
      </p:sp>
      <p:pic>
        <p:nvPicPr>
          <p:cNvPr id="3" name="Logo">
            <a:extLst>
              <a:ext uri="{FF2B5EF4-FFF2-40B4-BE49-F238E27FC236}">
                <a16:creationId xmlns:a16="http://schemas.microsoft.com/office/drawing/2014/main" id="{A83CCD70-04E0-2288-D8EB-5C4853E53C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913297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eni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415329" y="730594"/>
            <a:ext cx="6960744" cy="1393817"/>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br>
              <a:rPr lang="fi-FI"/>
            </a:br>
            <a:r>
              <a:rPr lang="fi-FI"/>
              <a:t>napsauttamalla</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4415329" y="2359742"/>
            <a:ext cx="6960744" cy="4030213"/>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54566" y="809250"/>
            <a:ext cx="3263041" cy="3263041"/>
          </a:xfrm>
          <a:prstGeom prst="roundRect">
            <a:avLst>
              <a:gd name="adj" fmla="val 249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Kuvat (lisää kuva omasta sijainnista ”Tämä laite” tai Microsoftin kuvapankista ”Kuvapankkikuvat”).</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p>
        </p:txBody>
      </p:sp>
      <p:sp>
        <p:nvSpPr>
          <p:cNvPr id="6" name="Kuvaaja">
            <a:extLst>
              <a:ext uri="{FF2B5EF4-FFF2-40B4-BE49-F238E27FC236}">
                <a16:creationId xmlns:a16="http://schemas.microsoft.com/office/drawing/2014/main" id="{6F5CA3D7-C29D-0F5A-11A9-650FC10A4ED5}"/>
              </a:ext>
            </a:extLst>
          </p:cNvPr>
          <p:cNvSpPr>
            <a:spLocks noGrp="1"/>
          </p:cNvSpPr>
          <p:nvPr>
            <p:ph type="body" sz="quarter" idx="22" hasCustomPrompt="1"/>
          </p:nvPr>
        </p:nvSpPr>
        <p:spPr>
          <a:xfrm>
            <a:off x="654565" y="4168883"/>
            <a:ext cx="2734992" cy="205965"/>
          </a:xfrm>
        </p:spPr>
        <p:txBody>
          <a:bodyPr lIns="0" tIns="0" rIns="0" bIns="0" anchor="b" anchorCtr="0">
            <a:noAutofit/>
          </a:bodyPr>
          <a:lstStyle>
            <a:lvl1pPr marL="0" indent="0" algn="l">
              <a:lnSpc>
                <a:spcPct val="90000"/>
              </a:lnSpc>
              <a:spcAft>
                <a:spcPts val="0"/>
              </a:spcAft>
              <a:buNone/>
              <a:defRPr sz="1067">
                <a:solidFill>
                  <a:schemeClr val="tx1"/>
                </a:solidFill>
              </a:defRPr>
            </a:lvl1pPr>
          </a:lstStyle>
          <a:p>
            <a:pPr lvl="0"/>
            <a:r>
              <a:rPr lang="fi-FI"/>
              <a:t>Kuva: Kuvaajan nimi </a:t>
            </a:r>
          </a:p>
        </p:txBody>
      </p:sp>
    </p:spTree>
    <p:extLst>
      <p:ext uri="{BB962C8B-B14F-4D97-AF65-F5344CB8AC3E}">
        <p14:creationId xmlns:p14="http://schemas.microsoft.com/office/powerpoint/2010/main" val="65224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347022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265316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61885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5104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214549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17484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240085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930812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poliisi.fi/sv/olika-typer-av-brott" TargetMode="External"/><Relationship Id="rId3" Type="http://schemas.openxmlformats.org/officeDocument/2006/relationships/image" Target="../media/image11.png"/><Relationship Id="rId7" Type="http://schemas.openxmlformats.org/officeDocument/2006/relationships/hyperlink" Target="https://www.finlex.fi/fi/laki/ajantasa/1889/18890039001"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nuoretjarikollisuus.fi/sv" TargetMode="External"/><Relationship Id="rId5" Type="http://schemas.openxmlformats.org/officeDocument/2006/relationships/hyperlink" Target="https://www.riku.fi/sv/" TargetMode="External"/><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https://nettiturvakoti.fi/sv_netskyddshem/" TargetMode="Externa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hyperlink" Target="https://www.is.fi/tampereen-seutu/art-2000010142382.html"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s://yle.fi/a/74-20031132" TargetMode="External"/><Relationship Id="rId5" Type="http://schemas.openxmlformats.org/officeDocument/2006/relationships/hyperlink" Target="https://www.helsinginuutiset.fi/paikalliset/4608117" TargetMode="External"/><Relationship Id="rId4" Type="http://schemas.openxmlformats.org/officeDocument/2006/relationships/hyperlink" Target="https://www.hs.fi/pkseutu/art-2000010291389.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nettiturvakoti.fi/nuoret/vakivalta-kaverisuhteiss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e.kahoot.it/details/b368e70d-b5e7-4426-97d7-4308b741bb15"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create.kahoot.it/details/1d6a335c-e667-4e58-80f5-ce569ba162e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mieli.fi/wp-content/uploads/2021/08/styrkokorten_svensk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945792" y="2381752"/>
            <a:ext cx="10311633" cy="1838535"/>
          </a:xfrm>
        </p:spPr>
        <p:txBody>
          <a:bodyPr wrap="square" anchor="t">
            <a:normAutofit/>
          </a:bodyPr>
          <a:lstStyle/>
          <a:p>
            <a:r>
              <a:rPr lang="sv-FI" sz="6900"/>
              <a:t>Vad vet vi om rusmedel?</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946690" y="4361895"/>
            <a:ext cx="10310736" cy="585081"/>
          </a:xfrm>
        </p:spPr>
        <p:txBody>
          <a:bodyPr/>
          <a:lstStyle/>
          <a:p>
            <a:r>
              <a:rPr lang="sv-FI"/>
              <a:t>Vad är rusmedel? Vilka rusmedel finns det?</a:t>
            </a:r>
          </a:p>
          <a:p>
            <a:r>
              <a:rPr lang="sv-FI"/>
              <a:t>Årskurs 7, lektion 1</a:t>
            </a:r>
          </a:p>
          <a:p>
            <a:r>
              <a:rPr lang="sv-FI" sz="1200"/>
              <a:t>Åbo stads projekt för förebyggande rusmedelsarbete Selvästi JEES! (Nyktert JESS!) 2023–2025, Sanna Tahko &amp; Kristiina Helenius </a:t>
            </a:r>
          </a:p>
          <a:p>
            <a:r>
              <a:rPr lang="sv-FI" sz="1200"/>
              <a:t>Källor: </a:t>
            </a:r>
          </a:p>
          <a:p>
            <a:r>
              <a:rPr lang="sv-FI" sz="1200"/>
              <a:t>Institutet för hälsa och välfärd</a:t>
            </a:r>
          </a:p>
          <a:p>
            <a:r>
              <a:rPr lang="sv-FI" sz="1200"/>
              <a:t>Ehyt rf</a:t>
            </a:r>
          </a:p>
          <a:p>
            <a:r>
              <a:rPr lang="sv-FI" sz="1200"/>
              <a:t>Centralförbundet för Mental Hälsa</a:t>
            </a:r>
          </a:p>
          <a:p>
            <a:r>
              <a:rPr lang="sv-FI" sz="1200"/>
              <a:t>Droglänken</a:t>
            </a:r>
          </a:p>
        </p:txBody>
      </p:sp>
    </p:spTree>
    <p:extLst>
      <p:ext uri="{BB962C8B-B14F-4D97-AF65-F5344CB8AC3E}">
        <p14:creationId xmlns:p14="http://schemas.microsoft.com/office/powerpoint/2010/main" val="171435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B1B1AC-F582-D857-3E9F-5418CC5D710A}"/>
              </a:ext>
            </a:extLst>
          </p:cNvPr>
          <p:cNvSpPr>
            <a:spLocks noGrp="1"/>
          </p:cNvSpPr>
          <p:nvPr>
            <p:ph type="title"/>
          </p:nvPr>
        </p:nvSpPr>
        <p:spPr>
          <a:xfrm>
            <a:off x="1179880" y="515211"/>
            <a:ext cx="9882879" cy="988756"/>
          </a:xfrm>
        </p:spPr>
        <p:txBody>
          <a:bodyPr vert="horz" wrap="square" lIns="0" tIns="0" rIns="0" bIns="0" rtlCol="0" anchor="t" anchorCtr="0">
            <a:normAutofit fontScale="90000"/>
          </a:bodyPr>
          <a:lstStyle/>
          <a:p>
            <a:r>
              <a:rPr lang="sv-FI" sz="4200" b="1">
                <a:latin typeface="Arial"/>
                <a:ea typeface="+mj-ea"/>
                <a:cs typeface="Arial"/>
              </a:rPr>
              <a:t>Framtidens jag! </a:t>
            </a:r>
            <a:br>
              <a:rPr lang="sv-FI" sz="4200"/>
            </a:br>
            <a:r>
              <a:rPr lang="sv-FI" sz="4200"/>
              <a:t>Extra uppgift.</a:t>
            </a:r>
          </a:p>
        </p:txBody>
      </p:sp>
      <p:graphicFrame>
        <p:nvGraphicFramePr>
          <p:cNvPr id="7" name="TextBox 4">
            <a:extLst>
              <a:ext uri="{FF2B5EF4-FFF2-40B4-BE49-F238E27FC236}">
                <a16:creationId xmlns:a16="http://schemas.microsoft.com/office/drawing/2014/main" id="{D022306A-BB57-99DD-3F25-A46F247F9484}"/>
              </a:ext>
              <a:ext uri="{C183D7F6-B498-43B3-948B-1728B52AA6E4}">
                <adec:decorative xmlns:adec="http://schemas.microsoft.com/office/drawing/2017/decorative" val="1"/>
              </a:ext>
            </a:extLst>
          </p:cNvPr>
          <p:cNvGraphicFramePr/>
          <p:nvPr/>
        </p:nvGraphicFramePr>
        <p:xfrm>
          <a:off x="270827" y="2242574"/>
          <a:ext cx="11527194" cy="5248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85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FA07076-FA7C-418E-AC45-28069630983B}"/>
              </a:ext>
              <a:ext uri="{C183D7F6-B498-43B3-948B-1728B52AA6E4}">
                <adec:decorative xmlns:adec="http://schemas.microsoft.com/office/drawing/2017/decorative" val="1"/>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25966" y="-95647"/>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283154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8000" b="1" i="0" u="none" strike="noStrike" cap="none" normalizeH="0" baseline="0" noProof="0">
                <a:ln>
                  <a:noFill/>
                </a:ln>
                <a:solidFill>
                  <a:srgbClr val="FFFFFF"/>
                </a:solidFill>
                <a:uLnTx/>
                <a:uFillTx/>
                <a:latin typeface="+mn-lt"/>
                <a:ea typeface="Montserrat"/>
                <a:cs typeface="Montserrat"/>
                <a:sym typeface="Montserrat"/>
              </a:rPr>
              <a:t>Brott(?)</a:t>
            </a:r>
            <a:br>
              <a:rPr lang="sv-FI" sz="5300" b="0" i="0" u="none" strike="noStrike" cap="none" normalizeH="0" baseline="0" noProof="0">
                <a:ln>
                  <a:noFill/>
                </a:ln>
                <a:uLnTx/>
                <a:uFillTx/>
                <a:latin typeface="+mj-lt"/>
                <a:ea typeface="Montserrat Light"/>
                <a:cs typeface="Montserrat Light"/>
              </a:rPr>
            </a:br>
            <a:r>
              <a:rPr lang="sv-FI" sz="3200" b="0">
                <a:solidFill>
                  <a:srgbClr val="FFFFFF"/>
                </a:solidFill>
                <a:latin typeface="+mj-lt"/>
                <a:ea typeface="Montserrat Light"/>
                <a:cs typeface="Montserrat Light"/>
                <a:sym typeface="Montserrat Light"/>
              </a:rPr>
              <a:t>Laglighetsfostran för årskurs 7</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3200" b="0" i="0" u="none" strike="noStrike" cap="none" normalizeH="0" baseline="0" noProof="0">
                <a:ln>
                  <a:noFill/>
                </a:ln>
                <a:solidFill>
                  <a:srgbClr val="FFFFFF"/>
                </a:solidFill>
                <a:uLnTx/>
                <a:uFillTx/>
                <a:latin typeface="+mj-lt"/>
                <a:ea typeface="+mn-ea"/>
                <a:cs typeface="Arial"/>
              </a:rPr>
              <a:t>Våld i nära relationer</a:t>
            </a: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868779" y="5466291"/>
            <a:ext cx="8568387" cy="1628779"/>
          </a:xfrm>
          <a:prstGeom prst="rect">
            <a:avLst/>
          </a:prstGeom>
          <a:noFill/>
        </p:spPr>
        <p:txBody>
          <a:bodyPr wrap="square" lIns="121920" tIns="60960" rIns="121920" bIns="6096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050" b="0" i="0" u="none" strike="noStrike" kern="1200" cap="none" spc="0" normalizeH="0" baseline="0" noProof="0">
                <a:ln>
                  <a:noFill/>
                </a:ln>
                <a:solidFill>
                  <a:prstClr val="black"/>
                </a:solidFill>
                <a:effectLst/>
                <a:uLnTx/>
                <a:uFillTx/>
                <a:latin typeface="Arial"/>
                <a:ea typeface="+mn-ea"/>
                <a:cs typeface="+mn-cs"/>
              </a:rPr>
              <a:t>Saara Juutinen, Alvin Koskinen, Laura Kiviranta, Paula Mäkelä och Reetta Vainio</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hlinkClick r:id="rId5"/>
              </a:rPr>
              <a:t>Förstasidan – Brottsofferjouren (riku.fi)</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hlinkClick r:id="rId6"/>
              </a:rPr>
              <a:t>https://www.nuoretjarikollisuus.fi/sv</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hlinkClick r:id="rId7"/>
              </a:rPr>
              <a:t>Strafflag 39/1889 - Uppdaterad lagstiftning - FINLEX ®</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hlinkClick r:id="rId8"/>
              </a:rPr>
              <a:t>Det finns många olika typer av brott - Polisen</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hlinkClick r:id="rId9"/>
              </a:rPr>
              <a:t>Net skyddshem Hjälp vid familjevåld – trygghet i nära relationer</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100" b="0" i="0" u="none" strike="noStrike" kern="1200" cap="none" spc="0" normalizeH="0" baseline="0" noProof="0">
                <a:ln>
                  <a:noFill/>
                </a:ln>
                <a:solidFill>
                  <a:prstClr val="black"/>
                </a:solidFill>
                <a:effectLst/>
                <a:uLnTx/>
                <a:uFillTx/>
                <a:latin typeface="Arial"/>
                <a:ea typeface="+mn-ea"/>
                <a:cs typeface="Arial"/>
              </a:rPr>
              <a:t>Case-uppgift från boken Konstaapeli Daniel tässä, moro! (Konstapel Daniel här, tjena!) (</a:t>
            </a:r>
            <a:r>
              <a:rPr kumimoji="0" lang="sv-FI" sz="1100" b="0" i="0" u="none" strike="noStrike" kern="1200" cap="none" spc="0" normalizeH="0" baseline="0" noProof="0">
                <a:ln>
                  <a:noFill/>
                </a:ln>
                <a:solidFill>
                  <a:srgbClr val="0A0A0A"/>
                </a:solidFill>
                <a:effectLst/>
                <a:uLnTx/>
                <a:uFillTx/>
                <a:latin typeface="Arial"/>
                <a:ea typeface="+mn-ea"/>
                <a:cs typeface="Arial"/>
              </a:rPr>
              <a:t>Kalejaiye, Daniel, 2022)</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prstClr val="black"/>
              </a:solidFill>
              <a:effectLst/>
              <a:uLnTx/>
              <a:uFillTx/>
              <a:latin typeface="Arial"/>
              <a:ea typeface="+mn-ea"/>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660719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623544DB-84E9-B428-66C5-753A3AF2CD53}"/>
              </a:ext>
            </a:extLst>
          </p:cNvPr>
          <p:cNvPicPr>
            <a:picLocks noChangeAspect="1"/>
          </p:cNvPicPr>
          <p:nvPr/>
        </p:nvPicPr>
        <p:blipFill>
          <a:blip r:embed="rId3"/>
          <a:stretch>
            <a:fillRect/>
          </a:stretch>
        </p:blipFill>
        <p:spPr>
          <a:xfrm>
            <a:off x="244001" y="78983"/>
            <a:ext cx="11763375" cy="1265753"/>
          </a:xfrm>
          <a:prstGeom prst="rect">
            <a:avLst/>
          </a:prstGeom>
        </p:spPr>
      </p:pic>
      <p:sp>
        <p:nvSpPr>
          <p:cNvPr id="2" name="Otsikko 1">
            <a:extLst>
              <a:ext uri="{FF2B5EF4-FFF2-40B4-BE49-F238E27FC236}">
                <a16:creationId xmlns:a16="http://schemas.microsoft.com/office/drawing/2014/main" id="{424C1726-E709-9F33-9960-8EE5CE517806}"/>
              </a:ext>
            </a:extLst>
          </p:cNvPr>
          <p:cNvSpPr>
            <a:spLocks noGrp="1"/>
          </p:cNvSpPr>
          <p:nvPr>
            <p:ph type="title"/>
          </p:nvPr>
        </p:nvSpPr>
        <p:spPr>
          <a:xfrm>
            <a:off x="904424" y="478869"/>
            <a:ext cx="10435091" cy="715331"/>
          </a:xfrm>
        </p:spPr>
        <p:txBody>
          <a:bodyPr/>
          <a:lstStyle/>
          <a:p>
            <a:r>
              <a:rPr lang="sv-FI" sz="4000">
                <a:solidFill>
                  <a:srgbClr val="FFFFFF"/>
                </a:solidFill>
              </a:rPr>
              <a:t>De vuxna ansvarar för barnens säkerhet</a:t>
            </a:r>
          </a:p>
        </p:txBody>
      </p:sp>
      <p:graphicFrame>
        <p:nvGraphicFramePr>
          <p:cNvPr id="6" name="Tekstin paikkamerkki 2">
            <a:extLst>
              <a:ext uri="{FF2B5EF4-FFF2-40B4-BE49-F238E27FC236}">
                <a16:creationId xmlns:a16="http://schemas.microsoft.com/office/drawing/2014/main" id="{98E1CF52-582C-DC8E-377B-9390BC0C5C1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1311305"/>
              </p:ext>
            </p:extLst>
          </p:nvPr>
        </p:nvGraphicFramePr>
        <p:xfrm>
          <a:off x="306578" y="1744622"/>
          <a:ext cx="11578843" cy="46345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kstiruutu 6">
            <a:extLst>
              <a:ext uri="{FF2B5EF4-FFF2-40B4-BE49-F238E27FC236}">
                <a16:creationId xmlns:a16="http://schemas.microsoft.com/office/drawing/2014/main" id="{A92BF4AD-B217-6441-0251-35AEE0B52A70}"/>
              </a:ext>
            </a:extLst>
          </p:cNvPr>
          <p:cNvSpPr txBox="1"/>
          <p:nvPr/>
        </p:nvSpPr>
        <p:spPr>
          <a:xfrm>
            <a:off x="904424" y="5379607"/>
            <a:ext cx="3317507" cy="1272143"/>
          </a:xfrm>
          <a:prstGeom prst="rect">
            <a:avLst/>
          </a:prstGeom>
          <a:noFill/>
        </p:spPr>
        <p:txBody>
          <a:bodyPr wrap="square">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867" b="0" i="0" u="none" strike="noStrike" kern="1200" cap="none" spc="0" normalizeH="0" baseline="0" noProof="0">
                <a:ln>
                  <a:noFill/>
                </a:ln>
                <a:solidFill>
                  <a:srgbClr val="222435"/>
                </a:solidFill>
                <a:effectLst/>
                <a:uLnTx/>
                <a:uFillTx/>
                <a:latin typeface="Arial"/>
                <a:ea typeface="+mn-ea"/>
                <a:cs typeface="+mn-cs"/>
              </a:rPr>
              <a:t>Vad säger lagen? Testa om du vet! (på finska)</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867" b="0" i="0" u="none" strike="noStrike" kern="1200" cap="none" spc="0" normalizeH="0" baseline="0" noProof="0">
                <a:ln>
                  <a:noFill/>
                </a:ln>
                <a:solidFill>
                  <a:srgbClr val="222435"/>
                </a:solidFill>
                <a:effectLst/>
                <a:uLnTx/>
                <a:uFillTx/>
                <a:latin typeface="Arial"/>
                <a:ea typeface="+mn-ea"/>
                <a:cs typeface="+mn-cs"/>
                <a:hlinkClick r:id="" action="ppaction://noaction"/>
              </a:rPr>
              <a:t>https://www.nuoretjarikollisuus.fi/articles/mita-laki-sanoo</a:t>
            </a:r>
          </a:p>
        </p:txBody>
      </p:sp>
      <p:pic>
        <p:nvPicPr>
          <p:cNvPr id="8" name="Kuva 7">
            <a:extLst>
              <a:ext uri="{FF2B5EF4-FFF2-40B4-BE49-F238E27FC236}">
                <a16:creationId xmlns:a16="http://schemas.microsoft.com/office/drawing/2014/main" id="{D69CA251-E9F7-5873-2F31-CB0F7E54DA1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221931" y="5078086"/>
            <a:ext cx="1688738" cy="1700931"/>
          </a:xfrm>
          <a:prstGeom prst="rect">
            <a:avLst/>
          </a:prstGeom>
        </p:spPr>
      </p:pic>
      <p:sp>
        <p:nvSpPr>
          <p:cNvPr id="9" name="Tekstiruutu 8">
            <a:extLst>
              <a:ext uri="{FF2B5EF4-FFF2-40B4-BE49-F238E27FC236}">
                <a16:creationId xmlns:a16="http://schemas.microsoft.com/office/drawing/2014/main" id="{E2EB0DEB-98B7-2BFD-8948-B6C7DB24E619}"/>
              </a:ext>
            </a:extLst>
          </p:cNvPr>
          <p:cNvSpPr txBox="1"/>
          <p:nvPr/>
        </p:nvSpPr>
        <p:spPr>
          <a:xfrm>
            <a:off x="9948672" y="6534912"/>
            <a:ext cx="19367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prstClr val="black"/>
                </a:solidFill>
                <a:effectLst/>
                <a:uLnTx/>
                <a:uFillTx/>
                <a:latin typeface="Arial"/>
                <a:ea typeface="+mn-ea"/>
                <a:cs typeface="+mn-cs"/>
              </a:rPr>
              <a:t>Bilder: pixabay</a:t>
            </a:r>
          </a:p>
        </p:txBody>
      </p:sp>
    </p:spTree>
    <p:extLst>
      <p:ext uri="{BB962C8B-B14F-4D97-AF65-F5344CB8AC3E}">
        <p14:creationId xmlns:p14="http://schemas.microsoft.com/office/powerpoint/2010/main" val="82431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D884B933-8B3D-5886-4AB3-F1420F8F5F67}"/>
              </a:ext>
            </a:extLst>
          </p:cNvPr>
          <p:cNvPicPr>
            <a:picLocks noChangeAspect="1"/>
          </p:cNvPicPr>
          <p:nvPr/>
        </p:nvPicPr>
        <p:blipFill>
          <a:blip r:embed="rId3"/>
          <a:stretch>
            <a:fillRect/>
          </a:stretch>
        </p:blipFill>
        <p:spPr>
          <a:xfrm>
            <a:off x="244001" y="78983"/>
            <a:ext cx="11763375" cy="990541"/>
          </a:xfrm>
          <a:prstGeom prst="rect">
            <a:avLst/>
          </a:prstGeom>
        </p:spPr>
      </p:pic>
      <p:sp>
        <p:nvSpPr>
          <p:cNvPr id="2" name="Otsikko 1">
            <a:extLst>
              <a:ext uri="{FF2B5EF4-FFF2-40B4-BE49-F238E27FC236}">
                <a16:creationId xmlns:a16="http://schemas.microsoft.com/office/drawing/2014/main" id="{B15D530A-4528-2B70-6929-6AFB2A9261A1}"/>
              </a:ext>
            </a:extLst>
          </p:cNvPr>
          <p:cNvSpPr>
            <a:spLocks noGrp="1"/>
          </p:cNvSpPr>
          <p:nvPr>
            <p:ph type="title"/>
          </p:nvPr>
        </p:nvSpPr>
        <p:spPr>
          <a:xfrm>
            <a:off x="908142" y="271739"/>
            <a:ext cx="10435091" cy="715331"/>
          </a:xfrm>
        </p:spPr>
        <p:txBody>
          <a:bodyPr/>
          <a:lstStyle/>
          <a:p>
            <a:pPr algn="ctr"/>
            <a:r>
              <a:rPr lang="sv-FI" sz="4400">
                <a:solidFill>
                  <a:schemeClr val="bg1"/>
                </a:solidFill>
              </a:rPr>
              <a:t>Vad är våld?</a:t>
            </a:r>
          </a:p>
        </p:txBody>
      </p:sp>
      <p:sp>
        <p:nvSpPr>
          <p:cNvPr id="5" name="Sisällön paikkamerkki 2">
            <a:extLst>
              <a:ext uri="{FF2B5EF4-FFF2-40B4-BE49-F238E27FC236}">
                <a16:creationId xmlns:a16="http://schemas.microsoft.com/office/drawing/2014/main" id="{749B6A12-333D-9936-D7AA-76BA5DC0FB2E}"/>
              </a:ext>
            </a:extLst>
          </p:cNvPr>
          <p:cNvSpPr>
            <a:spLocks noGrp="1"/>
          </p:cNvSpPr>
          <p:nvPr>
            <p:ph type="body" idx="1"/>
          </p:nvPr>
        </p:nvSpPr>
        <p:spPr>
          <a:xfrm>
            <a:off x="499872" y="1179826"/>
            <a:ext cx="11389325" cy="5399654"/>
          </a:xfrm>
        </p:spPr>
        <p:txBody>
          <a:bodyPr vert="horz" lIns="0" tIns="0" rIns="0" bIns="0" rtlCol="0" anchor="t">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380365" indent="-380365">
              <a:lnSpc>
                <a:spcPct val="97000"/>
              </a:lnSpc>
              <a:buFont typeface="Arial" panose="020B0604020202020204" pitchFamily="34" charset="0"/>
              <a:buChar char="•"/>
            </a:pPr>
            <a:r>
              <a:rPr lang="sv-FI" sz="1600">
                <a:solidFill>
                  <a:srgbClr val="333333"/>
                </a:solidFill>
                <a:ea typeface="+mn-lt"/>
                <a:cs typeface="+mn-lt"/>
              </a:rPr>
              <a:t>Allt som avsiktligt har gjorts för att skada någon annan eller såra någon annan är våld. </a:t>
            </a:r>
          </a:p>
          <a:p>
            <a:pPr marL="380365" indent="-380365">
              <a:lnSpc>
                <a:spcPct val="97000"/>
              </a:lnSpc>
              <a:buFont typeface="Arial" panose="020B0604020202020204" pitchFamily="34" charset="0"/>
              <a:buChar char="•"/>
            </a:pPr>
            <a:r>
              <a:rPr lang="sv-FI" sz="1600">
                <a:solidFill>
                  <a:srgbClr val="333333"/>
                </a:solidFill>
                <a:ea typeface="+mn-lt"/>
                <a:cs typeface="+mn-lt"/>
              </a:rPr>
              <a:t>Ibland kan det vara svårt att identifiera våld, eftersom endast fysiskt våld ofta uppfattas som våld.</a:t>
            </a:r>
          </a:p>
          <a:p>
            <a:pPr marL="380365" indent="-380365">
              <a:buFont typeface="Arial" panose="020B0604020202020204" pitchFamily="34" charset="0"/>
              <a:buChar char="•"/>
            </a:pPr>
            <a:r>
              <a:rPr lang="sv-FI" sz="1600" b="0" i="0">
                <a:solidFill>
                  <a:srgbClr val="212529"/>
                </a:solidFill>
                <a:latin typeface="Arial"/>
                <a:cs typeface="Arial"/>
              </a:rPr>
              <a:t>Ofta kan det också hända att våldet förblir dolt om utomstående inte kan identifiera det eller inte vågar ingripa.</a:t>
            </a:r>
          </a:p>
          <a:p>
            <a:pPr marL="380365" indent="-380365">
              <a:buFont typeface="Arial" panose="020B0604020202020204" pitchFamily="34" charset="0"/>
              <a:buChar char="•"/>
            </a:pPr>
            <a:r>
              <a:rPr lang="sv-FI" sz="1600">
                <a:solidFill>
                  <a:srgbClr val="000000"/>
                </a:solidFill>
              </a:rPr>
              <a:t>Man ska alltid ingripa i våld, oberoende av i vilken miljö det sker. </a:t>
            </a:r>
          </a:p>
          <a:p>
            <a:pPr marL="837565" lvl="1" indent="-380365">
              <a:buFont typeface="Wingdings" panose="05000000000000000000" pitchFamily="2" charset="2"/>
              <a:buChar char="Ø"/>
            </a:pPr>
            <a:r>
              <a:rPr lang="sv-FI" sz="1600" b="1">
                <a:solidFill>
                  <a:srgbClr val="000000"/>
                </a:solidFill>
              </a:rPr>
              <a:t>Våldet upphör sällan av sig självt</a:t>
            </a:r>
          </a:p>
          <a:p>
            <a:pPr marL="380365" indent="-380365">
              <a:lnSpc>
                <a:spcPct val="97000"/>
              </a:lnSpc>
              <a:buFont typeface="Arial" panose="020B0604020202020204" pitchFamily="34" charset="0"/>
              <a:buChar char="•"/>
            </a:pPr>
            <a:endParaRPr lang="fi-FI" sz="1600">
              <a:cs typeface="Arial"/>
            </a:endParaRPr>
          </a:p>
          <a:p>
            <a:pPr marL="380365" indent="-380365">
              <a:lnSpc>
                <a:spcPct val="97000"/>
              </a:lnSpc>
              <a:buFont typeface="Arial" panose="020B0604020202020204" pitchFamily="34" charset="0"/>
              <a:buChar char="•"/>
            </a:pPr>
            <a:r>
              <a:rPr lang="sv-FI" sz="1800">
                <a:solidFill>
                  <a:srgbClr val="333333"/>
                </a:solidFill>
                <a:cs typeface="Arial"/>
              </a:rPr>
              <a:t>Våld kan vara:</a:t>
            </a:r>
            <a:r>
              <a:rPr lang="sv-FI" sz="1850">
                <a:solidFill>
                  <a:srgbClr val="333333"/>
                </a:solidFill>
                <a:cs typeface="Arial"/>
              </a:rPr>
              <a:t> </a:t>
            </a:r>
          </a:p>
          <a:p>
            <a:pPr marL="380365" indent="-380365">
              <a:lnSpc>
                <a:spcPct val="97000"/>
              </a:lnSpc>
              <a:buFont typeface="Arial" panose="020B0604020202020204" pitchFamily="34" charset="0"/>
              <a:buChar char="•"/>
            </a:pPr>
            <a:endParaRPr lang="fi-FI" sz="2267">
              <a:solidFill>
                <a:srgbClr val="333333"/>
              </a:solidFill>
              <a:cs typeface="Arial"/>
            </a:endParaRPr>
          </a:p>
          <a:p>
            <a:pPr indent="-238760">
              <a:lnSpc>
                <a:spcPct val="97000"/>
              </a:lnSpc>
            </a:pPr>
            <a:endParaRPr lang="fi-FI" sz="1600">
              <a:effectLst/>
              <a:cs typeface="Arial"/>
            </a:endParaRPr>
          </a:p>
        </p:txBody>
      </p:sp>
      <p:graphicFrame>
        <p:nvGraphicFramePr>
          <p:cNvPr id="6" name="Kaaviokuva 5" descr="Kaavio väkivallasta.">
            <a:extLst>
              <a:ext uri="{FF2B5EF4-FFF2-40B4-BE49-F238E27FC236}">
                <a16:creationId xmlns:a16="http://schemas.microsoft.com/office/drawing/2014/main" id="{58C8DBD7-AD19-80CD-1E68-5D1DD2D44ADD}"/>
              </a:ext>
            </a:extLst>
          </p:cNvPr>
          <p:cNvGraphicFramePr/>
          <p:nvPr/>
        </p:nvGraphicFramePr>
        <p:xfrm>
          <a:off x="2499359" y="3304032"/>
          <a:ext cx="11389325" cy="3275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45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D1205842-C701-D17A-BDDD-CDD438A2DCFB}"/>
              </a:ext>
            </a:extLst>
          </p:cNvPr>
          <p:cNvPicPr>
            <a:picLocks noChangeAspect="1"/>
          </p:cNvPicPr>
          <p:nvPr/>
        </p:nvPicPr>
        <p:blipFill>
          <a:blip r:embed="rId3"/>
          <a:stretch>
            <a:fillRect/>
          </a:stretch>
        </p:blipFill>
        <p:spPr>
          <a:xfrm>
            <a:off x="242885" y="124311"/>
            <a:ext cx="11763375" cy="1131465"/>
          </a:xfrm>
          <a:prstGeom prst="rect">
            <a:avLst/>
          </a:prstGeom>
        </p:spPr>
      </p:pic>
      <p:sp>
        <p:nvSpPr>
          <p:cNvPr id="2" name="Otsikko 1">
            <a:extLst>
              <a:ext uri="{FF2B5EF4-FFF2-40B4-BE49-F238E27FC236}">
                <a16:creationId xmlns:a16="http://schemas.microsoft.com/office/drawing/2014/main" id="{CB9300B3-8771-0119-FEFA-56DBDC9A9079}"/>
              </a:ext>
            </a:extLst>
          </p:cNvPr>
          <p:cNvSpPr>
            <a:spLocks noGrp="1"/>
          </p:cNvSpPr>
          <p:nvPr>
            <p:ph type="title"/>
          </p:nvPr>
        </p:nvSpPr>
        <p:spPr>
          <a:xfrm>
            <a:off x="1099496" y="332377"/>
            <a:ext cx="10435091" cy="715331"/>
          </a:xfrm>
        </p:spPr>
        <p:txBody>
          <a:bodyPr/>
          <a:lstStyle/>
          <a:p>
            <a:pPr algn="ctr"/>
            <a:r>
              <a:rPr lang="sv-FI" sz="4400">
                <a:solidFill>
                  <a:schemeClr val="bg1"/>
                </a:solidFill>
              </a:rPr>
              <a:t>Våld i nära relationer</a:t>
            </a:r>
          </a:p>
        </p:txBody>
      </p:sp>
      <p:sp>
        <p:nvSpPr>
          <p:cNvPr id="5" name="Tekstin paikkamerkki 2">
            <a:extLst>
              <a:ext uri="{FF2B5EF4-FFF2-40B4-BE49-F238E27FC236}">
                <a16:creationId xmlns:a16="http://schemas.microsoft.com/office/drawing/2014/main" id="{CB831E90-F9AA-1D75-C18D-83B9BAF5F034}"/>
              </a:ext>
            </a:extLst>
          </p:cNvPr>
          <p:cNvSpPr>
            <a:spLocks noGrp="1"/>
          </p:cNvSpPr>
          <p:nvPr>
            <p:ph type="body" idx="1"/>
          </p:nvPr>
        </p:nvSpPr>
        <p:spPr>
          <a:xfrm>
            <a:off x="329184" y="1463841"/>
            <a:ext cx="11570208" cy="526984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380365" indent="-380365">
              <a:lnSpc>
                <a:spcPct val="97000"/>
              </a:lnSpc>
              <a:buFont typeface="Arial" panose="020B0604020202020204" pitchFamily="34" charset="0"/>
              <a:buChar char="•"/>
            </a:pPr>
            <a:r>
              <a:rPr lang="sv-FI" sz="1600" b="0" i="0"/>
              <a:t>Våld i familjen eller i en parrelation kallas våld i nära relationer. </a:t>
            </a:r>
          </a:p>
          <a:p>
            <a:pPr marL="380365" indent="-380365">
              <a:lnSpc>
                <a:spcPct val="97000"/>
              </a:lnSpc>
              <a:buFont typeface="Arial" panose="020B0604020202020204" pitchFamily="34" charset="0"/>
              <a:buChar char="•"/>
            </a:pPr>
            <a:r>
              <a:rPr lang="sv-FI" sz="1600"/>
              <a:t>Det kan vara våld inom familjen, våld i en parrelation eller våld mellan kompisar. </a:t>
            </a:r>
          </a:p>
          <a:p>
            <a:pPr marL="380365" indent="-380365">
              <a:buFont typeface="Arial" panose="020B0604020202020204" pitchFamily="34" charset="0"/>
              <a:buChar char="•"/>
            </a:pPr>
            <a:r>
              <a:rPr lang="sv-FI" sz="1600" b="1">
                <a:solidFill>
                  <a:srgbClr val="000000"/>
                </a:solidFill>
              </a:rPr>
              <a:t>Våld är aldrig acceptabelt och ska inte förekomma i någon mänsklig relation.</a:t>
            </a:r>
          </a:p>
          <a:p>
            <a:pPr marL="685165" lvl="1" indent="-227965">
              <a:buFont typeface="Wingdings" panose="05000000000000000000" pitchFamily="2" charset="2"/>
              <a:buChar char="Ø"/>
            </a:pPr>
            <a:r>
              <a:rPr lang="sv-FI" sz="1600">
                <a:solidFill>
                  <a:srgbClr val="000000"/>
                </a:solidFill>
              </a:rPr>
              <a:t>Var och en av oss har rätt att vara sig själv, utan rädsla, även i kamratrelationer och på fritiden</a:t>
            </a:r>
          </a:p>
          <a:p>
            <a:pPr marL="608965" lvl="1" indent="-239395">
              <a:buFont typeface="Wingdings" panose="05000000000000000000" pitchFamily="2" charset="2"/>
              <a:buChar char="Ø"/>
            </a:pPr>
            <a:r>
              <a:rPr lang="sv-FI" sz="1600">
                <a:latin typeface="+mj-lt"/>
              </a:rPr>
              <a:t>Grälet blir våld när den som upplever våld inte längre vågar säga sin åsikt, eftersom hen är rädd för hur den andra ska reagera. </a:t>
            </a:r>
          </a:p>
          <a:p>
            <a:pPr marL="608965" lvl="1" indent="-239395">
              <a:buFont typeface="Wingdings" panose="05000000000000000000" pitchFamily="2" charset="2"/>
              <a:buChar char="Ø"/>
            </a:pPr>
            <a:r>
              <a:rPr lang="sv-FI" sz="1600">
                <a:latin typeface="+mj-lt"/>
              </a:rPr>
              <a:t>Till normala gräl hör att parterna i grälet fritt kan framföra sin egen åsikt utan rädsla för konsekvenserna.</a:t>
            </a:r>
          </a:p>
          <a:p>
            <a:pPr marL="380365" indent="-380365">
              <a:buFont typeface="Arial" panose="020B0604020202020204" pitchFamily="34" charset="0"/>
              <a:buChar char="•"/>
            </a:pPr>
            <a:endParaRPr lang="fi-FI" sz="1600" u="sng">
              <a:cs typeface="Arial"/>
            </a:endParaRPr>
          </a:p>
          <a:p>
            <a:pPr marL="380365" indent="-380365">
              <a:buFont typeface="Arial" panose="020B0604020202020204" pitchFamily="34" charset="0"/>
              <a:buChar char="•"/>
            </a:pPr>
            <a:endParaRPr lang="fi-FI" sz="1600" u="sng">
              <a:cs typeface="Arial"/>
            </a:endParaRPr>
          </a:p>
          <a:p>
            <a:pPr marL="380365" indent="-380365">
              <a:buFont typeface="Arial" panose="020B0604020202020204" pitchFamily="34" charset="0"/>
              <a:buChar char="•"/>
            </a:pPr>
            <a:r>
              <a:rPr lang="sv-FI" sz="1600" u="sng"/>
              <a:t>Normalisera inte heller våld i ditt sätt att prata.</a:t>
            </a:r>
          </a:p>
          <a:p>
            <a:pPr marL="989965" lvl="1" indent="-380365">
              <a:buFont typeface="Arial" panose="020B0604020202020204" pitchFamily="34" charset="0"/>
              <a:buChar char="•"/>
            </a:pPr>
            <a:r>
              <a:rPr lang="sv-FI" sz="1600">
                <a:solidFill>
                  <a:srgbClr val="000000"/>
                </a:solidFill>
              </a:rPr>
              <a:t>Observera: Alla känslor är alltid tillåtna. Alla gärningar är inte.</a:t>
            </a:r>
          </a:p>
          <a:p>
            <a:pPr marL="380365" indent="-380365">
              <a:buFont typeface="Arial" panose="020B0604020202020204" pitchFamily="34" charset="0"/>
              <a:buChar char="•"/>
            </a:pPr>
            <a:endParaRPr lang="fi-FI" sz="1333">
              <a:cs typeface="Arial"/>
            </a:endParaRPr>
          </a:p>
          <a:p>
            <a:pPr marL="380365" indent="-380365">
              <a:buFont typeface="Arial" panose="020B0604020202020204" pitchFamily="34" charset="0"/>
              <a:buChar char="•"/>
            </a:pPr>
            <a:endParaRPr lang="fi-FI" sz="2300">
              <a:solidFill>
                <a:srgbClr val="000000"/>
              </a:solidFill>
              <a:cs typeface="Arial"/>
            </a:endParaRPr>
          </a:p>
          <a:p>
            <a:pPr marL="837565" lvl="1" indent="-380365">
              <a:buFont typeface="Wingdings" panose="05000000000000000000" pitchFamily="2" charset="2"/>
              <a:buChar char="Ø"/>
            </a:pPr>
            <a:endParaRPr lang="fi-FI" sz="1867">
              <a:effectLst/>
              <a:cs typeface="Arial"/>
            </a:endParaRPr>
          </a:p>
          <a:p>
            <a:pPr indent="-238760"/>
            <a:endParaRPr lang="fi-FI" b="0" i="0">
              <a:solidFill>
                <a:srgbClr val="212529"/>
              </a:solidFill>
              <a:effectLst/>
              <a:latin typeface="Source Sans Pro"/>
              <a:ea typeface="Source Sans Pro"/>
            </a:endParaRPr>
          </a:p>
        </p:txBody>
      </p:sp>
      <p:sp>
        <p:nvSpPr>
          <p:cNvPr id="6" name="Tekstiruutu 5">
            <a:extLst>
              <a:ext uri="{FF2B5EF4-FFF2-40B4-BE49-F238E27FC236}">
                <a16:creationId xmlns:a16="http://schemas.microsoft.com/office/drawing/2014/main" id="{6850BCDE-2552-23A5-EC06-3905DD19E6B3}"/>
              </a:ext>
            </a:extLst>
          </p:cNvPr>
          <p:cNvSpPr txBox="1"/>
          <p:nvPr/>
        </p:nvSpPr>
        <p:spPr>
          <a:xfrm>
            <a:off x="7621752" y="4278854"/>
            <a:ext cx="4002056" cy="2246769"/>
          </a:xfrm>
          <a:prstGeom prst="rect">
            <a:avLst/>
          </a:prstGeom>
          <a:solidFill>
            <a:schemeClr val="bg2"/>
          </a:solidFill>
          <a:ln>
            <a:solidFill>
              <a:schemeClr val="tx2"/>
            </a:solidFill>
          </a:ln>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1200" b="0" i="0" u="none" strike="noStrike" kern="1200" cap="none" spc="0" normalizeH="0" baseline="0" noProof="0">
                <a:ln>
                  <a:noFill/>
                </a:ln>
                <a:solidFill>
                  <a:srgbClr val="0062AE"/>
                </a:solidFill>
                <a:effectLst/>
                <a:uLnTx/>
                <a:uFillTx/>
                <a:latin typeface="Arial"/>
                <a:ea typeface="+mn-ea"/>
                <a:cs typeface="+mn-cs"/>
              </a:rPr>
              <a:t>”</a:t>
            </a:r>
            <a:r>
              <a:rPr kumimoji="0" lang="sv-FI" sz="1400" b="0" i="0" u="none" strike="noStrike" kern="1200" cap="none" spc="0" normalizeH="0" baseline="0" noProof="0">
                <a:ln>
                  <a:noFill/>
                </a:ln>
                <a:solidFill>
                  <a:srgbClr val="0062AE"/>
                </a:solidFill>
                <a:effectLst/>
                <a:uLnTx/>
                <a:uFillTx/>
                <a:latin typeface="Arial"/>
                <a:ea typeface="+mn-ea"/>
                <a:cs typeface="+mn-cs"/>
              </a:rPr>
              <a:t>du får på käften”</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srgbClr val="0062AE"/>
                </a:solidFill>
                <a:effectLst/>
                <a:uLnTx/>
                <a:uFillTx/>
                <a:latin typeface="Arial"/>
                <a:ea typeface="+mn-ea"/>
                <a:cs typeface="+mn-cs"/>
              </a:rPr>
              <a:t>"dö bort"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srgbClr val="0062AE"/>
                </a:solidFill>
                <a:effectLst/>
                <a:uLnTx/>
                <a:uFillTx/>
                <a:latin typeface="Arial"/>
                <a:ea typeface="+mn-ea"/>
                <a:cs typeface="+mn-cs"/>
              </a:rPr>
              <a:t>"det var bara ett skämt"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srgbClr val="0062AE"/>
                </a:solidFill>
                <a:effectLst/>
                <a:uLnTx/>
                <a:uFillTx/>
                <a:latin typeface="Arial"/>
                <a:ea typeface="+mn-ea"/>
                <a:cs typeface="+mn-cs"/>
              </a:rPr>
              <a:t>"förlåt att du tog åt dig"</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srgbClr val="0062AE"/>
                </a:solidFill>
                <a:effectLst/>
                <a:uLnTx/>
                <a:uFillTx/>
                <a:latin typeface="Arial"/>
                <a:ea typeface="+mn-ea"/>
                <a:cs typeface="+mn-cs"/>
              </a:rPr>
              <a:t>"pojkar är pojkar"</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srgbClr val="0062AE"/>
                </a:solidFill>
                <a:effectLst/>
                <a:uLnTx/>
                <a:uFillTx/>
                <a:latin typeface="Arial"/>
                <a:ea typeface="+mn-ea"/>
                <a:cs typeface="+mn-cs"/>
              </a:rPr>
              <a:t>"kvinnans plats är mellan knytnäven och spisen"</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srgbClr val="0062AE"/>
                </a:solidFill>
                <a:effectLst/>
                <a:uLnTx/>
                <a:uFillTx/>
                <a:latin typeface="Arial"/>
                <a:ea typeface="+mn-ea"/>
                <a:cs typeface="+mn-cs"/>
              </a:rPr>
              <a:t>"kärlek börjar med bråk"</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srgbClr val="0062AE"/>
                </a:solidFill>
                <a:effectLst/>
                <a:uLnTx/>
                <a:uFillTx/>
                <a:latin typeface="Arial"/>
                <a:ea typeface="+mn-ea"/>
                <a:cs typeface="+mn-cs"/>
              </a:rPr>
              <a:t>"tjallare!"</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srgbClr val="0062AE"/>
                </a:solidFill>
                <a:effectLst/>
                <a:uLnTx/>
                <a:uFillTx/>
                <a:latin typeface="Arial"/>
                <a:ea typeface="+mn-ea"/>
                <a:cs typeface="+mn-cs"/>
              </a:rPr>
              <a:t>"du förtjänade det"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srgbClr val="0062AE"/>
                </a:solidFill>
                <a:effectLst/>
                <a:uLnTx/>
                <a:uFillTx/>
                <a:latin typeface="Arial"/>
                <a:ea typeface="+mn-ea"/>
                <a:cs typeface="+mn-cs"/>
              </a:rPr>
              <a:t>”den man älskar agar man”</a:t>
            </a:r>
          </a:p>
        </p:txBody>
      </p:sp>
      <p:sp>
        <p:nvSpPr>
          <p:cNvPr id="12" name="Kertomerkki 11">
            <a:extLst>
              <a:ext uri="{FF2B5EF4-FFF2-40B4-BE49-F238E27FC236}">
                <a16:creationId xmlns:a16="http://schemas.microsoft.com/office/drawing/2014/main" id="{29D211F7-0B9D-6C2F-263E-0C697855EDE1}"/>
              </a:ext>
              <a:ext uri="{C183D7F6-B498-43B3-948B-1728B52AA6E4}">
                <adec:decorative xmlns:adec="http://schemas.microsoft.com/office/drawing/2017/decorative" val="1"/>
              </a:ext>
            </a:extLst>
          </p:cNvPr>
          <p:cNvSpPr/>
          <p:nvPr/>
        </p:nvSpPr>
        <p:spPr>
          <a:xfrm>
            <a:off x="8219384" y="4306527"/>
            <a:ext cx="2806791" cy="2175263"/>
          </a:xfrm>
          <a:prstGeom prst="mathMultiply">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fi-FI" sz="3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7149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CA6D89E2-B42D-7B05-7D70-2D9EC58395F9}"/>
              </a:ext>
            </a:extLst>
          </p:cNvPr>
          <p:cNvPicPr>
            <a:picLocks noChangeAspect="1"/>
          </p:cNvPicPr>
          <p:nvPr/>
        </p:nvPicPr>
        <p:blipFill>
          <a:blip r:embed="rId3"/>
          <a:stretch>
            <a:fillRect/>
          </a:stretch>
        </p:blipFill>
        <p:spPr>
          <a:xfrm>
            <a:off x="214312" y="65483"/>
            <a:ext cx="11763375" cy="1147167"/>
          </a:xfrm>
          <a:prstGeom prst="rect">
            <a:avLst/>
          </a:prstGeom>
        </p:spPr>
      </p:pic>
      <p:sp>
        <p:nvSpPr>
          <p:cNvPr id="2" name="Otsikko 1">
            <a:extLst>
              <a:ext uri="{FF2B5EF4-FFF2-40B4-BE49-F238E27FC236}">
                <a16:creationId xmlns:a16="http://schemas.microsoft.com/office/drawing/2014/main" id="{A4337C88-F904-2122-FEAC-2466674549E6}"/>
              </a:ext>
            </a:extLst>
          </p:cNvPr>
          <p:cNvSpPr>
            <a:spLocks noGrp="1"/>
          </p:cNvSpPr>
          <p:nvPr>
            <p:ph type="title"/>
          </p:nvPr>
        </p:nvSpPr>
        <p:spPr>
          <a:xfrm>
            <a:off x="1243101" y="281400"/>
            <a:ext cx="10435091" cy="715331"/>
          </a:xfrm>
        </p:spPr>
        <p:txBody>
          <a:bodyPr/>
          <a:lstStyle/>
          <a:p>
            <a:pPr algn="ctr"/>
            <a:r>
              <a:rPr lang="sv-FI" sz="4400">
                <a:solidFill>
                  <a:schemeClr val="bg1"/>
                </a:solidFill>
              </a:rPr>
              <a:t>De vanligaste brotten bland unga</a:t>
            </a:r>
          </a:p>
        </p:txBody>
      </p:sp>
      <p:sp>
        <p:nvSpPr>
          <p:cNvPr id="9" name="Tekstin paikkamerkki 8">
            <a:extLst>
              <a:ext uri="{FF2B5EF4-FFF2-40B4-BE49-F238E27FC236}">
                <a16:creationId xmlns:a16="http://schemas.microsoft.com/office/drawing/2014/main" id="{69A50FFB-55A3-DBB8-648D-33CAB0E9CA0B}"/>
              </a:ext>
            </a:extLst>
          </p:cNvPr>
          <p:cNvSpPr>
            <a:spLocks noGrp="1"/>
          </p:cNvSpPr>
          <p:nvPr>
            <p:ph type="body" idx="1"/>
          </p:nvPr>
        </p:nvSpPr>
        <p:spPr>
          <a:xfrm rot="1737173">
            <a:off x="3824290" y="3894530"/>
            <a:ext cx="3199621" cy="1101045"/>
          </a:xfrm>
          <a:prstGeom prst="wedgeRoundRectCallout">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0" algn="ctr">
              <a:buNone/>
            </a:pPr>
            <a:r>
              <a:rPr lang="sv-FI" sz="1800">
                <a:solidFill>
                  <a:schemeClr val="tx2"/>
                </a:solidFill>
              </a:rPr>
              <a:t>OBS! Dessa är brott också i sociala medier! </a:t>
            </a:r>
          </a:p>
        </p:txBody>
      </p:sp>
      <p:sp>
        <p:nvSpPr>
          <p:cNvPr id="5" name="Tekstin paikkamerkki 2">
            <a:extLst>
              <a:ext uri="{FF2B5EF4-FFF2-40B4-BE49-F238E27FC236}">
                <a16:creationId xmlns:a16="http://schemas.microsoft.com/office/drawing/2014/main" id="{482BFFF0-6507-76A4-119B-98CF90A69379}"/>
              </a:ext>
            </a:extLst>
          </p:cNvPr>
          <p:cNvSpPr txBox="1">
            <a:spLocks/>
          </p:cNvSpPr>
          <p:nvPr/>
        </p:nvSpPr>
        <p:spPr>
          <a:xfrm>
            <a:off x="475009" y="1316999"/>
            <a:ext cx="6303743" cy="6256109"/>
          </a:xfrm>
          <a:prstGeom prst="rect">
            <a:avLst/>
          </a:prstGeom>
        </p:spPr>
        <p:txBody>
          <a:bodyPr vert="horz" lIns="0" tIns="45720" rIns="0" bIns="45720" rtlCol="0" anchor="t">
            <a:noAutofit/>
          </a:bodyPr>
          <a:lstStyle>
            <a:defPPr>
              <a:defRPr lang="en-US"/>
            </a:defPPr>
            <a:lvl1pPr marL="0" indent="-239178" algn="l" defTabSz="609570" rtl="0" eaLnBrk="1" latinLnBrk="0" hangingPunct="1">
              <a:lnSpc>
                <a:spcPct val="107000"/>
              </a:lnSpc>
              <a:spcBef>
                <a:spcPts val="0"/>
              </a:spcBef>
              <a:spcAft>
                <a:spcPts val="1067"/>
              </a:spcAft>
              <a:buFont typeface="Arial"/>
              <a:buChar char="•"/>
              <a:defRPr sz="2400" kern="1200">
                <a:solidFill>
                  <a:schemeClr val="tx1"/>
                </a:solidFill>
                <a:latin typeface="+mn-lt"/>
                <a:ea typeface="+mn-ea"/>
                <a:cs typeface="+mn-cs"/>
              </a:defRPr>
            </a:lvl1pPr>
            <a:lvl2pPr marL="609570" indent="-239994" algn="l" defTabSz="609570" rtl="0" eaLnBrk="1" latinLnBrk="0" hangingPunct="1">
              <a:lnSpc>
                <a:spcPct val="107000"/>
              </a:lnSpc>
              <a:spcBef>
                <a:spcPts val="0"/>
              </a:spcBef>
              <a:spcAft>
                <a:spcPts val="1067"/>
              </a:spcAft>
              <a:buFont typeface="Lucida Grande"/>
              <a:buChar char="–"/>
              <a:defRPr sz="2400" kern="1200">
                <a:solidFill>
                  <a:schemeClr val="tx1"/>
                </a:solidFill>
                <a:latin typeface="+mn-lt"/>
                <a:ea typeface="+mn-ea"/>
                <a:cs typeface="+mn-cs"/>
              </a:defRPr>
            </a:lvl2pPr>
            <a:lvl3pPr marL="1219140" indent="-239994" algn="l" defTabSz="609570" rtl="0" eaLnBrk="1" latinLnBrk="0" hangingPunct="1">
              <a:lnSpc>
                <a:spcPct val="107000"/>
              </a:lnSpc>
              <a:spcBef>
                <a:spcPts val="0"/>
              </a:spcBef>
              <a:spcAft>
                <a:spcPts val="1067"/>
              </a:spcAft>
              <a:buSzPct val="60000"/>
              <a:buFont typeface="Courier New"/>
              <a:buChar char="o"/>
              <a:defRPr sz="2400" kern="1200">
                <a:solidFill>
                  <a:schemeClr val="tx1"/>
                </a:solidFill>
                <a:latin typeface="+mn-lt"/>
                <a:ea typeface="+mn-ea"/>
                <a:cs typeface="+mn-cs"/>
              </a:defRPr>
            </a:lvl3pPr>
            <a:lvl4pPr marL="1828709" indent="-239994" algn="l" defTabSz="609570" rtl="0" eaLnBrk="1" latinLnBrk="0" hangingPunct="1">
              <a:lnSpc>
                <a:spcPct val="107000"/>
              </a:lnSpc>
              <a:spcBef>
                <a:spcPts val="0"/>
              </a:spcBef>
              <a:spcAft>
                <a:spcPts val="1067"/>
              </a:spcAft>
              <a:buSzPct val="100000"/>
              <a:buFont typeface="Lucida Grande"/>
              <a:buChar char="–"/>
              <a:defRPr sz="2400" kern="1200">
                <a:solidFill>
                  <a:schemeClr val="tx1"/>
                </a:solidFill>
                <a:latin typeface="+mn-lt"/>
                <a:ea typeface="+mn-ea"/>
                <a:cs typeface="+mn-cs"/>
              </a:defRPr>
            </a:lvl4pPr>
            <a:lvl5pPr marL="2438278" indent="-239994" algn="l" defTabSz="609570" rtl="0" eaLnBrk="1" latinLnBrk="0" hangingPunct="1">
              <a:lnSpc>
                <a:spcPct val="107000"/>
              </a:lnSpc>
              <a:spcBef>
                <a:spcPts val="0"/>
              </a:spcBef>
              <a:spcAft>
                <a:spcPts val="1067"/>
              </a:spcAft>
              <a:buFont typeface="Arial"/>
              <a:buChar char="–"/>
              <a:defRPr sz="2400" kern="1200">
                <a:solidFill>
                  <a:schemeClr val="tx1"/>
                </a:solidFill>
                <a:latin typeface="+mn-lt"/>
                <a:ea typeface="+mn-ea"/>
                <a:cs typeface="+mn-cs"/>
              </a:defRPr>
            </a:lvl5pPr>
            <a:lvl6pPr marL="3047848" indent="-304792" algn="l" defTabSz="609570" rtl="0" eaLnBrk="1" latinLnBrk="0" hangingPunct="1">
              <a:spcBef>
                <a:spcPct val="20000"/>
              </a:spcBef>
              <a:buFont typeface="Arial"/>
              <a:buChar char="•"/>
              <a:defRPr sz="2400" kern="1200">
                <a:solidFill>
                  <a:schemeClr val="tx1"/>
                </a:solidFill>
                <a:latin typeface="+mn-lt"/>
                <a:ea typeface="+mn-ea"/>
                <a:cs typeface="+mn-cs"/>
              </a:defRPr>
            </a:lvl6pPr>
            <a:lvl7pPr marL="3657418" indent="-304792" algn="l" defTabSz="609570" rtl="0" eaLnBrk="1" latinLnBrk="0" hangingPunct="1">
              <a:spcBef>
                <a:spcPct val="20000"/>
              </a:spcBef>
              <a:buFont typeface="Arial"/>
              <a:buChar char="•"/>
              <a:defRPr sz="2400" kern="1200">
                <a:solidFill>
                  <a:schemeClr val="tx1"/>
                </a:solidFill>
                <a:latin typeface="+mn-lt"/>
                <a:ea typeface="+mn-ea"/>
                <a:cs typeface="+mn-cs"/>
              </a:defRPr>
            </a:lvl7pPr>
            <a:lvl8pPr marL="4266987" indent="-304792" algn="l" defTabSz="609570" rtl="0" eaLnBrk="1" latinLnBrk="0" hangingPunct="1">
              <a:spcBef>
                <a:spcPct val="20000"/>
              </a:spcBef>
              <a:buFont typeface="Arial"/>
              <a:buChar char="•"/>
              <a:defRPr sz="2400" kern="1200">
                <a:solidFill>
                  <a:schemeClr val="tx1"/>
                </a:solidFill>
                <a:latin typeface="+mn-lt"/>
                <a:ea typeface="+mn-ea"/>
                <a:cs typeface="+mn-cs"/>
              </a:defRPr>
            </a:lvl8pPr>
            <a:lvl9pPr marL="4876557" indent="-304792" algn="l" defTabSz="60957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Egendomsbrott</a:t>
            </a: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snatteri, stöld och rån </a:t>
            </a:r>
            <a:r>
              <a:rPr kumimoji="0" lang="sv-FI" sz="1400" b="0" i="1" u="none" strike="noStrike" kern="1200" cap="none" spc="0" normalizeH="0" baseline="0" noProof="0">
                <a:ln>
                  <a:noFill/>
                </a:ln>
                <a:solidFill>
                  <a:prstClr val="black"/>
                </a:solidFill>
                <a:effectLst/>
                <a:uLnTx/>
                <a:uFillTx/>
                <a:latin typeface="Arial"/>
                <a:ea typeface="+mn-ea"/>
                <a:cs typeface="+mn-cs"/>
              </a:rPr>
              <a:t>		</a:t>
            </a:r>
            <a:r>
              <a:rPr kumimoji="0" lang="sv-FI" sz="1400" b="1" i="1" u="none" strike="noStrike" kern="1200" cap="none" spc="0" normalizeH="0" baseline="0" noProof="0">
                <a:ln>
                  <a:noFill/>
                </a:ln>
                <a:solidFill>
                  <a:prstClr val="black"/>
                </a:solidFill>
                <a:effectLst/>
                <a:uLnTx/>
                <a:uFillTx/>
                <a:latin typeface="Arial"/>
                <a:ea typeface="+mn-ea"/>
                <a:cs typeface="+mn-cs"/>
              </a:rPr>
              <a:t>Böter–4 år fängelse</a:t>
            </a: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Vilseledande</a:t>
            </a: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bedrägeri och ocker </a:t>
            </a:r>
            <a:r>
              <a:rPr kumimoji="0" lang="sv-FI" sz="1400" b="0" i="1" u="none" strike="noStrike" kern="1200" cap="none" spc="0" normalizeH="0" baseline="0" noProof="0">
                <a:ln>
                  <a:noFill/>
                </a:ln>
                <a:solidFill>
                  <a:prstClr val="black"/>
                </a:solidFill>
                <a:effectLst/>
                <a:uLnTx/>
                <a:uFillTx/>
                <a:latin typeface="Arial"/>
                <a:ea typeface="+mn-ea"/>
                <a:cs typeface="+mn-cs"/>
              </a:rPr>
              <a:t>		</a:t>
            </a:r>
            <a:r>
              <a:rPr kumimoji="0" lang="sv-FI" sz="1400" b="1" i="1" u="none" strike="noStrike" kern="1200" cap="none" spc="0" normalizeH="0" baseline="0" noProof="0">
                <a:ln>
                  <a:noFill/>
                </a:ln>
                <a:solidFill>
                  <a:prstClr val="black"/>
                </a:solidFill>
                <a:effectLst/>
                <a:uLnTx/>
                <a:uFillTx/>
                <a:latin typeface="Arial"/>
                <a:ea typeface="+mn-ea"/>
                <a:cs typeface="+mn-cs"/>
              </a:rPr>
              <a:t>Böter–4 år fängelse</a:t>
            </a: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Trafikbrott</a:t>
            </a: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äventyrande av trafiksäkerheten	</a:t>
            </a:r>
            <a:r>
              <a:rPr kumimoji="0" lang="sv-FI" sz="1400" b="1" i="1" u="none" strike="noStrike" kern="1200" cap="none" spc="0" normalizeH="0" baseline="0" noProof="0">
                <a:ln>
                  <a:noFill/>
                </a:ln>
                <a:solidFill>
                  <a:prstClr val="black"/>
                </a:solidFill>
                <a:effectLst/>
                <a:uLnTx/>
                <a:uFillTx/>
                <a:latin typeface="Arial"/>
                <a:ea typeface="+mn-ea"/>
                <a:cs typeface="+mn-cs"/>
              </a:rPr>
              <a:t> Böter–2 år fängelse</a:t>
            </a: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 körning av ett fordon utan behörighet </a:t>
            </a:r>
            <a:r>
              <a:rPr kumimoji="0" lang="sv-FI" sz="1400" b="0" i="1" u="none" strike="noStrike" kern="1200" cap="none" spc="0" normalizeH="0" baseline="0" noProof="0">
                <a:ln>
                  <a:noFill/>
                </a:ln>
                <a:solidFill>
                  <a:prstClr val="black"/>
                </a:solidFill>
                <a:effectLst/>
                <a:uLnTx/>
                <a:uFillTx/>
                <a:latin typeface="Arial"/>
                <a:ea typeface="+mn-ea"/>
                <a:cs typeface="+mn-cs"/>
              </a:rPr>
              <a:t>			</a:t>
            </a: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Våld och tvång</a:t>
            </a: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olaga hot				 </a:t>
            </a:r>
            <a:r>
              <a:rPr kumimoji="0" lang="sv-FI" sz="1400" b="1" i="1" u="none" strike="noStrike" kern="1200" cap="none" spc="0" normalizeH="0" baseline="0" noProof="0">
                <a:ln>
                  <a:noFill/>
                </a:ln>
                <a:solidFill>
                  <a:prstClr val="black"/>
                </a:solidFill>
                <a:effectLst/>
                <a:uLnTx/>
                <a:uFillTx/>
                <a:latin typeface="Arial"/>
                <a:ea typeface="+mn-ea"/>
                <a:cs typeface="+mn-cs"/>
              </a:rPr>
              <a:t>Böter–10 år fängelse</a:t>
            </a: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tvång och misshandel	</a:t>
            </a: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Sexualbrott </a:t>
            </a: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sv-FI" sz="1400" b="0" i="0" u="none" strike="noStrike" kern="1200" cap="none" spc="0" normalizeH="0" baseline="0" noProof="0">
                <a:ln>
                  <a:noFill/>
                </a:ln>
                <a:solidFill>
                  <a:prstClr val="black"/>
                </a:solidFill>
                <a:effectLst/>
                <a:uLnTx/>
                <a:uFillTx/>
                <a:latin typeface="Arial"/>
                <a:ea typeface="+mn-ea"/>
                <a:cs typeface="+mn-cs"/>
              </a:rPr>
              <a:t>spridning av en video eller bild med sexuell nyans som tagits av ett barn 	</a:t>
            </a:r>
            <a:r>
              <a:rPr kumimoji="0" lang="sv-FI" sz="1400" b="1" i="1" u="none" strike="noStrike" kern="1200" cap="none" spc="0" normalizeH="0" baseline="0" noProof="0">
                <a:ln>
                  <a:noFill/>
                </a:ln>
                <a:solidFill>
                  <a:prstClr val="black"/>
                </a:solidFill>
                <a:effectLst/>
                <a:uLnTx/>
                <a:uFillTx/>
                <a:latin typeface="Arial"/>
                <a:ea typeface="+mn-ea"/>
                <a:cs typeface="+mn-cs"/>
              </a:rPr>
              <a:t>Böter–6 år fängelse</a:t>
            </a:r>
            <a:r>
              <a:rPr kumimoji="0" lang="sv-FI" sz="1400" b="0" i="0" u="none" strike="noStrike" kern="1200" cap="none" spc="0" normalizeH="0" baseline="0" noProof="0">
                <a:ln>
                  <a:noFill/>
                </a:ln>
                <a:solidFill>
                  <a:prstClr val="black"/>
                </a:solidFill>
                <a:effectLst/>
                <a:uLnTx/>
                <a:uFillTx/>
                <a:latin typeface="Arial"/>
                <a:ea typeface="+mn-ea"/>
                <a:cs typeface="+mn-cs"/>
              </a:rPr>
              <a:t> </a:t>
            </a: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endParaRPr kumimoji="0" lang="fi-FI" sz="1400" b="0" i="0" u="none" strike="noStrike" kern="1200" cap="none" spc="0" normalizeH="0" baseline="0" noProof="0">
              <a:ln>
                <a:noFill/>
              </a:ln>
              <a:solidFill>
                <a:prstClr val="black"/>
              </a:solidFill>
              <a:effectLst/>
              <a:uLnTx/>
              <a:uFillTx/>
              <a:latin typeface="Arial"/>
              <a:ea typeface="+mn-ea"/>
              <a:cs typeface="Arial"/>
            </a:endParaRPr>
          </a:p>
        </p:txBody>
      </p:sp>
      <p:pic>
        <p:nvPicPr>
          <p:cNvPr id="7" name="Kuva 6">
            <a:extLst>
              <a:ext uri="{FF2B5EF4-FFF2-40B4-BE49-F238E27FC236}">
                <a16:creationId xmlns:a16="http://schemas.microsoft.com/office/drawing/2014/main" id="{BC9502D5-CB0C-C65D-0E3F-5CFCBB3A17A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80845" y="1428567"/>
            <a:ext cx="4926531" cy="4610138"/>
          </a:xfrm>
          <a:prstGeom prst="rect">
            <a:avLst/>
          </a:prstGeom>
        </p:spPr>
      </p:pic>
      <p:sp>
        <p:nvSpPr>
          <p:cNvPr id="8" name="Tekstiruutu 7">
            <a:extLst>
              <a:ext uri="{FF2B5EF4-FFF2-40B4-BE49-F238E27FC236}">
                <a16:creationId xmlns:a16="http://schemas.microsoft.com/office/drawing/2014/main" id="{598E72B9-9C8C-5978-5752-B425FC4B4CC0}"/>
              </a:ext>
            </a:extLst>
          </p:cNvPr>
          <p:cNvSpPr txBox="1"/>
          <p:nvPr/>
        </p:nvSpPr>
        <p:spPr>
          <a:xfrm>
            <a:off x="7392560" y="1930781"/>
            <a:ext cx="5118779" cy="1600439"/>
          </a:xfrm>
          <a:prstGeom prst="rect">
            <a:avLst/>
          </a:prstGeom>
          <a:noFill/>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2133" b="1" i="1" u="none" strike="noStrike" kern="1200" cap="none" spc="0" normalizeH="0" baseline="0" noProof="0">
                <a:ln>
                  <a:noFill/>
                </a:ln>
                <a:solidFill>
                  <a:prstClr val="white"/>
                </a:solidFill>
                <a:effectLst/>
                <a:uLnTx/>
                <a:uFillTx/>
                <a:latin typeface="Arial"/>
                <a:ea typeface="+mn-ea"/>
                <a:cs typeface="+mn-cs"/>
              </a:rPr>
              <a:t>Alla fula gärningar är inte brott, men alla brott är fula gärningar.</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600" b="0" i="1" u="none" strike="noStrike" kern="1200" cap="none" spc="0" normalizeH="0" baseline="0" noProof="0">
                <a:ln>
                  <a:noFill/>
                </a:ln>
                <a:solidFill>
                  <a:prstClr val="white"/>
                </a:solidFill>
                <a:effectLst/>
                <a:uLnTx/>
                <a:uFillTx/>
                <a:latin typeface="Arial"/>
                <a:ea typeface="+mn-ea"/>
                <a:cs typeface="+mn-cs"/>
              </a:rPr>
              <a:t>Teemu Hokkanen, överkonstapel</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600" b="0" i="1" u="none" strike="noStrike" kern="1200" cap="none" spc="0" normalizeH="0" baseline="0" noProof="0">
                <a:ln>
                  <a:noFill/>
                </a:ln>
                <a:solidFill>
                  <a:prstClr val="white"/>
                </a:solidFill>
                <a:effectLst/>
                <a:uLnTx/>
                <a:uFillTx/>
                <a:latin typeface="Arial"/>
                <a:ea typeface="+mn-ea"/>
                <a:cs typeface="+mn-cs"/>
              </a:rPr>
              <a:t>Polisinrättningen i Helsingfors</a:t>
            </a:r>
          </a:p>
        </p:txBody>
      </p:sp>
      <p:sp>
        <p:nvSpPr>
          <p:cNvPr id="3" name="Tekstiruutu 2">
            <a:extLst>
              <a:ext uri="{FF2B5EF4-FFF2-40B4-BE49-F238E27FC236}">
                <a16:creationId xmlns:a16="http://schemas.microsoft.com/office/drawing/2014/main" id="{7B1CAD3A-C57F-C7AC-4A55-386D80A7231F}"/>
              </a:ext>
            </a:extLst>
          </p:cNvPr>
          <p:cNvSpPr txBox="1"/>
          <p:nvPr/>
        </p:nvSpPr>
        <p:spPr>
          <a:xfrm>
            <a:off x="9016712" y="6038365"/>
            <a:ext cx="383105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prstClr val="black"/>
                </a:solidFill>
                <a:effectLst/>
                <a:uLnTx/>
                <a:uFillTx/>
                <a:latin typeface="Arial"/>
                <a:ea typeface="+mn-ea"/>
                <a:cs typeface="Arial"/>
              </a:rPr>
              <a:t>Bild: Polisinrättningen i Helsingfors</a:t>
            </a:r>
          </a:p>
        </p:txBody>
      </p:sp>
    </p:spTree>
    <p:extLst>
      <p:ext uri="{BB962C8B-B14F-4D97-AF65-F5344CB8AC3E}">
        <p14:creationId xmlns:p14="http://schemas.microsoft.com/office/powerpoint/2010/main" val="232532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Symmetria">
            <a:extLst>
              <a:ext uri="{FF2B5EF4-FFF2-40B4-BE49-F238E27FC236}">
                <a16:creationId xmlns:a16="http://schemas.microsoft.com/office/drawing/2014/main" id="{ECB048DC-DACE-E824-F22B-54C8C53DA58A}"/>
              </a:ext>
            </a:extLst>
          </p:cNvPr>
          <p:cNvPicPr>
            <a:picLocks noChangeAspect="1"/>
          </p:cNvPicPr>
          <p:nvPr/>
        </p:nvPicPr>
        <p:blipFill>
          <a:blip r:embed="rId3"/>
          <a:stretch>
            <a:fillRect/>
          </a:stretch>
        </p:blipFill>
        <p:spPr>
          <a:xfrm>
            <a:off x="214312" y="64471"/>
            <a:ext cx="11763375" cy="714805"/>
          </a:xfrm>
          <a:prstGeom prst="rect">
            <a:avLst/>
          </a:prstGeom>
        </p:spPr>
      </p:pic>
      <p:sp>
        <p:nvSpPr>
          <p:cNvPr id="5" name="Otsikko 4">
            <a:extLst>
              <a:ext uri="{FF2B5EF4-FFF2-40B4-BE49-F238E27FC236}">
                <a16:creationId xmlns:a16="http://schemas.microsoft.com/office/drawing/2014/main" id="{1BB97D1E-6946-5E05-F002-990A809E2802}"/>
              </a:ext>
            </a:extLst>
          </p:cNvPr>
          <p:cNvSpPr>
            <a:spLocks noGrp="1"/>
          </p:cNvSpPr>
          <p:nvPr>
            <p:ph type="title"/>
          </p:nvPr>
        </p:nvSpPr>
        <p:spPr>
          <a:xfrm>
            <a:off x="1798319" y="-54509"/>
            <a:ext cx="8595360" cy="715817"/>
          </a:xfrm>
        </p:spPr>
        <p:txBody>
          <a:bodyPr wrap="square" anchor="b">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4400">
                <a:solidFill>
                  <a:schemeClr val="bg1"/>
                </a:solidFill>
              </a:rPr>
              <a:t>Straffprocessens förlopp </a:t>
            </a:r>
          </a:p>
        </p:txBody>
      </p:sp>
      <p:sp>
        <p:nvSpPr>
          <p:cNvPr id="6" name="Tekstin paikkamerkki 5">
            <a:extLst>
              <a:ext uri="{FF2B5EF4-FFF2-40B4-BE49-F238E27FC236}">
                <a16:creationId xmlns:a16="http://schemas.microsoft.com/office/drawing/2014/main" id="{DA876B26-C877-D952-744B-1D6CA12837DF}"/>
              </a:ext>
            </a:extLst>
          </p:cNvPr>
          <p:cNvSpPr>
            <a:spLocks noGrp="1"/>
          </p:cNvSpPr>
          <p:nvPr>
            <p:ph type="body" idx="1"/>
          </p:nvPr>
        </p:nvSpPr>
        <p:spPr>
          <a:xfrm>
            <a:off x="554596" y="1312535"/>
            <a:ext cx="4328105" cy="5242065"/>
          </a:xfrm>
        </p:spPr>
        <p:txBody>
          <a:bodyPr vert="horz" lIns="0" tIns="0" rIns="0" bIns="0" rtlCol="0" anchor="t">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380365" indent="-380365">
              <a:lnSpc>
                <a:spcPct val="97000"/>
              </a:lnSpc>
              <a:buFont typeface="Arial" panose="020B0604020202020204" pitchFamily="34" charset="0"/>
              <a:buChar char="•"/>
            </a:pPr>
            <a:r>
              <a:rPr lang="sv-FI" sz="2000"/>
              <a:t>För personer som fyllt 15 år framskrider en eventuell straffprocess enligt bilden.</a:t>
            </a:r>
          </a:p>
          <a:p>
            <a:pPr marL="380365" indent="-380365">
              <a:lnSpc>
                <a:spcPct val="97000"/>
              </a:lnSpc>
              <a:buFont typeface="Arial" panose="020B0604020202020204" pitchFamily="34" charset="0"/>
              <a:buChar char="•"/>
            </a:pPr>
            <a:r>
              <a:rPr lang="sv-FI" sz="2000"/>
              <a:t>När det gäller förbrytare under 18 år görs en barnskyddsanmälan och den ungas och familjens helhetssituation utreds.</a:t>
            </a:r>
          </a:p>
          <a:p>
            <a:pPr marL="380365" indent="-380365">
              <a:lnSpc>
                <a:spcPct val="97000"/>
              </a:lnSpc>
              <a:buFont typeface="Arial" panose="020B0604020202020204" pitchFamily="34" charset="0"/>
              <a:buChar char="•"/>
            </a:pPr>
            <a:r>
              <a:rPr lang="sv-FI" sz="2000"/>
              <a:t>Skadeståndsskyldigheten gäller även personer under 15 år.</a:t>
            </a:r>
          </a:p>
          <a:p>
            <a:pPr marL="380365" indent="-380365">
              <a:lnSpc>
                <a:spcPct val="97000"/>
              </a:lnSpc>
              <a:buFont typeface="Arial" panose="020B0604020202020204" pitchFamily="34" charset="0"/>
              <a:buChar char="•"/>
            </a:pPr>
            <a:endParaRPr lang="fi-FI" sz="2000">
              <a:cs typeface="Arial"/>
            </a:endParaRPr>
          </a:p>
          <a:p>
            <a:pPr marL="380365" indent="-380365">
              <a:lnSpc>
                <a:spcPct val="97000"/>
              </a:lnSpc>
              <a:buFont typeface="Arial" panose="020B0604020202020204" pitchFamily="34" charset="0"/>
              <a:buChar char="•"/>
            </a:pPr>
            <a:r>
              <a:rPr lang="sv-FI" sz="2000"/>
              <a:t>Brottsoffret upplever ofta stark rädsla, skuld och skam. </a:t>
            </a:r>
          </a:p>
        </p:txBody>
      </p:sp>
      <p:pic>
        <p:nvPicPr>
          <p:cNvPr id="7" name="Kuva 6">
            <a:extLst>
              <a:ext uri="{FF2B5EF4-FFF2-40B4-BE49-F238E27FC236}">
                <a16:creationId xmlns:a16="http://schemas.microsoft.com/office/drawing/2014/main" id="{2F3B6A70-9B11-5331-7A66-6F85C8984C7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4277" y="952489"/>
            <a:ext cx="6017895" cy="5740919"/>
          </a:xfrm>
          <a:prstGeom prst="rect">
            <a:avLst/>
          </a:prstGeom>
          <a:noFill/>
        </p:spPr>
      </p:pic>
      <p:sp>
        <p:nvSpPr>
          <p:cNvPr id="8" name="Tekstin paikkamerkki 7">
            <a:extLst>
              <a:ext uri="{FF2B5EF4-FFF2-40B4-BE49-F238E27FC236}">
                <a16:creationId xmlns:a16="http://schemas.microsoft.com/office/drawing/2014/main" id="{EC466FE4-DDFF-0A24-77D4-52CAF50A077B}"/>
              </a:ext>
            </a:extLst>
          </p:cNvPr>
          <p:cNvSpPr>
            <a:spLocks noGrp="1"/>
          </p:cNvSpPr>
          <p:nvPr>
            <p:ph type="body" sz="quarter" idx="17"/>
          </p:nvPr>
        </p:nvSpPr>
        <p:spPr>
          <a:xfrm>
            <a:off x="11137811" y="6528529"/>
            <a:ext cx="674361" cy="329471"/>
          </a:xfrm>
        </p:spPr>
        <p:txBody>
          <a:bodyPr/>
          <a:lstStyle/>
          <a:p>
            <a:r>
              <a:rPr lang="sv-FI"/>
              <a:t>Riku.fi</a:t>
            </a:r>
          </a:p>
        </p:txBody>
      </p:sp>
      <p:pic>
        <p:nvPicPr>
          <p:cNvPr id="10" name="Kuva 9">
            <a:extLst>
              <a:ext uri="{FF2B5EF4-FFF2-40B4-BE49-F238E27FC236}">
                <a16:creationId xmlns:a16="http://schemas.microsoft.com/office/drawing/2014/main" id="{C2F481BF-A75B-C61C-8E07-6F2B7D5F899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653" y="5838233"/>
            <a:ext cx="674361" cy="954284"/>
          </a:xfrm>
          <a:prstGeom prst="rect">
            <a:avLst/>
          </a:prstGeom>
        </p:spPr>
      </p:pic>
    </p:spTree>
    <p:extLst>
      <p:ext uri="{BB962C8B-B14F-4D97-AF65-F5344CB8AC3E}">
        <p14:creationId xmlns:p14="http://schemas.microsoft.com/office/powerpoint/2010/main" val="14709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33F683BD-B035-46FF-33FF-C305971354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3577" y="65966"/>
            <a:ext cx="11766300" cy="1146147"/>
          </a:xfrm>
          <a:prstGeom prst="rect">
            <a:avLst/>
          </a:prstGeom>
        </p:spPr>
      </p:pic>
      <p:sp>
        <p:nvSpPr>
          <p:cNvPr id="2" name="Otsikko 1">
            <a:extLst>
              <a:ext uri="{FF2B5EF4-FFF2-40B4-BE49-F238E27FC236}">
                <a16:creationId xmlns:a16="http://schemas.microsoft.com/office/drawing/2014/main" id="{2782FF53-40A1-73A8-DDC5-62D8947E888C}"/>
              </a:ext>
            </a:extLst>
          </p:cNvPr>
          <p:cNvSpPr>
            <a:spLocks noGrp="1"/>
          </p:cNvSpPr>
          <p:nvPr>
            <p:ph type="title"/>
          </p:nvPr>
        </p:nvSpPr>
        <p:spPr>
          <a:xfrm>
            <a:off x="952500" y="377177"/>
            <a:ext cx="10306051" cy="525876"/>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3733">
                <a:solidFill>
                  <a:schemeClr val="bg1"/>
                </a:solidFill>
              </a:rPr>
              <a:t>Exempel på brott som begås av unga</a:t>
            </a:r>
          </a:p>
        </p:txBody>
      </p:sp>
      <p:sp>
        <p:nvSpPr>
          <p:cNvPr id="3" name="Tekstin paikkamerkki 2">
            <a:extLst>
              <a:ext uri="{FF2B5EF4-FFF2-40B4-BE49-F238E27FC236}">
                <a16:creationId xmlns:a16="http://schemas.microsoft.com/office/drawing/2014/main" id="{905695A8-00CA-CA01-CDB0-ECDEACD95DF5}"/>
              </a:ext>
            </a:extLst>
          </p:cNvPr>
          <p:cNvSpPr>
            <a:spLocks noGrp="1"/>
          </p:cNvSpPr>
          <p:nvPr>
            <p:ph type="body" sz="quarter" idx="59"/>
          </p:nvPr>
        </p:nvSpPr>
        <p:spPr>
          <a:xfrm>
            <a:off x="933448"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2000"/>
              <a:t>Rån</a:t>
            </a:r>
          </a:p>
          <a:p>
            <a:r>
              <a:rPr lang="sv-FI" sz="2000"/>
              <a:t>Mars 2024</a:t>
            </a:r>
          </a:p>
        </p:txBody>
      </p:sp>
      <p:sp>
        <p:nvSpPr>
          <p:cNvPr id="4" name="Tekstin paikkamerkki 3">
            <a:extLst>
              <a:ext uri="{FF2B5EF4-FFF2-40B4-BE49-F238E27FC236}">
                <a16:creationId xmlns:a16="http://schemas.microsoft.com/office/drawing/2014/main" id="{2A8CDC44-6E44-5A57-96CA-90B6A98F82DC}"/>
              </a:ext>
            </a:extLst>
          </p:cNvPr>
          <p:cNvSpPr>
            <a:spLocks noGrp="1"/>
          </p:cNvSpPr>
          <p:nvPr>
            <p:ph type="body" idx="1"/>
          </p:nvPr>
        </p:nvSpPr>
        <p:spPr>
          <a:xfrm>
            <a:off x="950562" y="2343706"/>
            <a:ext cx="2303999" cy="3901583"/>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sv-FI" sz="1400"/>
              <a:t>6 personer rånar telefon och hörlurar av en 16-åring med hot om våld. Gärningen filmas. </a:t>
            </a:r>
          </a:p>
          <a:p>
            <a:pPr indent="-143510"/>
            <a:r>
              <a:rPr lang="sv-FI" sz="1400"/>
              <a:t>2 av gärningspersonerna över 15 år</a:t>
            </a:r>
          </a:p>
          <a:p>
            <a:pPr indent="-143510"/>
            <a:r>
              <a:rPr lang="sv-FI" sz="1400"/>
              <a:t>Dom 7 månader villkorligt fängelse</a:t>
            </a:r>
          </a:p>
          <a:p>
            <a:pPr indent="-143510"/>
            <a:r>
              <a:rPr lang="sv-FI" sz="1400">
                <a:hlinkClick r:id="rId4"/>
              </a:rPr>
              <a:t>Teinipojat piirittivät 16-vuotiaan kerrostalon pihalla ja hakkasivat hänet - PK-seutu | HS.fi</a:t>
            </a:r>
          </a:p>
        </p:txBody>
      </p:sp>
      <p:sp>
        <p:nvSpPr>
          <p:cNvPr id="5" name="Tekstin paikkamerkki 4">
            <a:extLst>
              <a:ext uri="{FF2B5EF4-FFF2-40B4-BE49-F238E27FC236}">
                <a16:creationId xmlns:a16="http://schemas.microsoft.com/office/drawing/2014/main" id="{0D3F471D-DE27-C7A6-303A-88B533EC744F}"/>
              </a:ext>
            </a:extLst>
          </p:cNvPr>
          <p:cNvSpPr>
            <a:spLocks noGrp="1"/>
          </p:cNvSpPr>
          <p:nvPr>
            <p:ph type="body" sz="quarter" idx="60"/>
          </p:nvPr>
        </p:nvSpPr>
        <p:spPr>
          <a:xfrm>
            <a:off x="3619852" y="1225611"/>
            <a:ext cx="2446875" cy="898526"/>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2000"/>
              <a:t>Ärekränkning</a:t>
            </a:r>
          </a:p>
          <a:p>
            <a:r>
              <a:rPr lang="sv-FI" sz="2000"/>
              <a:t>2022</a:t>
            </a:r>
          </a:p>
        </p:txBody>
      </p:sp>
      <p:sp>
        <p:nvSpPr>
          <p:cNvPr id="6" name="Tekstin paikkamerkki 5">
            <a:extLst>
              <a:ext uri="{FF2B5EF4-FFF2-40B4-BE49-F238E27FC236}">
                <a16:creationId xmlns:a16="http://schemas.microsoft.com/office/drawing/2014/main" id="{60F2B7C1-D3EA-B053-8450-1AB2EEF6A83D}"/>
              </a:ext>
            </a:extLst>
          </p:cNvPr>
          <p:cNvSpPr>
            <a:spLocks noGrp="1"/>
          </p:cNvSpPr>
          <p:nvPr>
            <p:ph type="body" idx="61"/>
          </p:nvPr>
        </p:nvSpPr>
        <p:spPr>
          <a:xfrm>
            <a:off x="3619853" y="2343706"/>
            <a:ext cx="2303999" cy="4258393"/>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lgn="l"/>
            <a:r>
              <a:rPr lang="sv-FI" sz="1400" b="0" i="0">
                <a:solidFill>
                  <a:srgbClr val="262626"/>
                </a:solidFill>
                <a:latin typeface="+mj-lt"/>
              </a:rPr>
              <a:t>Ungdom X publicerade en bild i Snapchat där hen hade en identifierbar skada i ansiktet. </a:t>
            </a:r>
            <a:r>
              <a:rPr lang="sv-FI" sz="1400">
                <a:solidFill>
                  <a:srgbClr val="262626"/>
                </a:solidFill>
                <a:latin typeface="+mj-lt"/>
              </a:rPr>
              <a:t>X lät förstå att pojkvännen hade orsakat skadan.</a:t>
            </a:r>
            <a:r>
              <a:rPr lang="sv-FI" sz="1400" b="0" i="0">
                <a:solidFill>
                  <a:srgbClr val="262626"/>
                </a:solidFill>
                <a:latin typeface="+mj-lt"/>
              </a:rPr>
              <a:t> </a:t>
            </a:r>
          </a:p>
          <a:p>
            <a:pPr indent="-143510" algn="l"/>
            <a:r>
              <a:rPr lang="sv-FI" sz="1400">
                <a:solidFill>
                  <a:srgbClr val="262626"/>
                </a:solidFill>
                <a:latin typeface="+mj-lt"/>
              </a:rPr>
              <a:t>Ingen polisanmälan hade gjorts om eventuell misshandel.</a:t>
            </a:r>
          </a:p>
          <a:p>
            <a:pPr indent="-143510" algn="l"/>
            <a:r>
              <a:rPr lang="sv-FI" sz="1400">
                <a:solidFill>
                  <a:srgbClr val="262626"/>
                </a:solidFill>
                <a:latin typeface="+mj-lt"/>
              </a:rPr>
              <a:t> </a:t>
            </a:r>
            <a:r>
              <a:rPr lang="sv-FI" sz="1400" b="1" i="0">
                <a:solidFill>
                  <a:srgbClr val="262626"/>
                </a:solidFill>
                <a:latin typeface="+mj-lt"/>
              </a:rPr>
              <a:t>16-åringen</a:t>
            </a:r>
            <a:r>
              <a:rPr lang="sv-FI" sz="1400" i="0">
                <a:solidFill>
                  <a:srgbClr val="262626"/>
                </a:solidFill>
                <a:latin typeface="+mj-lt"/>
              </a:rPr>
              <a:t> dömdes till 15 dagsböter för ärekränkning som begåtts som ung person.</a:t>
            </a:r>
          </a:p>
          <a:p>
            <a:pPr indent="-143510" algn="l"/>
            <a:r>
              <a:rPr lang="sv-FI" sz="1200">
                <a:latin typeface="+mj-lt"/>
                <a:hlinkClick r:id="rId5"/>
              </a:rPr>
              <a:t>Nuori tyttö kertoi Snapchatissä poikaystävänsä pahoinpidelleen hänet – sai lopulta itse tuomion kunnianloukkauksesta | Paikalliset | Helsingin Uutiset</a:t>
            </a:r>
          </a:p>
          <a:p>
            <a:pPr indent="-143510"/>
            <a:endParaRPr lang="fi-FI">
              <a:cs typeface="Arial"/>
            </a:endParaRPr>
          </a:p>
        </p:txBody>
      </p:sp>
      <p:sp>
        <p:nvSpPr>
          <p:cNvPr id="7" name="Tekstin paikkamerkki 6">
            <a:extLst>
              <a:ext uri="{FF2B5EF4-FFF2-40B4-BE49-F238E27FC236}">
                <a16:creationId xmlns:a16="http://schemas.microsoft.com/office/drawing/2014/main" id="{03AA0CC1-3189-1E04-94BD-BC8B68DDF4B4}"/>
              </a:ext>
            </a:extLst>
          </p:cNvPr>
          <p:cNvSpPr>
            <a:spLocks noGrp="1"/>
          </p:cNvSpPr>
          <p:nvPr>
            <p:ph type="body" sz="quarter" idx="62"/>
          </p:nvPr>
        </p:nvSpPr>
        <p:spPr>
          <a:xfrm>
            <a:off x="6287201" y="1212113"/>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2000"/>
              <a:t>Olaga hot</a:t>
            </a:r>
          </a:p>
          <a:p>
            <a:r>
              <a:rPr lang="sv-FI" sz="2000"/>
              <a:t>Maj 2023</a:t>
            </a:r>
          </a:p>
        </p:txBody>
      </p:sp>
      <p:sp>
        <p:nvSpPr>
          <p:cNvPr id="8" name="Tekstin paikkamerkki 7">
            <a:extLst>
              <a:ext uri="{FF2B5EF4-FFF2-40B4-BE49-F238E27FC236}">
                <a16:creationId xmlns:a16="http://schemas.microsoft.com/office/drawing/2014/main" id="{8BB3BFD7-46B8-6B98-F5FF-CEADDA6F0AE1}"/>
              </a:ext>
            </a:extLst>
          </p:cNvPr>
          <p:cNvSpPr>
            <a:spLocks noGrp="1"/>
          </p:cNvSpPr>
          <p:nvPr>
            <p:ph type="body" idx="63"/>
          </p:nvPr>
        </p:nvSpPr>
        <p:spPr>
          <a:xfrm>
            <a:off x="6286450" y="2427851"/>
            <a:ext cx="2303999" cy="381743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sv-FI" sz="1400"/>
              <a:t>En stor grupp ungdomar samlades för att spela fotboll.</a:t>
            </a:r>
          </a:p>
          <a:p>
            <a:pPr indent="-143510"/>
            <a:r>
              <a:rPr lang="sv-FI" sz="1400"/>
              <a:t>Situationen eskalerade och dödshot ropades ut under evenemanget.</a:t>
            </a:r>
          </a:p>
          <a:p>
            <a:pPr indent="-143510"/>
            <a:r>
              <a:rPr lang="sv-FI" sz="1400"/>
              <a:t>Ärendet framskred till polisutredning som misstanke om olaga hot. </a:t>
            </a:r>
          </a:p>
          <a:p>
            <a:pPr indent="-143510"/>
            <a:r>
              <a:rPr lang="sv-FI" sz="1400">
                <a:hlinkClick r:id="rId6"/>
              </a:rPr>
              <a:t>Yli sata nuorta kokoontui jalkapallopeliin Lappeenrannassa – poliisi tutkii, tapahtuiko siellä laiton uhkaus | Kotimaa | Yle</a:t>
            </a:r>
          </a:p>
        </p:txBody>
      </p:sp>
      <p:sp>
        <p:nvSpPr>
          <p:cNvPr id="9" name="Tekstin paikkamerkki 8">
            <a:extLst>
              <a:ext uri="{FF2B5EF4-FFF2-40B4-BE49-F238E27FC236}">
                <a16:creationId xmlns:a16="http://schemas.microsoft.com/office/drawing/2014/main" id="{126298AF-4BAE-789D-1E99-816C525845EA}"/>
              </a:ext>
            </a:extLst>
          </p:cNvPr>
          <p:cNvSpPr>
            <a:spLocks noGrp="1"/>
          </p:cNvSpPr>
          <p:nvPr>
            <p:ph type="body" sz="quarter" idx="64"/>
          </p:nvPr>
        </p:nvSpPr>
        <p:spPr>
          <a:xfrm>
            <a:off x="8954551"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2000"/>
              <a:t>Misshandel</a:t>
            </a:r>
          </a:p>
          <a:p>
            <a:r>
              <a:rPr lang="sv-FI" sz="2000"/>
              <a:t>Februari 2023</a:t>
            </a:r>
          </a:p>
        </p:txBody>
      </p:sp>
      <p:sp>
        <p:nvSpPr>
          <p:cNvPr id="10" name="Tekstin paikkamerkki 9">
            <a:extLst>
              <a:ext uri="{FF2B5EF4-FFF2-40B4-BE49-F238E27FC236}">
                <a16:creationId xmlns:a16="http://schemas.microsoft.com/office/drawing/2014/main" id="{A30E2D31-2094-0234-83B0-FFC3CC6B1672}"/>
              </a:ext>
            </a:extLst>
          </p:cNvPr>
          <p:cNvSpPr>
            <a:spLocks noGrp="1"/>
          </p:cNvSpPr>
          <p:nvPr>
            <p:ph type="body" idx="65"/>
          </p:nvPr>
        </p:nvSpPr>
        <p:spPr>
          <a:xfrm>
            <a:off x="8954553" y="2427851"/>
            <a:ext cx="2303999" cy="381743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sv-FI" sz="1400"/>
              <a:t>En 14-åring slogs i ansiktet på skolgården och hens plånbok stals</a:t>
            </a:r>
          </a:p>
          <a:p>
            <a:pPr indent="-143510"/>
            <a:r>
              <a:rPr lang="sv-FI" sz="1400"/>
              <a:t>Förbrytaren var 16 år</a:t>
            </a:r>
          </a:p>
          <a:p>
            <a:pPr indent="-143510"/>
            <a:r>
              <a:rPr lang="sv-FI" sz="1400"/>
              <a:t>Dom för misshandel: </a:t>
            </a:r>
            <a:r>
              <a:rPr lang="sv-FI" sz="1400" b="0" i="0">
                <a:solidFill>
                  <a:srgbClr val="191919"/>
                </a:solidFill>
                <a:latin typeface="Arial"/>
                <a:cs typeface="Arial"/>
              </a:rPr>
              <a:t>60 dagsböter (=360 euro). </a:t>
            </a:r>
            <a:r>
              <a:rPr lang="sv-FI" sz="1400">
                <a:solidFill>
                  <a:srgbClr val="191919"/>
                </a:solidFill>
                <a:latin typeface="Arial"/>
                <a:cs typeface="Arial"/>
              </a:rPr>
              <a:t>Skadestånd som betalas till offret 500 euro.</a:t>
            </a:r>
            <a:r>
              <a:rPr lang="sv-FI" sz="1400" b="0" i="0">
                <a:solidFill>
                  <a:srgbClr val="191919"/>
                </a:solidFill>
                <a:latin typeface="Arial"/>
                <a:cs typeface="Arial"/>
              </a:rPr>
              <a:t> Rättskostnader som betalas till offret 1000 euro. </a:t>
            </a:r>
          </a:p>
          <a:p>
            <a:pPr indent="-143510"/>
            <a:r>
              <a:rPr lang="sv-FI" sz="1400">
                <a:hlinkClick r:id="rId7"/>
              </a:rPr>
              <a:t>14-vuotias pahoinpideltiin tamperelaisen koulun pihalla kesken koulupäivän - Tampereen seutu - Ilta-Sanomat</a:t>
            </a:r>
          </a:p>
        </p:txBody>
      </p:sp>
      <p:pic>
        <p:nvPicPr>
          <p:cNvPr id="11" name="Kuva 10">
            <a:extLst>
              <a:ext uri="{FF2B5EF4-FFF2-40B4-BE49-F238E27FC236}">
                <a16:creationId xmlns:a16="http://schemas.microsoft.com/office/drawing/2014/main" id="{D2C2B280-8ABD-E37F-8A16-772E1444CAD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4655" y="5769759"/>
            <a:ext cx="670618" cy="951058"/>
          </a:xfrm>
          <a:prstGeom prst="rect">
            <a:avLst/>
          </a:prstGeom>
        </p:spPr>
      </p:pic>
    </p:spTree>
    <p:extLst>
      <p:ext uri="{BB962C8B-B14F-4D97-AF65-F5344CB8AC3E}">
        <p14:creationId xmlns:p14="http://schemas.microsoft.com/office/powerpoint/2010/main" val="144132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calcmode="lin" valueType="num">
                                      <p:cBhvr additive="base">
                                        <p:cTn id="4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additive="base">
                                        <p:cTn id="5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 calcmode="lin" valueType="num">
                                      <p:cBhvr additive="base">
                                        <p:cTn id="5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additive="base">
                                        <p:cTn id="6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anim calcmode="lin" valueType="num">
                                      <p:cBhvr additive="base">
                                        <p:cTn id="6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anim calcmode="lin" valueType="num">
                                      <p:cBhvr additive="base">
                                        <p:cTn id="7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 calcmode="lin" valueType="num">
                                      <p:cBhvr additive="base">
                                        <p:cTn id="8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
                                            <p:bg/>
                                          </p:spTgt>
                                        </p:tgtEl>
                                        <p:attrNameLst>
                                          <p:attrName>style.visibility</p:attrName>
                                        </p:attrNameLst>
                                      </p:cBhvr>
                                      <p:to>
                                        <p:strVal val="visible"/>
                                      </p:to>
                                    </p:set>
                                    <p:anim calcmode="lin" valueType="num">
                                      <p:cBhvr additive="base">
                                        <p:cTn id="8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
                                            <p:txEl>
                                              <p:pRg st="0" end="0"/>
                                            </p:txEl>
                                          </p:spTgt>
                                        </p:tgtEl>
                                        <p:attrNameLst>
                                          <p:attrName>style.visibility</p:attrName>
                                        </p:attrNameLst>
                                      </p:cBhvr>
                                      <p:to>
                                        <p:strVal val="visible"/>
                                      </p:to>
                                    </p:set>
                                    <p:anim calcmode="lin" valueType="num">
                                      <p:cBhvr additive="base">
                                        <p:cTn id="9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
                                            <p:txEl>
                                              <p:pRg st="1" end="1"/>
                                            </p:txEl>
                                          </p:spTgt>
                                        </p:tgtEl>
                                        <p:attrNameLst>
                                          <p:attrName>style.visibility</p:attrName>
                                        </p:attrNameLst>
                                      </p:cBhvr>
                                      <p:to>
                                        <p:strVal val="visible"/>
                                      </p:to>
                                    </p:set>
                                    <p:anim calcmode="lin" valueType="num">
                                      <p:cBhvr additive="base">
                                        <p:cTn id="9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
                                            <p:txEl>
                                              <p:pRg st="0" end="0"/>
                                            </p:txEl>
                                          </p:spTgt>
                                        </p:tgtEl>
                                        <p:attrNameLst>
                                          <p:attrName>style.visibility</p:attrName>
                                        </p:attrNameLst>
                                      </p:cBhvr>
                                      <p:to>
                                        <p:strVal val="visible"/>
                                      </p:to>
                                    </p:set>
                                    <p:anim calcmode="lin" valueType="num">
                                      <p:cBhvr additive="base">
                                        <p:cTn id="10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8">
                                            <p:txEl>
                                              <p:pRg st="1" end="1"/>
                                            </p:txEl>
                                          </p:spTgt>
                                        </p:tgtEl>
                                        <p:attrNameLst>
                                          <p:attrName>style.visibility</p:attrName>
                                        </p:attrNameLst>
                                      </p:cBhvr>
                                      <p:to>
                                        <p:strVal val="visible"/>
                                      </p:to>
                                    </p:set>
                                    <p:anim calcmode="lin" valueType="num">
                                      <p:cBhvr additive="base">
                                        <p:cTn id="10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xEl>
                                              <p:pRg st="2" end="2"/>
                                            </p:txEl>
                                          </p:spTgt>
                                        </p:tgtEl>
                                        <p:attrNameLst>
                                          <p:attrName>style.visibility</p:attrName>
                                        </p:attrNameLst>
                                      </p:cBhvr>
                                      <p:to>
                                        <p:strVal val="visible"/>
                                      </p:to>
                                    </p:set>
                                    <p:anim calcmode="lin" valueType="num">
                                      <p:cBhvr additive="base">
                                        <p:cTn id="1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
                                            <p:txEl>
                                              <p:pRg st="3" end="3"/>
                                            </p:txEl>
                                          </p:spTgt>
                                        </p:tgtEl>
                                        <p:attrNameLst>
                                          <p:attrName>style.visibility</p:attrName>
                                        </p:attrNameLst>
                                      </p:cBhvr>
                                      <p:to>
                                        <p:strVal val="visible"/>
                                      </p:to>
                                    </p:set>
                                    <p:anim calcmode="lin" valueType="num">
                                      <p:cBhvr additive="base">
                                        <p:cTn id="1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9">
                                            <p:bg/>
                                          </p:spTgt>
                                        </p:tgtEl>
                                        <p:attrNameLst>
                                          <p:attrName>style.visibility</p:attrName>
                                        </p:attrNameLst>
                                      </p:cBhvr>
                                      <p:to>
                                        <p:strVal val="visible"/>
                                      </p:to>
                                    </p:set>
                                    <p:anim calcmode="lin" valueType="num">
                                      <p:cBhvr additive="base">
                                        <p:cTn id="12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2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9">
                                            <p:txEl>
                                              <p:pRg st="0" end="0"/>
                                            </p:txEl>
                                          </p:spTgt>
                                        </p:tgtEl>
                                        <p:attrNameLst>
                                          <p:attrName>style.visibility</p:attrName>
                                        </p:attrNameLst>
                                      </p:cBhvr>
                                      <p:to>
                                        <p:strVal val="visible"/>
                                      </p:to>
                                    </p:set>
                                    <p:anim calcmode="lin" valueType="num">
                                      <p:cBhvr additive="base">
                                        <p:cTn id="1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9">
                                            <p:txEl>
                                              <p:pRg st="1" end="1"/>
                                            </p:txEl>
                                          </p:spTgt>
                                        </p:tgtEl>
                                        <p:attrNameLst>
                                          <p:attrName>style.visibility</p:attrName>
                                        </p:attrNameLst>
                                      </p:cBhvr>
                                      <p:to>
                                        <p:strVal val="visible"/>
                                      </p:to>
                                    </p:set>
                                    <p:anim calcmode="lin" valueType="num">
                                      <p:cBhvr additive="base">
                                        <p:cTn id="13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0">
                                            <p:txEl>
                                              <p:pRg st="0" end="0"/>
                                            </p:txEl>
                                          </p:spTgt>
                                        </p:tgtEl>
                                        <p:attrNameLst>
                                          <p:attrName>style.visibility</p:attrName>
                                        </p:attrNameLst>
                                      </p:cBhvr>
                                      <p:to>
                                        <p:strVal val="visible"/>
                                      </p:to>
                                    </p:set>
                                    <p:anim calcmode="lin" valueType="num">
                                      <p:cBhvr additive="base">
                                        <p:cTn id="1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0">
                                            <p:txEl>
                                              <p:pRg st="1" end="1"/>
                                            </p:txEl>
                                          </p:spTgt>
                                        </p:tgtEl>
                                        <p:attrNameLst>
                                          <p:attrName>style.visibility</p:attrName>
                                        </p:attrNameLst>
                                      </p:cBhvr>
                                      <p:to>
                                        <p:strVal val="visible"/>
                                      </p:to>
                                    </p:set>
                                    <p:anim calcmode="lin" valueType="num">
                                      <p:cBhvr additive="base">
                                        <p:cTn id="14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0">
                                            <p:txEl>
                                              <p:pRg st="2" end="2"/>
                                            </p:txEl>
                                          </p:spTgt>
                                        </p:tgtEl>
                                        <p:attrNameLst>
                                          <p:attrName>style.visibility</p:attrName>
                                        </p:attrNameLst>
                                      </p:cBhvr>
                                      <p:to>
                                        <p:strVal val="visible"/>
                                      </p:to>
                                    </p:set>
                                    <p:anim calcmode="lin" valueType="num">
                                      <p:cBhvr additive="base">
                                        <p:cTn id="15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
                                            <p:txEl>
                                              <p:pRg st="3" end="3"/>
                                            </p:txEl>
                                          </p:spTgt>
                                        </p:tgtEl>
                                        <p:attrNameLst>
                                          <p:attrName>style.visibility</p:attrName>
                                        </p:attrNameLst>
                                      </p:cBhvr>
                                      <p:to>
                                        <p:strVal val="visible"/>
                                      </p:to>
                                    </p:set>
                                    <p:anim calcmode="lin" valueType="num">
                                      <p:cBhvr additive="base">
                                        <p:cTn id="16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5" grpId="0" build="p" animBg="1"/>
      <p:bldP spid="6" grpId="0" build="p"/>
      <p:bldP spid="7" grpId="0" build="p" animBg="1"/>
      <p:bldP spid="8" grpId="0" build="p"/>
      <p:bldP spid="9" grpId="0" build="p" animBg="1"/>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FI" sz="2800" b="1" i="0" u="none" strike="noStrike" cap="none" normalizeH="0" baseline="0" noProof="0">
                <a:ln>
                  <a:noFill/>
                </a:ln>
                <a:solidFill>
                  <a:schemeClr val="tx1"/>
                </a:solidFill>
                <a:uLnTx/>
                <a:uFillTx/>
                <a:latin typeface="+mn-lt"/>
                <a:ea typeface="+mn-ea"/>
                <a:cs typeface="+mn-cs"/>
              </a:rPr>
              <a:t>Uppgift: Bli brottsutredare</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1"/>
            <a:ext cx="12192001" cy="5388667"/>
          </a:xfrm>
          <a:prstGeom prst="rect">
            <a:avLst/>
          </a:prstGeom>
          <a:noFill/>
        </p:spPr>
      </p:pic>
    </p:spTree>
    <p:extLst>
      <p:ext uri="{BB962C8B-B14F-4D97-AF65-F5344CB8AC3E}">
        <p14:creationId xmlns:p14="http://schemas.microsoft.com/office/powerpoint/2010/main" val="331984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2D291-D649-07E0-D18F-E99FA83948B4}"/>
              </a:ext>
            </a:extLst>
          </p:cNvPr>
          <p:cNvSpPr>
            <a:spLocks noGrp="1"/>
          </p:cNvSpPr>
          <p:nvPr>
            <p:ph type="title"/>
          </p:nvPr>
        </p:nvSpPr>
        <p:spPr>
          <a:xfrm>
            <a:off x="754005" y="281576"/>
            <a:ext cx="10435091" cy="71533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a:t>Avslutning på hemmafest</a:t>
            </a:r>
          </a:p>
        </p:txBody>
      </p:sp>
      <p:sp>
        <p:nvSpPr>
          <p:cNvPr id="3" name="Tekstin paikkamerkki 2">
            <a:extLst>
              <a:ext uri="{FF2B5EF4-FFF2-40B4-BE49-F238E27FC236}">
                <a16:creationId xmlns:a16="http://schemas.microsoft.com/office/drawing/2014/main" id="{F7D0DC37-AA26-892F-F60A-905C379FFBBE}"/>
              </a:ext>
            </a:extLst>
          </p:cNvPr>
          <p:cNvSpPr>
            <a:spLocks noGrp="1"/>
          </p:cNvSpPr>
          <p:nvPr>
            <p:ph type="body" idx="1"/>
          </p:nvPr>
        </p:nvSpPr>
        <p:spPr>
          <a:xfrm>
            <a:off x="403761" y="1060493"/>
            <a:ext cx="10935755" cy="5648324"/>
          </a:xfrm>
        </p:spPr>
        <p:txBody>
          <a:bodyPr vert="horz" lIns="0" tIns="60960" rIns="0" bIns="6096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indent="0">
              <a:spcAft>
                <a:spcPts val="800"/>
              </a:spcAft>
              <a:buNone/>
            </a:pPr>
            <a:r>
              <a:rPr lang="sv-FI" sz="1733">
                <a:solidFill>
                  <a:srgbClr val="000000"/>
                </a:solidFill>
                <a:latin typeface="+mj-lt"/>
                <a:ea typeface="Calibri"/>
                <a:cs typeface="Calibri"/>
              </a:rPr>
              <a:t>Tuukka och Ansku tillbringar tid tillsammans på en hemmafest.</a:t>
            </a:r>
          </a:p>
          <a:p>
            <a:pPr marL="0" indent="0">
              <a:spcAft>
                <a:spcPts val="800"/>
              </a:spcAft>
              <a:buNone/>
            </a:pPr>
            <a:r>
              <a:rPr lang="sv-FI" sz="1733">
                <a:solidFill>
                  <a:srgbClr val="000000"/>
                </a:solidFill>
                <a:latin typeface="+mj-lt"/>
                <a:ea typeface="Calibri"/>
                <a:cs typeface="Calibri"/>
              </a:rPr>
              <a:t>Tuukka tar en öl ur sin ryggsäck och bjuder även Ansku på en öl, för han har gott om dem. Kompisarna dricker lugnt under kvällens lopp och pratar om allt möjligt. Kring midnatt börjar båda bli trötta och sätter sig på soffan. I något skede somnar Tuukka och Ansku är ännu vaken. </a:t>
            </a:r>
            <a:r>
              <a:rPr lang="sv-FI" sz="1733"/>
              <a:t>Ansku har inte berättat det, men hon är förtjust i Tuukka.</a:t>
            </a:r>
            <a:r>
              <a:rPr lang="sv-FI" sz="1733">
                <a:solidFill>
                  <a:srgbClr val="000000"/>
                </a:solidFill>
                <a:latin typeface="+mj-lt"/>
                <a:ea typeface="Calibri"/>
                <a:cs typeface="Calibri"/>
              </a:rPr>
              <a:t> Ansku beslutar att förflytta sig tätt intill Tuukka och rör vid Tuukkas inre lår och förflyttar sig så småningom mot grenen. Tuukka vaknar till och skuffar argt och förvirrat bort Anskus hand. De försöker prata om ämnet, men händelsen ger Tuukka sådan ångest att han beslutar att lämna platsen helt och hållet.</a:t>
            </a:r>
          </a:p>
          <a:p>
            <a:pPr marL="0" indent="0">
              <a:spcAft>
                <a:spcPts val="800"/>
              </a:spcAft>
              <a:buNone/>
            </a:pPr>
            <a:endParaRPr lang="fi-FI" sz="1733">
              <a:solidFill>
                <a:srgbClr val="000000"/>
              </a:solidFill>
              <a:latin typeface="+mj-lt"/>
              <a:ea typeface="Calibri" panose="020F0502020204030204" pitchFamily="34" charset="0"/>
              <a:cs typeface="Calibri" panose="020F0502020204030204" pitchFamily="34" charset="0"/>
            </a:endParaRPr>
          </a:p>
          <a:p>
            <a:pPr marL="0" indent="0">
              <a:spcAft>
                <a:spcPts val="800"/>
              </a:spcAft>
              <a:buNone/>
            </a:pPr>
            <a:r>
              <a:rPr lang="sv-FI" sz="1733">
                <a:solidFill>
                  <a:srgbClr val="000000"/>
                </a:solidFill>
                <a:latin typeface="+mj-lt"/>
                <a:ea typeface="Calibri"/>
                <a:cs typeface="Calibri"/>
              </a:rPr>
              <a:t>När Tuukka har gått blir Ansku ensam och är upprörd, men snart kommer festens värd Samu och tar henne i handen och drar henne med sig till ett annat rum. Det finns fyra pojkar i rummet. Pojkarna tar plötsligt fram cannabiscigaretter och ska just tända på när Ansku beslutar att gå. Samu tar Ansku i handen och försöker hålla henne i rummet, men Ansku river sig loss och lämnar festen för att gå hem.</a:t>
            </a:r>
          </a:p>
          <a:p>
            <a:pPr marL="239601" indent="-239601"/>
            <a:endParaRPr lang="fi-FI"/>
          </a:p>
        </p:txBody>
      </p:sp>
      <p:sp>
        <p:nvSpPr>
          <p:cNvPr id="4" name="Tekstiruutu 3">
            <a:extLst>
              <a:ext uri="{FF2B5EF4-FFF2-40B4-BE49-F238E27FC236}">
                <a16:creationId xmlns:a16="http://schemas.microsoft.com/office/drawing/2014/main" id="{FB321BAA-F159-0A17-607B-5A3C7F104D83}"/>
              </a:ext>
            </a:extLst>
          </p:cNvPr>
          <p:cNvSpPr txBox="1"/>
          <p:nvPr/>
        </p:nvSpPr>
        <p:spPr>
          <a:xfrm>
            <a:off x="1309376" y="5172786"/>
            <a:ext cx="4116425" cy="89451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7000"/>
              </a:lnSpc>
              <a:spcBef>
                <a:spcPts val="0"/>
              </a:spcBef>
              <a:spcAft>
                <a:spcPts val="800"/>
              </a:spcAft>
              <a:buClrTx/>
              <a:buSzTx/>
              <a:buFontTx/>
              <a:buNone/>
              <a:tabLst/>
              <a:defRPr/>
            </a:pPr>
            <a:r>
              <a:rPr kumimoji="0" lang="sv-FI" sz="1600" b="1" i="0" u="none" strike="noStrike" kern="1200" cap="none" spc="0" normalizeH="0" baseline="0" noProof="0">
                <a:ln>
                  <a:noFill/>
                </a:ln>
                <a:solidFill>
                  <a:prstClr val="black"/>
                </a:solidFill>
                <a:effectLst/>
                <a:uLnTx/>
                <a:uFillTx/>
                <a:latin typeface="Arial"/>
                <a:ea typeface="+mn-ea"/>
                <a:cs typeface="Arial"/>
              </a:rPr>
              <a:t>Tuukka gör sig skyldig till lindrigt alkoholbrott som under 18-åring.</a:t>
            </a:r>
            <a:r>
              <a:rPr kumimoji="0" lang="sv-FI" sz="1600" b="1" i="0" u="none" strike="noStrike" kern="1200" cap="none" spc="0" normalizeH="0" baseline="0" noProof="0">
                <a:ln>
                  <a:noFill/>
                </a:ln>
                <a:solidFill>
                  <a:srgbClr val="222435"/>
                </a:solidFill>
                <a:effectLst/>
                <a:uLnTx/>
                <a:uFillTx/>
                <a:latin typeface="Arial"/>
                <a:ea typeface="+mn-ea"/>
                <a:cs typeface="Arial"/>
              </a:rPr>
              <a:t> </a:t>
            </a:r>
            <a:r>
              <a:rPr kumimoji="0" lang="sv-FI" sz="1600" b="1" i="0" u="none" strike="noStrike" kern="1200" cap="none" spc="0" normalizeH="0" baseline="0" noProof="0">
                <a:ln>
                  <a:noFill/>
                </a:ln>
                <a:solidFill>
                  <a:srgbClr val="444444"/>
                </a:solidFill>
                <a:effectLst/>
                <a:uLnTx/>
                <a:uFillTx/>
                <a:latin typeface="Arial"/>
                <a:ea typeface="+mn-ea"/>
                <a:cs typeface="Arial"/>
              </a:rPr>
              <a:t>Kapitel 50a § 3</a:t>
            </a:r>
          </a:p>
        </p:txBody>
      </p:sp>
      <p:sp>
        <p:nvSpPr>
          <p:cNvPr id="5" name="Tekstiruutu 4">
            <a:extLst>
              <a:ext uri="{FF2B5EF4-FFF2-40B4-BE49-F238E27FC236}">
                <a16:creationId xmlns:a16="http://schemas.microsoft.com/office/drawing/2014/main" id="{67AB4F9C-FA61-0AC7-F4E3-A15FD98BEC2D}"/>
              </a:ext>
            </a:extLst>
          </p:cNvPr>
          <p:cNvSpPr txBox="1"/>
          <p:nvPr/>
        </p:nvSpPr>
        <p:spPr>
          <a:xfrm>
            <a:off x="4084805" y="5186776"/>
            <a:ext cx="4297853" cy="63102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7000"/>
              </a:lnSpc>
              <a:spcBef>
                <a:spcPts val="0"/>
              </a:spcBef>
              <a:spcAft>
                <a:spcPts val="800"/>
              </a:spcAft>
              <a:buClrTx/>
              <a:buSzTx/>
              <a:buFontTx/>
              <a:buNone/>
              <a:tabLst/>
              <a:defRPr/>
            </a:pPr>
            <a:r>
              <a:rPr kumimoji="0" lang="sv-FI" sz="1600" b="1" i="0" u="none" strike="noStrike" kern="1200" cap="none" spc="0" normalizeH="0" baseline="0" noProof="0">
                <a:ln>
                  <a:noFill/>
                </a:ln>
                <a:solidFill>
                  <a:srgbClr val="444444"/>
                </a:solidFill>
                <a:effectLst/>
                <a:uLnTx/>
                <a:uFillTx/>
                <a:latin typeface="Arial"/>
                <a:ea typeface="+mn-ea"/>
                <a:cs typeface="Arial"/>
              </a:rPr>
              <a:t>Ansku gör sig skyldig till sexuellt antastande. Kapitel 20 § 5a</a:t>
            </a:r>
          </a:p>
        </p:txBody>
      </p:sp>
      <p:sp>
        <p:nvSpPr>
          <p:cNvPr id="6" name="Tekstiruutu 5">
            <a:extLst>
              <a:ext uri="{FF2B5EF4-FFF2-40B4-BE49-F238E27FC236}">
                <a16:creationId xmlns:a16="http://schemas.microsoft.com/office/drawing/2014/main" id="{1C6E1873-8E16-BD1D-EFF7-682B7B9138A8}"/>
              </a:ext>
            </a:extLst>
          </p:cNvPr>
          <p:cNvSpPr txBox="1"/>
          <p:nvPr/>
        </p:nvSpPr>
        <p:spPr>
          <a:xfrm>
            <a:off x="7525657" y="5164612"/>
            <a:ext cx="4056743" cy="86177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600" b="1" i="0" u="none" strike="noStrike" kern="1200" cap="none" spc="0" normalizeH="0" baseline="0" noProof="0">
                <a:ln>
                  <a:noFill/>
                </a:ln>
                <a:solidFill>
                  <a:prstClr val="black"/>
                </a:solidFill>
                <a:effectLst/>
                <a:uLnTx/>
                <a:uFillTx/>
                <a:latin typeface="Arial"/>
                <a:ea typeface="+mn-ea"/>
                <a:cs typeface="+mn-cs"/>
              </a:rPr>
              <a:t>Pojkarna i rummet gör sig skyldiga till straffbart bruk av narkotika</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600" b="1" i="0" u="none" strike="noStrike" kern="1200" cap="none" spc="0" normalizeH="0" baseline="0" noProof="0">
                <a:ln>
                  <a:noFill/>
                </a:ln>
                <a:solidFill>
                  <a:prstClr val="black"/>
                </a:solidFill>
                <a:effectLst/>
                <a:uLnTx/>
                <a:uFillTx/>
                <a:latin typeface="Arial"/>
                <a:ea typeface="+mn-ea"/>
                <a:cs typeface="+mn-cs"/>
              </a:rPr>
              <a:t>Kapitel 50 § 2a</a:t>
            </a:r>
          </a:p>
        </p:txBody>
      </p:sp>
    </p:spTree>
    <p:extLst>
      <p:ext uri="{BB962C8B-B14F-4D97-AF65-F5344CB8AC3E}">
        <p14:creationId xmlns:p14="http://schemas.microsoft.com/office/powerpoint/2010/main" val="26321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4333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sv-FI" sz="2000"/>
                        <a:t>Lagliga rusmedel</a:t>
                      </a:r>
                    </a:p>
                  </a:txBody>
                  <a:tcPr/>
                </a:tc>
                <a:tc>
                  <a:txBody>
                    <a:bodyPr/>
                    <a:lstStyle/>
                    <a:p>
                      <a:r>
                        <a:rPr lang="sv-FI" sz="2000"/>
                        <a:t>Olagliga rusmedel</a:t>
                      </a:r>
                    </a:p>
                  </a:txBody>
                  <a:tcPr/>
                </a:tc>
                <a:tc>
                  <a:txBody>
                    <a:bodyPr/>
                    <a:lstStyle/>
                    <a:p>
                      <a:pPr lvl="0">
                        <a:buNone/>
                      </a:pPr>
                      <a:r>
                        <a:rPr lang="sv-FI" sz="2000"/>
                        <a:t>Andra skadliga ämnen/</a:t>
                      </a:r>
                    </a:p>
                    <a:p>
                      <a:pPr lvl="0">
                        <a:buNone/>
                      </a:pPr>
                      <a:r>
                        <a:rPr lang="sv-FI" sz="2000"/>
                        <a:t>föreningar</a:t>
                      </a:r>
                    </a:p>
                  </a:txBody>
                  <a:tcPr/>
                </a:tc>
                <a:extLst>
                  <a:ext uri="{0D108BD9-81ED-4DB2-BD59-A6C34878D82A}">
                    <a16:rowId xmlns:a16="http://schemas.microsoft.com/office/drawing/2014/main" val="1013036390"/>
                  </a:ext>
                </a:extLst>
              </a:tr>
              <a:tr h="685800">
                <a:tc>
                  <a:txBody>
                    <a:bodyPr/>
                    <a:lstStyle/>
                    <a:p>
                      <a:pPr lvl="0">
                        <a:buNone/>
                      </a:pPr>
                      <a:r>
                        <a:rPr lang="sv-FI" sz="2000"/>
                        <a:t>Under 18 år </a:t>
                      </a:r>
                    </a:p>
                  </a:txBody>
                  <a:tcPr/>
                </a:tc>
                <a:tc>
                  <a:txBody>
                    <a:bodyPr/>
                    <a:lstStyle/>
                    <a:p>
                      <a:pPr lvl="0" algn="ctr">
                        <a:buNone/>
                      </a:pPr>
                      <a:r>
                        <a:rPr lang="sv-FI" sz="2000" b="1"/>
                        <a:t>X</a:t>
                      </a:r>
                    </a:p>
                  </a:txBody>
                  <a:tcPr/>
                </a:tc>
                <a:tc>
                  <a:txBody>
                    <a:bodyPr/>
                    <a:lstStyle/>
                    <a:p>
                      <a:pPr lvl="0" algn="ctr">
                        <a:buNone/>
                      </a:pPr>
                      <a:r>
                        <a:rPr lang="sv-FI" sz="2000" b="1"/>
                        <a:t>X</a:t>
                      </a:r>
                    </a:p>
                  </a:txBody>
                  <a:tcPr/>
                </a:tc>
                <a:tc>
                  <a:txBody>
                    <a:bodyPr/>
                    <a:lstStyle/>
                    <a:p>
                      <a:pPr lvl="0" algn="ctr">
                        <a:buNone/>
                      </a:pPr>
                      <a:r>
                        <a:rPr lang="sv-FI" sz="2000" b="1"/>
                        <a:t>X</a:t>
                      </a:r>
                    </a:p>
                  </a:txBody>
                  <a:tcPr/>
                </a:tc>
                <a:extLst>
                  <a:ext uri="{0D108BD9-81ED-4DB2-BD59-A6C34878D82A}">
                    <a16:rowId xmlns:a16="http://schemas.microsoft.com/office/drawing/2014/main" val="4277004442"/>
                  </a:ext>
                </a:extLst>
              </a:tr>
              <a:tr h="3343275">
                <a:tc>
                  <a:txBody>
                    <a:bodyPr/>
                    <a:lstStyle/>
                    <a:p>
                      <a:r>
                        <a:rPr lang="sv-FI"/>
                        <a:t>K-18</a:t>
                      </a:r>
                    </a:p>
                  </a:txBody>
                  <a:tcPr/>
                </a:tc>
                <a:tc>
                  <a:txBody>
                    <a:bodyPr/>
                    <a:lstStyle/>
                    <a:p>
                      <a:r>
                        <a:rPr lang="sv-FI" sz="2000"/>
                        <a:t>Tobak, svaga alkoholdrycker (alkohol 1,2–22%).</a:t>
                      </a:r>
                    </a:p>
                    <a:p>
                      <a:pPr lvl="0">
                        <a:buNone/>
                      </a:pPr>
                      <a:r>
                        <a:rPr lang="sv-FI" sz="2000"/>
                        <a:t>Nikotinpåsar.</a:t>
                      </a:r>
                    </a:p>
                    <a:p>
                      <a:pPr lvl="0">
                        <a:buNone/>
                      </a:pPr>
                      <a:r>
                        <a:rPr lang="sv-FI" sz="2000"/>
                        <a:t>E-cigaretter (produkter i gatuhandeln olagliga).</a:t>
                      </a:r>
                    </a:p>
                    <a:p>
                      <a:pPr lvl="0">
                        <a:buNone/>
                      </a:pPr>
                      <a:r>
                        <a:rPr lang="sv-FI" sz="2000"/>
                        <a:t>Snus</a:t>
                      </a:r>
                    </a:p>
                    <a:p>
                      <a:pPr lvl="0">
                        <a:buNone/>
                      </a:pPr>
                      <a:r>
                        <a:rPr lang="sv-FI" sz="2000"/>
                        <a:t>(försäljning och köp olagligt i Finland.)</a:t>
                      </a:r>
                    </a:p>
                  </a:txBody>
                  <a:tcPr/>
                </a:tc>
                <a:tc>
                  <a:txBody>
                    <a:bodyPr/>
                    <a:lstStyle/>
                    <a:p>
                      <a:r>
                        <a:rPr lang="sv-FI" sz="2000"/>
                        <a:t>Droger, t.ex. cannabis, kokain, ecstasy, heroin.</a:t>
                      </a:r>
                    </a:p>
                    <a:p>
                      <a:pPr lvl="0">
                        <a:buNone/>
                      </a:pPr>
                      <a:r>
                        <a:rPr lang="sv-FI" sz="2000"/>
                        <a:t>Nikotinprodukter med över 20 mg nikotin (t.ex. vissa e-cigaretter).</a:t>
                      </a:r>
                    </a:p>
                    <a:p>
                      <a:pPr lvl="0" algn="l" rtl="0">
                        <a:buNone/>
                      </a:pPr>
                      <a:endParaRPr lang="en-US"/>
                    </a:p>
                    <a:p>
                      <a:pPr lvl="0">
                        <a:buNone/>
                      </a:pPr>
                      <a:r>
                        <a:rPr lang="sv-FI" sz="1400" b="1"/>
                        <a:t>Olagliga i Finland </a:t>
                      </a:r>
                    </a:p>
                    <a:p>
                      <a:pPr lvl="0">
                        <a:buNone/>
                      </a:pPr>
                      <a:r>
                        <a:rPr lang="sv-FI" sz="1400" b="1"/>
                        <a:t>för personer i alla åldrar!</a:t>
                      </a:r>
                    </a:p>
                  </a:txBody>
                  <a:tcPr/>
                </a:tc>
                <a:tc>
                  <a:txBody>
                    <a:bodyPr/>
                    <a:lstStyle/>
                    <a:p>
                      <a:pPr lvl="0">
                        <a:buNone/>
                      </a:pPr>
                      <a:r>
                        <a:rPr lang="sv-FI" sz="2000" b="0"/>
                        <a:t>Läkemedels- </a:t>
                      </a:r>
                    </a:p>
                    <a:p>
                      <a:pPr lvl="0">
                        <a:buNone/>
                      </a:pPr>
                      <a:r>
                        <a:rPr lang="sv-FI" sz="2000" b="0"/>
                        <a:t>missbruk. </a:t>
                      </a:r>
                    </a:p>
                    <a:p>
                      <a:pPr lvl="0">
                        <a:buNone/>
                      </a:pPr>
                      <a:r>
                        <a:rPr lang="sv-FI" sz="2000" b="0"/>
                        <a:t>Blandmissbruk.</a:t>
                      </a:r>
                    </a:p>
                    <a:p>
                      <a:pPr lvl="0">
                        <a:buNone/>
                      </a:pPr>
                      <a:r>
                        <a:rPr lang="sv-FI" sz="2000" b="0"/>
                        <a:t>Alla kemikalier som används i berusningssyfte.</a:t>
                      </a:r>
                    </a:p>
                  </a:txBody>
                  <a:tcPr/>
                </a:tc>
                <a:extLst>
                  <a:ext uri="{0D108BD9-81ED-4DB2-BD59-A6C34878D82A}">
                    <a16:rowId xmlns:a16="http://schemas.microsoft.com/office/drawing/2014/main" val="1279153625"/>
                  </a:ext>
                </a:extLst>
              </a:tr>
              <a:tr h="914400">
                <a:tc>
                  <a:txBody>
                    <a:bodyPr/>
                    <a:lstStyle/>
                    <a:p>
                      <a:r>
                        <a:rPr lang="sv-FI"/>
                        <a:t>K-20</a:t>
                      </a:r>
                    </a:p>
                  </a:txBody>
                  <a:tcPr/>
                </a:tc>
                <a:tc>
                  <a:txBody>
                    <a:bodyPr/>
                    <a:lstStyle/>
                    <a:p>
                      <a:r>
                        <a:rPr lang="sv-FI" sz="2000"/>
                        <a:t>Starka alkoholdrycker, t.ex. vodka, alla med över 22 % alkohol</a:t>
                      </a:r>
                    </a:p>
                  </a:txBody>
                  <a:tcPr/>
                </a:tc>
                <a:tc>
                  <a:txBody>
                    <a:bodyPr/>
                    <a:lstStyle/>
                    <a:p>
                      <a:endParaRPr lang="en-US"/>
                    </a:p>
                  </a:txBody>
                  <a:tcPr/>
                </a:tc>
                <a:tc>
                  <a:txBody>
                    <a:bodyPr/>
                    <a:lstStyle/>
                    <a:p>
                      <a:pPr lvl="0" algn="l" rt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sv-FI"/>
              <a:t>Tabell över rusmedel</a:t>
            </a:r>
          </a:p>
        </p:txBody>
      </p:sp>
    </p:spTree>
    <p:extLst>
      <p:ext uri="{BB962C8B-B14F-4D97-AF65-F5344CB8AC3E}">
        <p14:creationId xmlns:p14="http://schemas.microsoft.com/office/powerpoint/2010/main" val="112606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a:xfrm>
            <a:off x="904425" y="396620"/>
            <a:ext cx="10435091" cy="71533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a:solidFill>
                  <a:srgbClr val="FFFFFF"/>
                </a:solidFill>
              </a:rPr>
              <a:t>Var får man hjälp i olika situationer?</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a:xfrm>
            <a:off x="433953" y="1469617"/>
            <a:ext cx="10905564" cy="4991764"/>
          </a:xfrm>
        </p:spPr>
        <p:txBody>
          <a:bodyPr vert="horz" lIns="0" tIns="60960" rIns="0" bIns="6096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239395" indent="-239395" fontAlgn="base"/>
            <a:r>
              <a:rPr lang="sv-FI" sz="1600" u="sng">
                <a:solidFill>
                  <a:schemeClr val="bg1"/>
                </a:solidFill>
                <a:ea typeface="Times New Roman" panose="02020603050405020304" pitchFamily="18" charset="0"/>
              </a:rPr>
              <a:t>RIKU.FI</a:t>
            </a:r>
          </a:p>
          <a:p>
            <a:pPr marL="0" indent="0" fontAlgn="base">
              <a:buNone/>
            </a:pPr>
            <a:r>
              <a:rPr lang="sv-FI" sz="1600">
                <a:solidFill>
                  <a:schemeClr val="bg1"/>
                </a:solidFill>
                <a:latin typeface="Arial"/>
                <a:ea typeface="Times New Roman" panose="02020603050405020304" pitchFamily="18" charset="0"/>
                <a:cs typeface="Arial"/>
              </a:rPr>
              <a:t>Brottsofferjouren 116 006 betjänar på finska må–fr kl. 9–20. (avgiftsfri + anonym) på webbplatsen RIKU-Chat.</a:t>
            </a:r>
          </a:p>
          <a:p>
            <a:pPr marL="239395" indent="-239395" fontAlgn="base"/>
            <a:r>
              <a:rPr lang="sv-FI" sz="1600" u="sng">
                <a:solidFill>
                  <a:schemeClr val="bg1"/>
                </a:solidFill>
                <a:ea typeface="Times New Roman" panose="02020603050405020304" pitchFamily="18" charset="0"/>
              </a:rPr>
              <a:t>MLL.FI</a:t>
            </a:r>
          </a:p>
          <a:p>
            <a:pPr marL="0" indent="0" fontAlgn="base">
              <a:buNone/>
            </a:pPr>
            <a:r>
              <a:rPr lang="sv-FI" sz="1600">
                <a:solidFill>
                  <a:schemeClr val="bg1"/>
                </a:solidFill>
                <a:ea typeface="Times New Roman" panose="02020603050405020304" pitchFamily="18" charset="0"/>
              </a:rPr>
              <a:t>MLL Barn- och ungdomstelefon 116 111 måndag till fredag kl. 14–20, lördagar och söndagar kl. 17–20 (avgiftsfri + anonym)</a:t>
            </a:r>
          </a:p>
          <a:p>
            <a:pPr marL="239395" indent="-239395" fontAlgn="base"/>
            <a:r>
              <a:rPr lang="sv-FI" sz="1600" u="sng">
                <a:solidFill>
                  <a:schemeClr val="bg1"/>
                </a:solidFill>
                <a:ea typeface="Times New Roman" panose="02020603050405020304" pitchFamily="18" charset="0"/>
              </a:rPr>
              <a:t>Ehyt.fi</a:t>
            </a:r>
          </a:p>
          <a:p>
            <a:pPr marL="0" indent="0" fontAlgn="base">
              <a:buNone/>
            </a:pPr>
            <a:r>
              <a:rPr lang="sv-FI" sz="1600">
                <a:solidFill>
                  <a:schemeClr val="bg1"/>
                </a:solidFill>
                <a:latin typeface="Times New Roman"/>
                <a:ea typeface="Times New Roman" panose="02020603050405020304" pitchFamily="18" charset="0"/>
              </a:rPr>
              <a:t>EHYT rf:s missbrukarrådgivning Telefonnummer: 0800 900 45 (avgiftsfri + anonym + du kan ringa när som helst)</a:t>
            </a:r>
          </a:p>
          <a:p>
            <a:pPr marL="0" indent="0" fontAlgn="base">
              <a:buNone/>
            </a:pPr>
            <a:r>
              <a:rPr lang="sv-FI" sz="1600">
                <a:solidFill>
                  <a:schemeClr val="bg1"/>
                </a:solidFill>
                <a:ea typeface="Calibri"/>
              </a:rPr>
              <a:t>112-applikationen (servicerådgivning, informationssökning)</a:t>
            </a:r>
          </a:p>
          <a:p>
            <a:pPr marL="0" indent="0">
              <a:buNone/>
            </a:pPr>
            <a:r>
              <a:rPr lang="sv-FI" sz="1600">
                <a:solidFill>
                  <a:schemeClr val="bg1">
                    <a:lumMod val="95000"/>
                  </a:schemeClr>
                </a:solidFill>
                <a:hlinkClick r:id="rId4">
                  <a:extLst>
                    <a:ext uri="{A12FA001-AC4F-418D-AE19-62706E023703}">
                      <ahyp:hlinkClr xmlns:ahyp="http://schemas.microsoft.com/office/drawing/2018/hyperlinkcolor" val="tx"/>
                    </a:ext>
                  </a:extLst>
                </a:hlinkClick>
              </a:rPr>
              <a:t>Väkivalta kaverisuhteissa (Våld i kompisrelationer) - Nettiturvakoti</a:t>
            </a: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944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Rusmedelsfakta</a:t>
            </a:r>
          </a:p>
        </p:txBody>
      </p:sp>
      <p:sp>
        <p:nvSpPr>
          <p:cNvPr id="3" name="Text Placeholder 2" descr="Kahoot linkki.">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a:p>
          <a:p>
            <a:pPr marL="238760" indent="-238760"/>
            <a:endParaRPr lang="fi-FI"/>
          </a:p>
        </p:txBody>
      </p:sp>
      <p:sp>
        <p:nvSpPr>
          <p:cNvPr id="4" name="TextBox 3">
            <a:extLst>
              <a:ext uri="{FF2B5EF4-FFF2-40B4-BE49-F238E27FC236}">
                <a16:creationId xmlns:a16="http://schemas.microsoft.com/office/drawing/2014/main" id="{9B94EF3B-69FC-0F76-2732-3EA22AECDADB}"/>
              </a:ext>
            </a:extLst>
          </p:cNvPr>
          <p:cNvSpPr txBox="1"/>
          <p:nvPr/>
        </p:nvSpPr>
        <p:spPr>
          <a:xfrm>
            <a:off x="997746" y="1752139"/>
            <a:ext cx="6278500" cy="26066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6565" marR="0" lvl="0" indent="-456565" algn="l" defTabSz="914400" rtl="0" eaLnBrk="1" fontAlgn="auto" latinLnBrk="0" hangingPunct="1">
              <a:lnSpc>
                <a:spcPct val="107000"/>
              </a:lnSpc>
              <a:spcBef>
                <a:spcPts val="0"/>
              </a:spcBef>
              <a:spcAft>
                <a:spcPts val="1067"/>
              </a:spcAft>
              <a:buClrTx/>
              <a:buSzTx/>
              <a:buFontTx/>
              <a:buAutoNum type="arabicPeriod"/>
              <a:tabLst/>
              <a:defRPr/>
            </a:pPr>
            <a:endParaRPr kumimoji="0" lang="fi-FI" sz="2400" b="0" i="0" u="none" strike="noStrike" kern="1200" cap="none" spc="0" normalizeH="0" baseline="0" noProof="0" dirty="0">
              <a:ln>
                <a:noFill/>
              </a:ln>
              <a:solidFill>
                <a:prstClr val="black"/>
              </a:solidFill>
              <a:effectLst/>
              <a:uLnTx/>
              <a:uFillTx/>
              <a:latin typeface="Arial"/>
              <a:ea typeface="+mn-ea"/>
              <a:cs typeface="Arial"/>
            </a:endParaRPr>
          </a:p>
          <a:p>
            <a:pPr marL="238760" marR="0" lvl="0" indent="-238760" algn="l" defTabSz="914400" rtl="0" eaLnBrk="1" fontAlgn="auto" latinLnBrk="0" hangingPunct="1">
              <a:lnSpc>
                <a:spcPct val="107000"/>
              </a:lnSpc>
              <a:spcBef>
                <a:spcPts val="0"/>
              </a:spcBef>
              <a:spcAft>
                <a:spcPts val="1067"/>
              </a:spcAft>
              <a:buClrTx/>
              <a:buSzTx/>
              <a:buFont typeface="Arial"/>
              <a:buChar char="•"/>
              <a:tabLst/>
              <a:defRPr/>
            </a:pPr>
            <a:r>
              <a:rPr kumimoji="0" lang="sv-FI" sz="2400" b="0" i="0" u="none" strike="noStrike" kern="1200" cap="none" spc="0" normalizeH="0" baseline="0" noProof="0" dirty="0" err="1">
                <a:ln>
                  <a:noFill/>
                </a:ln>
                <a:solidFill>
                  <a:prstClr val="black"/>
                </a:solidFill>
                <a:effectLst/>
                <a:uLnTx/>
                <a:uFillTx/>
                <a:latin typeface="Arial"/>
                <a:ea typeface="+mn-ea"/>
                <a:cs typeface="Arial"/>
                <a:hlinkClick r:id="rId3"/>
              </a:rPr>
              <a:t>Kahoot</a:t>
            </a:r>
            <a:r>
              <a:rPr kumimoji="0" lang="sv-FI" sz="2400" b="0" i="0" u="none" strike="noStrike" kern="1200" cap="none" spc="0" normalizeH="0" baseline="0" noProof="0" dirty="0">
                <a:ln>
                  <a:noFill/>
                </a:ln>
                <a:solidFill>
                  <a:prstClr val="black"/>
                </a:solidFill>
                <a:effectLst/>
                <a:uLnTx/>
                <a:uFillTx/>
                <a:latin typeface="Arial"/>
                <a:ea typeface="+mn-ea"/>
                <a:cs typeface="Arial"/>
                <a:hlinkClick r:id="rId3"/>
              </a:rPr>
              <a:t>!</a:t>
            </a:r>
            <a:endParaRPr kumimoji="0" lang="sv-FI" sz="2400" b="0" i="0" u="none" strike="noStrike" kern="1200" cap="none" spc="0" normalizeH="0" baseline="0" noProof="0" dirty="0">
              <a:ln>
                <a:noFill/>
              </a:ln>
              <a:solidFill>
                <a:prstClr val="black"/>
              </a:solidFill>
              <a:effectLst/>
              <a:uLnTx/>
              <a:uFillTx/>
              <a:latin typeface="Arial"/>
              <a:ea typeface="+mn-ea"/>
              <a:cs typeface="Arial"/>
              <a:hlinkClick r:id="rId4"/>
            </a:endParaRPr>
          </a:p>
          <a:p>
            <a:pPr marL="0" marR="0" lvl="0" indent="0" algn="l" defTabSz="914400" rtl="0" eaLnBrk="1" fontAlgn="auto" latinLnBrk="0" hangingPunct="1">
              <a:lnSpc>
                <a:spcPct val="107000"/>
              </a:lnSpc>
              <a:spcBef>
                <a:spcPts val="0"/>
              </a:spcBef>
              <a:spcAft>
                <a:spcPts val="1067"/>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Arial"/>
              <a:ea typeface="+mn-ea"/>
              <a:cs typeface="Arial"/>
            </a:endParaRPr>
          </a:p>
          <a:p>
            <a:pPr marL="238760" marR="0" lvl="0" indent="-238760" algn="l" defTabSz="914400" rtl="0" eaLnBrk="1" fontAlgn="auto" latinLnBrk="0" hangingPunct="1">
              <a:lnSpc>
                <a:spcPct val="107000"/>
              </a:lnSpc>
              <a:spcBef>
                <a:spcPts val="0"/>
              </a:spcBef>
              <a:spcAft>
                <a:spcPts val="1067"/>
              </a:spcAft>
              <a:buClrTx/>
              <a:buSzTx/>
              <a:buFont typeface="Arial"/>
              <a:buChar char="•"/>
              <a:tabLst/>
              <a:defRPr/>
            </a:pPr>
            <a:r>
              <a:rPr kumimoji="0" lang="sv-FI" sz="2400" b="0" i="0" u="none" strike="noStrike" kern="1200" cap="none" spc="0" normalizeH="0" baseline="0" noProof="0" dirty="0">
                <a:ln>
                  <a:noFill/>
                </a:ln>
                <a:solidFill>
                  <a:prstClr val="black"/>
                </a:solidFill>
                <a:effectLst/>
                <a:uLnTx/>
                <a:uFillTx/>
                <a:latin typeface="Arial"/>
                <a:ea typeface="+mn-ea"/>
                <a:cs typeface="Arial"/>
              </a:rPr>
              <a:t>Logga in i spelet med EGET förnamn.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53370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World cafe-övning</a:t>
            </a:r>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sv-FI"/>
              <a:t>Klassen delas in i 4 grupper.</a:t>
            </a:r>
          </a:p>
          <a:p>
            <a:pPr marL="238760" indent="-238760"/>
            <a:r>
              <a:rPr lang="sv-FI"/>
              <a:t>Varje grupp får ett papper med en fråga med rusmedelstema. Gruppen har 3–4 minuter tid att svara. När tiden tar slut ges frågorna vidare till följande grupp. Varje grupp svarar på varje fråga.</a:t>
            </a:r>
          </a:p>
          <a:p>
            <a:pPr marL="238760" indent="-238760"/>
            <a:r>
              <a:rPr lang="sv-FI"/>
              <a:t>Syftet är att skriva gruppens åsikter om frågan på pappret, man behöver inte söka information.</a:t>
            </a:r>
          </a:p>
          <a:p>
            <a:pPr marL="238760" indent="-238760"/>
            <a:r>
              <a:rPr lang="sv-FI"/>
              <a:t>När grupperna har svarat på alla frågor presenterar grupperna resultaten för klassen. Svaren diskuteras tillsammans.</a:t>
            </a:r>
          </a:p>
          <a:p>
            <a:pPr marL="238760" indent="-238760"/>
            <a:r>
              <a:rPr lang="sv-FI"/>
              <a:t>Om du vill kan du lämna affischerna t.ex. på väggen i klassen för att påminna om ämnet.</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120898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633662"/>
            <a:ext cx="6159076" cy="2349157"/>
          </a:xfrm>
        </p:spPr>
        <p:txBody>
          <a:bodyPr wrap="square" anchor="b">
            <a:normAutofit/>
          </a:bodyPr>
          <a:lstStyle/>
          <a:p>
            <a:r>
              <a:rPr lang="sv-FI" sz="5900"/>
              <a:t>Beroende och identifiering av egna styrkor</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05926"/>
            <a:ext cx="7769340" cy="1575089"/>
          </a:xfrm>
        </p:spPr>
        <p:txBody>
          <a:bodyPr anchor="t">
            <a:normAutofit fontScale="85000" lnSpcReduction="20000"/>
          </a:bodyPr>
          <a:lstStyle/>
          <a:p>
            <a:pPr>
              <a:spcAft>
                <a:spcPts val="600"/>
              </a:spcAft>
            </a:pPr>
            <a:r>
              <a:rPr lang="sv-FI" sz="2900"/>
              <a:t>Årskurs 7, Lektion 2</a:t>
            </a:r>
          </a:p>
          <a:p>
            <a:r>
              <a:rPr lang="sv-FI" sz="1300"/>
              <a:t>Åbo stads projekt för förebyggande rusmedelsarbete Selvästi JEES! (Nyktert JESS!) 2023–2025, Sanna Tahko &amp; Kristiina Helenius </a:t>
            </a:r>
          </a:p>
          <a:p>
            <a:endParaRPr lang="en-US" sz="1200" b="0">
              <a:solidFill>
                <a:srgbClr val="000000"/>
              </a:solidFill>
            </a:endParaRPr>
          </a:p>
          <a:p>
            <a:r>
              <a:rPr lang="sv-FI" sz="1200"/>
              <a:t>Källor: </a:t>
            </a:r>
          </a:p>
          <a:p>
            <a:r>
              <a:rPr lang="sv-FI" sz="1200"/>
              <a:t>Institutet för hälsa och välfärd</a:t>
            </a:r>
          </a:p>
          <a:p>
            <a:r>
              <a:rPr lang="sv-FI" sz="1200"/>
              <a:t>Ehyt rf</a:t>
            </a:r>
          </a:p>
          <a:p>
            <a:r>
              <a:rPr lang="sv-FI" sz="1200"/>
              <a:t>Centralförbundet för Mental Hälsa</a:t>
            </a:r>
          </a:p>
          <a:p>
            <a:r>
              <a:rPr lang="sv-FI" sz="1200"/>
              <a:t>Droglänken</a:t>
            </a:r>
          </a:p>
          <a:p>
            <a:r>
              <a:rPr lang="sv-FI" sz="1200"/>
              <a:t>Mannerheims Barnskyddsförbund</a:t>
            </a:r>
          </a:p>
        </p:txBody>
      </p:sp>
    </p:spTree>
    <p:extLst>
      <p:ext uri="{BB962C8B-B14F-4D97-AF65-F5344CB8AC3E}">
        <p14:creationId xmlns:p14="http://schemas.microsoft.com/office/powerpoint/2010/main" val="333906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Beroende</a:t>
            </a:r>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6880905" cy="5017588"/>
          </a:xfrm>
        </p:spPr>
        <p:txBody>
          <a:bodyPr vert="horz" lIns="0" tIns="45720" rIns="0" bIns="45720" numCol="1" rtlCol="0" anchor="t">
            <a:noAutofit/>
          </a:bodyPr>
          <a:lstStyle/>
          <a:p>
            <a:pPr marL="238760" indent="-238760">
              <a:buFont typeface="Calibri"/>
              <a:buChar char="-"/>
            </a:pPr>
            <a:r>
              <a:rPr lang="sv-FI"/>
              <a:t>Vad är beroende?</a:t>
            </a:r>
          </a:p>
          <a:p>
            <a:pPr marL="238760" indent="-238760">
              <a:buFont typeface="Calibri"/>
              <a:buChar char="-"/>
            </a:pPr>
            <a:r>
              <a:rPr lang="sv-FI"/>
              <a:t>Vad kan man bli beroende av?</a:t>
            </a:r>
          </a:p>
          <a:p>
            <a:pPr marL="238760" indent="-238760">
              <a:buFont typeface="Calibri"/>
              <a:buChar char="-"/>
            </a:pPr>
            <a:r>
              <a:rPr lang="sv-FI"/>
              <a:t>Hur påverkar beroendet livet?</a:t>
            </a:r>
          </a:p>
          <a:p>
            <a:pPr marL="238760" indent="-238760">
              <a:buFont typeface="Calibri"/>
              <a:buChar char="-"/>
            </a:pPr>
            <a:endParaRPr lang="fi-FI"/>
          </a:p>
          <a:p>
            <a:pPr marL="238760" indent="-238760">
              <a:buFont typeface="Calibri"/>
              <a:buChar char="-"/>
            </a:pPr>
            <a:r>
              <a:rPr lang="sv-FI"/>
              <a:t>Stämpling </a:t>
            </a:r>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456565" indent="-456565">
              <a:buFont typeface="Calibri"/>
              <a:buChar char="-"/>
            </a:pPr>
            <a:endParaRPr lang="fi-FI"/>
          </a:p>
          <a:p>
            <a:pPr marL="456565" indent="-456565">
              <a:buFont typeface="Calibri"/>
              <a:buChar char="-"/>
            </a:pPr>
            <a:endParaRPr lang="fi-FI"/>
          </a:p>
        </p:txBody>
      </p:sp>
      <p:pic>
        <p:nvPicPr>
          <p:cNvPr id="4" name="Picture 3">
            <a:extLst>
              <a:ext uri="{FF2B5EF4-FFF2-40B4-BE49-F238E27FC236}">
                <a16:creationId xmlns:a16="http://schemas.microsoft.com/office/drawing/2014/main" id="{06A033A4-E925-9418-DE0F-68CFF678751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8047" y="-8100"/>
            <a:ext cx="4972890" cy="6870712"/>
          </a:xfrm>
          <a:prstGeom prst="rect">
            <a:avLst/>
          </a:prstGeom>
        </p:spPr>
      </p:pic>
    </p:spTree>
    <p:extLst>
      <p:ext uri="{BB962C8B-B14F-4D97-AF65-F5344CB8AC3E}">
        <p14:creationId xmlns:p14="http://schemas.microsoft.com/office/powerpoint/2010/main" val="49125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sv-FI" sz="4250">
                <a:solidFill>
                  <a:schemeClr val="bg1"/>
                </a:solidFill>
              </a:rPr>
              <a:t>Beroende</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28431" y="1861234"/>
            <a:ext cx="9138920" cy="369331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prstClr val="white"/>
                </a:solidFill>
                <a:effectLst/>
                <a:uLnTx/>
                <a:uFillTx/>
                <a:latin typeface="Arial"/>
                <a:ea typeface="+mn-ea"/>
                <a:cs typeface="+mn-cs"/>
              </a:rPr>
              <a:t>Tvångsmässigt behov av något rusmedel eller någon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prstClr val="white"/>
                </a:solidFill>
                <a:effectLst/>
                <a:uLnTx/>
                <a:uFillTx/>
                <a:latin typeface="Arial"/>
                <a:ea typeface="+mn-ea"/>
                <a:cs typeface="+mn-cs"/>
              </a:rPr>
              <a:t>Det psykiska eller fysiska tillståndet ger tillfällig tillfredsställelse.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prstClr val="white"/>
                </a:solidFill>
                <a:effectLst/>
                <a:uLnTx/>
                <a:uFillTx/>
                <a:latin typeface="Arial"/>
                <a:ea typeface="+mn-ea"/>
                <a:cs typeface="+mn-cs"/>
              </a:rPr>
              <a:t>Arvsfaktorer, upplevelser i barndomen och ungdomen, stress och krissituationer i livet kan påverka hur lätt människan blir beroende.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prstClr val="white"/>
                </a:solidFill>
                <a:effectLst/>
                <a:uLnTx/>
                <a:uFillTx/>
                <a:latin typeface="Arial"/>
                <a:ea typeface="+mn-ea"/>
                <a:cs typeface="+mn-cs"/>
              </a:rPr>
              <a:t>En beroende person identifierar eller medger inte alltid sitt beroende.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prstClr val="white"/>
                </a:solidFill>
                <a:effectLst/>
                <a:uLnTx/>
                <a:uFillTx/>
                <a:latin typeface="Arial"/>
                <a:ea typeface="+mn-ea"/>
                <a:cs typeface="Arial"/>
              </a:rPr>
              <a:t>Allvarligt beroende är en sjukdom.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prstClr val="white"/>
                </a:solidFill>
                <a:effectLst/>
                <a:uLnTx/>
                <a:uFillTx/>
                <a:latin typeface="Arial"/>
                <a:ea typeface="+mn-ea"/>
                <a:cs typeface="+mn-cs"/>
              </a:rPr>
              <a:t>Skadeverkningar av beroende kan vara t.ex. hälsorisker, försämrade relationer, ekonomiska nackdelar (t.ex. anskaffning av rusmedel, penningspelande).</a:t>
            </a:r>
          </a:p>
        </p:txBody>
      </p:sp>
    </p:spTree>
    <p:extLst>
      <p:ext uri="{BB962C8B-B14F-4D97-AF65-F5344CB8AC3E}">
        <p14:creationId xmlns:p14="http://schemas.microsoft.com/office/powerpoint/2010/main" val="356588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sv-FI"/>
              <a:t>Faktorer som skyddar mot missbruksproblem</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971027"/>
            <a:ext cx="10435092" cy="4217885"/>
          </a:xfrm>
        </p:spPr>
        <p:txBody>
          <a:bodyPr vert="horz" lIns="0" tIns="45720" rIns="0" bIns="45720" rtlCol="0" anchor="t">
            <a:noAutofit/>
          </a:bodyPr>
          <a:lstStyle/>
          <a:p>
            <a:pPr marL="238760" indent="-238760" algn="l" rtl="0" fontAlgn="base">
              <a:buFont typeface="Arial" panose="020B0604020202020204" pitchFamily="34" charset="0"/>
              <a:buChar char="•"/>
            </a:pPr>
            <a:r>
              <a:rPr lang="sv-FI" b="0" i="0">
                <a:solidFill>
                  <a:srgbClr val="000000"/>
                </a:solidFill>
              </a:rPr>
              <a:t>Nära relationer till familjen/en annan pålitlig vuxen.</a:t>
            </a:r>
          </a:p>
          <a:p>
            <a:pPr marL="238760" indent="-238760" algn="l" rtl="0" fontAlgn="base">
              <a:buFont typeface="Arial" panose="020B0604020202020204" pitchFamily="34" charset="0"/>
              <a:buChar char="•"/>
            </a:pPr>
            <a:r>
              <a:rPr lang="sv-FI" b="0" i="0">
                <a:solidFill>
                  <a:srgbClr val="000000"/>
                </a:solidFill>
              </a:rPr>
              <a:t>God självkänsla, positiv självbild.</a:t>
            </a:r>
          </a:p>
          <a:p>
            <a:pPr marL="238760" indent="-238760" algn="l" rtl="0" fontAlgn="base">
              <a:buFont typeface="Arial" panose="020B0604020202020204" pitchFamily="34" charset="0"/>
              <a:buChar char="•"/>
            </a:pPr>
            <a:r>
              <a:rPr lang="sv-FI" b="0" i="0">
                <a:solidFill>
                  <a:srgbClr val="000000"/>
                </a:solidFill>
              </a:rPr>
              <a:t>Känsla av delaktighet (hobby, kompisar, skola, arbete, familj osv.).</a:t>
            </a:r>
          </a:p>
          <a:p>
            <a:pPr marL="238760" indent="-238760" algn="l" rtl="0" fontAlgn="base">
              <a:buFont typeface="Arial" panose="020B0604020202020204" pitchFamily="34" charset="0"/>
              <a:buChar char="•"/>
            </a:pPr>
            <a:r>
              <a:rPr lang="sv-FI" b="0" i="0">
                <a:solidFill>
                  <a:srgbClr val="000000"/>
                </a:solidFill>
              </a:rPr>
              <a:t>Starka sociala och emotionella färdigheter.</a:t>
            </a:r>
          </a:p>
          <a:p>
            <a:pPr marL="238760" indent="-238760" algn="l" rtl="0" fontAlgn="base">
              <a:buFont typeface="Arial" panose="020B0604020202020204" pitchFamily="34" charset="0"/>
              <a:buChar char="•"/>
            </a:pPr>
            <a:r>
              <a:rPr lang="sv-FI" b="0" i="0">
                <a:solidFill>
                  <a:srgbClr val="000000"/>
                </a:solidFill>
              </a:rPr>
              <a:t>Framgångar.</a:t>
            </a:r>
          </a:p>
          <a:p>
            <a:pPr marL="238760" indent="-238760" algn="l" rtl="0" fontAlgn="base">
              <a:buFont typeface="Arial" panose="020B0604020202020204" pitchFamily="34" charset="0"/>
              <a:buChar char="•"/>
            </a:pPr>
            <a:r>
              <a:rPr lang="sv-FI" b="0" i="0">
                <a:solidFill>
                  <a:srgbClr val="000000"/>
                </a:solidFill>
              </a:rPr>
              <a:t>Närmiljöns ansvarsfulla inställning till rusmedel.</a:t>
            </a:r>
          </a:p>
          <a:p>
            <a:pPr marL="238760" indent="-238760" algn="l" rtl="0" fontAlgn="base">
              <a:buFont typeface="Arial" panose="020B0604020202020204" pitchFamily="34" charset="0"/>
              <a:buChar char="•"/>
            </a:pPr>
            <a:r>
              <a:rPr lang="sv-FI" b="1" i="0" u="none" strike="noStrike">
                <a:solidFill>
                  <a:srgbClr val="000000"/>
                </a:solidFill>
              </a:rPr>
              <a:t>Bristen på ovan nämnda innebär inte att den unga säkert blir missbrukare, men risken är större.</a:t>
            </a:r>
          </a:p>
          <a:p>
            <a:pPr marL="238760" indent="-238760"/>
            <a:endParaRPr lang="en-US"/>
          </a:p>
        </p:txBody>
      </p:sp>
    </p:spTree>
    <p:extLst>
      <p:ext uri="{BB962C8B-B14F-4D97-AF65-F5344CB8AC3E}">
        <p14:creationId xmlns:p14="http://schemas.microsoft.com/office/powerpoint/2010/main" val="125111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722F-7CA6-0E14-F4C1-AA3FBE8B41BC}"/>
              </a:ext>
            </a:extLst>
          </p:cNvPr>
          <p:cNvSpPr>
            <a:spLocks noGrp="1"/>
          </p:cNvSpPr>
          <p:nvPr>
            <p:ph type="title"/>
          </p:nvPr>
        </p:nvSpPr>
        <p:spPr>
          <a:xfrm>
            <a:off x="423161" y="746064"/>
            <a:ext cx="10435091" cy="715331"/>
          </a:xfrm>
        </p:spPr>
        <p:txBody>
          <a:bodyPr/>
          <a:lstStyle/>
          <a:p>
            <a:r>
              <a:rPr lang="sv-FI"/>
              <a:t>Egna styrkor</a:t>
            </a:r>
          </a:p>
        </p:txBody>
      </p:sp>
      <p:sp>
        <p:nvSpPr>
          <p:cNvPr id="3" name="Text Placeholder 2">
            <a:extLst>
              <a:ext uri="{FF2B5EF4-FFF2-40B4-BE49-F238E27FC236}">
                <a16:creationId xmlns:a16="http://schemas.microsoft.com/office/drawing/2014/main" id="{5324F7FB-9FCA-72C5-5FC1-1917E92CE4D2}"/>
              </a:ext>
            </a:extLst>
          </p:cNvPr>
          <p:cNvSpPr>
            <a:spLocks noGrp="1"/>
          </p:cNvSpPr>
          <p:nvPr>
            <p:ph type="body" idx="1"/>
          </p:nvPr>
        </p:nvSpPr>
        <p:spPr>
          <a:xfrm>
            <a:off x="102319" y="1516668"/>
            <a:ext cx="5889828" cy="5273991"/>
          </a:xfrm>
          <a:solidFill>
            <a:schemeClr val="bg1"/>
          </a:solidFill>
        </p:spPr>
        <p:txBody>
          <a:bodyPr vert="horz" lIns="0" tIns="45720" rIns="0" bIns="45720" rtlCol="0" anchor="t">
            <a:noAutofit/>
          </a:bodyPr>
          <a:lstStyle/>
          <a:p>
            <a:pPr marL="238760" indent="-238760"/>
            <a:r>
              <a:rPr lang="sv-FI" dirty="0"/>
              <a:t>Det är viktigt att identifiera sina egna styrkor och egenskaper. </a:t>
            </a:r>
          </a:p>
          <a:p>
            <a:pPr marL="238760" indent="-238760">
              <a:spcAft>
                <a:spcPts val="1000"/>
              </a:spcAft>
            </a:pPr>
            <a:r>
              <a:rPr lang="sv-FI" dirty="0"/>
              <a:t>En god självkänsla skyddar också mot skadlig användning av rusmedel och uppkomsten av beroende.</a:t>
            </a:r>
          </a:p>
          <a:p>
            <a:pPr marL="238760" indent="-238760"/>
            <a:r>
              <a:rPr lang="sv-FI" dirty="0"/>
              <a:t>Självkänslan kan stärkas! </a:t>
            </a:r>
          </a:p>
          <a:p>
            <a:pPr marL="238760" indent="-238760"/>
            <a:endParaRPr lang="en-US" dirty="0"/>
          </a:p>
          <a:p>
            <a:pPr marL="238760" indent="-238760"/>
            <a:r>
              <a:rPr lang="sv-FI" dirty="0"/>
              <a:t>Uppgiften Utbyte av egenskaper</a:t>
            </a:r>
          </a:p>
          <a:p>
            <a:pPr marL="238760" indent="-238760"/>
            <a:r>
              <a:rPr lang="fi-FI" dirty="0">
                <a:hlinkClick r:id="rId4"/>
              </a:rPr>
              <a:t>styrkokorten_svenska.pdf</a:t>
            </a:r>
            <a:endParaRPr lang="sv-FI" dirty="0"/>
          </a:p>
        </p:txBody>
      </p:sp>
    </p:spTree>
    <p:extLst>
      <p:ext uri="{BB962C8B-B14F-4D97-AF65-F5344CB8AC3E}">
        <p14:creationId xmlns:p14="http://schemas.microsoft.com/office/powerpoint/2010/main" val="3125983889"/>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2" ma:contentTypeDescription="Create a new document." ma:contentTypeScope="" ma:versionID="762ae34c09bcc1943eba47cd0fed5487">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6e180672fbff003054f258f67f19a82f"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documentManagement>
</p:properties>
</file>

<file path=customXml/itemProps1.xml><?xml version="1.0" encoding="utf-8"?>
<ds:datastoreItem xmlns:ds="http://schemas.openxmlformats.org/officeDocument/2006/customXml" ds:itemID="{630DF09C-EDC3-4F2E-A8E9-3B9B26B277AC}">
  <ds:schemaRefs>
    <ds:schemaRef ds:uri="http://schemas.microsoft.com/sharepoint/v3/contenttype/forms"/>
  </ds:schemaRefs>
</ds:datastoreItem>
</file>

<file path=customXml/itemProps2.xml><?xml version="1.0" encoding="utf-8"?>
<ds:datastoreItem xmlns:ds="http://schemas.openxmlformats.org/officeDocument/2006/customXml" ds:itemID="{E7D7E846-BB35-4FD8-BD0F-A32C03523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68323E-C53F-42C1-936B-1648BBAF5989}">
  <ds:schemaRefs>
    <ds:schemaRef ds:uri="http://schemas.microsoft.com/office/2006/documentManagement/types"/>
    <ds:schemaRef ds:uri="http://schemas.microsoft.com/office/2006/metadata/properties"/>
    <ds:schemaRef ds:uri="http://purl.org/dc/elements/1.1/"/>
    <ds:schemaRef ds:uri="http://purl.org/dc/terms/"/>
    <ds:schemaRef ds:uri="http://www.w3.org/XML/1998/namespace"/>
    <ds:schemaRef ds:uri="http://purl.org/dc/dcmitype/"/>
    <ds:schemaRef ds:uri="d3a7fb74-fcaf-47fd-b1e3-0541edb53a79"/>
    <ds:schemaRef ds:uri="http://schemas.microsoft.com/office/infopath/2007/PartnerControls"/>
    <ds:schemaRef ds:uri="http://schemas.openxmlformats.org/package/2006/metadata/core-properties"/>
    <ds:schemaRef ds:uri="de70ee2f-dab2-4529-9dbb-dd8518a87fcf"/>
  </ds:schemaRefs>
</ds:datastoreItem>
</file>

<file path=docProps/app.xml><?xml version="1.0" encoding="utf-8"?>
<Properties xmlns="http://schemas.openxmlformats.org/officeDocument/2006/extended-properties" xmlns:vt="http://schemas.openxmlformats.org/officeDocument/2006/docPropsVTypes">
  <TotalTime>6</TotalTime>
  <Words>3305</Words>
  <Application>Microsoft Office PowerPoint</Application>
  <PresentationFormat>Laajakuva</PresentationFormat>
  <Paragraphs>344</Paragraphs>
  <Slides>20</Slides>
  <Notes>19</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20</vt:i4>
      </vt:variant>
    </vt:vector>
  </HeadingPairs>
  <TitlesOfParts>
    <vt:vector size="28" baseType="lpstr">
      <vt:lpstr>Arial</vt:lpstr>
      <vt:lpstr>Calibri</vt:lpstr>
      <vt:lpstr>Courier New</vt:lpstr>
      <vt:lpstr>Lucida Grande</vt:lpstr>
      <vt:lpstr>Source Sans Pro</vt:lpstr>
      <vt:lpstr>Times New Roman</vt:lpstr>
      <vt:lpstr>Wingdings</vt:lpstr>
      <vt:lpstr>Turun kaupunki perustyyli</vt:lpstr>
      <vt:lpstr>Vad vet vi om rusmedel?</vt:lpstr>
      <vt:lpstr>Tabell över rusmedel</vt:lpstr>
      <vt:lpstr>Rusmedelsfakta</vt:lpstr>
      <vt:lpstr>World cafe-övning</vt:lpstr>
      <vt:lpstr>Beroende och identifiering av egna styrkor</vt:lpstr>
      <vt:lpstr>Beroende</vt:lpstr>
      <vt:lpstr>Beroende</vt:lpstr>
      <vt:lpstr>Faktorer som skyddar mot missbruksproblem</vt:lpstr>
      <vt:lpstr>Egna styrkor</vt:lpstr>
      <vt:lpstr>Framtidens jag!  Extra uppgift.</vt:lpstr>
      <vt:lpstr>Brott(?) Laglighetsfostran för årskurs 7 Våld i nära relationer</vt:lpstr>
      <vt:lpstr>De vuxna ansvarar för barnens säkerhet</vt:lpstr>
      <vt:lpstr>Vad är våld?</vt:lpstr>
      <vt:lpstr>Våld i nära relationer</vt:lpstr>
      <vt:lpstr>De vanligaste brotten bland unga</vt:lpstr>
      <vt:lpstr>Straffprocessens förlopp </vt:lpstr>
      <vt:lpstr>Exempel på brott som begås av unga</vt:lpstr>
      <vt:lpstr>Uppgift: Bli brottsutredare</vt:lpstr>
      <vt:lpstr>Avslutning på hemmafest</vt:lpstr>
      <vt:lpstr>Var får man hjälp i olika situationer?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 vet vi om rusmedel?</dc:title>
  <dc:creator>Tahko Sanna</dc:creator>
  <cp:lastModifiedBy>Tahko Sanna</cp:lastModifiedBy>
  <cp:revision>1</cp:revision>
  <dcterms:created xsi:type="dcterms:W3CDTF">2025-01-10T07:25:39Z</dcterms:created>
  <dcterms:modified xsi:type="dcterms:W3CDTF">2025-02-03T09:19:18Z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MediaServiceImageTags">
    <vt:lpwstr/>
  </property>
</Properties>
</file>