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BC_F3556EB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E_DE312FF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85" r:id="rId5"/>
    <p:sldId id="523" r:id="rId6"/>
    <p:sldId id="411" r:id="rId7"/>
    <p:sldId id="442" r:id="rId8"/>
    <p:sldId id="412" r:id="rId9"/>
    <p:sldId id="260" r:id="rId10"/>
    <p:sldId id="261" r:id="rId11"/>
    <p:sldId id="441" r:id="rId12"/>
    <p:sldId id="258" r:id="rId13"/>
    <p:sldId id="415" r:id="rId14"/>
    <p:sldId id="443" r:id="rId15"/>
    <p:sldId id="444" r:id="rId16"/>
    <p:sldId id="345" r:id="rId17"/>
    <p:sldId id="317" r:id="rId18"/>
    <p:sldId id="329" r:id="rId19"/>
    <p:sldId id="522" r:id="rId20"/>
    <p:sldId id="340" r:id="rId21"/>
    <p:sldId id="320" r:id="rId22"/>
    <p:sldId id="318" r:id="rId23"/>
    <p:sldId id="468" r:id="rId24"/>
    <p:sldId id="342" r:id="rId25"/>
    <p:sldId id="486"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3C821A-EDA3-F035-5A75-AC6B93C22A2C}" name="Tahko Sanna" initials="ST" userId="S::sanna.tahko@turku.fi::ea86f26d-8e8b-4ef9-be84-be1cae0e5dd4" providerId="AD"/>
  <p188:author id="{DDD9C855-0D3B-29F8-4DDA-1EB8D8409E9F}" name="Vainio Reetta-Kaisa" initials="VR" userId="S::reetta-kaisa.vainio@turku.fi::c48b6d01-cd03-4b37-b90b-ba513252b2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9E1"/>
    <a:srgbClr val="C1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B6267-D2F0-42BB-AB45-2A350BD4DB51}" v="2" dt="2024-12-12T07:05:59.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13E_DE312FF4.xml><?xml version="1.0" encoding="utf-8"?>
<p188:cmLst xmlns:a="http://schemas.openxmlformats.org/drawingml/2006/main" xmlns:r="http://schemas.openxmlformats.org/officeDocument/2006/relationships" xmlns:p188="http://schemas.microsoft.com/office/powerpoint/2018/8/main">
  <p188:cm id="{AC237A76-9E63-4AA2-A961-0DAD84CF7DAA}" authorId="{DDD9C855-0D3B-29F8-4DDA-1EB8D8409E9F}" created="2024-08-26T13:03:46.001">
    <ac:deMkLst xmlns:ac="http://schemas.microsoft.com/office/drawing/2013/main/command">
      <pc:docMk xmlns:pc="http://schemas.microsoft.com/office/powerpoint/2013/main/command"/>
      <pc:sldMk xmlns:pc="http://schemas.microsoft.com/office/powerpoint/2013/main/command" cId="3727765492" sldId="318"/>
      <ac:picMk id="4" creationId="{8690D557-90B8-4D99-04AF-3AF24A93C9EF}"/>
    </ac:deMkLst>
    <p188:replyLst>
      <p188:reply id="{D1DBDD69-9E14-4B84-B185-C1005126CDCF}" authorId="{DDD9C855-0D3B-29F8-4DDA-1EB8D8409E9F}" created="2024-08-26T13:04:12.923">
        <p188:txBody>
          <a:bodyPr/>
          <a:lstStyle/>
          <a:p>
            <a:r>
              <a:rPr lang="fi-FI"/>
              <a:t>Mulla tai Paulalla ei oo tästä kuvasta tietoa...</a:t>
            </a:r>
          </a:p>
        </p188:txBody>
      </p188:reply>
    </p188:replyLst>
    <p188:txBody>
      <a:bodyPr/>
      <a:lstStyle/>
      <a:p>
        <a:r>
          <a:rPr lang="fi-FI"/>
          <a:t>[@Kiviranta Laura] Puuttuu kuvan lähde</a:t>
        </a:r>
      </a:p>
    </p188:txBody>
  </p188:cm>
</p188:cmLst>
</file>

<file path=ppt/comments/modernComment_1BC_F3556EBA.xml><?xml version="1.0" encoding="utf-8"?>
<p188:cmLst xmlns:a="http://schemas.openxmlformats.org/drawingml/2006/main" xmlns:r="http://schemas.openxmlformats.org/officeDocument/2006/relationships" xmlns:p188="http://schemas.microsoft.com/office/powerpoint/2018/8/main">
  <p188:cm id="{0E07EDD2-04AF-4F31-9DF7-645EBA59ABF7}" authorId="{263C821A-EDA3-F035-5A75-AC6B93C22A2C}" created="2024-10-30T12:43:07.203">
    <pc:sldMkLst xmlns:pc="http://schemas.microsoft.com/office/powerpoint/2013/main/command">
      <pc:docMk/>
      <pc:sldMk cId="4082462394" sldId="444"/>
    </pc:sldMkLst>
    <p188:txBody>
      <a:bodyPr/>
      <a:lstStyle/>
      <a:p>
        <a:r>
          <a:rPr lang="fi-FI"/>
          <a:t>Lisää käännätetty versio</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878A5-6832-4610-AFA1-C2B86BD62A6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i-FI"/>
        </a:p>
      </dgm:t>
    </dgm:pt>
    <dgm:pt modelId="{DAF70C42-4F57-4461-A243-8A2CB8BC8B0B}">
      <dgm:prSet phldrT="[Teksti]" custT="1"/>
      <dgm:spPr/>
      <dgm:t>
        <a:bodyPr/>
        <a:lstStyle/>
        <a:p>
          <a:r>
            <a:rPr lang="sv-FI" sz="1700" b="1">
              <a:solidFill>
                <a:schemeClr val="tx2"/>
              </a:solidFill>
            </a:rPr>
            <a:t>+ Snabb kommunikation  </a:t>
          </a:r>
        </a:p>
        <a:p>
          <a:r>
            <a:rPr lang="sv-FI" sz="1700" b="1">
              <a:solidFill>
                <a:schemeClr val="tx2"/>
              </a:solidFill>
            </a:rPr>
            <a:t>Lätt och roligt  </a:t>
          </a:r>
        </a:p>
        <a:p>
          <a:r>
            <a:rPr lang="sv-FI" sz="1700" b="1">
              <a:solidFill>
                <a:schemeClr val="tx2"/>
              </a:solidFill>
            </a:rPr>
            <a:t>Kompisar</a:t>
          </a:r>
        </a:p>
        <a:p>
          <a:r>
            <a:rPr lang="sv-FI" sz="1700" b="1">
              <a:solidFill>
                <a:schemeClr val="tx2"/>
              </a:solidFill>
            </a:rPr>
            <a:t> Rätt information </a:t>
          </a:r>
        </a:p>
        <a:p>
          <a:r>
            <a:rPr lang="sv-FI" sz="1700" b="1">
              <a:solidFill>
                <a:schemeClr val="tx2"/>
              </a:solidFill>
            </a:rPr>
            <a:t> Lätt att använda </a:t>
          </a:r>
        </a:p>
        <a:p>
          <a:r>
            <a:rPr lang="sv-FI" sz="1700" b="1">
              <a:solidFill>
                <a:schemeClr val="tx2"/>
              </a:solidFill>
            </a:rPr>
            <a:t>Bra förebilder: streaming, youtubare e.d. </a:t>
          </a:r>
        </a:p>
        <a:p>
          <a:r>
            <a:rPr lang="sv-FI" sz="1700" b="1">
              <a:solidFill>
                <a:schemeClr val="tx2"/>
              </a:solidFill>
            </a:rPr>
            <a:t>Bra innehåll</a:t>
          </a:r>
        </a:p>
      </dgm:t>
    </dgm:pt>
    <dgm:pt modelId="{A8A2ED18-5C6B-4910-BAEA-BB30E713E3E3}" type="parTrans" cxnId="{351AF3EC-6810-47BA-80ED-30A2E702D560}">
      <dgm:prSet/>
      <dgm:spPr/>
      <dgm:t>
        <a:bodyPr/>
        <a:lstStyle/>
        <a:p>
          <a:endParaRPr lang="fi-FI"/>
        </a:p>
      </dgm:t>
    </dgm:pt>
    <dgm:pt modelId="{E4423481-3188-460C-B5CE-C85502436656}" type="sibTrans" cxnId="{351AF3EC-6810-47BA-80ED-30A2E702D560}">
      <dgm:prSet/>
      <dgm:spPr/>
      <dgm:t>
        <a:bodyPr/>
        <a:lstStyle/>
        <a:p>
          <a:endParaRPr lang="fi-FI"/>
        </a:p>
      </dgm:t>
    </dgm:pt>
    <dgm:pt modelId="{9736C088-B303-4B55-B431-A9C6AD901C21}">
      <dgm:prSet phldrT="[Teksti]"/>
      <dgm:spPr/>
      <dgm:t>
        <a:bodyPr/>
        <a:lstStyle/>
        <a:p>
          <a:r>
            <a:rPr lang="sv-FI" b="1">
              <a:solidFill>
                <a:schemeClr val="tx2"/>
              </a:solidFill>
            </a:rPr>
            <a:t>– Lägre tröskel att göra dumheter </a:t>
          </a:r>
        </a:p>
        <a:p>
          <a:r>
            <a:rPr lang="sv-FI" b="1">
              <a:solidFill>
                <a:schemeClr val="tx2"/>
              </a:solidFill>
            </a:rPr>
            <a:t>Mobbning, förödmjukelse </a:t>
          </a:r>
        </a:p>
        <a:p>
          <a:r>
            <a:rPr lang="sv-FI" b="1">
              <a:solidFill>
                <a:schemeClr val="tx2"/>
              </a:solidFill>
            </a:rPr>
            <a:t>Mycket felaktig information </a:t>
          </a:r>
        </a:p>
        <a:p>
          <a:r>
            <a:rPr lang="sv-FI" b="1">
              <a:solidFill>
                <a:schemeClr val="tx2"/>
              </a:solidFill>
            </a:rPr>
            <a:t>Ensamhet </a:t>
          </a:r>
        </a:p>
        <a:p>
          <a:r>
            <a:rPr lang="sv-FI" b="1">
              <a:solidFill>
                <a:schemeClr val="tx2"/>
              </a:solidFill>
            </a:rPr>
            <a:t>Grupptryck</a:t>
          </a:r>
        </a:p>
        <a:p>
          <a:r>
            <a:rPr lang="sv-FI" b="1">
              <a:solidFill>
                <a:schemeClr val="tx2"/>
              </a:solidFill>
            </a:rPr>
            <a:t> Dåliga förebilder: streaming, youtubare e.d.</a:t>
          </a:r>
        </a:p>
        <a:p>
          <a:r>
            <a:rPr lang="sv-FI" b="1">
              <a:solidFill>
                <a:schemeClr val="tx2"/>
              </a:solidFill>
            </a:rPr>
            <a:t> Skadligt innehåll</a:t>
          </a:r>
        </a:p>
      </dgm:t>
    </dgm:pt>
    <dgm:pt modelId="{690A934F-F0D2-4127-BD1E-5E99BA72EA51}" type="parTrans" cxnId="{652F9CB6-E8FA-441A-B2C9-A5DA0C13F172}">
      <dgm:prSet/>
      <dgm:spPr/>
      <dgm:t>
        <a:bodyPr/>
        <a:lstStyle/>
        <a:p>
          <a:endParaRPr lang="fi-FI"/>
        </a:p>
      </dgm:t>
    </dgm:pt>
    <dgm:pt modelId="{253403F6-4A64-4EAD-8BAF-220C506D765F}" type="sibTrans" cxnId="{652F9CB6-E8FA-441A-B2C9-A5DA0C13F172}">
      <dgm:prSet/>
      <dgm:spPr/>
      <dgm:t>
        <a:bodyPr/>
        <a:lstStyle/>
        <a:p>
          <a:endParaRPr lang="fi-FI"/>
        </a:p>
      </dgm:t>
    </dgm:pt>
    <dgm:pt modelId="{EB173F6B-3E7C-423B-9CCD-AC9F91931164}">
      <dgm:prSet/>
      <dgm:spPr/>
      <dgm:t>
        <a:bodyPr/>
        <a:lstStyle/>
        <a:p>
          <a:endParaRPr lang="fi-FI"/>
        </a:p>
      </dgm:t>
    </dgm:pt>
    <dgm:pt modelId="{3EC8975B-5ED8-4767-B07E-90F69C88A5F4}" type="parTrans" cxnId="{F81FD0B1-027E-408C-B52B-961D8C152B8A}">
      <dgm:prSet/>
      <dgm:spPr/>
      <dgm:t>
        <a:bodyPr/>
        <a:lstStyle/>
        <a:p>
          <a:endParaRPr lang="fi-FI"/>
        </a:p>
      </dgm:t>
    </dgm:pt>
    <dgm:pt modelId="{A0E63996-C2A4-41A5-91B3-D5ADD0ABF59D}" type="sibTrans" cxnId="{F81FD0B1-027E-408C-B52B-961D8C152B8A}">
      <dgm:prSet/>
      <dgm:spPr/>
      <dgm:t>
        <a:bodyPr/>
        <a:lstStyle/>
        <a:p>
          <a:endParaRPr lang="fi-FI"/>
        </a:p>
      </dgm:t>
    </dgm:pt>
    <dgm:pt modelId="{831F8C1B-7A6B-4EF3-A1D2-4508C81DE0F5}" type="pres">
      <dgm:prSet presAssocID="{413878A5-6832-4610-AFA1-C2B86BD62A65}" presName="compositeShape" presStyleCnt="0">
        <dgm:presLayoutVars>
          <dgm:chMax val="2"/>
          <dgm:dir/>
          <dgm:resizeHandles val="exact"/>
        </dgm:presLayoutVars>
      </dgm:prSet>
      <dgm:spPr/>
    </dgm:pt>
    <dgm:pt modelId="{5380EAA4-ED2C-4EC1-992E-FE2854728450}" type="pres">
      <dgm:prSet presAssocID="{413878A5-6832-4610-AFA1-C2B86BD62A65}" presName="ribbon" presStyleLbl="node1" presStyleIdx="0" presStyleCnt="1" custScaleY="120271"/>
      <dgm:spPr>
        <a:solidFill>
          <a:schemeClr val="bg2"/>
        </a:solidFill>
        <a:ln>
          <a:solidFill>
            <a:schemeClr val="tx2"/>
          </a:solidFill>
        </a:ln>
      </dgm:spPr>
    </dgm:pt>
    <dgm:pt modelId="{B42FF7E8-C0B9-49B5-BB4C-F86EB6B3C908}" type="pres">
      <dgm:prSet presAssocID="{413878A5-6832-4610-AFA1-C2B86BD62A65}" presName="leftArrowText" presStyleLbl="node1" presStyleIdx="0" presStyleCnt="1" custScaleY="119947">
        <dgm:presLayoutVars>
          <dgm:chMax val="0"/>
          <dgm:bulletEnabled val="1"/>
        </dgm:presLayoutVars>
      </dgm:prSet>
      <dgm:spPr/>
    </dgm:pt>
    <dgm:pt modelId="{192A99A4-478E-4B69-A8F8-F3F147FFD2DC}" type="pres">
      <dgm:prSet presAssocID="{413878A5-6832-4610-AFA1-C2B86BD62A65}" presName="rightArrowText" presStyleLbl="node1" presStyleIdx="0" presStyleCnt="1" custScaleY="116283">
        <dgm:presLayoutVars>
          <dgm:chMax val="0"/>
          <dgm:bulletEnabled val="1"/>
        </dgm:presLayoutVars>
      </dgm:prSet>
      <dgm:spPr/>
    </dgm:pt>
  </dgm:ptLst>
  <dgm:cxnLst>
    <dgm:cxn modelId="{2FA09F0B-EDAF-47CD-9D2B-D5041EC9B434}" type="presOf" srcId="{DAF70C42-4F57-4461-A243-8A2CB8BC8B0B}" destId="{B42FF7E8-C0B9-49B5-BB4C-F86EB6B3C908}" srcOrd="0" destOrd="0" presId="urn:microsoft.com/office/officeart/2005/8/layout/arrow6"/>
    <dgm:cxn modelId="{3341151A-B9AE-4B92-8F5C-8E293475C3AC}" type="presOf" srcId="{9736C088-B303-4B55-B431-A9C6AD901C21}" destId="{192A99A4-478E-4B69-A8F8-F3F147FFD2DC}" srcOrd="0" destOrd="0" presId="urn:microsoft.com/office/officeart/2005/8/layout/arrow6"/>
    <dgm:cxn modelId="{DA767523-D5EA-42D0-AA0F-38B498CDD812}" type="presOf" srcId="{413878A5-6832-4610-AFA1-C2B86BD62A65}" destId="{831F8C1B-7A6B-4EF3-A1D2-4508C81DE0F5}" srcOrd="0" destOrd="0" presId="urn:microsoft.com/office/officeart/2005/8/layout/arrow6"/>
    <dgm:cxn modelId="{F81FD0B1-027E-408C-B52B-961D8C152B8A}" srcId="{413878A5-6832-4610-AFA1-C2B86BD62A65}" destId="{EB173F6B-3E7C-423B-9CCD-AC9F91931164}" srcOrd="2" destOrd="0" parTransId="{3EC8975B-5ED8-4767-B07E-90F69C88A5F4}" sibTransId="{A0E63996-C2A4-41A5-91B3-D5ADD0ABF59D}"/>
    <dgm:cxn modelId="{652F9CB6-E8FA-441A-B2C9-A5DA0C13F172}" srcId="{413878A5-6832-4610-AFA1-C2B86BD62A65}" destId="{9736C088-B303-4B55-B431-A9C6AD901C21}" srcOrd="1" destOrd="0" parTransId="{690A934F-F0D2-4127-BD1E-5E99BA72EA51}" sibTransId="{253403F6-4A64-4EAD-8BAF-220C506D765F}"/>
    <dgm:cxn modelId="{351AF3EC-6810-47BA-80ED-30A2E702D560}" srcId="{413878A5-6832-4610-AFA1-C2B86BD62A65}" destId="{DAF70C42-4F57-4461-A243-8A2CB8BC8B0B}" srcOrd="0" destOrd="0" parTransId="{A8A2ED18-5C6B-4910-BAEA-BB30E713E3E3}" sibTransId="{E4423481-3188-460C-B5CE-C85502436656}"/>
    <dgm:cxn modelId="{488162F2-E20B-43C6-9E14-24B035E99770}" type="presParOf" srcId="{831F8C1B-7A6B-4EF3-A1D2-4508C81DE0F5}" destId="{5380EAA4-ED2C-4EC1-992E-FE2854728450}" srcOrd="0" destOrd="0" presId="urn:microsoft.com/office/officeart/2005/8/layout/arrow6"/>
    <dgm:cxn modelId="{E1653F21-DAF0-4C4E-A77D-97DCC2026FB6}" type="presParOf" srcId="{831F8C1B-7A6B-4EF3-A1D2-4508C81DE0F5}" destId="{B42FF7E8-C0B9-49B5-BB4C-F86EB6B3C908}" srcOrd="1" destOrd="0" presId="urn:microsoft.com/office/officeart/2005/8/layout/arrow6"/>
    <dgm:cxn modelId="{559D9D5B-61E5-4A56-B653-1B400ACE65EA}" type="presParOf" srcId="{831F8C1B-7A6B-4EF3-A1D2-4508C81DE0F5}" destId="{192A99A4-478E-4B69-A8F8-F3F147FFD2DC}"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0EAA4-ED2C-4EC1-992E-FE2854728450}">
      <dsp:nvSpPr>
        <dsp:cNvPr id="0" name=""/>
        <dsp:cNvSpPr/>
      </dsp:nvSpPr>
      <dsp:spPr>
        <a:xfrm>
          <a:off x="0" y="250546"/>
          <a:ext cx="10778113" cy="5185177"/>
        </a:xfrm>
        <a:prstGeom prst="leftRightRibbon">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42FF7E8-C0B9-49B5-BB4C-F86EB6B3C908}">
      <dsp:nvSpPr>
        <dsp:cNvPr id="0" name=""/>
        <dsp:cNvSpPr/>
      </dsp:nvSpPr>
      <dsp:spPr>
        <a:xfrm>
          <a:off x="1293373" y="1231289"/>
          <a:ext cx="3556777" cy="25338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sv-FI" sz="1700" b="1" kern="1200">
              <a:solidFill>
                <a:schemeClr val="tx2"/>
              </a:solidFill>
            </a:rPr>
            <a:t>+ Snabb kommunikation  </a:t>
          </a:r>
        </a:p>
        <a:p>
          <a:pPr marL="0" lvl="0" indent="0" algn="ctr" defTabSz="755650">
            <a:lnSpc>
              <a:spcPct val="90000"/>
            </a:lnSpc>
            <a:spcBef>
              <a:spcPct val="0"/>
            </a:spcBef>
            <a:spcAft>
              <a:spcPct val="35000"/>
            </a:spcAft>
            <a:buNone/>
          </a:pPr>
          <a:r>
            <a:rPr lang="sv-FI" sz="1700" b="1" kern="1200">
              <a:solidFill>
                <a:schemeClr val="tx2"/>
              </a:solidFill>
            </a:rPr>
            <a:t>Lätt och roligt  </a:t>
          </a:r>
        </a:p>
        <a:p>
          <a:pPr marL="0" lvl="0" indent="0" algn="ctr" defTabSz="755650">
            <a:lnSpc>
              <a:spcPct val="90000"/>
            </a:lnSpc>
            <a:spcBef>
              <a:spcPct val="0"/>
            </a:spcBef>
            <a:spcAft>
              <a:spcPct val="35000"/>
            </a:spcAft>
            <a:buNone/>
          </a:pPr>
          <a:r>
            <a:rPr lang="sv-FI" sz="1700" b="1" kern="1200">
              <a:solidFill>
                <a:schemeClr val="tx2"/>
              </a:solidFill>
            </a:rPr>
            <a:t>Kompisar</a:t>
          </a:r>
        </a:p>
        <a:p>
          <a:pPr marL="0" lvl="0" indent="0" algn="ctr" defTabSz="755650">
            <a:lnSpc>
              <a:spcPct val="90000"/>
            </a:lnSpc>
            <a:spcBef>
              <a:spcPct val="0"/>
            </a:spcBef>
            <a:spcAft>
              <a:spcPct val="35000"/>
            </a:spcAft>
            <a:buNone/>
          </a:pPr>
          <a:r>
            <a:rPr lang="sv-FI" sz="1700" b="1" kern="1200">
              <a:solidFill>
                <a:schemeClr val="tx2"/>
              </a:solidFill>
            </a:rPr>
            <a:t> Rätt information </a:t>
          </a:r>
        </a:p>
        <a:p>
          <a:pPr marL="0" lvl="0" indent="0" algn="ctr" defTabSz="755650">
            <a:lnSpc>
              <a:spcPct val="90000"/>
            </a:lnSpc>
            <a:spcBef>
              <a:spcPct val="0"/>
            </a:spcBef>
            <a:spcAft>
              <a:spcPct val="35000"/>
            </a:spcAft>
            <a:buNone/>
          </a:pPr>
          <a:r>
            <a:rPr lang="sv-FI" sz="1700" b="1" kern="1200">
              <a:solidFill>
                <a:schemeClr val="tx2"/>
              </a:solidFill>
            </a:rPr>
            <a:t> Lätt att använda </a:t>
          </a:r>
        </a:p>
        <a:p>
          <a:pPr marL="0" lvl="0" indent="0" algn="ctr" defTabSz="755650">
            <a:lnSpc>
              <a:spcPct val="90000"/>
            </a:lnSpc>
            <a:spcBef>
              <a:spcPct val="0"/>
            </a:spcBef>
            <a:spcAft>
              <a:spcPct val="35000"/>
            </a:spcAft>
            <a:buNone/>
          </a:pPr>
          <a:r>
            <a:rPr lang="sv-FI" sz="1700" b="1" kern="1200">
              <a:solidFill>
                <a:schemeClr val="tx2"/>
              </a:solidFill>
            </a:rPr>
            <a:t>Bra förebilder: streaming, youtubare e.d. </a:t>
          </a:r>
        </a:p>
        <a:p>
          <a:pPr marL="0" lvl="0" indent="0" algn="ctr" defTabSz="755650">
            <a:lnSpc>
              <a:spcPct val="90000"/>
            </a:lnSpc>
            <a:spcBef>
              <a:spcPct val="0"/>
            </a:spcBef>
            <a:spcAft>
              <a:spcPct val="35000"/>
            </a:spcAft>
            <a:buNone/>
          </a:pPr>
          <a:r>
            <a:rPr lang="sv-FI" sz="1700" b="1" kern="1200">
              <a:solidFill>
                <a:schemeClr val="tx2"/>
              </a:solidFill>
            </a:rPr>
            <a:t>Bra innehåll</a:t>
          </a:r>
        </a:p>
      </dsp:txBody>
      <dsp:txXfrm>
        <a:off x="1293373" y="1231289"/>
        <a:ext cx="3556777" cy="2533892"/>
      </dsp:txXfrm>
    </dsp:sp>
    <dsp:sp modelId="{192A99A4-478E-4B69-A8F8-F3F147FFD2DC}">
      <dsp:nvSpPr>
        <dsp:cNvPr id="0" name=""/>
        <dsp:cNvSpPr/>
      </dsp:nvSpPr>
      <dsp:spPr>
        <a:xfrm>
          <a:off x="5389056" y="1959789"/>
          <a:ext cx="4203464" cy="2456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tx2"/>
              </a:solidFill>
            </a:rPr>
            <a:t>– Lägre tröskel att göra dumheter </a:t>
          </a:r>
        </a:p>
        <a:p>
          <a:pPr marL="0" lvl="0" indent="0" algn="ctr" defTabSz="711200">
            <a:lnSpc>
              <a:spcPct val="90000"/>
            </a:lnSpc>
            <a:spcBef>
              <a:spcPct val="0"/>
            </a:spcBef>
            <a:spcAft>
              <a:spcPct val="35000"/>
            </a:spcAft>
            <a:buNone/>
          </a:pPr>
          <a:r>
            <a:rPr lang="sv-FI" sz="1600" b="1" kern="1200">
              <a:solidFill>
                <a:schemeClr val="tx2"/>
              </a:solidFill>
            </a:rPr>
            <a:t>Mobbning, förödmjukelse </a:t>
          </a:r>
        </a:p>
        <a:p>
          <a:pPr marL="0" lvl="0" indent="0" algn="ctr" defTabSz="711200">
            <a:lnSpc>
              <a:spcPct val="90000"/>
            </a:lnSpc>
            <a:spcBef>
              <a:spcPct val="0"/>
            </a:spcBef>
            <a:spcAft>
              <a:spcPct val="35000"/>
            </a:spcAft>
            <a:buNone/>
          </a:pPr>
          <a:r>
            <a:rPr lang="sv-FI" sz="1600" b="1" kern="1200">
              <a:solidFill>
                <a:schemeClr val="tx2"/>
              </a:solidFill>
            </a:rPr>
            <a:t>Mycket felaktig information </a:t>
          </a:r>
        </a:p>
        <a:p>
          <a:pPr marL="0" lvl="0" indent="0" algn="ctr" defTabSz="711200">
            <a:lnSpc>
              <a:spcPct val="90000"/>
            </a:lnSpc>
            <a:spcBef>
              <a:spcPct val="0"/>
            </a:spcBef>
            <a:spcAft>
              <a:spcPct val="35000"/>
            </a:spcAft>
            <a:buNone/>
          </a:pPr>
          <a:r>
            <a:rPr lang="sv-FI" sz="1600" b="1" kern="1200">
              <a:solidFill>
                <a:schemeClr val="tx2"/>
              </a:solidFill>
            </a:rPr>
            <a:t>Ensamhet </a:t>
          </a:r>
        </a:p>
        <a:p>
          <a:pPr marL="0" lvl="0" indent="0" algn="ctr" defTabSz="711200">
            <a:lnSpc>
              <a:spcPct val="90000"/>
            </a:lnSpc>
            <a:spcBef>
              <a:spcPct val="0"/>
            </a:spcBef>
            <a:spcAft>
              <a:spcPct val="35000"/>
            </a:spcAft>
            <a:buNone/>
          </a:pPr>
          <a:r>
            <a:rPr lang="sv-FI" sz="1600" b="1" kern="1200">
              <a:solidFill>
                <a:schemeClr val="tx2"/>
              </a:solidFill>
            </a:rPr>
            <a:t>Grupptryck</a:t>
          </a:r>
        </a:p>
        <a:p>
          <a:pPr marL="0" lvl="0" indent="0" algn="ctr" defTabSz="711200">
            <a:lnSpc>
              <a:spcPct val="90000"/>
            </a:lnSpc>
            <a:spcBef>
              <a:spcPct val="0"/>
            </a:spcBef>
            <a:spcAft>
              <a:spcPct val="35000"/>
            </a:spcAft>
            <a:buNone/>
          </a:pPr>
          <a:r>
            <a:rPr lang="sv-FI" sz="1600" b="1" kern="1200">
              <a:solidFill>
                <a:schemeClr val="tx2"/>
              </a:solidFill>
            </a:rPr>
            <a:t> Dåliga förebilder: streaming, youtubare e.d.</a:t>
          </a:r>
        </a:p>
        <a:p>
          <a:pPr marL="0" lvl="0" indent="0" algn="ctr" defTabSz="711200">
            <a:lnSpc>
              <a:spcPct val="90000"/>
            </a:lnSpc>
            <a:spcBef>
              <a:spcPct val="0"/>
            </a:spcBef>
            <a:spcAft>
              <a:spcPct val="35000"/>
            </a:spcAft>
            <a:buNone/>
          </a:pPr>
          <a:r>
            <a:rPr lang="sv-FI" sz="1600" b="1" kern="1200">
              <a:solidFill>
                <a:schemeClr val="tx2"/>
              </a:solidFill>
            </a:rPr>
            <a:t> Skadligt innehåll</a:t>
          </a:r>
        </a:p>
      </dsp:txBody>
      <dsp:txXfrm>
        <a:off x="5389056" y="1959789"/>
        <a:ext cx="4203464" cy="245649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8DDAD-DC96-4BC5-9FF1-4BA39E56279A}" type="datetimeFigureOut">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6B32-C4A1-4A9D-88BE-930F67B73603}" type="slidenum">
              <a:t>‹#›</a:t>
            </a:fld>
            <a:endParaRPr lang="en-US"/>
          </a:p>
        </p:txBody>
      </p:sp>
    </p:spTree>
    <p:extLst>
      <p:ext uri="{BB962C8B-B14F-4D97-AF65-F5344CB8AC3E}">
        <p14:creationId xmlns:p14="http://schemas.microsoft.com/office/powerpoint/2010/main" val="418652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28f95e4e-3733-4624-9b05-890e187a05e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Herättely</a:t>
            </a:r>
            <a:r>
              <a:rPr lang="en-US">
                <a:cs typeface="Calibri"/>
              </a:rPr>
              <a:t> </a:t>
            </a:r>
            <a:r>
              <a:rPr lang="en-US" err="1">
                <a:cs typeface="Calibri"/>
              </a:rPr>
              <a:t>aiheeseen</a:t>
            </a:r>
            <a:r>
              <a:rPr lang="en-US">
                <a:cs typeface="Calibri"/>
              </a:rPr>
              <a:t> </a:t>
            </a:r>
            <a:r>
              <a:rPr lang="en-US" err="1">
                <a:cs typeface="Calibri"/>
              </a:rPr>
              <a:t>kyselemällä</a:t>
            </a:r>
            <a:r>
              <a:rPr lang="en-US">
                <a:cs typeface="Calibri"/>
              </a:rPr>
              <a:t> </a:t>
            </a:r>
            <a:r>
              <a:rPr lang="en-US" err="1">
                <a:cs typeface="Calibri"/>
              </a:rPr>
              <a:t>tietääkö</a:t>
            </a:r>
            <a:r>
              <a:rPr lang="en-US">
                <a:cs typeface="Calibri"/>
              </a:rPr>
              <a:t> </a:t>
            </a:r>
            <a:r>
              <a:rPr lang="en-US" err="1">
                <a:cs typeface="Calibri"/>
              </a:rPr>
              <a:t>oppilaat</a:t>
            </a:r>
            <a:r>
              <a:rPr lang="en-US">
                <a:cs typeface="Calibri"/>
              </a:rPr>
              <a:t> </a:t>
            </a:r>
            <a:r>
              <a:rPr lang="en-US" err="1">
                <a:cs typeface="Calibri"/>
              </a:rPr>
              <a:t>mitä</a:t>
            </a:r>
            <a:r>
              <a:rPr lang="en-US">
                <a:cs typeface="Calibri"/>
              </a:rPr>
              <a:t> </a:t>
            </a:r>
            <a:r>
              <a:rPr lang="en-US" err="1">
                <a:cs typeface="Calibri"/>
              </a:rPr>
              <a:t>päihteisiin</a:t>
            </a:r>
            <a:r>
              <a:rPr lang="en-US">
                <a:cs typeface="Calibri"/>
              </a:rPr>
              <a:t> </a:t>
            </a:r>
            <a:r>
              <a:rPr lang="en-US" err="1">
                <a:cs typeface="Calibri"/>
              </a:rPr>
              <a:t>kuuluu</a:t>
            </a:r>
            <a:r>
              <a:rPr lang="en-US">
                <a:cs typeface="Calibri"/>
              </a:rPr>
              <a:t> ja </a:t>
            </a:r>
            <a:r>
              <a:rPr lang="en-US" err="1">
                <a:cs typeface="Calibri"/>
              </a:rPr>
              <a:t>mitä</a:t>
            </a:r>
            <a:r>
              <a:rPr lang="en-US">
                <a:cs typeface="Calibri"/>
              </a:rPr>
              <a:t> </a:t>
            </a:r>
            <a:r>
              <a:rPr lang="en-US" err="1">
                <a:cs typeface="Calibri"/>
              </a:rPr>
              <a:t>päihteet</a:t>
            </a:r>
            <a:r>
              <a:rPr lang="en-US">
                <a:cs typeface="Calibri"/>
              </a:rPr>
              <a:t> </a:t>
            </a:r>
            <a:r>
              <a:rPr lang="en-US" err="1">
                <a:cs typeface="Calibri"/>
              </a:rPr>
              <a:t>ovat</a:t>
            </a:r>
            <a:r>
              <a:rPr lang="en-US">
                <a:cs typeface="Calibri"/>
              </a:rPr>
              <a:t>. Jos </a:t>
            </a:r>
            <a:r>
              <a:rPr lang="en-US" err="1">
                <a:cs typeface="Calibri"/>
              </a:rPr>
              <a:t>tarvitsee</a:t>
            </a:r>
            <a:r>
              <a:rPr lang="en-US">
                <a:cs typeface="Calibri"/>
              </a:rPr>
              <a:t> </a:t>
            </a:r>
            <a:r>
              <a:rPr lang="en-US" err="1">
                <a:cs typeface="Calibri"/>
              </a:rPr>
              <a:t>itselle</a:t>
            </a:r>
            <a:r>
              <a:rPr lang="en-US">
                <a:cs typeface="Calibri"/>
              </a:rPr>
              <a:t> </a:t>
            </a:r>
            <a:r>
              <a:rPr lang="en-US" err="1">
                <a:cs typeface="Calibri"/>
              </a:rPr>
              <a:t>tukea</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on </a:t>
            </a:r>
            <a:r>
              <a:rPr lang="en-US" err="1">
                <a:cs typeface="Calibri"/>
              </a:rPr>
              <a:t>oikeat</a:t>
            </a:r>
            <a:r>
              <a:rPr lang="en-US">
                <a:cs typeface="Calibri"/>
              </a:rPr>
              <a:t> </a:t>
            </a:r>
            <a:r>
              <a:rPr lang="en-US" err="1">
                <a:cs typeface="Calibri"/>
              </a:rPr>
              <a:t>tiedot</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listattuna</a:t>
            </a:r>
            <a:r>
              <a:rPr lang="en-US">
                <a:cs typeface="Calibri"/>
              </a:rPr>
              <a:t>.</a:t>
            </a:r>
          </a:p>
        </p:txBody>
      </p:sp>
      <p:sp>
        <p:nvSpPr>
          <p:cNvPr id="4" name="Slide Number Placeholder 3"/>
          <p:cNvSpPr>
            <a:spLocks noGrp="1"/>
          </p:cNvSpPr>
          <p:nvPr>
            <p:ph type="sldNum" sz="quarter" idx="5"/>
          </p:nvPr>
        </p:nvSpPr>
        <p:spPr/>
        <p:txBody>
          <a:bodyPr/>
          <a:lstStyle/>
          <a:p>
            <a:fld id="{EFFB6B32-C4A1-4A9D-88BE-930F67B73603}" type="slidenum">
              <a:t>1</a:t>
            </a:fld>
            <a:endParaRPr lang="en-US"/>
          </a:p>
        </p:txBody>
      </p:sp>
    </p:spTree>
    <p:extLst>
      <p:ext uri="{BB962C8B-B14F-4D97-AF65-F5344CB8AC3E}">
        <p14:creationId xmlns:p14="http://schemas.microsoft.com/office/powerpoint/2010/main" val="402576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Yhteiskunnassa noudatetaan lakia, jotta yhteiskunta toimisi. </a:t>
            </a:r>
            <a:endParaRPr lang="en-US"/>
          </a:p>
          <a:p>
            <a:pPr marL="171450" indent="-171450">
              <a:buFont typeface="Arial"/>
              <a:buChar char="•"/>
            </a:pPr>
            <a:r>
              <a:rPr lang="fi-FI"/>
              <a:t>Aikuisten tulee suojella lapsen kasvu ja kehitys ja tämä on aikuisten vastuu. </a:t>
            </a:r>
            <a:endParaRPr lang="en-US"/>
          </a:p>
          <a:p>
            <a:pPr marL="171450" indent="-171450">
              <a:buFont typeface="Arial"/>
              <a:buChar char="•"/>
            </a:pPr>
            <a:r>
              <a:rPr lang="fi-FI"/>
              <a:t>Kuitenkin kun lapsi kasvaa, hän alkaa enenevissä määrin tekemään itsenäisiä päätöksiä esimerkiksi vapaa-ajallaan. </a:t>
            </a:r>
            <a:endParaRPr lang="en-US"/>
          </a:p>
          <a:p>
            <a:pPr marL="171450" indent="-171450">
              <a:buFont typeface="Arial"/>
              <a:buChar char="•"/>
            </a:pPr>
            <a:r>
              <a:rPr lang="fi-FI"/>
              <a:t>Näissä päätöksissä aikuisten kanssa opitut pelisäännöt suojaavat ja auttavat tekemään parempia ratkaisuja. </a:t>
            </a:r>
            <a:endParaRPr lang="en-US"/>
          </a:p>
          <a:p>
            <a:pPr marL="171450" indent="-171450">
              <a:buFont typeface="Arial"/>
              <a:buChar char="•"/>
            </a:pPr>
            <a:r>
              <a:rPr lang="fi-FI"/>
              <a:t>Lapsia tulee suojella tietyiltä asioilta ja siksi on olemassa esim. ikärajoja (elokuvat, pelit). </a:t>
            </a:r>
            <a:endParaRPr lang="en-US"/>
          </a:p>
          <a:p>
            <a:pPr marL="171450" indent="-171450">
              <a:buFont typeface="Arial"/>
              <a:buChar char="•"/>
            </a:pPr>
            <a:r>
              <a:rPr lang="fi-FI"/>
              <a:t>Lisäksi tiedetään, että lapset kehittyvät ja oppivat kokoajan, siksi osa vastuusta kasvaa 15-vuotiaana (rikosoikeudellinen vastuu), osa vasta 18-vuotiaana (täysi-ikäisyys). </a:t>
            </a:r>
            <a:endParaRPr lang="en-US">
              <a:cs typeface="Calibri" panose="020F0502020204030204"/>
            </a:endParaRPr>
          </a:p>
          <a:p>
            <a:endParaRPr lang="fi-FI">
              <a:cs typeface="Calibri" panose="020F0502020204030204"/>
            </a:endParaRPr>
          </a:p>
          <a:p>
            <a:pPr marL="171450" indent="-171450">
              <a:buFont typeface="Arial"/>
              <a:buChar char="•"/>
            </a:pPr>
            <a:r>
              <a:rPr lang="fi-FI"/>
              <a:t>Lait ohjaavat toimintaa myös netissä. </a:t>
            </a:r>
            <a:endParaRPr lang="en-US"/>
          </a:p>
          <a:p>
            <a:pPr marL="171450" indent="-171450">
              <a:buFont typeface="Arial"/>
              <a:buChar char="•"/>
            </a:pPr>
            <a:r>
              <a:rPr lang="fi-FI"/>
              <a:t>Vaikka aikuiset ovat aina vastuussa lastensa tekemisistä niin somessa myös lapsella on suuri vastuu käyttäytyä asiallisesti toisia ihmisiä kohtaan ja tiedostaa se, että esimerkiksi kiusaaminen on ihan yhtä kielletty asia somessa kuin oikeassakin elämässä. </a:t>
            </a:r>
            <a:endParaRPr lang="en-US"/>
          </a:p>
          <a:p>
            <a:pPr marL="171450" indent="-171450">
              <a:buFont typeface="Arial"/>
              <a:buChar char="•"/>
            </a:pPr>
            <a:r>
              <a:rPr lang="fi-FI"/>
              <a:t>Sovelluksien ikärajoja tulisi noudattaa ja vanhempien tulisi olla tietoisia, miten lapset nettiä käyttävät. </a:t>
            </a:r>
            <a:endParaRPr lang="en-US"/>
          </a:p>
          <a:p>
            <a:pPr marL="171450" indent="-171450">
              <a:buFont typeface="Arial"/>
              <a:buChar char="•"/>
            </a:pPr>
            <a:r>
              <a:rPr lang="fi-FI"/>
              <a:t>Muistetaan myös, että kaikenikäisillä on myös vahingonkorvausvastuu!</a:t>
            </a:r>
            <a:endParaRPr lang="en-US">
              <a:cs typeface="Calibri" panose="020F0502020204030204"/>
            </a:endParaRPr>
          </a:p>
          <a:p>
            <a:endParaRPr lang="fi-FI">
              <a:cs typeface="Calibri" panose="020F0502020204030204"/>
            </a:endParaRPr>
          </a:p>
          <a:p>
            <a:pPr marL="171450" indent="-171450">
              <a:buFont typeface="Arial"/>
              <a:buChar char="•"/>
            </a:pPr>
            <a:r>
              <a:rPr lang="fi-FI"/>
              <a:t>Tämänkin tunnin ajatuksena on lisätä teidän tietojanne.</a:t>
            </a:r>
            <a:endParaRPr lang="en-US">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14</a:t>
            </a:fld>
            <a:endParaRPr lang="fi-FI"/>
          </a:p>
        </p:txBody>
      </p:sp>
    </p:spTree>
    <p:extLst>
      <p:ext uri="{BB962C8B-B14F-4D97-AF65-F5344CB8AC3E}">
        <p14:creationId xmlns:p14="http://schemas.microsoft.com/office/powerpoint/2010/main" val="65949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err="1"/>
              <a:t>Osallistetaan</a:t>
            </a:r>
            <a:r>
              <a:rPr lang="fi-FI"/>
              <a:t> luokkaa ja pohditaan mm. seuraavia kysymyksiä: Mitä tarkoittaa rikollinen? Onko somerikolliset eri asia kuin ”oikeat rikolliset”, ovatko nettirikolliset ”oikeita rikollisia”? Voiko rikokseen syyllistyä vahingossa? Voiko kuvien ja videoiden kommentointi, eteenpäin jakaminen tai muokkaaminen olla rikoksia?</a:t>
            </a:r>
          </a:p>
          <a:p>
            <a:pPr marL="171450" indent="-171450">
              <a:buFont typeface="Arial" panose="020B0604020202020204" pitchFamily="34" charset="0"/>
              <a:buChar char="•"/>
            </a:pPr>
            <a:r>
              <a:rPr lang="en-US" err="1">
                <a:cs typeface="Calibri"/>
              </a:rPr>
              <a:t>Erittäin</a:t>
            </a:r>
            <a:r>
              <a:rPr lang="en-US">
                <a:cs typeface="Calibri"/>
              </a:rPr>
              <a:t> </a:t>
            </a:r>
            <a:r>
              <a:rPr lang="en-US" err="1">
                <a:cs typeface="Calibri"/>
              </a:rPr>
              <a:t>tärkeää</a:t>
            </a:r>
            <a:r>
              <a:rPr lang="en-US">
                <a:cs typeface="Calibri"/>
              </a:rPr>
              <a:t> </a:t>
            </a:r>
            <a:r>
              <a:rPr lang="en-US" err="1">
                <a:cs typeface="Calibri"/>
              </a:rPr>
              <a:t>käydä</a:t>
            </a:r>
            <a:r>
              <a:rPr lang="en-US">
                <a:cs typeface="Calibri"/>
              </a:rPr>
              <a:t> </a:t>
            </a:r>
            <a:r>
              <a:rPr lang="en-US" err="1">
                <a:cs typeface="Calibri"/>
              </a:rPr>
              <a:t>läpi</a:t>
            </a:r>
            <a:r>
              <a:rPr lang="en-US">
                <a:cs typeface="Calibri"/>
              </a:rPr>
              <a:t> </a:t>
            </a:r>
            <a:r>
              <a:rPr lang="en-US" err="1">
                <a:cs typeface="Calibri"/>
              </a:rPr>
              <a:t>oikealla</a:t>
            </a:r>
            <a:r>
              <a:rPr lang="en-US">
                <a:cs typeface="Calibri"/>
              </a:rPr>
              <a:t> </a:t>
            </a:r>
            <a:r>
              <a:rPr lang="en-US" err="1">
                <a:cs typeface="Calibri"/>
              </a:rPr>
              <a:t>oleva</a:t>
            </a:r>
            <a:r>
              <a:rPr lang="en-US">
                <a:cs typeface="Calibri"/>
              </a:rPr>
              <a:t> </a:t>
            </a:r>
            <a:r>
              <a:rPr lang="en-US" err="1">
                <a:cs typeface="Calibri"/>
              </a:rPr>
              <a:t>kuva</a:t>
            </a:r>
            <a:r>
              <a:rPr lang="en-US">
                <a:cs typeface="Calibri"/>
              </a:rPr>
              <a:t> ja </a:t>
            </a:r>
            <a:r>
              <a:rPr lang="en-US" err="1">
                <a:cs typeface="Calibri"/>
              </a:rPr>
              <a:t>sen</a:t>
            </a:r>
            <a:r>
              <a:rPr lang="en-US">
                <a:cs typeface="Calibri"/>
              </a:rPr>
              <a:t> </a:t>
            </a:r>
            <a:r>
              <a:rPr lang="en-US" err="1">
                <a:cs typeface="Calibri"/>
              </a:rPr>
              <a:t>sisältö</a:t>
            </a:r>
            <a:r>
              <a:rPr lang="en-US">
                <a:cs typeface="Calibri"/>
              </a:rPr>
              <a:t>. </a:t>
            </a:r>
          </a:p>
          <a:p>
            <a:pPr marL="171450" indent="-171450">
              <a:buFont typeface="Arial" panose="020B0604020202020204" pitchFamily="34" charset="0"/>
              <a:buChar char="•"/>
            </a:pPr>
            <a:r>
              <a:rPr lang="en-US" err="1">
                <a:cs typeface="Calibri"/>
              </a:rPr>
              <a:t>Suurin</a:t>
            </a:r>
            <a:r>
              <a:rPr lang="en-US">
                <a:cs typeface="Calibri"/>
              </a:rPr>
              <a:t> </a:t>
            </a:r>
            <a:r>
              <a:rPr lang="en-US" err="1">
                <a:cs typeface="Calibri"/>
              </a:rPr>
              <a:t>osa</a:t>
            </a:r>
            <a:r>
              <a:rPr lang="en-US">
                <a:cs typeface="Calibri"/>
              </a:rPr>
              <a:t> </a:t>
            </a:r>
            <a:r>
              <a:rPr lang="en-US" err="1">
                <a:cs typeface="Calibri"/>
              </a:rPr>
              <a:t>alaikäisistä</a:t>
            </a:r>
            <a:r>
              <a:rPr lang="en-US">
                <a:cs typeface="Calibri"/>
              </a:rPr>
              <a:t> </a:t>
            </a:r>
            <a:r>
              <a:rPr lang="en-US" err="1">
                <a:cs typeface="Calibri"/>
              </a:rPr>
              <a:t>ei</a:t>
            </a:r>
            <a:r>
              <a:rPr lang="en-US">
                <a:cs typeface="Calibri"/>
              </a:rPr>
              <a:t> </a:t>
            </a:r>
            <a:r>
              <a:rPr lang="en-US" err="1">
                <a:cs typeface="Calibri"/>
              </a:rPr>
              <a:t>käsitä</a:t>
            </a:r>
            <a:r>
              <a:rPr lang="en-US">
                <a:cs typeface="Calibri"/>
              </a:rPr>
              <a:t> </a:t>
            </a:r>
            <a:r>
              <a:rPr lang="en-US" err="1">
                <a:cs typeface="Calibri"/>
              </a:rPr>
              <a:t>syyllistyvänsä</a:t>
            </a:r>
            <a:r>
              <a:rPr lang="en-US">
                <a:cs typeface="Calibri"/>
              </a:rPr>
              <a:t> </a:t>
            </a:r>
            <a:r>
              <a:rPr lang="en-US" err="1">
                <a:cs typeface="Calibri"/>
              </a:rPr>
              <a:t>rikokseen</a:t>
            </a:r>
            <a:r>
              <a:rPr lang="en-US">
                <a:cs typeface="Calibri"/>
              </a:rPr>
              <a:t>, </a:t>
            </a:r>
            <a:r>
              <a:rPr lang="en-US" err="1">
                <a:cs typeface="Calibri"/>
              </a:rPr>
              <a:t>mikäli</a:t>
            </a:r>
            <a:r>
              <a:rPr lang="en-US">
                <a:cs typeface="Calibri"/>
              </a:rPr>
              <a:t> </a:t>
            </a:r>
            <a:r>
              <a:rPr lang="en-US" err="1">
                <a:cs typeface="Calibri"/>
              </a:rPr>
              <a:t>saa</a:t>
            </a:r>
            <a:r>
              <a:rPr lang="en-US">
                <a:cs typeface="Calibri"/>
              </a:rPr>
              <a:t> </a:t>
            </a:r>
            <a:r>
              <a:rPr lang="en-US" err="1">
                <a:cs typeface="Calibri"/>
              </a:rPr>
              <a:t>nuden</a:t>
            </a:r>
            <a:r>
              <a:rPr lang="en-US">
                <a:cs typeface="Calibri"/>
              </a:rPr>
              <a:t>, </a:t>
            </a:r>
            <a:r>
              <a:rPr lang="en-US" err="1">
                <a:cs typeface="Calibri"/>
              </a:rPr>
              <a:t>eli</a:t>
            </a:r>
            <a:r>
              <a:rPr lang="en-US">
                <a:cs typeface="Calibri"/>
              </a:rPr>
              <a:t> </a:t>
            </a:r>
            <a:r>
              <a:rPr lang="en-US" err="1">
                <a:cs typeface="Calibri"/>
              </a:rPr>
              <a:t>alastonkuvan</a:t>
            </a:r>
            <a:r>
              <a:rPr lang="en-US">
                <a:cs typeface="Calibri"/>
              </a:rPr>
              <a:t>, </a:t>
            </a:r>
            <a:r>
              <a:rPr lang="en-US" err="1">
                <a:cs typeface="Calibri"/>
              </a:rPr>
              <a:t>jossa</a:t>
            </a:r>
            <a:r>
              <a:rPr lang="en-US">
                <a:cs typeface="Calibri"/>
              </a:rPr>
              <a:t> on alle 18-vuotias ja </a:t>
            </a:r>
            <a:r>
              <a:rPr lang="en-US" err="1">
                <a:cs typeface="Calibri"/>
              </a:rPr>
              <a:t>ei</a:t>
            </a:r>
            <a:r>
              <a:rPr lang="en-US">
                <a:cs typeface="Calibri"/>
              </a:rPr>
              <a:t> </a:t>
            </a:r>
            <a:r>
              <a:rPr lang="en-US" err="1">
                <a:cs typeface="Calibri"/>
              </a:rPr>
              <a:t>poista</a:t>
            </a:r>
            <a:r>
              <a:rPr lang="en-US">
                <a:cs typeface="Calibri"/>
              </a:rPr>
              <a:t> </a:t>
            </a:r>
            <a:r>
              <a:rPr lang="en-US" err="1">
                <a:cs typeface="Calibri"/>
              </a:rPr>
              <a:t>tätä</a:t>
            </a:r>
            <a:r>
              <a:rPr lang="en-US">
                <a:cs typeface="Calibri"/>
              </a:rPr>
              <a:t> </a:t>
            </a:r>
            <a:r>
              <a:rPr lang="en-US" err="1">
                <a:cs typeface="Calibri"/>
              </a:rPr>
              <a:t>puhelimestaan</a:t>
            </a:r>
            <a:r>
              <a:rPr lang="en-US">
                <a:cs typeface="Calibri"/>
              </a:rPr>
              <a:t>. </a:t>
            </a:r>
          </a:p>
          <a:p>
            <a:pPr marL="171450" indent="-171450">
              <a:buFont typeface="Arial" panose="020B0604020202020204" pitchFamily="34" charset="0"/>
              <a:buChar char="•"/>
            </a:pPr>
            <a:r>
              <a:rPr lang="en-US" err="1">
                <a:cs typeface="Calibri"/>
              </a:rPr>
              <a:t>Alaikäisten</a:t>
            </a:r>
            <a:r>
              <a:rPr lang="en-US">
                <a:cs typeface="Calibri"/>
              </a:rPr>
              <a:t> </a:t>
            </a:r>
            <a:r>
              <a:rPr lang="en-US" err="1">
                <a:cs typeface="Calibri"/>
              </a:rPr>
              <a:t>nudet</a:t>
            </a:r>
            <a:r>
              <a:rPr lang="en-US">
                <a:cs typeface="Calibri"/>
              </a:rPr>
              <a:t> </a:t>
            </a:r>
            <a:r>
              <a:rPr lang="en-US" err="1">
                <a:cs typeface="Calibri"/>
              </a:rPr>
              <a:t>ovat</a:t>
            </a:r>
            <a:r>
              <a:rPr lang="en-US">
                <a:cs typeface="Calibri"/>
              </a:rPr>
              <a:t> iso </a:t>
            </a:r>
            <a:r>
              <a:rPr lang="en-US" err="1">
                <a:cs typeface="Calibri"/>
              </a:rPr>
              <a:t>ongelma</a:t>
            </a:r>
            <a:r>
              <a:rPr lang="en-US">
                <a:cs typeface="Calibri"/>
              </a:rPr>
              <a:t> ja </a:t>
            </a:r>
            <a:r>
              <a:rPr lang="en-US" err="1">
                <a:cs typeface="Calibri"/>
              </a:rPr>
              <a:t>ilmiö</a:t>
            </a:r>
            <a:r>
              <a:rPr lang="en-US">
                <a:cs typeface="Calibri"/>
              </a:rPr>
              <a:t> </a:t>
            </a:r>
            <a:r>
              <a:rPr lang="en-US" err="1">
                <a:cs typeface="Calibri"/>
              </a:rPr>
              <a:t>alkaa</a:t>
            </a:r>
            <a:r>
              <a:rPr lang="en-US">
                <a:cs typeface="Calibri"/>
              </a:rPr>
              <a:t> </a:t>
            </a:r>
            <a:r>
              <a:rPr lang="en-US" err="1">
                <a:cs typeface="Calibri"/>
              </a:rPr>
              <a:t>joskus</a:t>
            </a:r>
            <a:r>
              <a:rPr lang="en-US">
                <a:cs typeface="Calibri"/>
              </a:rPr>
              <a:t> jo </a:t>
            </a:r>
            <a:r>
              <a:rPr lang="en-US" err="1">
                <a:cs typeface="Calibri"/>
              </a:rPr>
              <a:t>varhaisilla</a:t>
            </a:r>
            <a:r>
              <a:rPr lang="en-US">
                <a:cs typeface="Calibri"/>
              </a:rPr>
              <a:t> </a:t>
            </a:r>
            <a:r>
              <a:rPr lang="en-US" err="1">
                <a:cs typeface="Calibri"/>
              </a:rPr>
              <a:t>alakoulun</a:t>
            </a:r>
            <a:r>
              <a:rPr lang="en-US">
                <a:cs typeface="Calibri"/>
              </a:rPr>
              <a:t> </a:t>
            </a:r>
            <a:r>
              <a:rPr lang="en-US" err="1">
                <a:cs typeface="Calibri"/>
              </a:rPr>
              <a:t>luokilla</a:t>
            </a:r>
            <a:r>
              <a:rPr lang="en-US">
                <a:cs typeface="Calibri"/>
              </a:rPr>
              <a:t>. </a:t>
            </a:r>
          </a:p>
          <a:p>
            <a:pPr marL="171450" indent="-171450">
              <a:buFont typeface="Arial" panose="020B0604020202020204" pitchFamily="34" charset="0"/>
              <a:buChar char="•"/>
            </a:pPr>
            <a:r>
              <a:rPr lang="en-US" err="1">
                <a:cs typeface="Calibri"/>
              </a:rPr>
              <a:t>Tärkeintä</a:t>
            </a:r>
            <a:r>
              <a:rPr lang="en-US">
                <a:cs typeface="Calibri"/>
              </a:rPr>
              <a:t> on, </a:t>
            </a:r>
            <a:r>
              <a:rPr lang="en-US" err="1">
                <a:cs typeface="Calibri"/>
              </a:rPr>
              <a:t>että</a:t>
            </a:r>
            <a:r>
              <a:rPr lang="en-US">
                <a:cs typeface="Calibri"/>
              </a:rPr>
              <a:t> </a:t>
            </a:r>
            <a:r>
              <a:rPr lang="en-US" err="1">
                <a:cs typeface="Calibri"/>
              </a:rPr>
              <a:t>jos</a:t>
            </a:r>
            <a:r>
              <a:rPr lang="en-US">
                <a:cs typeface="Calibri"/>
              </a:rPr>
              <a:t> </a:t>
            </a:r>
            <a:r>
              <a:rPr lang="en-US" err="1">
                <a:cs typeface="Calibri"/>
              </a:rPr>
              <a:t>joku</a:t>
            </a:r>
            <a:r>
              <a:rPr lang="en-US">
                <a:cs typeface="Calibri"/>
              </a:rPr>
              <a:t> </a:t>
            </a:r>
            <a:r>
              <a:rPr lang="en-US" err="1">
                <a:cs typeface="Calibri"/>
              </a:rPr>
              <a:t>tällaisen</a:t>
            </a:r>
            <a:r>
              <a:rPr lang="en-US">
                <a:cs typeface="Calibri"/>
              </a:rPr>
              <a:t> </a:t>
            </a:r>
            <a:r>
              <a:rPr lang="en-US" err="1">
                <a:cs typeface="Calibri"/>
              </a:rPr>
              <a:t>nuden</a:t>
            </a:r>
            <a:r>
              <a:rPr lang="en-US">
                <a:cs typeface="Calibri"/>
              </a:rPr>
              <a:t> </a:t>
            </a:r>
            <a:r>
              <a:rPr lang="en-US" err="1">
                <a:cs typeface="Calibri"/>
              </a:rPr>
              <a:t>saa</a:t>
            </a:r>
            <a:r>
              <a:rPr lang="en-US">
                <a:cs typeface="Calibri"/>
              </a:rPr>
              <a:t>, </a:t>
            </a:r>
            <a:r>
              <a:rPr lang="en-US" err="1">
                <a:cs typeface="Calibri"/>
              </a:rPr>
              <a:t>niin</a:t>
            </a:r>
            <a:r>
              <a:rPr lang="en-US">
                <a:cs typeface="Calibri"/>
              </a:rPr>
              <a:t> </a:t>
            </a:r>
            <a:r>
              <a:rPr lang="en-US" err="1">
                <a:cs typeface="Calibri"/>
              </a:rPr>
              <a:t>kertoisi</a:t>
            </a:r>
            <a:r>
              <a:rPr lang="en-US">
                <a:cs typeface="Calibri"/>
              </a:rPr>
              <a:t> </a:t>
            </a:r>
            <a:r>
              <a:rPr lang="en-US" err="1">
                <a:cs typeface="Calibri"/>
              </a:rPr>
              <a:t>heti</a:t>
            </a:r>
            <a:r>
              <a:rPr lang="en-US">
                <a:cs typeface="Calibri"/>
              </a:rPr>
              <a:t> </a:t>
            </a:r>
            <a:r>
              <a:rPr lang="en-US" err="1">
                <a:cs typeface="Calibri"/>
              </a:rPr>
              <a:t>aikuiselle</a:t>
            </a:r>
            <a:r>
              <a:rPr lang="en-US">
                <a:cs typeface="Calibri"/>
              </a:rPr>
              <a:t>, </a:t>
            </a:r>
            <a:r>
              <a:rPr lang="en-US" err="1">
                <a:cs typeface="Calibri"/>
              </a:rPr>
              <a:t>jotta</a:t>
            </a:r>
            <a:r>
              <a:rPr lang="en-US">
                <a:cs typeface="Calibri"/>
              </a:rPr>
              <a:t> </a:t>
            </a:r>
            <a:r>
              <a:rPr lang="en-US" err="1">
                <a:cs typeface="Calibri"/>
              </a:rPr>
              <a:t>ilmiö</a:t>
            </a:r>
            <a:r>
              <a:rPr lang="en-US">
                <a:cs typeface="Calibri"/>
              </a:rPr>
              <a:t> </a:t>
            </a:r>
            <a:r>
              <a:rPr lang="en-US" err="1">
                <a:cs typeface="Calibri"/>
              </a:rPr>
              <a:t>saataisiin</a:t>
            </a:r>
            <a:r>
              <a:rPr lang="en-US">
                <a:cs typeface="Calibri"/>
              </a:rPr>
              <a:t> </a:t>
            </a:r>
            <a:r>
              <a:rPr lang="en-US" err="1">
                <a:cs typeface="Calibri"/>
              </a:rPr>
              <a:t>katkaistua</a:t>
            </a:r>
            <a:r>
              <a:rPr lang="en-US">
                <a:cs typeface="Calibri"/>
              </a:rPr>
              <a:t>. </a:t>
            </a:r>
          </a:p>
          <a:p>
            <a:pPr marL="171450" indent="-171450">
              <a:buFont typeface="Arial" panose="020B0604020202020204" pitchFamily="34" charset="0"/>
              <a:buChar char="•"/>
            </a:pPr>
            <a:r>
              <a:rPr lang="en-US" err="1">
                <a:cs typeface="Calibri"/>
              </a:rPr>
              <a:t>Pahimmillaan</a:t>
            </a:r>
            <a:r>
              <a:rPr lang="en-US">
                <a:cs typeface="Calibri"/>
              </a:rPr>
              <a:t> </a:t>
            </a:r>
            <a:r>
              <a:rPr lang="en-US" err="1">
                <a:cs typeface="Calibri"/>
              </a:rPr>
              <a:t>nudet</a:t>
            </a:r>
            <a:r>
              <a:rPr lang="en-US">
                <a:cs typeface="Calibri"/>
              </a:rPr>
              <a:t> </a:t>
            </a:r>
            <a:r>
              <a:rPr lang="en-US" err="1">
                <a:cs typeface="Calibri"/>
              </a:rPr>
              <a:t>leviävät</a:t>
            </a:r>
            <a:r>
              <a:rPr lang="en-US">
                <a:cs typeface="Calibri"/>
              </a:rPr>
              <a:t> </a:t>
            </a:r>
            <a:r>
              <a:rPr lang="en-US" err="1">
                <a:cs typeface="Calibri"/>
              </a:rPr>
              <a:t>ruton</a:t>
            </a:r>
            <a:r>
              <a:rPr lang="en-US">
                <a:cs typeface="Calibri"/>
              </a:rPr>
              <a:t> </a:t>
            </a:r>
            <a:r>
              <a:rPr lang="en-US" err="1">
                <a:cs typeface="Calibri"/>
              </a:rPr>
              <a:t>lailla</a:t>
            </a:r>
            <a:r>
              <a:rPr lang="en-US">
                <a:cs typeface="Calibri"/>
              </a:rPr>
              <a:t> ja </a:t>
            </a:r>
            <a:r>
              <a:rPr lang="en-US" err="1">
                <a:cs typeface="Calibri"/>
              </a:rPr>
              <a:t>internetin</a:t>
            </a:r>
            <a:r>
              <a:rPr lang="en-US">
                <a:cs typeface="Calibri"/>
              </a:rPr>
              <a:t> </a:t>
            </a:r>
            <a:r>
              <a:rPr lang="en-US" err="1">
                <a:cs typeface="Calibri"/>
              </a:rPr>
              <a:t>syövereihin</a:t>
            </a:r>
            <a:r>
              <a:rPr lang="en-US">
                <a:cs typeface="Calibri"/>
              </a:rPr>
              <a:t>, </a:t>
            </a:r>
            <a:r>
              <a:rPr lang="en-US" err="1">
                <a:cs typeface="Calibri"/>
              </a:rPr>
              <a:t>mistä</a:t>
            </a:r>
            <a:r>
              <a:rPr lang="en-US">
                <a:cs typeface="Calibri"/>
              </a:rPr>
              <a:t> </a:t>
            </a:r>
            <a:r>
              <a:rPr lang="en-US" err="1">
                <a:cs typeface="Calibri"/>
              </a:rPr>
              <a:t>niitä</a:t>
            </a:r>
            <a:r>
              <a:rPr lang="en-US">
                <a:cs typeface="Calibri"/>
              </a:rPr>
              <a:t> </a:t>
            </a:r>
            <a:r>
              <a:rPr lang="en-US" err="1">
                <a:cs typeface="Calibri"/>
              </a:rPr>
              <a:t>ei</a:t>
            </a:r>
            <a:r>
              <a:rPr lang="en-US">
                <a:cs typeface="Calibri"/>
              </a:rPr>
              <a:t> </a:t>
            </a:r>
            <a:r>
              <a:rPr lang="en-US" err="1">
                <a:cs typeface="Calibri"/>
              </a:rPr>
              <a:t>saa</a:t>
            </a:r>
            <a:r>
              <a:rPr lang="en-US">
                <a:cs typeface="Calibri"/>
              </a:rPr>
              <a:t> </a:t>
            </a:r>
            <a:r>
              <a:rPr lang="en-US" err="1">
                <a:cs typeface="Calibri"/>
              </a:rPr>
              <a:t>enää</a:t>
            </a:r>
            <a:r>
              <a:rPr lang="en-US">
                <a:cs typeface="Calibri"/>
              </a:rPr>
              <a:t> </a:t>
            </a:r>
            <a:r>
              <a:rPr lang="en-US" err="1">
                <a:cs typeface="Calibri"/>
              </a:rPr>
              <a:t>ikinä</a:t>
            </a:r>
            <a:r>
              <a:rPr lang="en-US">
                <a:cs typeface="Calibri"/>
              </a:rPr>
              <a:t> pois.</a:t>
            </a:r>
            <a:endParaRPr lang="fi-FI">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15</a:t>
            </a:fld>
            <a:endParaRPr lang="fi-FI"/>
          </a:p>
        </p:txBody>
      </p:sp>
    </p:spTree>
    <p:extLst>
      <p:ext uri="{BB962C8B-B14F-4D97-AF65-F5344CB8AC3E}">
        <p14:creationId xmlns:p14="http://schemas.microsoft.com/office/powerpoint/2010/main" val="57665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Katsotaan</a:t>
            </a:r>
            <a:r>
              <a:rPr lang="en-US">
                <a:ea typeface="Calibri"/>
                <a:cs typeface="Calibri"/>
              </a:rPr>
              <a:t>  </a:t>
            </a:r>
            <a:r>
              <a:rPr lang="en-US" err="1">
                <a:ea typeface="Calibri"/>
                <a:cs typeface="Calibri"/>
              </a:rPr>
              <a:t>seuraavaksi</a:t>
            </a:r>
            <a:r>
              <a:rPr lang="en-US">
                <a:ea typeface="Calibri"/>
                <a:cs typeface="Calibri"/>
              </a:rPr>
              <a:t> </a:t>
            </a:r>
            <a:r>
              <a:rPr lang="en-US" err="1">
                <a:ea typeface="Calibri"/>
                <a:cs typeface="Calibri"/>
              </a:rPr>
              <a:t>mitä</a:t>
            </a:r>
            <a:r>
              <a:rPr lang="en-US">
                <a:ea typeface="Calibri"/>
                <a:cs typeface="Calibri"/>
              </a:rPr>
              <a:t> </a:t>
            </a:r>
            <a:r>
              <a:rPr lang="en-US" err="1">
                <a:ea typeface="Calibri"/>
                <a:cs typeface="Calibri"/>
              </a:rPr>
              <a:t>rikoksia</a:t>
            </a:r>
            <a:r>
              <a:rPr lang="en-US">
                <a:ea typeface="Calibri"/>
                <a:cs typeface="Calibri"/>
              </a:rPr>
              <a:t> </a:t>
            </a:r>
            <a:r>
              <a:rPr lang="en-US" err="1">
                <a:ea typeface="Calibri"/>
                <a:cs typeface="Calibri"/>
              </a:rPr>
              <a:t>nuoret</a:t>
            </a:r>
            <a:r>
              <a:rPr lang="en-US">
                <a:ea typeface="Calibri"/>
                <a:cs typeface="Calibri"/>
              </a:rPr>
              <a:t> </a:t>
            </a:r>
            <a:r>
              <a:rPr lang="en-US" err="1">
                <a:ea typeface="Calibri"/>
                <a:cs typeface="Calibri"/>
              </a:rPr>
              <a:t>saattavat</a:t>
            </a:r>
            <a:r>
              <a:rPr lang="en-US">
                <a:ea typeface="Calibri"/>
                <a:cs typeface="Calibri"/>
              </a:rPr>
              <a:t> </a:t>
            </a:r>
            <a:r>
              <a:rPr lang="en-US" err="1">
                <a:ea typeface="Calibri"/>
                <a:cs typeface="Calibri"/>
              </a:rPr>
              <a:t>tehdä</a:t>
            </a:r>
            <a:r>
              <a:rPr lang="en-US">
                <a:ea typeface="Calibri"/>
                <a:cs typeface="Calibri"/>
              </a:rPr>
              <a:t>. </a:t>
            </a:r>
            <a:endParaRPr lang="en-US"/>
          </a:p>
          <a:p>
            <a:pPr marL="171450" indent="-171450">
              <a:buFont typeface="Arial"/>
              <a:buChar char="•"/>
            </a:pPr>
            <a:r>
              <a:rPr lang="en-US" err="1"/>
              <a:t>Nuoruus</a:t>
            </a:r>
            <a:r>
              <a:rPr lang="en-US"/>
              <a:t> on </a:t>
            </a:r>
            <a:r>
              <a:rPr lang="en-US" err="1"/>
              <a:t>ihmisen</a:t>
            </a:r>
            <a:r>
              <a:rPr lang="en-US"/>
              <a:t> </a:t>
            </a:r>
            <a:r>
              <a:rPr lang="en-US" err="1"/>
              <a:t>elämän</a:t>
            </a:r>
            <a:r>
              <a:rPr lang="en-US"/>
              <a:t> </a:t>
            </a:r>
            <a:r>
              <a:rPr lang="en-US" err="1"/>
              <a:t>rikosaltteinta</a:t>
            </a:r>
            <a:r>
              <a:rPr lang="en-US"/>
              <a:t> </a:t>
            </a:r>
            <a:r>
              <a:rPr lang="en-US" err="1"/>
              <a:t>aikaa</a:t>
            </a:r>
            <a:r>
              <a:rPr lang="en-US"/>
              <a:t> </a:t>
            </a:r>
            <a:r>
              <a:rPr lang="en-US" err="1"/>
              <a:t>sillä</a:t>
            </a:r>
            <a:r>
              <a:rPr lang="en-US"/>
              <a:t> </a:t>
            </a:r>
            <a:r>
              <a:rPr lang="en-US" err="1"/>
              <a:t>nuorena</a:t>
            </a:r>
            <a:r>
              <a:rPr lang="en-US"/>
              <a:t> </a:t>
            </a:r>
            <a:r>
              <a:rPr lang="en-US" err="1"/>
              <a:t>halutaan</a:t>
            </a:r>
            <a:r>
              <a:rPr lang="en-US"/>
              <a:t> </a:t>
            </a:r>
            <a:r>
              <a:rPr lang="en-US" err="1"/>
              <a:t>usein</a:t>
            </a:r>
            <a:r>
              <a:rPr lang="en-US"/>
              <a:t> </a:t>
            </a:r>
            <a:r>
              <a:rPr lang="en-US" err="1"/>
              <a:t>kokeilla</a:t>
            </a:r>
            <a:r>
              <a:rPr lang="en-US"/>
              <a:t> </a:t>
            </a:r>
            <a:r>
              <a:rPr lang="en-US" err="1"/>
              <a:t>rajoja</a:t>
            </a:r>
            <a:r>
              <a:rPr lang="en-US"/>
              <a:t>.</a:t>
            </a:r>
            <a:endParaRPr lang="en-US">
              <a:ea typeface="Calibri"/>
              <a:cs typeface="Calibri"/>
            </a:endParaRPr>
          </a:p>
          <a:p>
            <a:pPr marL="171450" indent="-171450">
              <a:buFont typeface="Arial"/>
              <a:buChar char="•"/>
            </a:pPr>
            <a:r>
              <a:rPr lang="en-US"/>
              <a:t>Eri </a:t>
            </a:r>
            <a:r>
              <a:rPr lang="en-US" err="1"/>
              <a:t>rikoksista</a:t>
            </a:r>
            <a:r>
              <a:rPr lang="en-US"/>
              <a:t> </a:t>
            </a:r>
            <a:r>
              <a:rPr lang="en-US" err="1"/>
              <a:t>määrätään</a:t>
            </a:r>
            <a:r>
              <a:rPr lang="en-US"/>
              <a:t> </a:t>
            </a:r>
            <a:r>
              <a:rPr lang="en-US" err="1"/>
              <a:t>eri</a:t>
            </a:r>
            <a:r>
              <a:rPr lang="en-US"/>
              <a:t> </a:t>
            </a:r>
            <a:r>
              <a:rPr lang="en-US" err="1"/>
              <a:t>mittaisia</a:t>
            </a:r>
            <a:r>
              <a:rPr lang="en-US"/>
              <a:t> </a:t>
            </a:r>
            <a:r>
              <a:rPr lang="en-US" err="1"/>
              <a:t>rangaistuksia</a:t>
            </a:r>
            <a:r>
              <a:rPr lang="en-US"/>
              <a:t> </a:t>
            </a:r>
            <a:r>
              <a:rPr lang="en-US" err="1"/>
              <a:t>sen</a:t>
            </a:r>
            <a:r>
              <a:rPr lang="en-US"/>
              <a:t> </a:t>
            </a:r>
            <a:r>
              <a:rPr lang="en-US" err="1"/>
              <a:t>mukaan</a:t>
            </a:r>
            <a:r>
              <a:rPr lang="en-US"/>
              <a:t>, </a:t>
            </a:r>
            <a:r>
              <a:rPr lang="en-US" err="1"/>
              <a:t>onko</a:t>
            </a:r>
            <a:r>
              <a:rPr lang="en-US"/>
              <a:t> </a:t>
            </a:r>
            <a:r>
              <a:rPr lang="en-US" err="1"/>
              <a:t>kyseessä</a:t>
            </a:r>
            <a:r>
              <a:rPr lang="en-US"/>
              <a:t> </a:t>
            </a:r>
            <a:r>
              <a:rPr lang="en-US" err="1"/>
              <a:t>lievä</a:t>
            </a:r>
            <a:r>
              <a:rPr lang="en-US"/>
              <a:t>, </a:t>
            </a:r>
            <a:r>
              <a:rPr lang="en-US" err="1"/>
              <a:t>perusmuotoinen</a:t>
            </a:r>
            <a:r>
              <a:rPr lang="en-US"/>
              <a:t> </a:t>
            </a:r>
            <a:r>
              <a:rPr lang="en-US" err="1"/>
              <a:t>vai</a:t>
            </a:r>
            <a:r>
              <a:rPr lang="en-US"/>
              <a:t> </a:t>
            </a:r>
            <a:r>
              <a:rPr lang="en-US" err="1"/>
              <a:t>törkeä</a:t>
            </a:r>
            <a:r>
              <a:rPr lang="en-US"/>
              <a:t> </a:t>
            </a:r>
            <a:r>
              <a:rPr lang="en-US" err="1"/>
              <a:t>toteutustapa</a:t>
            </a:r>
            <a:r>
              <a:rPr lang="en-US"/>
              <a:t>. </a:t>
            </a:r>
            <a:r>
              <a:rPr lang="en-US" err="1"/>
              <a:t>Lisäksi</a:t>
            </a:r>
            <a:r>
              <a:rPr lang="en-US"/>
              <a:t> </a:t>
            </a:r>
            <a:r>
              <a:rPr lang="en-US" err="1"/>
              <a:t>tulevat</a:t>
            </a:r>
            <a:r>
              <a:rPr lang="en-US"/>
              <a:t> </a:t>
            </a:r>
            <a:r>
              <a:rPr lang="en-US" err="1"/>
              <a:t>usein</a:t>
            </a:r>
            <a:r>
              <a:rPr lang="en-US"/>
              <a:t> </a:t>
            </a:r>
            <a:r>
              <a:rPr lang="en-US" err="1"/>
              <a:t>vahingonkorvaukset</a:t>
            </a:r>
            <a:r>
              <a:rPr lang="en-US"/>
              <a:t>. </a:t>
            </a:r>
            <a:endParaRPr lang="en-US">
              <a:cs typeface="Calibri"/>
            </a:endParaRPr>
          </a:p>
          <a:p>
            <a:pPr marL="171450" indent="-171450">
              <a:buFont typeface="Arial"/>
              <a:buChar char="•"/>
            </a:pPr>
            <a:r>
              <a:rPr lang="en-US" err="1"/>
              <a:t>Diassa</a:t>
            </a:r>
            <a:r>
              <a:rPr lang="en-US"/>
              <a:t> </a:t>
            </a:r>
            <a:r>
              <a:rPr lang="en-US" err="1"/>
              <a:t>lueteltujen</a:t>
            </a:r>
            <a:r>
              <a:rPr lang="en-US"/>
              <a:t> </a:t>
            </a:r>
            <a:r>
              <a:rPr lang="en-US" err="1"/>
              <a:t>rikosten</a:t>
            </a:r>
            <a:r>
              <a:rPr lang="en-US"/>
              <a:t> </a:t>
            </a:r>
            <a:r>
              <a:rPr lang="en-US" err="1"/>
              <a:t>rangaistukset</a:t>
            </a:r>
            <a:r>
              <a:rPr lang="en-US"/>
              <a:t> </a:t>
            </a:r>
            <a:r>
              <a:rPr lang="en-US" err="1"/>
              <a:t>ovat</a:t>
            </a:r>
            <a:r>
              <a:rPr lang="en-US"/>
              <a:t> </a:t>
            </a:r>
            <a:r>
              <a:rPr lang="en-US" err="1"/>
              <a:t>sakoista</a:t>
            </a:r>
            <a:r>
              <a:rPr lang="en-US"/>
              <a:t> </a:t>
            </a:r>
            <a:r>
              <a:rPr lang="en-US" err="1"/>
              <a:t>kymmeneen</a:t>
            </a:r>
            <a:r>
              <a:rPr lang="en-US"/>
              <a:t> </a:t>
            </a:r>
            <a:r>
              <a:rPr lang="en-US" err="1"/>
              <a:t>vuotta</a:t>
            </a:r>
            <a:r>
              <a:rPr lang="en-US"/>
              <a:t> </a:t>
            </a:r>
            <a:r>
              <a:rPr lang="en-US" err="1"/>
              <a:t>vankeutta</a:t>
            </a:r>
            <a:r>
              <a:rPr lang="en-US"/>
              <a:t>.</a:t>
            </a:r>
            <a:endParaRPr lang="en-US">
              <a:cs typeface="Calibri"/>
            </a:endParaRPr>
          </a:p>
          <a:p>
            <a:pPr marL="171450" indent="-171450">
              <a:buFont typeface="Arial"/>
              <a:buChar char="•"/>
            </a:pPr>
            <a:r>
              <a:rPr lang="en-US" err="1">
                <a:ea typeface="Calibri"/>
                <a:cs typeface="Calibri"/>
              </a:rPr>
              <a:t>Keskustelkaa</a:t>
            </a:r>
            <a:r>
              <a:rPr lang="en-US">
                <a:ea typeface="Calibri"/>
                <a:cs typeface="Calibri"/>
              </a:rPr>
              <a:t> </a:t>
            </a:r>
            <a:r>
              <a:rPr lang="en-US" err="1">
                <a:ea typeface="Calibri"/>
                <a:cs typeface="Calibri"/>
              </a:rPr>
              <a:t>yhdessä</a:t>
            </a:r>
            <a:r>
              <a:rPr lang="en-US">
                <a:ea typeface="Calibri"/>
                <a:cs typeface="Calibri"/>
              </a:rPr>
              <a:t> </a:t>
            </a:r>
            <a:r>
              <a:rPr lang="en-US" err="1">
                <a:ea typeface="Calibri"/>
                <a:cs typeface="Calibri"/>
              </a:rPr>
              <a:t>siitä</a:t>
            </a:r>
            <a:r>
              <a:rPr lang="en-US">
                <a:ea typeface="Calibri"/>
                <a:cs typeface="Calibri"/>
              </a:rPr>
              <a:t>, </a:t>
            </a:r>
            <a:r>
              <a:rPr lang="en-US" err="1">
                <a:ea typeface="Calibri"/>
                <a:cs typeface="Calibri"/>
              </a:rPr>
              <a:t>millaisiin</a:t>
            </a:r>
            <a:r>
              <a:rPr lang="en-US">
                <a:ea typeface="Calibri"/>
                <a:cs typeface="Calibri"/>
              </a:rPr>
              <a:t> </a:t>
            </a:r>
            <a:r>
              <a:rPr lang="en-US" err="1">
                <a:ea typeface="Calibri"/>
                <a:cs typeface="Calibri"/>
              </a:rPr>
              <a:t>rikoksiin</a:t>
            </a:r>
            <a:r>
              <a:rPr lang="en-US">
                <a:ea typeface="Calibri"/>
                <a:cs typeface="Calibri"/>
              </a:rPr>
              <a:t> </a:t>
            </a:r>
            <a:r>
              <a:rPr lang="en-US" err="1">
                <a:ea typeface="Calibri"/>
                <a:cs typeface="Calibri"/>
              </a:rPr>
              <a:t>netissä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törmätä</a:t>
            </a:r>
            <a:r>
              <a:rPr lang="en-US">
                <a:ea typeface="Calibri"/>
                <a:cs typeface="Calibri"/>
              </a:rPr>
              <a:t>? </a:t>
            </a:r>
          </a:p>
          <a:p>
            <a:endParaRPr lang="fi-FI">
              <a:ea typeface="Calibri"/>
              <a:cs typeface="Calibri"/>
            </a:endParaRPr>
          </a:p>
        </p:txBody>
      </p:sp>
      <p:sp>
        <p:nvSpPr>
          <p:cNvPr id="4" name="Dian numeron paikkamerkki 3"/>
          <p:cNvSpPr>
            <a:spLocks noGrp="1"/>
          </p:cNvSpPr>
          <p:nvPr>
            <p:ph type="sldNum" sz="quarter" idx="5"/>
          </p:nvPr>
        </p:nvSpPr>
        <p:spPr/>
        <p:txBody>
          <a:bodyPr/>
          <a:lstStyle/>
          <a:p>
            <a:fld id="{7DDF4533-E5B4-4320-8716-C922D11DF12F}" type="slidenum">
              <a:rPr lang="fi-FI" smtClean="0"/>
              <a:t>16</a:t>
            </a:fld>
            <a:endParaRPr lang="fi-FI"/>
          </a:p>
        </p:txBody>
      </p:sp>
    </p:spTree>
    <p:extLst>
      <p:ext uri="{BB962C8B-B14F-4D97-AF65-F5344CB8AC3E}">
        <p14:creationId xmlns:p14="http://schemas.microsoft.com/office/powerpoint/2010/main" val="336711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Somessa on valtavasti hyvää ja pahaa. </a:t>
            </a:r>
          </a:p>
          <a:p>
            <a:pPr marL="171450" indent="-171450">
              <a:buFont typeface="Arial" panose="020B0604020202020204" pitchFamily="34" charset="0"/>
              <a:buChar char="•"/>
            </a:pPr>
            <a:r>
              <a:rPr lang="fi-FI"/>
              <a:t>Kaikki meistä ollaan todella alttiita erilaisille vaikutuksille ja vaikutteille mitä saadaan somesta, ennen kaikkea lapset ja nuoret jotka vielä kehitysikänsä puolesta muodostavat omaa identiteettiään ja mielipiteitään maailmasta. </a:t>
            </a:r>
            <a:endParaRPr lang="fi-FI">
              <a:cs typeface="Calibri"/>
            </a:endParaRPr>
          </a:p>
          <a:p>
            <a:pPr marL="171450" indent="-171450">
              <a:buFont typeface="Arial" panose="020B0604020202020204" pitchFamily="34" charset="0"/>
              <a:buChar char="•"/>
            </a:pPr>
            <a:r>
              <a:rPr lang="fi-FI"/>
              <a:t>Somessa liikkuessa tulisi oppia hahmottamaan minkälainen sisältö on hyödyksi, mikä on haitallista ja mikä on suunnattu esimerkiksi erikseen aikuisille. </a:t>
            </a:r>
            <a:endParaRPr lang="fi-FI">
              <a:cs typeface="Calibri"/>
            </a:endParaRPr>
          </a:p>
          <a:p>
            <a:pPr marL="171450" indent="-171450">
              <a:buFont typeface="Arial" panose="020B0604020202020204" pitchFamily="34" charset="0"/>
              <a:buChar char="•"/>
            </a:pPr>
            <a:r>
              <a:rPr lang="fi-FI"/>
              <a:t>Tärkeää myös muista että somessa esimerkiksi menestyneen artistin elämä voi vaikuttaa ihailtavalta ja yltäkylläiseltä, mutta lopulta tämä on vain kiiltokuvaa hänen elämästään ja hänelläkin on omat surut ja murheensa. </a:t>
            </a:r>
            <a:endParaRPr lang="fi-FI">
              <a:cs typeface="Calibri"/>
            </a:endParaRPr>
          </a:p>
          <a:p>
            <a:pPr marL="171450" indent="-171450">
              <a:buFont typeface="Arial" panose="020B0604020202020204" pitchFamily="34" charset="0"/>
              <a:buChar char="•"/>
            </a:pPr>
            <a:r>
              <a:rPr lang="fi-FI"/>
              <a:t>Ei siis ikinä tulisi peilata itseään muihin tai asettaa itselleen tavoitteita siitä, miltä </a:t>
            </a:r>
            <a:r>
              <a:rPr lang="fi-FI" err="1"/>
              <a:t>sun</a:t>
            </a:r>
            <a:r>
              <a:rPr lang="fi-FI"/>
              <a:t> elämä näyttää ulospäin.</a:t>
            </a:r>
            <a:endParaRPr lang="en-US"/>
          </a:p>
          <a:p>
            <a:pPr marL="171450" indent="-171450">
              <a:buFont typeface="Arial" panose="020B0604020202020204" pitchFamily="34" charset="0"/>
              <a:buChar char="•"/>
            </a:pPr>
            <a:r>
              <a:rPr lang="fi-FI"/>
              <a:t>Somessa tapahtuu myös valtavasti kiusaamista todella monella eri asteikolla mutta se on aina yhtä  vakavaa kuin oikeassa elämässäkin.</a:t>
            </a:r>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17</a:t>
            </a:fld>
            <a:endParaRPr lang="fi-FI"/>
          </a:p>
        </p:txBody>
      </p:sp>
    </p:spTree>
    <p:extLst>
      <p:ext uri="{BB962C8B-B14F-4D97-AF65-F5344CB8AC3E}">
        <p14:creationId xmlns:p14="http://schemas.microsoft.com/office/powerpoint/2010/main" val="222686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18</a:t>
            </a:fld>
            <a:endParaRPr lang="fi-FI"/>
          </a:p>
        </p:txBody>
      </p:sp>
    </p:spTree>
    <p:extLst>
      <p:ext uri="{BB962C8B-B14F-4D97-AF65-F5344CB8AC3E}">
        <p14:creationId xmlns:p14="http://schemas.microsoft.com/office/powerpoint/2010/main" val="63117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Jaetaan jokaiselle paperi tai post-it lappu mihin kukin kirjoittaa 3 arvoa tai asiaa, jotka lisäävät hyvää henkeä ja turvallisuutta luokassa. </a:t>
            </a:r>
            <a:endParaRPr lang="en-US"/>
          </a:p>
          <a:p>
            <a:pPr marL="171450" indent="-171450">
              <a:buFont typeface="Arial"/>
              <a:buChar char="•"/>
            </a:pPr>
            <a:r>
              <a:rPr lang="fi-FI"/>
              <a:t>Koitetaan saada erilaisia kaveritaitoja ja käyttäytymismalleja, mistä ohjaaja kokoaa lopuksi erilaisia asioita kartongille, jotka voidaan yhteisesti sopia luokan hyviksi arvoiksi ja pelisäännöiksi, joita noudatetaan kaikkien yhteisen hyvän tähden.</a:t>
            </a:r>
            <a:endParaRPr lang="en-US"/>
          </a:p>
          <a:p>
            <a:pPr marL="171450" indent="-171450">
              <a:buFont typeface="Arial"/>
              <a:buChar char="•"/>
            </a:pPr>
            <a:r>
              <a:rPr lang="fi-FI"/>
              <a:t>Kartonki jätetään luokkaan seinälle näkyvälle paikalle.</a:t>
            </a:r>
            <a:endParaRPr lang="en-US">
              <a:cs typeface="Calibri" panose="020F0502020204030204"/>
            </a:endParaRPr>
          </a:p>
          <a:p>
            <a:pPr marL="171450" indent="-171450">
              <a:buFont typeface="Arial"/>
              <a:buChar char="•"/>
            </a:pPr>
            <a:r>
              <a:rPr lang="fi-FI"/>
              <a:t>Tehtävän yhteydessä hahmotellaan yhdessä miten poimitut arvot suojaavat elämässä, erilaisissa valintatilanteissa liittyen esimerkiksi päihteisiin tai muuten ei toivottuun toimintaan. Esim. onko helppoa sanoa ei? Vaikuttaako ryhmähenki valintoihin?</a:t>
            </a:r>
            <a:endParaRPr lang="en-US">
              <a:cs typeface="Calibri" panose="020F0502020204030204"/>
            </a:endParaRPr>
          </a:p>
          <a:p>
            <a:endParaRPr lang="fi-FI"/>
          </a:p>
          <a:p>
            <a:r>
              <a:rPr lang="fi-FI" b="1" i="1"/>
              <a:t>Vinkki:</a:t>
            </a:r>
            <a:r>
              <a:rPr lang="fi-FI"/>
              <a:t> </a:t>
            </a:r>
            <a:r>
              <a:rPr lang="fi-FI" i="1"/>
              <a:t>Asiasta voi antaa vielä esimerkin vaikka jääkiekkojoukkueen kautta. Mitä parempi ryhmähenki joukkueessa on, sitä paremmin se menestyy. Hyvä ryhmähenki taas pitää sisällään monia erilaisia asioita kuten epäitsekkyys, toisten huomioon ottaminen, kaveruus, huumori jne.</a:t>
            </a:r>
            <a:endParaRPr lang="en-US" i="1"/>
          </a:p>
        </p:txBody>
      </p:sp>
      <p:sp>
        <p:nvSpPr>
          <p:cNvPr id="4" name="Dian numeron paikkamerkki 3"/>
          <p:cNvSpPr>
            <a:spLocks noGrp="1"/>
          </p:cNvSpPr>
          <p:nvPr>
            <p:ph type="sldNum" sz="quarter" idx="5"/>
          </p:nvPr>
        </p:nvSpPr>
        <p:spPr/>
        <p:txBody>
          <a:bodyPr/>
          <a:lstStyle/>
          <a:p>
            <a:fld id="{E0636EB6-E84F-41D4-9AEC-C8E4B5ED0A5E}" type="slidenum">
              <a:rPr lang="fi-FI"/>
              <a:t>19</a:t>
            </a:fld>
            <a:endParaRPr lang="fi-FI"/>
          </a:p>
        </p:txBody>
      </p:sp>
    </p:spTree>
    <p:extLst>
      <p:ext uri="{BB962C8B-B14F-4D97-AF65-F5344CB8AC3E}">
        <p14:creationId xmlns:p14="http://schemas.microsoft.com/office/powerpoint/2010/main" val="112588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endParaRPr lang="fi-FI" sz="1800" b="0" i="0">
              <a:solidFill>
                <a:srgbClr val="444444"/>
              </a:solidFill>
              <a:effectLst/>
              <a:latin typeface="Calibri"/>
              <a:cs typeface="Calibri"/>
            </a:endParaRPr>
          </a:p>
          <a:p>
            <a:pPr marL="171450" indent="-171450">
              <a:lnSpc>
                <a:spcPct val="107000"/>
              </a:lnSpc>
              <a:spcAft>
                <a:spcPts val="800"/>
              </a:spcAft>
              <a:buFont typeface="Arial" panose="020B0604020202020204" pitchFamily="34" charset="0"/>
              <a:buChar char="•"/>
            </a:pPr>
            <a:r>
              <a:rPr lang="fi-FI"/>
              <a:t>Tässä ryhmätehtävässä opettaja lukee seuraavan dian tarinan mikä perustuu tositapahtumiin. </a:t>
            </a:r>
            <a:endParaRPr lang="fi-FI">
              <a:cs typeface="Calibri"/>
            </a:endParaRPr>
          </a:p>
          <a:p>
            <a:pPr marL="171450" indent="-171450">
              <a:lnSpc>
                <a:spcPct val="107000"/>
              </a:lnSpc>
              <a:spcAft>
                <a:spcPts val="800"/>
              </a:spcAft>
              <a:buFont typeface="Arial" panose="020B0604020202020204" pitchFamily="34" charset="0"/>
              <a:buChar char="•"/>
            </a:pPr>
            <a:r>
              <a:rPr lang="fi-FI"/>
              <a:t>Kun opettaja on saanut tekstin luettua ääneen, jaetaan oppilaat noin 3-5 hengen ryhmiin pohtimaan mitä rikoksia tarinassa on tapahtunut. </a:t>
            </a:r>
            <a:endParaRPr lang="fi-FI">
              <a:cs typeface="Calibri"/>
            </a:endParaRPr>
          </a:p>
          <a:p>
            <a:pPr marL="285750" indent="-285750">
              <a:lnSpc>
                <a:spcPct val="107000"/>
              </a:lnSpc>
              <a:spcAft>
                <a:spcPts val="800"/>
              </a:spcAft>
              <a:buFont typeface="Arial"/>
              <a:buChar char="•"/>
            </a:pPr>
            <a:r>
              <a:rPr lang="fi-FI"/>
              <a:t>Kun oppilaat ovat ryhmissä ratkoneet rikoksia ja niitä on käyty yhteisesti läpi niin klikkaamalla 2 kertaa seuraavasta diasta näyttöön ilmestyy oikeat vastaukset. </a:t>
            </a:r>
            <a:endParaRPr lang="fi-FI">
              <a:cs typeface="Calibri" panose="020F0502020204030204"/>
            </a:endParaRPr>
          </a:p>
          <a:p>
            <a:pPr marL="285750" indent="-285750">
              <a:lnSpc>
                <a:spcPct val="107000"/>
              </a:lnSpc>
              <a:spcAft>
                <a:spcPts val="800"/>
              </a:spcAft>
              <a:buFont typeface="Arial"/>
              <a:buChar char="•"/>
            </a:pPr>
            <a:r>
              <a:rPr lang="fi-FI">
                <a:cs typeface="Calibri" panose="020F0502020204030204"/>
              </a:rPr>
              <a:t>Teksti konstaapeli Danielin kirjasta</a:t>
            </a: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t>Voidaan</a:t>
            </a:r>
            <a:r>
              <a:rPr lang="en-US"/>
              <a:t> </a:t>
            </a:r>
            <a:r>
              <a:rPr lang="en-US" err="1"/>
              <a:t>vielä</a:t>
            </a:r>
            <a:r>
              <a:rPr lang="en-US"/>
              <a:t> </a:t>
            </a:r>
            <a:r>
              <a:rPr lang="en-US" err="1"/>
              <a:t>lopuksi</a:t>
            </a:r>
            <a:r>
              <a:rPr lang="en-US"/>
              <a:t> </a:t>
            </a:r>
            <a:r>
              <a:rPr lang="en-US" err="1"/>
              <a:t>miettiä</a:t>
            </a:r>
            <a:r>
              <a:rPr lang="en-US"/>
              <a:t> </a:t>
            </a:r>
            <a:r>
              <a:rPr lang="en-US" err="1"/>
              <a:t>miten</a:t>
            </a:r>
            <a:r>
              <a:rPr lang="en-US"/>
              <a:t> </a:t>
            </a:r>
            <a:r>
              <a:rPr lang="en-US" err="1"/>
              <a:t>tilanteissa</a:t>
            </a:r>
            <a:r>
              <a:rPr lang="en-US"/>
              <a:t> </a:t>
            </a:r>
            <a:r>
              <a:rPr lang="en-US" err="1"/>
              <a:t>olisi</a:t>
            </a:r>
            <a:r>
              <a:rPr lang="en-US"/>
              <a:t> </a:t>
            </a:r>
            <a:r>
              <a:rPr lang="en-US" err="1"/>
              <a:t>voitu</a:t>
            </a:r>
            <a:r>
              <a:rPr lang="en-US"/>
              <a:t> </a:t>
            </a:r>
            <a:r>
              <a:rPr lang="en-US" err="1"/>
              <a:t>toimia</a:t>
            </a:r>
            <a:r>
              <a:rPr lang="en-US"/>
              <a:t> </a:t>
            </a:r>
            <a:r>
              <a:rPr lang="en-US" err="1"/>
              <a:t>toisin</a:t>
            </a:r>
            <a:r>
              <a:rPr lang="en-US"/>
              <a:t>.</a:t>
            </a:r>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21</a:t>
            </a:fld>
            <a:endParaRPr lang="fi-FI"/>
          </a:p>
        </p:txBody>
      </p:sp>
    </p:spTree>
    <p:extLst>
      <p:ext uri="{BB962C8B-B14F-4D97-AF65-F5344CB8AC3E}">
        <p14:creationId xmlns:p14="http://schemas.microsoft.com/office/powerpoint/2010/main" val="418120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2</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Vad är rusmedel? för klass 5 och 6 - </a:t>
            </a:r>
            <a:r>
              <a:rPr lang="sv-SE" dirty="0" err="1">
                <a:hlinkClick r:id="rId3"/>
              </a:rPr>
              <a:t>Details</a:t>
            </a:r>
            <a:r>
              <a:rPr lang="sv-SE" dirty="0">
                <a:hlinkClick r:id="rId3"/>
              </a:rPr>
              <a:t> - </a:t>
            </a:r>
            <a:r>
              <a:rPr lang="sv-SE" dirty="0" err="1">
                <a:hlinkClick r:id="rId3"/>
              </a:rPr>
              <a:t>Kahoot</a:t>
            </a:r>
            <a:r>
              <a:rPr lang="sv-SE" dirty="0">
                <a:hlinkClick r:id="rId3"/>
              </a:rPr>
              <a:t>!</a:t>
            </a:r>
            <a:endParaRPr lang="en-US" dirty="0"/>
          </a:p>
          <a:p>
            <a:r>
              <a:rPr lang="en-US" dirty="0" err="1"/>
              <a:t>Ylläolevasta</a:t>
            </a:r>
            <a:r>
              <a:rPr lang="en-US" dirty="0"/>
              <a:t> </a:t>
            </a:r>
            <a:r>
              <a:rPr lang="en-US" dirty="0" err="1"/>
              <a:t>linkistä</a:t>
            </a:r>
            <a:r>
              <a:rPr lang="en-US" dirty="0"/>
              <a:t> </a:t>
            </a:r>
            <a:r>
              <a:rPr lang="en-US" dirty="0" err="1"/>
              <a:t>pääsee</a:t>
            </a:r>
            <a:r>
              <a:rPr lang="en-US" dirty="0"/>
              <a:t> </a:t>
            </a:r>
            <a:r>
              <a:rPr lang="en-US" dirty="0" err="1"/>
              <a:t>julkiseen</a:t>
            </a:r>
            <a:r>
              <a:rPr lang="en-US" dirty="0"/>
              <a:t> </a:t>
            </a:r>
            <a:r>
              <a:rPr lang="en-US" dirty="0" err="1"/>
              <a:t>päihdetieto</a:t>
            </a:r>
            <a:r>
              <a:rPr lang="en-US" dirty="0"/>
              <a:t> </a:t>
            </a:r>
            <a:r>
              <a:rPr lang="en-US" dirty="0" err="1"/>
              <a:t>Kahootiin</a:t>
            </a:r>
            <a:r>
              <a:rPr lang="en-US" dirty="0"/>
              <a:t> jota </a:t>
            </a:r>
            <a:r>
              <a:rPr lang="en-US" dirty="0" err="1"/>
              <a:t>voi</a:t>
            </a:r>
            <a:r>
              <a:rPr lang="en-US" dirty="0"/>
              <a:t> </a:t>
            </a:r>
            <a:r>
              <a:rPr lang="en-US" dirty="0" err="1"/>
              <a:t>käyttää</a:t>
            </a:r>
            <a:r>
              <a:rPr lang="en-US" dirty="0"/>
              <a:t> </a:t>
            </a:r>
            <a:r>
              <a:rPr lang="en-US" dirty="0" err="1"/>
              <a:t>oppitunneilla</a:t>
            </a:r>
            <a:r>
              <a:rPr lang="en-US" dirty="0"/>
              <a:t>. </a:t>
            </a:r>
          </a:p>
          <a:p>
            <a:pPr marL="171450" indent="-171450">
              <a:buAutoNum type="arabicPeriod"/>
            </a:pPr>
            <a:endParaRPr lang="en-US" dirty="0"/>
          </a:p>
          <a:p>
            <a:r>
              <a:rPr lang="en-US" dirty="0" err="1"/>
              <a:t>Vastaukset</a:t>
            </a:r>
            <a:r>
              <a:rPr lang="en-US" dirty="0"/>
              <a:t> </a:t>
            </a:r>
            <a:r>
              <a:rPr lang="en-US" dirty="0" err="1"/>
              <a:t>kysymyksiin</a:t>
            </a:r>
            <a:r>
              <a:rPr lang="en-US" dirty="0"/>
              <a:t>:</a:t>
            </a:r>
          </a:p>
          <a:p>
            <a:endParaRPr lang="en-US" dirty="0"/>
          </a:p>
          <a:p>
            <a:pPr marL="228600" indent="-228600">
              <a:buAutoNum type="arabicPeriod"/>
            </a:pPr>
            <a:r>
              <a:rPr lang="en-US" dirty="0" err="1"/>
              <a:t>Tarua</a:t>
            </a:r>
            <a:r>
              <a:rPr lang="en-US" dirty="0"/>
              <a:t>. </a:t>
            </a:r>
            <a:r>
              <a:rPr lang="en-US" dirty="0" err="1"/>
              <a:t>Sähkötupakan</a:t>
            </a:r>
            <a:r>
              <a:rPr lang="en-US" dirty="0"/>
              <a:t> </a:t>
            </a:r>
            <a:r>
              <a:rPr lang="en-US" dirty="0" err="1"/>
              <a:t>ikäraja</a:t>
            </a:r>
            <a:r>
              <a:rPr lang="en-US" dirty="0"/>
              <a:t> on 18 </a:t>
            </a:r>
            <a:r>
              <a:rPr lang="en-US" dirty="0" err="1"/>
              <a:t>vuotta</a:t>
            </a:r>
            <a:r>
              <a:rPr lang="en-US" dirty="0"/>
              <a:t>. </a:t>
            </a:r>
            <a:r>
              <a:rPr lang="en-US" dirty="0" err="1"/>
              <a:t>Sillä</a:t>
            </a:r>
            <a:r>
              <a:rPr lang="en-US" dirty="0"/>
              <a:t> </a:t>
            </a:r>
            <a:r>
              <a:rPr lang="en-US" dirty="0" err="1"/>
              <a:t>ei</a:t>
            </a:r>
            <a:r>
              <a:rPr lang="en-US" dirty="0"/>
              <a:t> ole </a:t>
            </a:r>
            <a:r>
              <a:rPr lang="en-US" dirty="0" err="1"/>
              <a:t>merkitystä</a:t>
            </a:r>
            <a:r>
              <a:rPr lang="en-US" dirty="0"/>
              <a:t> </a:t>
            </a:r>
            <a:r>
              <a:rPr lang="en-US" dirty="0" err="1"/>
              <a:t>sisältääkö</a:t>
            </a:r>
            <a:r>
              <a:rPr lang="en-US" dirty="0"/>
              <a:t> </a:t>
            </a:r>
            <a:r>
              <a:rPr lang="en-US" dirty="0" err="1"/>
              <a:t>sähkötupakka</a:t>
            </a:r>
            <a:r>
              <a:rPr lang="en-US" dirty="0"/>
              <a:t> </a:t>
            </a:r>
            <a:r>
              <a:rPr lang="en-US" dirty="0" err="1"/>
              <a:t>nikotiinia</a:t>
            </a:r>
            <a:r>
              <a:rPr lang="en-US" dirty="0"/>
              <a:t> </a:t>
            </a:r>
            <a:r>
              <a:rPr lang="en-US" dirty="0" err="1"/>
              <a:t>vai</a:t>
            </a:r>
            <a:r>
              <a:rPr lang="en-US" dirty="0"/>
              <a:t> </a:t>
            </a:r>
            <a:r>
              <a:rPr lang="en-US" dirty="0" err="1"/>
              <a:t>ei</a:t>
            </a:r>
            <a:endParaRPr lang="en-US" dirty="0"/>
          </a:p>
          <a:p>
            <a:pPr marL="228600" indent="-228600">
              <a:buAutoNum type="arabicPeriod"/>
            </a:pPr>
            <a:r>
              <a:rPr lang="en-US" dirty="0" err="1"/>
              <a:t>Totta</a:t>
            </a:r>
            <a:r>
              <a:rPr lang="en-US" dirty="0"/>
              <a:t>. </a:t>
            </a:r>
            <a:r>
              <a:rPr lang="en-US" dirty="0" err="1"/>
              <a:t>Nuuskaa</a:t>
            </a:r>
            <a:r>
              <a:rPr lang="en-US" dirty="0"/>
              <a:t> ja </a:t>
            </a:r>
            <a:r>
              <a:rPr lang="en-US" dirty="0" err="1"/>
              <a:t>nikotiinipusseja</a:t>
            </a:r>
            <a:r>
              <a:rPr lang="en-US" dirty="0"/>
              <a:t> </a:t>
            </a:r>
            <a:r>
              <a:rPr lang="en-US" dirty="0" err="1"/>
              <a:t>käytetään</a:t>
            </a:r>
            <a:r>
              <a:rPr lang="en-US" dirty="0"/>
              <a:t> </a:t>
            </a:r>
            <a:r>
              <a:rPr lang="en-US" dirty="0" err="1"/>
              <a:t>huulen</a:t>
            </a:r>
            <a:r>
              <a:rPr lang="en-US" dirty="0"/>
              <a:t> </a:t>
            </a:r>
            <a:r>
              <a:rPr lang="en-US" dirty="0" err="1"/>
              <a:t>alla</a:t>
            </a:r>
            <a:r>
              <a:rPr lang="en-US" dirty="0"/>
              <a:t>, </a:t>
            </a:r>
            <a:r>
              <a:rPr lang="en-US" dirty="0" err="1"/>
              <a:t>josta</a:t>
            </a:r>
            <a:r>
              <a:rPr lang="en-US" dirty="0"/>
              <a:t> </a:t>
            </a:r>
            <a:r>
              <a:rPr lang="en-US" dirty="0" err="1"/>
              <a:t>nikotiini</a:t>
            </a:r>
            <a:r>
              <a:rPr lang="en-US" dirty="0"/>
              <a:t> </a:t>
            </a:r>
            <a:r>
              <a:rPr lang="en-US" dirty="0" err="1"/>
              <a:t>imeytyy</a:t>
            </a:r>
            <a:r>
              <a:rPr lang="en-US" dirty="0"/>
              <a:t> </a:t>
            </a:r>
            <a:r>
              <a:rPr lang="en-US" dirty="0" err="1"/>
              <a:t>elimistöön</a:t>
            </a:r>
            <a:r>
              <a:rPr lang="en-US" dirty="0"/>
              <a:t>. </a:t>
            </a:r>
            <a:r>
              <a:rPr lang="en-US" dirty="0" err="1"/>
              <a:t>Riskinä</a:t>
            </a:r>
            <a:r>
              <a:rPr lang="en-US" dirty="0"/>
              <a:t> on </a:t>
            </a:r>
            <a:r>
              <a:rPr lang="en-US" dirty="0" err="1"/>
              <a:t>suun</a:t>
            </a:r>
            <a:r>
              <a:rPr lang="en-US" dirty="0"/>
              <a:t> </a:t>
            </a:r>
            <a:r>
              <a:rPr lang="en-US" dirty="0" err="1"/>
              <a:t>limakalvojen</a:t>
            </a:r>
            <a:r>
              <a:rPr lang="en-US" dirty="0"/>
              <a:t> </a:t>
            </a:r>
            <a:r>
              <a:rPr lang="en-US" dirty="0" err="1"/>
              <a:t>rikkoutuminen</a:t>
            </a:r>
            <a:r>
              <a:rPr lang="en-US" dirty="0"/>
              <a:t> ja </a:t>
            </a:r>
            <a:r>
              <a:rPr lang="en-US" dirty="0" err="1"/>
              <a:t>tulehdukset</a:t>
            </a:r>
            <a:r>
              <a:rPr lang="en-US" dirty="0"/>
              <a:t>, </a:t>
            </a:r>
            <a:r>
              <a:rPr lang="en-US" dirty="0" err="1"/>
              <a:t>nikotiinimyrkytys</a:t>
            </a:r>
            <a:r>
              <a:rPr lang="en-US" dirty="0"/>
              <a:t>, </a:t>
            </a:r>
            <a:r>
              <a:rPr lang="en-US" dirty="0" err="1"/>
              <a:t>sekä</a:t>
            </a:r>
            <a:r>
              <a:rPr lang="en-US" dirty="0"/>
              <a:t> </a:t>
            </a:r>
            <a:r>
              <a:rPr lang="en-US" dirty="0" err="1"/>
              <a:t>myös</a:t>
            </a:r>
            <a:r>
              <a:rPr lang="en-US" dirty="0"/>
              <a:t> </a:t>
            </a:r>
            <a:r>
              <a:rPr lang="en-US" dirty="0" err="1"/>
              <a:t>yhteys</a:t>
            </a:r>
            <a:r>
              <a:rPr lang="en-US" dirty="0"/>
              <a:t> </a:t>
            </a:r>
            <a:r>
              <a:rPr lang="en-US" dirty="0" err="1"/>
              <a:t>suun</a:t>
            </a:r>
            <a:r>
              <a:rPr lang="en-US" dirty="0"/>
              <a:t> </a:t>
            </a:r>
            <a:r>
              <a:rPr lang="en-US" dirty="0" err="1"/>
              <a:t>alueen</a:t>
            </a:r>
            <a:r>
              <a:rPr lang="en-US" dirty="0"/>
              <a:t> </a:t>
            </a:r>
            <a:r>
              <a:rPr lang="en-US" dirty="0" err="1"/>
              <a:t>syöpiin</a:t>
            </a:r>
            <a:r>
              <a:rPr lang="en-US" dirty="0"/>
              <a:t>.</a:t>
            </a:r>
          </a:p>
          <a:p>
            <a:pPr marL="228600" indent="-228600">
              <a:buAutoNum type="arabicPeriod"/>
            </a:pPr>
            <a:r>
              <a:rPr lang="en-US" dirty="0" err="1"/>
              <a:t>Nikotiini</a:t>
            </a:r>
            <a:r>
              <a:rPr lang="en-US" dirty="0"/>
              <a:t>. </a:t>
            </a:r>
          </a:p>
          <a:p>
            <a:pPr marL="228600" indent="-228600">
              <a:buAutoNum type="arabicPeriod"/>
            </a:pPr>
            <a:r>
              <a:rPr lang="en-US" dirty="0" err="1"/>
              <a:t>Kaikki</a:t>
            </a:r>
            <a:r>
              <a:rPr lang="en-US" dirty="0"/>
              <a:t> </a:t>
            </a:r>
            <a:r>
              <a:rPr lang="en-US" dirty="0" err="1"/>
              <a:t>vastaukset</a:t>
            </a:r>
            <a:r>
              <a:rPr lang="en-US" dirty="0"/>
              <a:t> </a:t>
            </a:r>
            <a:r>
              <a:rPr lang="en-US" dirty="0" err="1"/>
              <a:t>ovat</a:t>
            </a:r>
            <a:r>
              <a:rPr lang="en-US" dirty="0"/>
              <a:t> </a:t>
            </a:r>
            <a:r>
              <a:rPr lang="en-US" dirty="0" err="1"/>
              <a:t>oikein</a:t>
            </a:r>
            <a:r>
              <a:rPr lang="en-US" dirty="0"/>
              <a:t>.</a:t>
            </a:r>
          </a:p>
          <a:p>
            <a:pPr marL="228600" indent="-228600">
              <a:buAutoNum type="arabicPeriod"/>
            </a:pPr>
            <a:r>
              <a:rPr lang="en-US" dirty="0" err="1"/>
              <a:t>Totta</a:t>
            </a:r>
            <a:r>
              <a:rPr lang="en-US" dirty="0"/>
              <a:t>. </a:t>
            </a:r>
            <a:r>
              <a:rPr lang="en-US" dirty="0" err="1"/>
              <a:t>Tutkimuksissa</a:t>
            </a:r>
            <a:r>
              <a:rPr lang="en-US" dirty="0"/>
              <a:t> </a:t>
            </a:r>
            <a:r>
              <a:rPr lang="en-US" dirty="0" err="1"/>
              <a:t>myös</a:t>
            </a:r>
            <a:r>
              <a:rPr lang="en-US" dirty="0"/>
              <a:t> </a:t>
            </a:r>
            <a:r>
              <a:rPr lang="en-US" dirty="0" err="1"/>
              <a:t>nikotiinittomista</a:t>
            </a:r>
            <a:r>
              <a:rPr lang="en-US" dirty="0"/>
              <a:t> vape-</a:t>
            </a:r>
            <a:r>
              <a:rPr lang="en-US" dirty="0" err="1"/>
              <a:t>nesteistä</a:t>
            </a:r>
            <a:r>
              <a:rPr lang="en-US" dirty="0"/>
              <a:t> on </a:t>
            </a:r>
            <a:r>
              <a:rPr lang="en-US" dirty="0" err="1"/>
              <a:t>löydetty</a:t>
            </a:r>
            <a:r>
              <a:rPr lang="en-US" dirty="0"/>
              <a:t> </a:t>
            </a:r>
            <a:r>
              <a:rPr lang="en-US" dirty="0" err="1"/>
              <a:t>isojakin</a:t>
            </a:r>
            <a:r>
              <a:rPr lang="en-US" dirty="0"/>
              <a:t> </a:t>
            </a:r>
            <a:r>
              <a:rPr lang="en-US" dirty="0" err="1"/>
              <a:t>määriä</a:t>
            </a:r>
            <a:r>
              <a:rPr lang="en-US" dirty="0"/>
              <a:t> </a:t>
            </a:r>
            <a:r>
              <a:rPr lang="en-US" dirty="0" err="1"/>
              <a:t>nikotiinia</a:t>
            </a:r>
            <a:r>
              <a:rPr lang="en-US" dirty="0"/>
              <a:t>. </a:t>
            </a:r>
          </a:p>
          <a:p>
            <a:pPr marL="228600" indent="-228600">
              <a:buAutoNum type="arabicPeriod"/>
            </a:pPr>
            <a:r>
              <a:rPr lang="en-US" dirty="0" err="1"/>
              <a:t>Kaikki</a:t>
            </a:r>
            <a:r>
              <a:rPr lang="en-US" dirty="0"/>
              <a:t> </a:t>
            </a:r>
            <a:r>
              <a:rPr lang="en-US" dirty="0" err="1"/>
              <a:t>vastaukset</a:t>
            </a:r>
            <a:r>
              <a:rPr lang="en-US" dirty="0"/>
              <a:t> </a:t>
            </a:r>
            <a:r>
              <a:rPr lang="en-US" dirty="0" err="1"/>
              <a:t>ovat</a:t>
            </a:r>
            <a:r>
              <a:rPr lang="en-US" dirty="0"/>
              <a:t> </a:t>
            </a:r>
            <a:r>
              <a:rPr lang="en-US" dirty="0" err="1"/>
              <a:t>oikein</a:t>
            </a:r>
            <a:r>
              <a:rPr lang="en-US" dirty="0"/>
              <a:t>.</a:t>
            </a:r>
          </a:p>
          <a:p>
            <a:pPr marL="228600" indent="-228600">
              <a:buAutoNum type="arabicPeriod"/>
            </a:pPr>
            <a:r>
              <a:rPr lang="en-US" dirty="0" err="1"/>
              <a:t>Totta</a:t>
            </a:r>
            <a:r>
              <a:rPr lang="en-US" dirty="0"/>
              <a:t>. </a:t>
            </a:r>
            <a:r>
              <a:rPr lang="en-US" dirty="0" err="1"/>
              <a:t>Päihteissä</a:t>
            </a:r>
            <a:r>
              <a:rPr lang="en-US" dirty="0"/>
              <a:t> </a:t>
            </a:r>
            <a:r>
              <a:rPr lang="en-US" dirty="0" err="1"/>
              <a:t>aine</a:t>
            </a:r>
            <a:r>
              <a:rPr lang="en-US" dirty="0"/>
              <a:t> </a:t>
            </a:r>
            <a:r>
              <a:rPr lang="en-US" dirty="0" err="1"/>
              <a:t>addiktoi</a:t>
            </a:r>
            <a:r>
              <a:rPr lang="en-US" dirty="0"/>
              <a:t>. </a:t>
            </a:r>
            <a:r>
              <a:rPr lang="en-US" dirty="0" err="1"/>
              <a:t>Muussa</a:t>
            </a:r>
            <a:r>
              <a:rPr lang="en-US" dirty="0"/>
              <a:t> </a:t>
            </a:r>
            <a:r>
              <a:rPr lang="en-US" dirty="0" err="1"/>
              <a:t>toiminnassa</a:t>
            </a:r>
            <a:r>
              <a:rPr lang="en-US" dirty="0"/>
              <a:t> </a:t>
            </a:r>
            <a:r>
              <a:rPr lang="en-US" dirty="0" err="1"/>
              <a:t>kyse</a:t>
            </a:r>
            <a:r>
              <a:rPr lang="en-US" dirty="0"/>
              <a:t> on </a:t>
            </a:r>
            <a:r>
              <a:rPr lang="en-US" dirty="0" err="1"/>
              <a:t>hyvänolon</a:t>
            </a:r>
            <a:r>
              <a:rPr lang="en-US" dirty="0"/>
              <a:t> </a:t>
            </a:r>
            <a:r>
              <a:rPr lang="en-US" dirty="0" err="1"/>
              <a:t>tunteesta</a:t>
            </a:r>
            <a:r>
              <a:rPr lang="en-US" dirty="0"/>
              <a:t> </a:t>
            </a:r>
            <a:r>
              <a:rPr lang="en-US" dirty="0" err="1"/>
              <a:t>kun</a:t>
            </a:r>
            <a:r>
              <a:rPr lang="en-US" dirty="0"/>
              <a:t> </a:t>
            </a:r>
            <a:r>
              <a:rPr lang="en-US" dirty="0" err="1"/>
              <a:t>dopamiinia</a:t>
            </a:r>
            <a:r>
              <a:rPr lang="en-US" dirty="0"/>
              <a:t> </a:t>
            </a:r>
            <a:r>
              <a:rPr lang="en-US" dirty="0" err="1"/>
              <a:t>erittyy</a:t>
            </a:r>
            <a:r>
              <a:rPr lang="en-US" dirty="0"/>
              <a:t>.</a:t>
            </a:r>
          </a:p>
          <a:p>
            <a:pPr marL="228600" indent="-228600">
              <a:buAutoNum type="arabicPeriod"/>
            </a:pPr>
            <a:r>
              <a:rPr lang="en-US" dirty="0" err="1"/>
              <a:t>Totta</a:t>
            </a:r>
            <a:r>
              <a:rPr lang="en-US" dirty="0"/>
              <a:t>. </a:t>
            </a:r>
            <a:r>
              <a:rPr lang="en-US" dirty="0" err="1"/>
              <a:t>Yhdessä</a:t>
            </a:r>
            <a:r>
              <a:rPr lang="en-US" dirty="0"/>
              <a:t> </a:t>
            </a:r>
            <a:r>
              <a:rPr lang="en-US" dirty="0" err="1"/>
              <a:t>voidaan</a:t>
            </a:r>
            <a:r>
              <a:rPr lang="en-US" dirty="0"/>
              <a:t> </a:t>
            </a:r>
            <a:r>
              <a:rPr lang="en-US" dirty="0" err="1"/>
              <a:t>käydä</a:t>
            </a:r>
            <a:r>
              <a:rPr lang="en-US" dirty="0"/>
              <a:t> </a:t>
            </a:r>
            <a:r>
              <a:rPr lang="en-US" dirty="0" err="1"/>
              <a:t>läpi</a:t>
            </a:r>
            <a:r>
              <a:rPr lang="en-US" dirty="0"/>
              <a:t> </a:t>
            </a:r>
            <a:r>
              <a:rPr lang="en-US" dirty="0" err="1"/>
              <a:t>miten</a:t>
            </a:r>
            <a:r>
              <a:rPr lang="en-US" dirty="0"/>
              <a:t> </a:t>
            </a:r>
            <a:r>
              <a:rPr lang="en-US" dirty="0" err="1"/>
              <a:t>monella</a:t>
            </a:r>
            <a:r>
              <a:rPr lang="en-US" dirty="0"/>
              <a:t> </a:t>
            </a:r>
            <a:r>
              <a:rPr lang="en-US" dirty="0" err="1"/>
              <a:t>tavalla</a:t>
            </a:r>
            <a:r>
              <a:rPr lang="en-US" dirty="0"/>
              <a:t> </a:t>
            </a:r>
            <a:r>
              <a:rPr lang="en-US" dirty="0" err="1"/>
              <a:t>alkoholi</a:t>
            </a:r>
            <a:r>
              <a:rPr lang="en-US" dirty="0"/>
              <a:t> </a:t>
            </a:r>
            <a:r>
              <a:rPr lang="en-US" dirty="0" err="1"/>
              <a:t>aiheuttaa</a:t>
            </a:r>
            <a:r>
              <a:rPr lang="en-US" dirty="0"/>
              <a:t> </a:t>
            </a:r>
            <a:r>
              <a:rPr lang="en-US" dirty="0" err="1"/>
              <a:t>kuolemantapauksia</a:t>
            </a:r>
            <a:r>
              <a:rPr lang="en-US" dirty="0"/>
              <a:t> </a:t>
            </a:r>
            <a:r>
              <a:rPr lang="en-US" dirty="0" err="1"/>
              <a:t>Suomessa</a:t>
            </a:r>
            <a:r>
              <a:rPr lang="en-US" dirty="0"/>
              <a:t>. </a:t>
            </a:r>
            <a:r>
              <a:rPr lang="en-US" dirty="0" err="1"/>
              <a:t>Yleisimpiä</a:t>
            </a:r>
            <a:r>
              <a:rPr lang="en-US" dirty="0"/>
              <a:t> </a:t>
            </a:r>
            <a:r>
              <a:rPr lang="en-US" dirty="0" err="1"/>
              <a:t>syitä</a:t>
            </a:r>
            <a:r>
              <a:rPr lang="en-US" dirty="0"/>
              <a:t> </a:t>
            </a:r>
            <a:r>
              <a:rPr lang="en-US" dirty="0" err="1"/>
              <a:t>ovat</a:t>
            </a:r>
            <a:r>
              <a:rPr lang="en-US" dirty="0"/>
              <a:t> </a:t>
            </a:r>
            <a:r>
              <a:rPr lang="en-US" dirty="0" err="1"/>
              <a:t>rattijuopumukset</a:t>
            </a:r>
            <a:r>
              <a:rPr lang="en-US" dirty="0"/>
              <a:t>, </a:t>
            </a:r>
            <a:r>
              <a:rPr lang="en-US" dirty="0" err="1"/>
              <a:t>onnettomuudet</a:t>
            </a:r>
            <a:r>
              <a:rPr lang="en-US" dirty="0"/>
              <a:t>, </a:t>
            </a:r>
            <a:r>
              <a:rPr lang="en-US" dirty="0" err="1"/>
              <a:t>hukkumiskuolemat</a:t>
            </a:r>
            <a:r>
              <a:rPr lang="en-US" dirty="0"/>
              <a:t>, </a:t>
            </a:r>
            <a:r>
              <a:rPr lang="en-US" dirty="0" err="1"/>
              <a:t>terveyshaitat</a:t>
            </a:r>
            <a:r>
              <a:rPr lang="en-US" dirty="0"/>
              <a:t>, </a:t>
            </a:r>
            <a:r>
              <a:rPr lang="en-US" dirty="0" err="1"/>
              <a:t>myrkytykset</a:t>
            </a:r>
            <a:r>
              <a:rPr lang="en-US" dirty="0"/>
              <a:t> </a:t>
            </a:r>
            <a:r>
              <a:rPr lang="en-US" dirty="0" err="1"/>
              <a:t>jne</a:t>
            </a:r>
            <a:r>
              <a:rPr lang="en-US" dirty="0"/>
              <a:t>.</a:t>
            </a:r>
          </a:p>
          <a:p>
            <a:pPr marL="228600" indent="-228600">
              <a:buAutoNum type="arabicPeriod"/>
            </a:pPr>
            <a:r>
              <a:rPr lang="en-US" dirty="0" err="1"/>
              <a:t>Tarua</a:t>
            </a:r>
            <a:r>
              <a:rPr lang="en-US" dirty="0"/>
              <a:t>. </a:t>
            </a:r>
            <a:r>
              <a:rPr lang="en-US" dirty="0" err="1"/>
              <a:t>Seuraavassa</a:t>
            </a:r>
            <a:r>
              <a:rPr lang="en-US" dirty="0"/>
              <a:t> </a:t>
            </a:r>
            <a:r>
              <a:rPr lang="en-US" dirty="0" err="1"/>
              <a:t>diassa</a:t>
            </a:r>
            <a:r>
              <a:rPr lang="en-US" dirty="0"/>
              <a:t> on video, </a:t>
            </a:r>
            <a:r>
              <a:rPr lang="en-US" dirty="0" err="1"/>
              <a:t>jossa</a:t>
            </a:r>
            <a:r>
              <a:rPr lang="en-US" dirty="0"/>
              <a:t> </a:t>
            </a:r>
            <a:r>
              <a:rPr lang="en-US" dirty="0" err="1"/>
              <a:t>vapen</a:t>
            </a:r>
            <a:r>
              <a:rPr lang="en-US" dirty="0"/>
              <a:t> </a:t>
            </a:r>
            <a:r>
              <a:rPr lang="en-US" dirty="0" err="1"/>
              <a:t>haitoista</a:t>
            </a:r>
            <a:r>
              <a:rPr lang="en-US" dirty="0"/>
              <a:t> </a:t>
            </a:r>
            <a:r>
              <a:rPr lang="en-US" dirty="0" err="1"/>
              <a:t>kerrotaan</a:t>
            </a:r>
            <a:r>
              <a:rPr lang="en-US" dirty="0"/>
              <a:t>. </a:t>
            </a:r>
            <a:r>
              <a:rPr lang="en-US" dirty="0" err="1"/>
              <a:t>Vapen</a:t>
            </a:r>
            <a:r>
              <a:rPr lang="en-US" dirty="0"/>
              <a:t> </a:t>
            </a:r>
            <a:r>
              <a:rPr lang="en-US" dirty="0" err="1"/>
              <a:t>makunesteistä</a:t>
            </a:r>
            <a:r>
              <a:rPr lang="en-US" dirty="0"/>
              <a:t> </a:t>
            </a:r>
            <a:r>
              <a:rPr lang="en-US" dirty="0" err="1"/>
              <a:t>muodostuu</a:t>
            </a:r>
            <a:r>
              <a:rPr lang="en-US" dirty="0"/>
              <a:t> </a:t>
            </a:r>
            <a:r>
              <a:rPr lang="en-US" dirty="0" err="1"/>
              <a:t>myrkyllisiä</a:t>
            </a:r>
            <a:r>
              <a:rPr lang="en-US" dirty="0"/>
              <a:t> </a:t>
            </a:r>
            <a:r>
              <a:rPr lang="en-US" dirty="0" err="1"/>
              <a:t>yhdisteitä</a:t>
            </a:r>
            <a:r>
              <a:rPr lang="en-US" dirty="0"/>
              <a:t> </a:t>
            </a:r>
            <a:r>
              <a:rPr lang="en-US" dirty="0" err="1"/>
              <a:t>höyrystettynä</a:t>
            </a:r>
            <a:r>
              <a:rPr lang="en-US" dirty="0"/>
              <a:t>.</a:t>
            </a:r>
          </a:p>
          <a:p>
            <a:pPr marL="228600" indent="-228600">
              <a:buAutoNum type="arabicPeriod"/>
            </a:pPr>
            <a:r>
              <a:rPr lang="en-US" dirty="0" err="1"/>
              <a:t>Totta</a:t>
            </a:r>
            <a:r>
              <a:rPr lang="en-US" dirty="0"/>
              <a:t>. </a:t>
            </a:r>
            <a:r>
              <a:rPr lang="en-US" dirty="0" err="1"/>
              <a:t>Pitkäkestoinen</a:t>
            </a:r>
            <a:r>
              <a:rPr lang="en-US" dirty="0"/>
              <a:t> </a:t>
            </a:r>
            <a:r>
              <a:rPr lang="en-US" dirty="0" err="1"/>
              <a:t>säännöllinen</a:t>
            </a:r>
            <a:r>
              <a:rPr lang="en-US" dirty="0"/>
              <a:t> </a:t>
            </a:r>
            <a:r>
              <a:rPr lang="en-US" dirty="0" err="1"/>
              <a:t>päihteidenkäyttö</a:t>
            </a:r>
            <a:r>
              <a:rPr lang="en-US" dirty="0"/>
              <a:t> </a:t>
            </a:r>
            <a:r>
              <a:rPr lang="en-US" dirty="0" err="1"/>
              <a:t>aiheuttaa</a:t>
            </a:r>
            <a:r>
              <a:rPr lang="en-US" dirty="0"/>
              <a:t> </a:t>
            </a:r>
            <a:r>
              <a:rPr lang="en-US" dirty="0" err="1"/>
              <a:t>aina</a:t>
            </a:r>
            <a:r>
              <a:rPr lang="en-US" dirty="0"/>
              <a:t> </a:t>
            </a:r>
            <a:r>
              <a:rPr lang="en-US" dirty="0" err="1"/>
              <a:t>riippuvuuden</a:t>
            </a:r>
            <a:r>
              <a:rPr lang="en-US" dirty="0"/>
              <a:t>. Se </a:t>
            </a:r>
            <a:r>
              <a:rPr lang="en-US" dirty="0" err="1"/>
              <a:t>miten</a:t>
            </a:r>
            <a:r>
              <a:rPr lang="en-US" dirty="0"/>
              <a:t> </a:t>
            </a:r>
            <a:r>
              <a:rPr lang="en-US" dirty="0" err="1"/>
              <a:t>nopeasti</a:t>
            </a:r>
            <a:r>
              <a:rPr lang="en-US" dirty="0"/>
              <a:t>, on </a:t>
            </a:r>
            <a:r>
              <a:rPr lang="en-US" dirty="0" err="1"/>
              <a:t>kuitenkin</a:t>
            </a:r>
            <a:r>
              <a:rPr lang="en-US" dirty="0"/>
              <a:t> </a:t>
            </a:r>
            <a:r>
              <a:rPr lang="en-US" dirty="0" err="1"/>
              <a:t>yksilöllistä</a:t>
            </a:r>
            <a:r>
              <a:rPr lang="en-US" dirty="0"/>
              <a:t>. </a:t>
            </a:r>
            <a:r>
              <a:rPr lang="en-US" dirty="0" err="1"/>
              <a:t>Tämä</a:t>
            </a:r>
            <a:r>
              <a:rPr lang="en-US" dirty="0"/>
              <a:t> </a:t>
            </a:r>
            <a:r>
              <a:rPr lang="en-US" dirty="0" err="1"/>
              <a:t>aihe</a:t>
            </a:r>
            <a:r>
              <a:rPr lang="en-US" dirty="0"/>
              <a:t> on 2. </a:t>
            </a:r>
            <a:r>
              <a:rPr lang="en-US" dirty="0" err="1"/>
              <a:t>tunnin</a:t>
            </a:r>
            <a:r>
              <a:rPr lang="en-US" dirty="0"/>
              <a:t> </a:t>
            </a:r>
            <a:r>
              <a:rPr lang="en-US" dirty="0" err="1"/>
              <a:t>alussa</a:t>
            </a:r>
            <a:r>
              <a:rPr lang="en-US" dirty="0"/>
              <a:t> </a:t>
            </a:r>
            <a:r>
              <a:rPr lang="en-US" dirty="0" err="1"/>
              <a:t>jolloin</a:t>
            </a:r>
            <a:r>
              <a:rPr lang="en-US" dirty="0"/>
              <a:t> </a:t>
            </a:r>
            <a:r>
              <a:rPr lang="en-US" dirty="0" err="1"/>
              <a:t>asiaan</a:t>
            </a:r>
            <a:r>
              <a:rPr lang="en-US" dirty="0"/>
              <a:t> </a:t>
            </a:r>
            <a:r>
              <a:rPr lang="en-US" dirty="0" err="1"/>
              <a:t>voi</a:t>
            </a:r>
            <a:r>
              <a:rPr lang="en-US" dirty="0"/>
              <a:t> </a:t>
            </a:r>
            <a:r>
              <a:rPr lang="en-US" dirty="0" err="1"/>
              <a:t>palata</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3</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Riippuvuus</a:t>
            </a:r>
            <a:r>
              <a:rPr lang="en-US">
                <a:cs typeface="Calibri"/>
              </a:rPr>
              <a:t> (</a:t>
            </a:r>
            <a:r>
              <a:rPr lang="en-US" err="1">
                <a:cs typeface="Calibri"/>
              </a:rPr>
              <a:t>addiktio</a:t>
            </a:r>
            <a:r>
              <a:rPr lang="en-US">
                <a:cs typeface="Calibri"/>
              </a:rPr>
              <a:t>) on </a:t>
            </a:r>
            <a:r>
              <a:rPr lang="en-US" err="1">
                <a:cs typeface="Calibri"/>
              </a:rPr>
              <a:t>pakonomainen</a:t>
            </a:r>
            <a:r>
              <a:rPr lang="en-US">
                <a:cs typeface="Calibri"/>
              </a:rPr>
              <a:t> </a:t>
            </a:r>
            <a:r>
              <a:rPr lang="en-US" err="1">
                <a:cs typeface="Calibri"/>
              </a:rPr>
              <a:t>tarve</a:t>
            </a:r>
            <a:r>
              <a:rPr lang="en-US">
                <a:cs typeface="Calibri"/>
              </a:rPr>
              <a:t> </a:t>
            </a:r>
            <a:r>
              <a:rPr lang="en-US" err="1">
                <a:cs typeface="Calibri"/>
              </a:rPr>
              <a:t>johonkin</a:t>
            </a:r>
            <a:r>
              <a:rPr lang="en-US">
                <a:cs typeface="Calibri"/>
              </a:rPr>
              <a:t> </a:t>
            </a:r>
            <a:r>
              <a:rPr lang="en-US" err="1">
                <a:cs typeface="Calibri"/>
              </a:rPr>
              <a:t>toimintaan</a:t>
            </a:r>
            <a:r>
              <a:rPr lang="en-US">
                <a:cs typeface="Calibri"/>
              </a:rPr>
              <a:t> tai </a:t>
            </a:r>
            <a:r>
              <a:rPr lang="en-US" err="1">
                <a:cs typeface="Calibri"/>
              </a:rPr>
              <a:t>aineeseen</a:t>
            </a:r>
            <a:r>
              <a:rPr lang="en-US">
                <a:cs typeface="Calibri"/>
              </a:rPr>
              <a:t>. </a:t>
            </a:r>
          </a:p>
          <a:p>
            <a:pPr marL="171450" indent="-171450">
              <a:buFont typeface="Arial"/>
              <a:buChar char="•"/>
            </a:pPr>
            <a:r>
              <a:rPr lang="en-US" err="1">
                <a:cs typeface="Calibri"/>
              </a:rPr>
              <a:t>Riippuvaiseksi</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mistä</a:t>
            </a:r>
            <a:r>
              <a:rPr lang="en-US">
                <a:cs typeface="Calibri"/>
              </a:rPr>
              <a:t> </a:t>
            </a:r>
            <a:r>
              <a:rPr lang="en-US" err="1">
                <a:cs typeface="Calibri"/>
              </a:rPr>
              <a:t>tahansa</a:t>
            </a:r>
            <a:r>
              <a:rPr lang="en-US">
                <a:cs typeface="Calibri"/>
              </a:rPr>
              <a:t> </a:t>
            </a:r>
            <a:r>
              <a:rPr lang="en-US" err="1">
                <a:cs typeface="Calibri"/>
              </a:rPr>
              <a:t>asiasta</a:t>
            </a:r>
            <a:r>
              <a:rPr lang="en-US">
                <a:cs typeface="Calibri"/>
              </a:rPr>
              <a:t>, </a:t>
            </a:r>
            <a:r>
              <a:rPr lang="en-US" err="1">
                <a:cs typeface="Calibri"/>
              </a:rPr>
              <a:t>joka</a:t>
            </a:r>
            <a:r>
              <a:rPr lang="en-US">
                <a:cs typeface="Calibri"/>
              </a:rPr>
              <a:t> </a:t>
            </a:r>
            <a:r>
              <a:rPr lang="en-US" err="1">
                <a:cs typeface="Calibri"/>
              </a:rPr>
              <a:t>tuottaa</a:t>
            </a:r>
            <a:r>
              <a:rPr lang="en-US">
                <a:cs typeface="Calibri"/>
              </a:rPr>
              <a:t> </a:t>
            </a:r>
            <a:r>
              <a:rPr lang="en-US" err="1">
                <a:cs typeface="Calibri"/>
              </a:rPr>
              <a:t>hyvää</a:t>
            </a:r>
            <a:r>
              <a:rPr lang="en-US">
                <a:cs typeface="Calibri"/>
              </a:rPr>
              <a:t> </a:t>
            </a:r>
            <a:r>
              <a:rPr lang="en-US" err="1">
                <a:cs typeface="Calibri"/>
              </a:rPr>
              <a:t>oloa</a:t>
            </a:r>
            <a:r>
              <a:rPr lang="en-US">
                <a:cs typeface="Calibri"/>
              </a:rPr>
              <a:t>. </a:t>
            </a:r>
            <a:r>
              <a:rPr lang="en-US" err="1">
                <a:cs typeface="Calibri"/>
              </a:rPr>
              <a:t>Päihteiden</a:t>
            </a:r>
            <a:r>
              <a:rPr lang="en-US">
                <a:cs typeface="Calibri"/>
              </a:rPr>
              <a:t> </a:t>
            </a:r>
            <a:r>
              <a:rPr lang="en-US" err="1">
                <a:cs typeface="Calibri"/>
              </a:rPr>
              <a:t>lisäksi</a:t>
            </a:r>
            <a:r>
              <a:rPr lang="en-US">
                <a:cs typeface="Calibri"/>
              </a:rPr>
              <a:t> </a:t>
            </a:r>
            <a:r>
              <a:rPr lang="en-US" err="1">
                <a:cs typeface="Calibri"/>
              </a:rPr>
              <a:t>esim</a:t>
            </a:r>
            <a:r>
              <a:rPr lang="en-US">
                <a:cs typeface="Calibri"/>
              </a:rPr>
              <a:t>. </a:t>
            </a:r>
            <a:r>
              <a:rPr lang="en-US" err="1">
                <a:cs typeface="Calibri"/>
              </a:rPr>
              <a:t>kahvi</a:t>
            </a:r>
            <a:r>
              <a:rPr lang="en-US">
                <a:cs typeface="Calibri"/>
              </a:rPr>
              <a:t>, </a:t>
            </a:r>
            <a:r>
              <a:rPr lang="en-US" err="1">
                <a:cs typeface="Calibri"/>
              </a:rPr>
              <a:t>urheilu</a:t>
            </a:r>
            <a:r>
              <a:rPr lang="en-US">
                <a:cs typeface="Calibri"/>
              </a:rPr>
              <a:t>, </a:t>
            </a:r>
            <a:r>
              <a:rPr lang="en-US" err="1">
                <a:cs typeface="Calibri"/>
              </a:rPr>
              <a:t>puhelin</a:t>
            </a:r>
            <a:r>
              <a:rPr lang="en-US">
                <a:cs typeface="Calibri"/>
              </a:rPr>
              <a:t>, </a:t>
            </a:r>
            <a:r>
              <a:rPr lang="en-US" err="1">
                <a:cs typeface="Calibri"/>
              </a:rPr>
              <a:t>pelit</a:t>
            </a:r>
            <a:r>
              <a:rPr lang="en-US">
                <a:cs typeface="Calibri"/>
              </a:rPr>
              <a:t>, </a:t>
            </a:r>
            <a:r>
              <a:rPr lang="en-US" err="1">
                <a:cs typeface="Calibri"/>
              </a:rPr>
              <a:t>sokeri</a:t>
            </a:r>
            <a:r>
              <a:rPr lang="en-US">
                <a:cs typeface="Calibri"/>
              </a:rPr>
              <a:t>, </a:t>
            </a:r>
            <a:r>
              <a:rPr lang="en-US" err="1">
                <a:cs typeface="Calibri"/>
              </a:rPr>
              <a:t>energiajuomat</a:t>
            </a:r>
            <a:r>
              <a:rPr lang="en-US">
                <a:cs typeface="Calibri"/>
              </a:rPr>
              <a:t> </a:t>
            </a:r>
            <a:r>
              <a:rPr lang="en-US" err="1">
                <a:cs typeface="Calibri"/>
              </a:rPr>
              <a:t>yms</a:t>
            </a:r>
            <a:r>
              <a:rPr lang="en-US">
                <a:cs typeface="Calibri"/>
              </a:rPr>
              <a:t>.</a:t>
            </a:r>
          </a:p>
          <a:p>
            <a:endParaRPr lang="en-US">
              <a:cs typeface="Calibri"/>
            </a:endParaRPr>
          </a:p>
          <a:p>
            <a:pPr marL="171450" indent="-171450">
              <a:buFont typeface="Arial"/>
              <a:buChar char="•"/>
            </a:pPr>
            <a:r>
              <a:rPr lang="en-US">
                <a:cs typeface="Calibri"/>
              </a:rPr>
              <a:t>Dian </a:t>
            </a:r>
            <a:r>
              <a:rPr lang="en-US" err="1">
                <a:cs typeface="Calibri"/>
              </a:rPr>
              <a:t>kuvasta</a:t>
            </a:r>
            <a:r>
              <a:rPr lang="en-US">
                <a:cs typeface="Calibri"/>
              </a:rPr>
              <a:t> </a:t>
            </a:r>
            <a:r>
              <a:rPr lang="en-US" err="1">
                <a:cs typeface="Calibri"/>
              </a:rPr>
              <a:t>voidaan</a:t>
            </a:r>
            <a:r>
              <a:rPr lang="en-US">
                <a:cs typeface="Calibri"/>
              </a:rPr>
              <a:t> </a:t>
            </a:r>
            <a:r>
              <a:rPr lang="en-US" err="1">
                <a:cs typeface="Calibri"/>
              </a:rPr>
              <a:t>poimia</a:t>
            </a:r>
            <a:r>
              <a:rPr lang="en-US">
                <a:cs typeface="Calibri"/>
              </a:rPr>
              <a:t> </a:t>
            </a:r>
            <a:r>
              <a:rPr lang="en-US" err="1">
                <a:cs typeface="Calibri"/>
              </a:rPr>
              <a:t>asioita</a:t>
            </a:r>
            <a:r>
              <a:rPr lang="en-US">
                <a:cs typeface="Calibri"/>
              </a:rPr>
              <a:t> </a:t>
            </a:r>
            <a:r>
              <a:rPr lang="en-US" err="1">
                <a:cs typeface="Calibri"/>
              </a:rPr>
              <a:t>mitä</a:t>
            </a:r>
            <a:r>
              <a:rPr lang="en-US">
                <a:cs typeface="Calibri"/>
              </a:rPr>
              <a:t> </a:t>
            </a:r>
            <a:r>
              <a:rPr lang="en-US" err="1">
                <a:cs typeface="Calibri"/>
              </a:rPr>
              <a:t>oppilailla</a:t>
            </a:r>
            <a:r>
              <a:rPr lang="en-US">
                <a:cs typeface="Calibri"/>
              </a:rPr>
              <a:t> </a:t>
            </a:r>
            <a:r>
              <a:rPr lang="en-US" err="1">
                <a:cs typeface="Calibri"/>
              </a:rPr>
              <a:t>siitä</a:t>
            </a:r>
            <a:r>
              <a:rPr lang="en-US">
                <a:cs typeface="Calibri"/>
              </a:rPr>
              <a:t> </a:t>
            </a:r>
            <a:r>
              <a:rPr lang="en-US" err="1">
                <a:cs typeface="Calibri"/>
              </a:rPr>
              <a:t>nousee</a:t>
            </a:r>
            <a:r>
              <a:rPr lang="en-US">
                <a:cs typeface="Calibri"/>
              </a:rPr>
              <a:t> </a:t>
            </a:r>
            <a:r>
              <a:rPr lang="en-US" err="1">
                <a:cs typeface="Calibri"/>
              </a:rPr>
              <a:t>mieleen</a:t>
            </a:r>
            <a:r>
              <a:rPr lang="en-US">
                <a:cs typeface="Calibri"/>
              </a:rPr>
              <a:t>. </a:t>
            </a:r>
          </a:p>
          <a:p>
            <a:pPr marL="171450" indent="-171450">
              <a:buFont typeface="Arial"/>
              <a:buChar char="•"/>
            </a:pPr>
            <a:r>
              <a:rPr lang="en-US" err="1">
                <a:cs typeface="Calibri"/>
              </a:rPr>
              <a:t>Hyviä</a:t>
            </a:r>
            <a:r>
              <a:rPr lang="en-US">
                <a:cs typeface="Calibri"/>
              </a:rPr>
              <a:t> </a:t>
            </a:r>
            <a:r>
              <a:rPr lang="en-US" err="1">
                <a:cs typeface="Calibri"/>
              </a:rPr>
              <a:t>poimintoja</a:t>
            </a:r>
            <a:r>
              <a:rPr lang="en-US">
                <a:cs typeface="Calibri"/>
              </a:rPr>
              <a:t> </a:t>
            </a:r>
            <a:r>
              <a:rPr lang="en-US" err="1">
                <a:cs typeface="Calibri"/>
              </a:rPr>
              <a:t>ovat</a:t>
            </a:r>
            <a:r>
              <a:rPr lang="en-US">
                <a:cs typeface="Calibri"/>
              </a:rPr>
              <a:t> </a:t>
            </a:r>
            <a:r>
              <a:rPr lang="en-US" err="1">
                <a:cs typeface="Calibri"/>
              </a:rPr>
              <a:t>esim</a:t>
            </a:r>
            <a:r>
              <a:rPr lang="en-US">
                <a:cs typeface="Calibri"/>
              </a:rPr>
              <a:t>. </a:t>
            </a:r>
            <a:r>
              <a:rPr lang="en-US" err="1">
                <a:cs typeface="Calibri"/>
              </a:rPr>
              <a:t>rahanmeno</a:t>
            </a:r>
            <a:r>
              <a:rPr lang="en-US">
                <a:cs typeface="Calibri"/>
              </a:rPr>
              <a:t>, </a:t>
            </a:r>
            <a:r>
              <a:rPr lang="en-US" err="1">
                <a:cs typeface="Calibri"/>
              </a:rPr>
              <a:t>joku</a:t>
            </a:r>
            <a:r>
              <a:rPr lang="en-US">
                <a:cs typeface="Calibri"/>
              </a:rPr>
              <a:t> </a:t>
            </a:r>
            <a:r>
              <a:rPr lang="en-US" err="1">
                <a:cs typeface="Calibri"/>
              </a:rPr>
              <a:t>muu</a:t>
            </a:r>
            <a:r>
              <a:rPr lang="en-US">
                <a:cs typeface="Calibri"/>
              </a:rPr>
              <a:t> </a:t>
            </a:r>
            <a:r>
              <a:rPr lang="en-US" err="1">
                <a:cs typeface="Calibri"/>
              </a:rPr>
              <a:t>tarjoaa</a:t>
            </a:r>
            <a:r>
              <a:rPr lang="en-US">
                <a:cs typeface="Calibri"/>
              </a:rPr>
              <a:t> (</a:t>
            </a:r>
            <a:r>
              <a:rPr lang="en-US" err="1">
                <a:cs typeface="Calibri"/>
              </a:rPr>
              <a:t>mahdollistaminen</a:t>
            </a:r>
            <a:r>
              <a:rPr lang="en-US">
                <a:cs typeface="Calibri"/>
              </a:rPr>
              <a:t>), </a:t>
            </a:r>
            <a:r>
              <a:rPr lang="en-US" err="1">
                <a:cs typeface="Calibri"/>
              </a:rPr>
              <a:t>risti</a:t>
            </a:r>
            <a:r>
              <a:rPr lang="en-US">
                <a:cs typeface="Calibri"/>
              </a:rPr>
              <a:t> </a:t>
            </a:r>
            <a:r>
              <a:rPr lang="en-US" err="1">
                <a:cs typeface="Calibri"/>
              </a:rPr>
              <a:t>taustalla</a:t>
            </a:r>
            <a:r>
              <a:rPr lang="en-US">
                <a:cs typeface="Calibri"/>
              </a:rPr>
              <a:t> (</a:t>
            </a:r>
            <a:r>
              <a:rPr lang="en-US" err="1">
                <a:cs typeface="Calibri"/>
              </a:rPr>
              <a:t>kuoleman</a:t>
            </a:r>
            <a:r>
              <a:rPr lang="en-US">
                <a:cs typeface="Calibri"/>
              </a:rPr>
              <a:t> </a:t>
            </a:r>
            <a:r>
              <a:rPr lang="en-US" err="1">
                <a:cs typeface="Calibri"/>
              </a:rPr>
              <a:t>mahdollisuus</a:t>
            </a:r>
            <a:r>
              <a:rPr lang="en-US">
                <a:cs typeface="Calibri"/>
              </a:rPr>
              <a:t>).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leimautuminen</a:t>
            </a:r>
            <a:r>
              <a:rPr lang="en-US">
                <a:cs typeface="Calibri"/>
              </a:rPr>
              <a:t> (</a:t>
            </a:r>
            <a:r>
              <a:rPr lang="en-US" err="1">
                <a:cs typeface="Calibri"/>
              </a:rPr>
              <a:t>esim</a:t>
            </a:r>
            <a:r>
              <a:rPr lang="en-US">
                <a:cs typeface="Calibri"/>
              </a:rPr>
              <a:t>. </a:t>
            </a:r>
            <a:r>
              <a:rPr lang="en-US" err="1">
                <a:cs typeface="Calibri"/>
              </a:rPr>
              <a:t>puhe</a:t>
            </a:r>
            <a:r>
              <a:rPr lang="en-US">
                <a:cs typeface="Calibri"/>
              </a:rPr>
              <a:t> </a:t>
            </a:r>
            <a:r>
              <a:rPr lang="en-US" err="1">
                <a:cs typeface="Calibri"/>
              </a:rPr>
              <a:t>nisteistä</a:t>
            </a:r>
            <a:r>
              <a:rPr lang="en-US">
                <a:cs typeface="Calibri"/>
              </a:rPr>
              <a:t>, </a:t>
            </a:r>
            <a:r>
              <a:rPr lang="en-US" err="1">
                <a:cs typeface="Calibri"/>
              </a:rPr>
              <a:t>juopoista</a:t>
            </a:r>
            <a:r>
              <a:rPr lang="en-US">
                <a:cs typeface="Calibri"/>
              </a:rPr>
              <a:t> </a:t>
            </a:r>
            <a:r>
              <a:rPr lang="en-US" err="1">
                <a:cs typeface="Calibri"/>
              </a:rPr>
              <a:t>ym</a:t>
            </a:r>
            <a:r>
              <a:rPr lang="en-US">
                <a:cs typeface="Calibri"/>
              </a:rPr>
              <a:t>.) ja </a:t>
            </a:r>
            <a:r>
              <a:rPr lang="en-US" err="1">
                <a:cs typeface="Calibri"/>
              </a:rPr>
              <a:t>jokaisen</a:t>
            </a:r>
            <a:r>
              <a:rPr lang="en-US">
                <a:cs typeface="Calibri"/>
              </a:rPr>
              <a:t> </a:t>
            </a:r>
            <a:r>
              <a:rPr lang="en-US" err="1">
                <a:cs typeface="Calibri"/>
              </a:rPr>
              <a:t>ihmisen</a:t>
            </a:r>
            <a:r>
              <a:rPr lang="en-US">
                <a:cs typeface="Calibri"/>
              </a:rPr>
              <a:t> </a:t>
            </a:r>
            <a:r>
              <a:rPr lang="en-US" err="1">
                <a:cs typeface="Calibri"/>
              </a:rPr>
              <a:t>ihmisarvo</a:t>
            </a:r>
            <a:r>
              <a:rPr lang="en-US">
                <a:cs typeface="Calibri"/>
              </a:rPr>
              <a:t>. </a:t>
            </a:r>
          </a:p>
          <a:p>
            <a:pPr marL="171450" indent="-171450">
              <a:buFont typeface="Arial"/>
              <a:buChar char="•"/>
            </a:pPr>
            <a:r>
              <a:rPr lang="en-US">
                <a:cs typeface="Calibri"/>
              </a:rPr>
              <a:t>Voi </a:t>
            </a:r>
            <a:r>
              <a:rPr lang="en-US" err="1">
                <a:cs typeface="Calibri"/>
              </a:rPr>
              <a:t>todeta</a:t>
            </a:r>
            <a:r>
              <a:rPr lang="en-US">
                <a:cs typeface="Calibri"/>
              </a:rPr>
              <a:t>, </a:t>
            </a:r>
            <a:r>
              <a:rPr lang="en-US" err="1">
                <a:cs typeface="Calibri"/>
              </a:rPr>
              <a:t>että</a:t>
            </a:r>
            <a:r>
              <a:rPr lang="en-US">
                <a:cs typeface="Calibri"/>
              </a:rPr>
              <a:t> </a:t>
            </a:r>
            <a:r>
              <a:rPr lang="en-US" err="1">
                <a:cs typeface="Calibri"/>
              </a:rPr>
              <a:t>varmasti</a:t>
            </a:r>
            <a:r>
              <a:rPr lang="en-US">
                <a:cs typeface="Calibri"/>
              </a:rPr>
              <a:t> </a:t>
            </a:r>
            <a:r>
              <a:rPr lang="en-US" err="1">
                <a:cs typeface="Calibri"/>
              </a:rPr>
              <a:t>kukaan</a:t>
            </a:r>
            <a:r>
              <a:rPr lang="en-US">
                <a:cs typeface="Calibri"/>
              </a:rPr>
              <a:t> </a:t>
            </a:r>
            <a:r>
              <a:rPr lang="en-US" err="1">
                <a:cs typeface="Calibri"/>
              </a:rPr>
              <a:t>riippuvuudesta</a:t>
            </a:r>
            <a:r>
              <a:rPr lang="en-US">
                <a:cs typeface="Calibri"/>
              </a:rPr>
              <a:t> </a:t>
            </a:r>
            <a:r>
              <a:rPr lang="en-US" err="1">
                <a:cs typeface="Calibri"/>
              </a:rPr>
              <a:t>kärsivä</a:t>
            </a:r>
            <a:r>
              <a:rPr lang="en-US">
                <a:cs typeface="Calibri"/>
              </a:rPr>
              <a:t> </a:t>
            </a:r>
            <a:r>
              <a:rPr lang="en-US" err="1">
                <a:cs typeface="Calibri"/>
              </a:rPr>
              <a:t>henkilö</a:t>
            </a:r>
            <a:r>
              <a:rPr lang="en-US">
                <a:cs typeface="Calibri"/>
              </a:rPr>
              <a:t> </a:t>
            </a:r>
            <a:r>
              <a:rPr lang="en-US" err="1">
                <a:cs typeface="Calibri"/>
              </a:rPr>
              <a:t>ei</a:t>
            </a:r>
            <a:r>
              <a:rPr lang="en-US">
                <a:cs typeface="Calibri"/>
              </a:rPr>
              <a:t> ole </a:t>
            </a:r>
            <a:r>
              <a:rPr lang="en-US" err="1">
                <a:cs typeface="Calibri"/>
              </a:rPr>
              <a:t>oppilaiden</a:t>
            </a:r>
            <a:r>
              <a:rPr lang="en-US">
                <a:cs typeface="Calibri"/>
              </a:rPr>
              <a:t> </a:t>
            </a:r>
            <a:r>
              <a:rPr lang="en-US" err="1">
                <a:cs typeface="Calibri"/>
              </a:rPr>
              <a:t>ikäisenä</a:t>
            </a:r>
            <a:r>
              <a:rPr lang="en-US">
                <a:cs typeface="Calibri"/>
              </a:rPr>
              <a:t> </a:t>
            </a:r>
            <a:r>
              <a:rPr lang="en-US" err="1">
                <a:cs typeface="Calibri"/>
              </a:rPr>
              <a:t>suunnitellut</a:t>
            </a:r>
            <a:r>
              <a:rPr lang="en-US">
                <a:cs typeface="Calibri"/>
              </a:rPr>
              <a:t>, </a:t>
            </a:r>
            <a:r>
              <a:rPr lang="en-US" err="1">
                <a:cs typeface="Calibri"/>
              </a:rPr>
              <a:t>että</a:t>
            </a:r>
            <a:r>
              <a:rPr lang="en-US">
                <a:cs typeface="Calibri"/>
              </a:rPr>
              <a:t> </a:t>
            </a:r>
            <a:r>
              <a:rPr lang="en-US" err="1">
                <a:cs typeface="Calibri"/>
              </a:rPr>
              <a:t>heidän</a:t>
            </a:r>
            <a:r>
              <a:rPr lang="en-US">
                <a:cs typeface="Calibri"/>
              </a:rPr>
              <a:t> </a:t>
            </a:r>
            <a:r>
              <a:rPr lang="en-US" err="1">
                <a:cs typeface="Calibri"/>
              </a:rPr>
              <a:t>tulevaisuutensa</a:t>
            </a:r>
            <a:r>
              <a:rPr lang="en-US">
                <a:cs typeface="Calibri"/>
              </a:rPr>
              <a:t> on </a:t>
            </a:r>
            <a:r>
              <a:rPr lang="en-US" err="1">
                <a:cs typeface="Calibri"/>
              </a:rPr>
              <a:t>sellainen</a:t>
            </a:r>
            <a:r>
              <a:rPr lang="en-US">
                <a:cs typeface="Calibri"/>
              </a:rPr>
              <a:t> </a:t>
            </a:r>
            <a:r>
              <a:rPr lang="en-US" err="1">
                <a:cs typeface="Calibri"/>
              </a:rPr>
              <a:t>kuin</a:t>
            </a:r>
            <a:r>
              <a:rPr lang="en-US">
                <a:cs typeface="Calibri"/>
              </a:rPr>
              <a:t> se on. </a:t>
            </a:r>
          </a:p>
          <a:p>
            <a:endParaRPr lang="en-US">
              <a:cs typeface="Calibri"/>
            </a:endParaRPr>
          </a:p>
          <a:p>
            <a:pPr marL="171450" indent="-171450">
              <a:buFont typeface="Arial"/>
              <a:buChar char="•"/>
            </a:pPr>
            <a:r>
              <a:rPr lang="en-US" err="1">
                <a:cs typeface="Calibri"/>
              </a:rPr>
              <a:t>Käydään</a:t>
            </a:r>
            <a:r>
              <a:rPr lang="en-US">
                <a:cs typeface="Calibri"/>
              </a:rPr>
              <a:t> </a:t>
            </a:r>
            <a:r>
              <a:rPr lang="en-US" err="1">
                <a:cs typeface="Calibri"/>
              </a:rPr>
              <a:t>keskustelua</a:t>
            </a:r>
            <a:r>
              <a:rPr lang="en-US">
                <a:cs typeface="Calibri"/>
              </a:rPr>
              <a:t> </a:t>
            </a:r>
            <a:r>
              <a:rPr lang="en-US" err="1">
                <a:cs typeface="Calibri"/>
              </a:rPr>
              <a:t>aiheesta</a:t>
            </a:r>
            <a:r>
              <a:rPr lang="en-US">
                <a:cs typeface="Calibri"/>
              </a:rPr>
              <a:t> </a:t>
            </a:r>
            <a:r>
              <a:rPr lang="en-US" err="1">
                <a:cs typeface="Calibri"/>
              </a:rPr>
              <a:t>voiko</a:t>
            </a:r>
            <a:r>
              <a:rPr lang="en-US">
                <a:cs typeface="Calibri"/>
              </a:rPr>
              <a:t> </a:t>
            </a:r>
            <a:r>
              <a:rPr lang="en-US" err="1">
                <a:cs typeface="Calibri"/>
              </a:rPr>
              <a:t>kuka</a:t>
            </a:r>
            <a:r>
              <a:rPr lang="en-US">
                <a:cs typeface="Calibri"/>
              </a:rPr>
              <a:t> </a:t>
            </a:r>
            <a:r>
              <a:rPr lang="en-US" err="1">
                <a:cs typeface="Calibri"/>
              </a:rPr>
              <a:t>tahansa</a:t>
            </a:r>
            <a:r>
              <a:rPr lang="en-US">
                <a:cs typeface="Calibri"/>
              </a:rPr>
              <a:t> </a:t>
            </a:r>
            <a:r>
              <a:rPr lang="en-US" err="1">
                <a:cs typeface="Calibri"/>
              </a:rPr>
              <a:t>jäädä</a:t>
            </a:r>
            <a:r>
              <a:rPr lang="en-US">
                <a:cs typeface="Calibri"/>
              </a:rPr>
              <a:t> </a:t>
            </a:r>
            <a:r>
              <a:rPr lang="en-US" err="1">
                <a:cs typeface="Calibri"/>
              </a:rPr>
              <a:t>riippuvaiseksi</a:t>
            </a:r>
            <a:r>
              <a:rPr lang="en-US">
                <a:cs typeface="Calibri"/>
              </a:rPr>
              <a:t>? </a:t>
            </a:r>
            <a:r>
              <a:rPr lang="en-US" err="1">
                <a:cs typeface="Calibri"/>
              </a:rPr>
              <a:t>Voidaan</a:t>
            </a:r>
            <a:r>
              <a:rPr lang="en-US">
                <a:cs typeface="Calibri"/>
              </a:rPr>
              <a:t> </a:t>
            </a:r>
            <a:r>
              <a:rPr lang="en-US" err="1">
                <a:cs typeface="Calibri"/>
              </a:rPr>
              <a:t>todeta</a:t>
            </a:r>
            <a:r>
              <a:rPr lang="en-US">
                <a:cs typeface="Calibri"/>
              </a:rPr>
              <a:t>, </a:t>
            </a:r>
            <a:r>
              <a:rPr lang="en-US" err="1">
                <a:cs typeface="Calibri"/>
              </a:rPr>
              <a:t>että</a:t>
            </a:r>
            <a:r>
              <a:rPr lang="en-US">
                <a:cs typeface="Calibri"/>
              </a:rPr>
              <a:t> </a:t>
            </a:r>
            <a:r>
              <a:rPr lang="en-US" err="1">
                <a:cs typeface="Calibri"/>
              </a:rPr>
              <a:t>jos</a:t>
            </a:r>
            <a:r>
              <a:rPr lang="en-US">
                <a:cs typeface="Calibri"/>
              </a:rPr>
              <a:t> </a:t>
            </a:r>
            <a:r>
              <a:rPr lang="en-US" err="1">
                <a:cs typeface="Calibri"/>
              </a:rPr>
              <a:t>pitkäkestoisesti</a:t>
            </a:r>
            <a:r>
              <a:rPr lang="en-US">
                <a:cs typeface="Calibri"/>
              </a:rPr>
              <a:t> ja </a:t>
            </a:r>
            <a:r>
              <a:rPr lang="en-US" err="1">
                <a:cs typeface="Calibri"/>
              </a:rPr>
              <a:t>säännöllisesti</a:t>
            </a:r>
            <a:r>
              <a:rPr lang="en-US">
                <a:cs typeface="Calibri"/>
              </a:rPr>
              <a:t> </a:t>
            </a:r>
            <a:r>
              <a:rPr lang="en-US" err="1">
                <a:cs typeface="Calibri"/>
              </a:rPr>
              <a:t>käyttää</a:t>
            </a:r>
            <a:r>
              <a:rPr lang="en-US">
                <a:cs typeface="Calibri"/>
              </a:rPr>
              <a:t> </a:t>
            </a:r>
            <a:r>
              <a:rPr lang="en-US" err="1">
                <a:cs typeface="Calibri"/>
              </a:rPr>
              <a:t>mitä</a:t>
            </a:r>
            <a:r>
              <a:rPr lang="en-US">
                <a:cs typeface="Calibri"/>
              </a:rPr>
              <a:t> </a:t>
            </a:r>
            <a:r>
              <a:rPr lang="en-US" err="1">
                <a:cs typeface="Calibri"/>
              </a:rPr>
              <a:t>tahansa</a:t>
            </a:r>
            <a:r>
              <a:rPr lang="en-US">
                <a:cs typeface="Calibri"/>
              </a:rPr>
              <a:t> </a:t>
            </a:r>
            <a:r>
              <a:rPr lang="en-US" err="1">
                <a:cs typeface="Calibri"/>
              </a:rPr>
              <a:t>päihdettä</a:t>
            </a:r>
            <a:r>
              <a:rPr lang="en-US">
                <a:cs typeface="Calibri"/>
              </a:rPr>
              <a:t>, </a:t>
            </a:r>
            <a:r>
              <a:rPr lang="en-US" err="1">
                <a:cs typeface="Calibri"/>
              </a:rPr>
              <a:t>niin</a:t>
            </a:r>
            <a:r>
              <a:rPr lang="en-US">
                <a:cs typeface="Calibri"/>
              </a:rPr>
              <a:t> </a:t>
            </a:r>
            <a:r>
              <a:rPr lang="en-US" err="1">
                <a:cs typeface="Calibri"/>
              </a:rPr>
              <a:t>jää</a:t>
            </a:r>
            <a:r>
              <a:rPr lang="en-US">
                <a:cs typeface="Calibri"/>
              </a:rPr>
              <a:t> </a:t>
            </a:r>
            <a:r>
              <a:rPr lang="en-US" err="1">
                <a:cs typeface="Calibri"/>
              </a:rPr>
              <a:t>riippuvaiseksi</a:t>
            </a:r>
            <a:r>
              <a:rPr lang="en-US">
                <a:cs typeface="Calibri"/>
              </a:rPr>
              <a:t>. Se </a:t>
            </a:r>
            <a:r>
              <a:rPr lang="en-US" err="1">
                <a:cs typeface="Calibri"/>
              </a:rPr>
              <a:t>miten</a:t>
            </a:r>
            <a:r>
              <a:rPr lang="en-US">
                <a:cs typeface="Calibri"/>
              </a:rPr>
              <a:t> </a:t>
            </a:r>
            <a:r>
              <a:rPr lang="en-US" err="1">
                <a:cs typeface="Calibri"/>
              </a:rPr>
              <a:t>pitkää</a:t>
            </a:r>
            <a:r>
              <a:rPr lang="en-US">
                <a:cs typeface="Calibri"/>
              </a:rPr>
              <a:t> </a:t>
            </a:r>
            <a:r>
              <a:rPr lang="en-US" err="1">
                <a:cs typeface="Calibri"/>
              </a:rPr>
              <a:t>käyttöä</a:t>
            </a:r>
            <a:r>
              <a:rPr lang="en-US">
                <a:cs typeface="Calibri"/>
              </a:rPr>
              <a:t> se </a:t>
            </a:r>
            <a:r>
              <a:rPr lang="en-US" err="1">
                <a:cs typeface="Calibri"/>
              </a:rPr>
              <a:t>vaatii</a:t>
            </a:r>
            <a:r>
              <a:rPr lang="en-US">
                <a:cs typeface="Calibri"/>
              </a:rPr>
              <a:t> on </a:t>
            </a:r>
            <a:r>
              <a:rPr lang="en-US" err="1">
                <a:cs typeface="Calibri"/>
              </a:rPr>
              <a:t>yksilöllistä</a:t>
            </a:r>
            <a:r>
              <a:rPr lang="en-US">
                <a:cs typeface="Calibri"/>
              </a:rPr>
              <a:t>. </a:t>
            </a:r>
            <a:r>
              <a:rPr lang="en-US" err="1">
                <a:cs typeface="Calibri"/>
              </a:rPr>
              <a:t>Tähän</a:t>
            </a:r>
            <a:r>
              <a:rPr lang="en-US">
                <a:cs typeface="Calibri"/>
              </a:rPr>
              <a:t> </a:t>
            </a:r>
            <a:r>
              <a:rPr lang="en-US" err="1">
                <a:cs typeface="Calibri"/>
              </a:rPr>
              <a:t>asiaan</a:t>
            </a:r>
            <a:r>
              <a:rPr lang="en-US">
                <a:cs typeface="Calibri"/>
              </a:rPr>
              <a:t> </a:t>
            </a:r>
            <a:r>
              <a:rPr lang="en-US" err="1">
                <a:cs typeface="Calibri"/>
              </a:rPr>
              <a:t>voidaan</a:t>
            </a:r>
            <a:r>
              <a:rPr lang="en-US">
                <a:cs typeface="Calibri"/>
              </a:rPr>
              <a:t> </a:t>
            </a:r>
            <a:r>
              <a:rPr lang="en-US" err="1">
                <a:cs typeface="Calibri"/>
              </a:rPr>
              <a:t>palata</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jossa</a:t>
            </a:r>
            <a:r>
              <a:rPr lang="en-US">
                <a:cs typeface="Calibri"/>
              </a:rPr>
              <a:t> </a:t>
            </a:r>
            <a:r>
              <a:rPr lang="en-US" err="1">
                <a:cs typeface="Calibri"/>
              </a:rPr>
              <a:t>enemmän</a:t>
            </a:r>
            <a:r>
              <a:rPr lang="en-US">
                <a:cs typeface="Calibri"/>
              </a:rPr>
              <a:t> </a:t>
            </a:r>
            <a:r>
              <a:rPr lang="en-US" err="1">
                <a:cs typeface="Calibri"/>
              </a:rPr>
              <a:t>tietoa</a:t>
            </a:r>
            <a:r>
              <a:rPr lang="en-US">
                <a:cs typeface="Calibri"/>
              </a:rPr>
              <a:t> </a:t>
            </a:r>
            <a:r>
              <a:rPr lang="en-US" err="1">
                <a:cs typeface="Calibri"/>
              </a:rPr>
              <a:t>riippuvuudesta</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6</a:t>
            </a:fld>
            <a:endParaRPr lang="en-US"/>
          </a:p>
        </p:txBody>
      </p:sp>
    </p:spTree>
    <p:extLst>
      <p:ext uri="{BB962C8B-B14F-4D97-AF65-F5344CB8AC3E}">
        <p14:creationId xmlns:p14="http://schemas.microsoft.com/office/powerpoint/2010/main" val="193799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7</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ea typeface="Calibri"/>
                <a:cs typeface="Calibri"/>
              </a:rPr>
              <a:t>Tulostettava</a:t>
            </a:r>
            <a:r>
              <a:rPr lang="en-US">
                <a:ea typeface="Calibri"/>
                <a:cs typeface="Calibri"/>
              </a:rPr>
              <a:t> </a:t>
            </a:r>
            <a:r>
              <a:rPr lang="en-US" err="1">
                <a:ea typeface="Calibri"/>
                <a:cs typeface="Calibri"/>
              </a:rPr>
              <a:t>monistepohja</a:t>
            </a:r>
            <a:r>
              <a:rPr lang="en-US">
                <a:ea typeface="Calibri"/>
                <a:cs typeface="Calibri"/>
              </a:rPr>
              <a:t> </a:t>
            </a:r>
            <a:r>
              <a:rPr lang="en-US" err="1">
                <a:ea typeface="Calibri"/>
                <a:cs typeface="Calibri"/>
              </a:rPr>
              <a:t>löytyy</a:t>
            </a:r>
            <a:r>
              <a:rPr lang="en-US">
                <a:ea typeface="Calibri"/>
                <a:cs typeface="Calibri"/>
              </a:rPr>
              <a:t> </a:t>
            </a:r>
            <a:r>
              <a:rPr lang="en-US" err="1">
                <a:ea typeface="Calibri"/>
                <a:cs typeface="Calibri"/>
              </a:rPr>
              <a:t>tämän</a:t>
            </a:r>
            <a:r>
              <a:rPr lang="en-US">
                <a:ea typeface="Calibri"/>
                <a:cs typeface="Calibri"/>
              </a:rPr>
              <a:t> </a:t>
            </a:r>
            <a:r>
              <a:rPr lang="en-US" err="1">
                <a:ea typeface="Calibri"/>
                <a:cs typeface="Calibri"/>
              </a:rPr>
              <a:t>diasta</a:t>
            </a:r>
            <a:r>
              <a:rPr lang="en-US">
                <a:ea typeface="Calibri"/>
                <a:cs typeface="Calibri"/>
              </a:rPr>
              <a:t> </a:t>
            </a:r>
            <a:r>
              <a:rPr lang="en-US" err="1">
                <a:ea typeface="Calibri"/>
                <a:cs typeface="Calibri"/>
              </a:rPr>
              <a:t>nro</a:t>
            </a:r>
            <a:r>
              <a:rPr lang="en-US">
                <a:ea typeface="Calibri"/>
                <a:cs typeface="Calibri"/>
              </a:rPr>
              <a:t>. 11-12.</a:t>
            </a:r>
          </a:p>
        </p:txBody>
      </p:sp>
      <p:sp>
        <p:nvSpPr>
          <p:cNvPr id="4" name="Dian numeron paikkamerkki 3"/>
          <p:cNvSpPr>
            <a:spLocks noGrp="1"/>
          </p:cNvSpPr>
          <p:nvPr>
            <p:ph type="sldNum" sz="quarter" idx="5"/>
          </p:nvPr>
        </p:nvSpPr>
        <p:spPr/>
        <p:txBody>
          <a:bodyPr/>
          <a:lstStyle/>
          <a:p>
            <a:fld id="{EFFB6B32-C4A1-4A9D-88BE-930F67B73603}" type="slidenum">
              <a:rPr lang="fi-FI"/>
              <a:t>9</a:t>
            </a:fld>
            <a:endParaRPr lang="fi-FI"/>
          </a:p>
        </p:txBody>
      </p:sp>
    </p:spTree>
    <p:extLst>
      <p:ext uri="{BB962C8B-B14F-4D97-AF65-F5344CB8AC3E}">
        <p14:creationId xmlns:p14="http://schemas.microsoft.com/office/powerpoint/2010/main" val="2866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Kysymyksiä</a:t>
            </a:r>
            <a:r>
              <a:rPr lang="en-US">
                <a:cs typeface="Calibri"/>
              </a:rPr>
              <a:t> </a:t>
            </a:r>
            <a:r>
              <a:rPr lang="en-US" err="1">
                <a:cs typeface="Calibri"/>
              </a:rPr>
              <a:t>voidaan</a:t>
            </a:r>
            <a:r>
              <a:rPr lang="en-US">
                <a:cs typeface="Calibri"/>
              </a:rPr>
              <a:t> </a:t>
            </a:r>
            <a:r>
              <a:rPr lang="en-US" err="1">
                <a:cs typeface="Calibri"/>
              </a:rPr>
              <a:t>pohtia</a:t>
            </a:r>
            <a:r>
              <a:rPr lang="en-US">
                <a:cs typeface="Calibri"/>
              </a:rPr>
              <a:t> </a:t>
            </a:r>
            <a:r>
              <a:rPr lang="en-US" err="1">
                <a:cs typeface="Calibri"/>
              </a:rPr>
              <a:t>pienryhmissä</a:t>
            </a:r>
            <a:r>
              <a:rPr lang="en-US">
                <a:cs typeface="Calibri"/>
              </a:rPr>
              <a:t>. </a:t>
            </a:r>
            <a:r>
              <a:rPr lang="en-US" err="1">
                <a:cs typeface="Calibri"/>
              </a:rPr>
              <a:t>Jokaisella</a:t>
            </a:r>
            <a:r>
              <a:rPr lang="en-US">
                <a:cs typeface="Calibri"/>
              </a:rPr>
              <a:t> </a:t>
            </a:r>
            <a:r>
              <a:rPr lang="en-US" err="1">
                <a:cs typeface="Calibri"/>
              </a:rPr>
              <a:t>ryhmällä</a:t>
            </a:r>
            <a:r>
              <a:rPr lang="en-US">
                <a:cs typeface="Calibri"/>
              </a:rPr>
              <a:t> </a:t>
            </a:r>
            <a:r>
              <a:rPr lang="en-US" err="1">
                <a:cs typeface="Calibri"/>
              </a:rPr>
              <a:t>voi</a:t>
            </a:r>
            <a:r>
              <a:rPr lang="en-US">
                <a:cs typeface="Calibri"/>
              </a:rPr>
              <a:t> olla </a:t>
            </a:r>
            <a:r>
              <a:rPr lang="en-US" err="1">
                <a:cs typeface="Calibri"/>
              </a:rPr>
              <a:t>oma</a:t>
            </a:r>
            <a:r>
              <a:rPr lang="en-US">
                <a:cs typeface="Calibri"/>
              </a:rPr>
              <a:t> </a:t>
            </a:r>
            <a:r>
              <a:rPr lang="en-US" err="1">
                <a:cs typeface="Calibri"/>
              </a:rPr>
              <a:t>aihe</a:t>
            </a:r>
            <a:r>
              <a:rPr lang="en-US">
                <a:cs typeface="Calibri"/>
              </a:rPr>
              <a:t> </a:t>
            </a:r>
            <a:r>
              <a:rPr lang="en-US" err="1">
                <a:cs typeface="Calibri"/>
              </a:rPr>
              <a:t>pohdittavaksi</a:t>
            </a:r>
            <a:r>
              <a:rPr lang="en-US">
                <a:cs typeface="Calibri"/>
              </a:rPr>
              <a:t>. </a:t>
            </a:r>
            <a:r>
              <a:rPr lang="en-US" err="1">
                <a:cs typeface="Calibri"/>
              </a:rPr>
              <a:t>Aiheet</a:t>
            </a:r>
            <a:r>
              <a:rPr lang="en-US">
                <a:cs typeface="Calibri"/>
              </a:rPr>
              <a:t> </a:t>
            </a:r>
            <a:r>
              <a:rPr lang="en-US" err="1">
                <a:cs typeface="Calibri"/>
              </a:rPr>
              <a:t>voivat</a:t>
            </a:r>
            <a:r>
              <a:rPr lang="en-US">
                <a:cs typeface="Calibri"/>
              </a:rPr>
              <a:t> olla </a:t>
            </a:r>
            <a:r>
              <a:rPr lang="en-US" err="1">
                <a:cs typeface="Calibri"/>
              </a:rPr>
              <a:t>esimerkiksi</a:t>
            </a:r>
            <a:r>
              <a:rPr lang="en-US">
                <a:cs typeface="Calibri"/>
              </a:rPr>
              <a:t> "Miten </a:t>
            </a:r>
            <a:r>
              <a:rPr lang="en-US" err="1">
                <a:cs typeface="Calibri"/>
              </a:rPr>
              <a:t>päihdeteemaiset</a:t>
            </a:r>
            <a:r>
              <a:rPr lang="en-US">
                <a:cs typeface="Calibri"/>
              </a:rPr>
              <a:t> </a:t>
            </a:r>
            <a:r>
              <a:rPr lang="en-US" err="1">
                <a:cs typeface="Calibri"/>
              </a:rPr>
              <a:t>videot</a:t>
            </a:r>
            <a:r>
              <a:rPr lang="en-US">
                <a:cs typeface="Calibri"/>
              </a:rPr>
              <a:t> </a:t>
            </a:r>
            <a:r>
              <a:rPr lang="en-US" err="1">
                <a:cs typeface="Calibri"/>
              </a:rPr>
              <a:t>voivat</a:t>
            </a:r>
            <a:r>
              <a:rPr lang="en-US">
                <a:cs typeface="Calibri"/>
              </a:rPr>
              <a:t> </a:t>
            </a:r>
            <a:r>
              <a:rPr lang="en-US" err="1">
                <a:cs typeface="Calibri"/>
              </a:rPr>
              <a:t>vaikuttaa</a:t>
            </a:r>
            <a:r>
              <a:rPr lang="en-US">
                <a:cs typeface="Calibri"/>
              </a:rPr>
              <a:t> </a:t>
            </a:r>
            <a:r>
              <a:rPr lang="en-US" err="1">
                <a:cs typeface="Calibri"/>
              </a:rPr>
              <a:t>katsojaan</a:t>
            </a:r>
            <a:r>
              <a:rPr lang="en-US">
                <a:cs typeface="Calibri"/>
              </a:rPr>
              <a:t>, tai </a:t>
            </a:r>
            <a:r>
              <a:rPr lang="en-US" err="1">
                <a:cs typeface="Calibri"/>
              </a:rPr>
              <a:t>videon</a:t>
            </a:r>
            <a:r>
              <a:rPr lang="en-US">
                <a:cs typeface="Calibri"/>
              </a:rPr>
              <a:t> </a:t>
            </a:r>
            <a:r>
              <a:rPr lang="en-US" err="1">
                <a:cs typeface="Calibri"/>
              </a:rPr>
              <a:t>tekijään</a:t>
            </a:r>
            <a:r>
              <a:rPr lang="en-US">
                <a:cs typeface="Calibri"/>
              </a:rPr>
              <a:t>, </a:t>
            </a:r>
            <a:r>
              <a:rPr lang="en-US" err="1">
                <a:cs typeface="Calibri"/>
              </a:rPr>
              <a:t>mitä</a:t>
            </a:r>
            <a:r>
              <a:rPr lang="en-US">
                <a:cs typeface="Calibri"/>
              </a:rPr>
              <a:t> </a:t>
            </a:r>
            <a:r>
              <a:rPr lang="en-US" err="1">
                <a:cs typeface="Calibri"/>
              </a:rPr>
              <a:t>hyviä</a:t>
            </a:r>
            <a:r>
              <a:rPr lang="en-US">
                <a:cs typeface="Calibri"/>
              </a:rPr>
              <a:t> </a:t>
            </a:r>
            <a:r>
              <a:rPr lang="en-US" err="1">
                <a:cs typeface="Calibri"/>
              </a:rPr>
              <a:t>puolia</a:t>
            </a:r>
            <a:r>
              <a:rPr lang="en-US">
                <a:cs typeface="Calibri"/>
              </a:rPr>
              <a:t> </a:t>
            </a:r>
            <a:r>
              <a:rPr lang="en-US" err="1">
                <a:cs typeface="Calibri"/>
              </a:rPr>
              <a:t>somessa</a:t>
            </a:r>
            <a:r>
              <a:rPr lang="en-US">
                <a:cs typeface="Calibri"/>
              </a:rPr>
              <a:t> on (</a:t>
            </a:r>
            <a:r>
              <a:rPr lang="en-US" err="1">
                <a:cs typeface="Calibri"/>
              </a:rPr>
              <a:t>päihdeteemaan</a:t>
            </a:r>
            <a:r>
              <a:rPr lang="en-US">
                <a:cs typeface="Calibri"/>
              </a:rPr>
              <a:t> </a:t>
            </a:r>
            <a:r>
              <a:rPr lang="en-US" err="1">
                <a:cs typeface="Calibri"/>
              </a:rPr>
              <a:t>liittyen</a:t>
            </a:r>
            <a:r>
              <a:rPr lang="en-US">
                <a:cs typeface="Calibri"/>
              </a:rPr>
              <a:t>), </a:t>
            </a:r>
            <a:r>
              <a:rPr lang="en-US" err="1">
                <a:cs typeface="Calibri"/>
              </a:rPr>
              <a:t>mitä</a:t>
            </a:r>
            <a:r>
              <a:rPr lang="en-US">
                <a:cs typeface="Calibri"/>
              </a:rPr>
              <a:t> </a:t>
            </a:r>
            <a:r>
              <a:rPr lang="en-US" err="1">
                <a:cs typeface="Calibri"/>
              </a:rPr>
              <a:t>haittoja</a:t>
            </a:r>
            <a:r>
              <a:rPr lang="en-US">
                <a:cs typeface="Calibri"/>
              </a:rPr>
              <a:t> </a:t>
            </a:r>
            <a:r>
              <a:rPr lang="en-US" err="1">
                <a:cs typeface="Calibri"/>
              </a:rPr>
              <a:t>voi</a:t>
            </a:r>
            <a:r>
              <a:rPr lang="en-US">
                <a:cs typeface="Calibri"/>
              </a:rPr>
              <a:t> olla?"</a:t>
            </a:r>
          </a:p>
          <a:p>
            <a:endParaRPr lang="en-US">
              <a:cs typeface="Calibri"/>
            </a:endParaRPr>
          </a:p>
          <a:p>
            <a:r>
              <a:rPr lang="en-US" err="1">
                <a:cs typeface="Calibri"/>
              </a:rPr>
              <a:t>Kysymyksiin</a:t>
            </a:r>
            <a:r>
              <a:rPr lang="en-US">
                <a:cs typeface="Calibri"/>
              </a:rPr>
              <a:t> </a:t>
            </a:r>
            <a:r>
              <a:rPr lang="en-US" err="1">
                <a:cs typeface="Calibri"/>
              </a:rPr>
              <a:t>voidaan</a:t>
            </a:r>
            <a:r>
              <a:rPr lang="en-US">
                <a:cs typeface="Calibri"/>
              </a:rPr>
              <a:t> </a:t>
            </a:r>
            <a:r>
              <a:rPr lang="en-US" err="1">
                <a:cs typeface="Calibri"/>
              </a:rPr>
              <a:t>vastata</a:t>
            </a:r>
            <a:r>
              <a:rPr lang="en-US">
                <a:cs typeface="Calibri"/>
              </a:rPr>
              <a:t> </a:t>
            </a:r>
            <a:r>
              <a:rPr lang="en-US" err="1">
                <a:cs typeface="Calibri"/>
              </a:rPr>
              <a:t>myös</a:t>
            </a:r>
            <a:r>
              <a:rPr lang="en-US">
                <a:cs typeface="Calibri"/>
              </a:rPr>
              <a:t> </a:t>
            </a:r>
            <a:r>
              <a:rPr lang="en-US" err="1">
                <a:cs typeface="Calibri"/>
              </a:rPr>
              <a:t>esimerkiksi</a:t>
            </a:r>
            <a:r>
              <a:rPr lang="en-US">
                <a:cs typeface="Calibri"/>
              </a:rPr>
              <a:t> </a:t>
            </a:r>
            <a:r>
              <a:rPr lang="en-US" err="1">
                <a:cs typeface="Calibri"/>
              </a:rPr>
              <a:t>mentemeterin</a:t>
            </a:r>
            <a:r>
              <a:rPr lang="en-US">
                <a:cs typeface="Calibri"/>
              </a:rPr>
              <a:t> </a:t>
            </a:r>
            <a:r>
              <a:rPr lang="en-US" err="1">
                <a:cs typeface="Calibri"/>
              </a:rPr>
              <a:t>avulla</a:t>
            </a:r>
            <a:r>
              <a:rPr lang="en-US">
                <a:cs typeface="Calibri"/>
              </a:rPr>
              <a:t> (www.mentimeter.com).</a:t>
            </a:r>
          </a:p>
        </p:txBody>
      </p:sp>
      <p:sp>
        <p:nvSpPr>
          <p:cNvPr id="4" name="Slide Number Placeholder 3"/>
          <p:cNvSpPr>
            <a:spLocks noGrp="1"/>
          </p:cNvSpPr>
          <p:nvPr>
            <p:ph type="sldNum" sz="quarter" idx="5"/>
          </p:nvPr>
        </p:nvSpPr>
        <p:spPr/>
        <p:txBody>
          <a:bodyPr/>
          <a:lstStyle/>
          <a:p>
            <a:fld id="{EFFB6B32-C4A1-4A9D-88BE-930F67B73603}" type="slidenum">
              <a:rPr lang="en-US"/>
              <a:t>10</a:t>
            </a:fld>
            <a:endParaRPr lang="en-US"/>
          </a:p>
        </p:txBody>
      </p:sp>
    </p:spTree>
    <p:extLst>
      <p:ext uri="{BB962C8B-B14F-4D97-AF65-F5344CB8AC3E}">
        <p14:creationId xmlns:p14="http://schemas.microsoft.com/office/powerpoint/2010/main" val="131465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Tänään</a:t>
            </a:r>
            <a:r>
              <a:rPr lang="en-US"/>
              <a:t> </a:t>
            </a:r>
            <a:r>
              <a:rPr lang="en-US" err="1"/>
              <a:t>aiheena</a:t>
            </a:r>
            <a:r>
              <a:rPr lang="en-US"/>
              <a:t>:</a:t>
            </a:r>
            <a:endParaRPr lang="en-US">
              <a:cs typeface="Calibri"/>
            </a:endParaRPr>
          </a:p>
          <a:p>
            <a:pPr marL="171450" indent="-171450">
              <a:buFont typeface="Arial" panose="020B0604020202020204" pitchFamily="34" charset="0"/>
              <a:buChar char="•"/>
            </a:pPr>
            <a:r>
              <a:rPr lang="en-US"/>
              <a:t>Laillisuus </a:t>
            </a:r>
            <a:r>
              <a:rPr lang="en-US" err="1"/>
              <a:t>yleisesti</a:t>
            </a:r>
            <a:endParaRPr lang="fi-FI"/>
          </a:p>
          <a:p>
            <a:pPr marL="171450" indent="-171450">
              <a:buFont typeface="Arial" panose="020B0604020202020204" pitchFamily="34" charset="0"/>
              <a:buChar char="•"/>
            </a:pPr>
            <a:r>
              <a:rPr lang="en-US"/>
              <a:t>Some</a:t>
            </a:r>
            <a:endParaRPr lang="fi-FI"/>
          </a:p>
          <a:p>
            <a:pPr marL="171450" indent="-171450">
              <a:buFont typeface="Arial" panose="020B0604020202020204" pitchFamily="34" charset="0"/>
              <a:buChar char="•"/>
            </a:pPr>
            <a:r>
              <a:rPr lang="en-US"/>
              <a:t>Tiedon </a:t>
            </a:r>
            <a:r>
              <a:rPr lang="en-US" err="1"/>
              <a:t>luotettavuus</a:t>
            </a:r>
            <a:endParaRPr lang="fi-FI" err="1"/>
          </a:p>
          <a:p>
            <a:pPr marL="171450" indent="-171450">
              <a:buFont typeface="Arial" panose="020B0604020202020204" pitchFamily="34" charset="0"/>
              <a:buChar char="•"/>
            </a:pPr>
            <a:r>
              <a:rPr lang="en-US"/>
              <a:t>Ryhmätehtävä</a:t>
            </a:r>
            <a:endParaRPr lang="en-US" err="1">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13</a:t>
            </a:fld>
            <a:endParaRPr lang="fi-FI"/>
          </a:p>
        </p:txBody>
      </p:sp>
    </p:spTree>
    <p:extLst>
      <p:ext uri="{BB962C8B-B14F-4D97-AF65-F5344CB8AC3E}">
        <p14:creationId xmlns:p14="http://schemas.microsoft.com/office/powerpoint/2010/main" val="1033512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3.2.2025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280750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D7879-9425-CF8C-CC06-AE8BBE110D4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42F4521-621E-7E04-294B-3B2C4BAD6B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4896A6-BA51-D3FB-7CC2-17EFCEA83464}"/>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5" name="Alatunnisteen paikkamerkki 4">
            <a:extLst>
              <a:ext uri="{FF2B5EF4-FFF2-40B4-BE49-F238E27FC236}">
                <a16:creationId xmlns:a16="http://schemas.microsoft.com/office/drawing/2014/main" id="{A7FBE3A4-BCA5-336C-09DB-4DB4B1654CA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1D9A88D-8509-3034-47AD-3A58A65C8874}"/>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426016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8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5776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BC_F3556EBA.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hyperlink" Target="https://poliisi.fi/sv/olika-typer-av-brott" TargetMode="External"/><Relationship Id="rId3" Type="http://schemas.openxmlformats.org/officeDocument/2006/relationships/image" Target="../media/image11.png"/><Relationship Id="rId7" Type="http://schemas.openxmlformats.org/officeDocument/2006/relationships/hyperlink" Target="https://www.finlex.fi/sv/laki/ajantasa/1889/18890039001"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sv/" TargetMode="Externa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mieli.fi/sv/stark-den-psykiska-hals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3E_DE312FF4.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02_From%20Vendor/Clean/tfn%20116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28f95e4e-3733-4624-9b05-890e187a05e8"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create.kahoot.it/details/0212cbe5-87bf-4b2c-b01c-a342609beeb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826049" y="2512380"/>
            <a:ext cx="10311633" cy="1838535"/>
          </a:xfrm>
        </p:spPr>
        <p:txBody>
          <a:bodyPr wrap="square" anchor="t">
            <a:normAutofit/>
          </a:bodyPr>
          <a:lstStyle/>
          <a:p>
            <a:r>
              <a:rPr lang="sv-FI" sz="6900"/>
              <a:t>Vad vet vi om rusmedel?</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826947" y="4351010"/>
            <a:ext cx="10310736" cy="585081"/>
          </a:xfrm>
        </p:spPr>
        <p:txBody>
          <a:bodyPr/>
          <a:lstStyle/>
          <a:p>
            <a:r>
              <a:rPr lang="sv-FI"/>
              <a:t>Vad är rusmedel? Vilka rusmedel finns det?</a:t>
            </a:r>
          </a:p>
          <a:p>
            <a:pPr marL="514350" indent="-514350">
              <a:buAutoNum type="arabicPeriod"/>
            </a:pPr>
            <a:r>
              <a:rPr lang="sv-FI"/>
              <a:t>Lektionen</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Droglänken</a:t>
            </a:r>
          </a:p>
        </p:txBody>
      </p:sp>
      <p:sp>
        <p:nvSpPr>
          <p:cNvPr id="3" name="Text Placeholder 2" descr="Lähteet.">
            <a:extLst>
              <a:ext uri="{FF2B5EF4-FFF2-40B4-BE49-F238E27FC236}">
                <a16:creationId xmlns:a16="http://schemas.microsoft.com/office/drawing/2014/main" id="{4D3C7F67-F13E-4271-8834-399815C7EFCB}"/>
              </a:ext>
            </a:extLst>
          </p:cNvPr>
          <p:cNvSpPr>
            <a:spLocks noGrp="1"/>
          </p:cNvSpPr>
          <p:nvPr>
            <p:ph type="body" sz="quarter" idx="10"/>
          </p:nvPr>
        </p:nvSpPr>
        <p:spPr>
          <a:xfrm>
            <a:off x="640992" y="5883965"/>
            <a:ext cx="7885490" cy="581672"/>
          </a:xfrm>
        </p:spPr>
        <p:txBody>
          <a:bodyPr numCol="1">
            <a:normAutofit/>
          </a:bodyPr>
          <a:lstStyle/>
          <a:p>
            <a:pPr marL="0" indent="0">
              <a:lnSpc>
                <a:spcPct val="90000"/>
              </a:lnSpc>
              <a:spcAft>
                <a:spcPts val="600"/>
              </a:spcAft>
              <a:buNone/>
            </a:pPr>
            <a:endParaRPr lang="fi-FI" sz="1800"/>
          </a:p>
          <a:p>
            <a:pPr marL="457189" indent="-457189">
              <a:lnSpc>
                <a:spcPct val="90000"/>
              </a:lnSpc>
              <a:spcAft>
                <a:spcPts val="600"/>
              </a:spcAft>
              <a:buFont typeface="+mj-lt"/>
              <a:buAutoNum type="arabicPeriod"/>
            </a:pPr>
            <a:endParaRPr lang="fi-FI" sz="1800"/>
          </a:p>
          <a:p>
            <a:pPr marL="457189" indent="-457189">
              <a:lnSpc>
                <a:spcPct val="90000"/>
              </a:lnSpc>
              <a:spcAft>
                <a:spcPts val="600"/>
              </a:spcAft>
              <a:buFont typeface="+mj-lt"/>
              <a:buAutoNum type="arabicPeriod"/>
            </a:pPr>
            <a:endParaRPr lang="fi-FI" sz="1800"/>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E100-5B93-2EB4-8D11-8EA86C990931}"/>
              </a:ext>
            </a:extLst>
          </p:cNvPr>
          <p:cNvSpPr>
            <a:spLocks noGrp="1"/>
          </p:cNvSpPr>
          <p:nvPr>
            <p:ph type="title"/>
          </p:nvPr>
        </p:nvSpPr>
        <p:spPr/>
        <p:txBody>
          <a:bodyPr/>
          <a:lstStyle/>
          <a:p>
            <a:r>
              <a:rPr lang="sv-FI"/>
              <a:t>Sociala mediers inverkan på den unga</a:t>
            </a:r>
          </a:p>
        </p:txBody>
      </p:sp>
      <p:sp>
        <p:nvSpPr>
          <p:cNvPr id="3" name="Text Placeholder 2">
            <a:extLst>
              <a:ext uri="{FF2B5EF4-FFF2-40B4-BE49-F238E27FC236}">
                <a16:creationId xmlns:a16="http://schemas.microsoft.com/office/drawing/2014/main" id="{1EC80900-F2D3-1204-8E5B-886B4E785726}"/>
              </a:ext>
            </a:extLst>
          </p:cNvPr>
          <p:cNvSpPr>
            <a:spLocks noGrp="1"/>
          </p:cNvSpPr>
          <p:nvPr>
            <p:ph type="body" idx="1"/>
          </p:nvPr>
        </p:nvSpPr>
        <p:spPr>
          <a:xfrm>
            <a:off x="665587" y="2204244"/>
            <a:ext cx="6541888" cy="4452731"/>
          </a:xfrm>
        </p:spPr>
        <p:txBody>
          <a:bodyPr vert="horz" lIns="0" tIns="45720" rIns="0" bIns="45720" rtlCol="0" anchor="t">
            <a:noAutofit/>
          </a:bodyPr>
          <a:lstStyle/>
          <a:p>
            <a:pPr marL="238760" indent="-238760"/>
            <a:r>
              <a:rPr lang="sv-FI"/>
              <a:t>Hur kan sociala medier påverka den ungas användning av rusmedel?</a:t>
            </a:r>
          </a:p>
          <a:p>
            <a:pPr marL="238760" indent="-238760"/>
            <a:r>
              <a:rPr lang="sv-FI"/>
              <a:t>Hur kan delning av videor i sociala medier påverka videons skapare?</a:t>
            </a:r>
          </a:p>
          <a:p>
            <a:pPr marL="238760" indent="-238760"/>
            <a:r>
              <a:rPr lang="sv-FI"/>
              <a:t>Hurdana problem kan användningen av sociala medier skapa?</a:t>
            </a:r>
          </a:p>
          <a:p>
            <a:pPr marL="238760" indent="-238760"/>
            <a:r>
              <a:rPr lang="sv-FI"/>
              <a:t>Vad är bra och vad är dåligt med sociala medier?</a:t>
            </a:r>
          </a:p>
          <a:p>
            <a:pPr marL="238760" indent="-238760"/>
            <a:endParaRPr lang="en-US"/>
          </a:p>
          <a:p>
            <a:pPr marL="238760" indent="-238760"/>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A859226D-68E9-0D77-FAEB-266A96173E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46276" y="943811"/>
            <a:ext cx="4357228" cy="4328496"/>
          </a:xfrm>
          <a:prstGeom prst="rect">
            <a:avLst/>
          </a:prstGeom>
        </p:spPr>
      </p:pic>
    </p:spTree>
    <p:extLst>
      <p:ext uri="{BB962C8B-B14F-4D97-AF65-F5344CB8AC3E}">
        <p14:creationId xmlns:p14="http://schemas.microsoft.com/office/powerpoint/2010/main" val="407694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kuvakaappaus, Suorakaide, viiva&#10;&#10;Kuvaus luotu automaattisesti">
            <a:extLst>
              <a:ext uri="{FF2B5EF4-FFF2-40B4-BE49-F238E27FC236}">
                <a16:creationId xmlns:a16="http://schemas.microsoft.com/office/drawing/2014/main" id="{5DF2EFB2-7BCB-8E72-C50F-0A60E6DD2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011" y="0"/>
            <a:ext cx="9297977" cy="6857999"/>
          </a:xfrm>
          <a:prstGeom prst="rect">
            <a:avLst/>
          </a:prstGeom>
        </p:spPr>
      </p:pic>
    </p:spTree>
    <p:extLst>
      <p:ext uri="{BB962C8B-B14F-4D97-AF65-F5344CB8AC3E}">
        <p14:creationId xmlns:p14="http://schemas.microsoft.com/office/powerpoint/2010/main" val="112397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kuvakaappaus, typografia&#10;&#10;Kuvaus luotu automaattisesti">
            <a:extLst>
              <a:ext uri="{FF2B5EF4-FFF2-40B4-BE49-F238E27FC236}">
                <a16:creationId xmlns:a16="http://schemas.microsoft.com/office/drawing/2014/main" id="{735C4917-5BC7-FDCB-6F07-301EC2AD7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01" y="0"/>
            <a:ext cx="10305997" cy="6858000"/>
          </a:xfrm>
          <a:prstGeom prst="rect">
            <a:avLst/>
          </a:prstGeom>
        </p:spPr>
      </p:pic>
    </p:spTree>
    <p:extLst>
      <p:ext uri="{BB962C8B-B14F-4D97-AF65-F5344CB8AC3E}">
        <p14:creationId xmlns:p14="http://schemas.microsoft.com/office/powerpoint/2010/main" val="408246239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8000" b="1" i="0" u="none" strike="noStrike" cap="none" normalizeH="0" baseline="0" noProof="0">
                <a:ln>
                  <a:noFill/>
                </a:ln>
                <a:solidFill>
                  <a:srgbClr val="FFFFFF"/>
                </a:solidFill>
                <a:uLnTx/>
                <a:uFillTx/>
                <a:latin typeface="+mn-lt"/>
                <a:ea typeface="Montserrat"/>
                <a:cs typeface="Montserrat"/>
                <a:sym typeface="Montserrat"/>
              </a:rPr>
              <a:t>Brott(?)</a:t>
            </a:r>
            <a:br>
              <a:rPr kumimoji="0" lang="sv-FI" sz="5300" b="0" i="0" u="none" strike="noStrike" cap="none" normalizeH="0" baseline="0" noProof="0">
                <a:ln>
                  <a:noFill/>
                </a:ln>
                <a:solidFill>
                  <a:schemeClr val="tx1"/>
                </a:solidFill>
                <a:uLnTx/>
                <a:uFillTx/>
                <a:latin typeface="+mj-lt"/>
                <a:ea typeface="Montserrat Light"/>
                <a:cs typeface="Montserrat Light"/>
              </a:rPr>
            </a:br>
            <a:r>
              <a:rPr lang="sv-FI" sz="3200" b="0">
                <a:solidFill>
                  <a:srgbClr val="FFFFFF"/>
                </a:solidFill>
                <a:latin typeface="+mj-lt"/>
                <a:ea typeface="Montserrat Light"/>
                <a:cs typeface="Montserrat Light"/>
                <a:sym typeface="Montserrat Light"/>
              </a:rPr>
              <a:t>Laglighetsfostran för årskurs 6</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mj-lt"/>
                <a:ea typeface="+mn-ea"/>
                <a:cs typeface="+mn-cs"/>
              </a:rPr>
              <a:t>Sociala medier</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718484"/>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1050"/>
              <a:t>Saara Juutinen, Alvin Koskinen, Laura Kiviranta, Paula Mäkelä och Reetta Vainio</a:t>
            </a:r>
          </a:p>
          <a:p>
            <a:r>
              <a:rPr lang="sv-FI" sz="1050">
                <a:solidFill>
                  <a:srgbClr val="0000FF"/>
                </a:solidFill>
                <a:ea typeface="+mn-lt"/>
                <a:cs typeface="+mn-lt"/>
                <a:hlinkClick r:id="rId5">
                  <a:extLst>
                    <a:ext uri="{A12FA001-AC4F-418D-AE19-62706E023703}">
                      <ahyp:hlinkClr xmlns:ahyp="http://schemas.microsoft.com/office/drawing/2018/hyperlinkcolor" val="tx"/>
                    </a:ext>
                  </a:extLst>
                </a:hlinkClick>
              </a:rPr>
              <a:t>Förstasidan – Brottsofferjouren (riku.fi)</a:t>
            </a:r>
          </a:p>
          <a:p>
            <a:r>
              <a:rPr lang="sv-FI" sz="1050">
                <a:solidFill>
                  <a:srgbClr val="0000FF"/>
                </a:solidFill>
                <a:ea typeface="+mn-lt"/>
                <a:cs typeface="+mn-lt"/>
                <a:hlinkClick r:id="rId6"/>
              </a:rPr>
              <a:t>Sua varten somessa</a:t>
            </a:r>
          </a:p>
          <a:p>
            <a:r>
              <a:rPr lang="sv-FI" sz="1050">
                <a:solidFill>
                  <a:srgbClr val="0000FF"/>
                </a:solidFill>
                <a:ea typeface="+mn-lt"/>
                <a:cs typeface="+mn-lt"/>
                <a:hlinkClick r:id="rId7"/>
              </a:rPr>
              <a:t>Strafflag 39/1889 - Uppdaterad lagstiftning - FINLEX ®</a:t>
            </a:r>
          </a:p>
          <a:p>
            <a:r>
              <a:rPr lang="sv-FI" sz="1050">
                <a:solidFill>
                  <a:srgbClr val="0000FF"/>
                </a:solidFill>
                <a:ea typeface="+mn-lt"/>
                <a:cs typeface="+mn-lt"/>
                <a:hlinkClick r:id="rId8"/>
              </a:rPr>
              <a:t>Det finns många olika typer av brott - Polisen</a:t>
            </a:r>
          </a:p>
          <a:p>
            <a:r>
              <a:rPr lang="sv-FI" sz="1050">
                <a:solidFill>
                  <a:srgbClr val="0000FF"/>
                </a:solidFill>
                <a:ea typeface="+mn-lt"/>
                <a:cs typeface="+mn-lt"/>
                <a:hlinkClick r:id="rId9"/>
              </a:rPr>
              <a:t>Stärk din psykiska hälsa - MIELI Psykisk Hälsa Finland rf</a:t>
            </a:r>
          </a:p>
          <a:p>
            <a:r>
              <a:rPr lang="sv-FI" sz="1050">
                <a:ea typeface="+mn-lt"/>
                <a:cs typeface="+mn-lt"/>
              </a:rPr>
              <a:t>Case-uppgift från boken Konstaapeli Daniel tässä, moro! (Konstapel Daniel här, tjena!) (</a:t>
            </a:r>
            <a:r>
              <a:rPr lang="sv-FI" sz="1100">
                <a:solidFill>
                  <a:srgbClr val="0A0A0A"/>
                </a:solidFill>
                <a:cs typeface="Arial"/>
              </a:rPr>
              <a:t>Kalejaiye, Daniel, 2022)</a:t>
            </a:r>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2FDBB8-BC63-A705-2071-ED6CD301F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440" y="53712"/>
            <a:ext cx="11959119" cy="1465378"/>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770860" y="428735"/>
            <a:ext cx="10435091" cy="715331"/>
          </a:xfrm>
        </p:spPr>
        <p:txBody>
          <a:bodyPr/>
          <a:lstStyle/>
          <a:p>
            <a:pPr algn="ctr"/>
            <a:r>
              <a:rPr lang="sv-FI" b="1">
                <a:solidFill>
                  <a:schemeClr val="bg1"/>
                </a:solidFill>
                <a:latin typeface="Arial"/>
                <a:cs typeface="Arial"/>
              </a:rPr>
              <a:t>Det är vuxnas uppgift att skydda barnen</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878453" y="1728149"/>
            <a:ext cx="10435092" cy="4837038"/>
          </a:xfrm>
        </p:spPr>
        <p:txBody>
          <a:bodyPr vert="horz" lIns="0" tIns="45720" rIns="0" bIns="45720" rtlCol="0" anchor="t">
            <a:noAutofit/>
          </a:bodyPr>
          <a:lstStyle/>
          <a:p>
            <a:pPr marL="238760" indent="-238760"/>
            <a:r>
              <a:rPr lang="sv-FI" sz="2000">
                <a:latin typeface="Arial"/>
                <a:cs typeface="Arial"/>
              </a:rPr>
              <a:t>Personer under 18 år ska skyddas mot alla former av verksamhet som äventyrar tillväxten och utvecklingen.</a:t>
            </a:r>
          </a:p>
          <a:p>
            <a:pPr marL="479425" lvl="1" indent="0">
              <a:buNone/>
            </a:pPr>
            <a:r>
              <a:rPr lang="sv-FI" sz="1800"/>
              <a:t>= Vuxnas ansvar.</a:t>
            </a:r>
          </a:p>
          <a:p>
            <a:pPr marL="238760" indent="-238760"/>
            <a:r>
              <a:rPr lang="sv-FI" sz="2000">
                <a:latin typeface="Arial"/>
                <a:cs typeface="Arial"/>
              </a:rPr>
              <a:t>Barnet har rätt att få information om världen på sin åldersnivå.</a:t>
            </a:r>
          </a:p>
          <a:p>
            <a:pPr marL="479425" lvl="1" indent="0">
              <a:buNone/>
            </a:pPr>
            <a:r>
              <a:rPr lang="sv-FI" sz="1800"/>
              <a:t>= När barnet växer börjar barnet söka information om världen och bilda egna åsikter (med vuxnas stöd).</a:t>
            </a:r>
          </a:p>
          <a:p>
            <a:pPr marL="238760" indent="-238760"/>
            <a:r>
              <a:rPr lang="sv-FI" sz="2000">
                <a:latin typeface="Arial"/>
                <a:cs typeface="Arial"/>
              </a:rPr>
              <a:t>Vi strävar tillsammans efter en bättre verklighet.</a:t>
            </a:r>
          </a:p>
          <a:p>
            <a:pPr marL="479425" lvl="1" indent="0">
              <a:buNone/>
            </a:pPr>
            <a:r>
              <a:rPr lang="sv-FI" sz="1800"/>
              <a:t>= Var och en har rätt att vara trygg och i fred.</a:t>
            </a:r>
          </a:p>
          <a:p>
            <a:pPr marL="0" indent="0">
              <a:buNone/>
            </a:pPr>
            <a:r>
              <a:rPr lang="sv-FI" sz="1400"/>
              <a:t>		</a:t>
            </a:r>
          </a:p>
        </p:txBody>
      </p:sp>
    </p:spTree>
    <p:extLst>
      <p:ext uri="{BB962C8B-B14F-4D97-AF65-F5344CB8AC3E}">
        <p14:creationId xmlns:p14="http://schemas.microsoft.com/office/powerpoint/2010/main" val="19602014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D96AFDA-AD52-B167-918D-A96FFF073E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854" y="78563"/>
            <a:ext cx="11702265" cy="1359526"/>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965222" y="159450"/>
            <a:ext cx="8702760" cy="979486"/>
          </a:xfrm>
        </p:spPr>
        <p:txBody>
          <a:bodyPr wrap="square" anchor="b">
            <a:normAutofit/>
          </a:bodyPr>
          <a:lstStyle/>
          <a:p>
            <a:r>
              <a:rPr lang="sv-FI">
                <a:solidFill>
                  <a:schemeClr val="bg1"/>
                </a:solidFill>
              </a:rPr>
              <a:t>Sociala medier och brott</a:t>
            </a: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sz="quarter" idx="12"/>
          </p:nvPr>
        </p:nvSpPr>
        <p:spPr>
          <a:xfrm>
            <a:off x="872754" y="1736333"/>
            <a:ext cx="6021206" cy="4074089"/>
          </a:xfrm>
        </p:spPr>
        <p:txBody>
          <a:bodyPr vert="horz" lIns="0" tIns="0" rIns="0" bIns="0" rtlCol="0" anchor="t">
            <a:normAutofit/>
          </a:bodyPr>
          <a:lstStyle/>
          <a:p>
            <a:pPr marL="238760" indent="-238760">
              <a:buFont typeface="Arial" panose="020B0604020202020204" pitchFamily="34" charset="0"/>
              <a:buChar char="•"/>
            </a:pPr>
            <a:r>
              <a:rPr lang="sv-FI" sz="2000"/>
              <a:t>I sociala medier ansvarar aktören för sina ord och handlingar på samma sätt som i den riktiga världen (applikationerna har åldersgränser av en orsak).</a:t>
            </a:r>
            <a:r>
              <a:rPr lang="sv-FI" sz="1800">
                <a:latin typeface="Arial"/>
                <a:cs typeface="Arial"/>
              </a:rPr>
              <a:t>	</a:t>
            </a:r>
          </a:p>
          <a:p>
            <a:pPr marL="239395" indent="-239395"/>
            <a:endParaRPr lang="en-US" sz="2000"/>
          </a:p>
          <a:p>
            <a:pPr marL="0" indent="0">
              <a:buNone/>
            </a:pPr>
            <a:endParaRPr lang="en-US" sz="2000"/>
          </a:p>
          <a:p>
            <a:pPr marL="239395" indent="-239395"/>
            <a:r>
              <a:rPr lang="sv-FI" sz="2000"/>
              <a:t>Vilka brott kan begås i sociala medier?</a:t>
            </a:r>
          </a:p>
          <a:p>
            <a:pPr marL="239395" indent="-239395"/>
            <a:endParaRPr lang="en-US" sz="2000"/>
          </a:p>
          <a:p>
            <a:pPr marL="239395" indent="-239395"/>
            <a:r>
              <a:rPr lang="sv-FI" sz="2000"/>
              <a:t>Kan man göra sig skyldig till brott om man delar eller redigerar bilder av någon annan?</a:t>
            </a:r>
          </a:p>
        </p:txBody>
      </p:sp>
      <p:sp>
        <p:nvSpPr>
          <p:cNvPr id="18" name="Text Placeholder 2">
            <a:extLst>
              <a:ext uri="{FF2B5EF4-FFF2-40B4-BE49-F238E27FC236}">
                <a16:creationId xmlns:a16="http://schemas.microsoft.com/office/drawing/2014/main" id="{5A03DAE0-E8D1-8EC2-C1B1-A0CDAB5A9667}"/>
              </a:ext>
            </a:extLst>
          </p:cNvPr>
          <p:cNvSpPr>
            <a:spLocks noGrp="1"/>
          </p:cNvSpPr>
          <p:nvPr>
            <p:ph type="body" sz="quarter" idx="17"/>
          </p:nvPr>
        </p:nvSpPr>
        <p:spPr>
          <a:xfrm>
            <a:off x="10200912" y="6503177"/>
            <a:ext cx="1737659" cy="354823"/>
          </a:xfrm>
        </p:spPr>
        <p:txBody>
          <a:bodyPr wrap="none" anchor="ctr">
            <a:normAutofit/>
          </a:bodyPr>
          <a:lstStyle/>
          <a:p>
            <a:pPr>
              <a:spcAft>
                <a:spcPts val="600"/>
              </a:spcAft>
            </a:pPr>
            <a:r>
              <a:rPr lang="sv-FI"/>
              <a:t>Bild: suavartensomessa</a:t>
            </a:r>
          </a:p>
        </p:txBody>
      </p:sp>
      <p:sp>
        <p:nvSpPr>
          <p:cNvPr id="3" name="Suorakulmio 2">
            <a:extLst>
              <a:ext uri="{FF2B5EF4-FFF2-40B4-BE49-F238E27FC236}">
                <a16:creationId xmlns:a16="http://schemas.microsoft.com/office/drawing/2014/main" id="{DD27B9AA-7B9F-0E8E-5A34-BC7AF71C0301}"/>
              </a:ext>
            </a:extLst>
          </p:cNvPr>
          <p:cNvSpPr/>
          <p:nvPr/>
        </p:nvSpPr>
        <p:spPr>
          <a:xfrm>
            <a:off x="6893960" y="1518976"/>
            <a:ext cx="5044611" cy="5026309"/>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FI" sz="2000">
                <a:solidFill>
                  <a:schemeClr val="tx2"/>
                </a:solidFill>
              </a:rPr>
              <a:t>Visste du att:</a:t>
            </a:r>
          </a:p>
          <a:p>
            <a:pPr algn="ctr"/>
            <a:endParaRPr lang="fi-FI" sz="2000">
              <a:solidFill>
                <a:schemeClr val="tx2"/>
              </a:solidFill>
            </a:endParaRPr>
          </a:p>
          <a:p>
            <a:pPr marL="285750" indent="-285750" algn="ctr">
              <a:buFontTx/>
              <a:buChar char="-"/>
            </a:pPr>
            <a:r>
              <a:rPr lang="sv-FI" sz="2000">
                <a:solidFill>
                  <a:schemeClr val="tx2"/>
                </a:solidFill>
              </a:rPr>
              <a:t>Man inte får skicka nakenbilder till någon utan tillstånd?</a:t>
            </a:r>
          </a:p>
          <a:p>
            <a:pPr marL="285750" indent="-285750" algn="ctr">
              <a:buFontTx/>
              <a:buChar char="-"/>
            </a:pPr>
            <a:endParaRPr lang="fi-FI" sz="2000">
              <a:solidFill>
                <a:schemeClr val="tx2"/>
              </a:solidFill>
            </a:endParaRPr>
          </a:p>
          <a:p>
            <a:pPr marL="285750" indent="-285750" algn="ctr">
              <a:buFontTx/>
              <a:buChar char="-"/>
            </a:pPr>
            <a:r>
              <a:rPr lang="sv-FI" sz="2000">
                <a:solidFill>
                  <a:schemeClr val="tx2"/>
                </a:solidFill>
              </a:rPr>
              <a:t>Man inte får be om nakenbilder av en person under 16 år?</a:t>
            </a:r>
          </a:p>
          <a:p>
            <a:pPr marL="285750" indent="-285750" algn="ctr">
              <a:buFontTx/>
              <a:buChar char="-"/>
            </a:pPr>
            <a:endParaRPr lang="fi-FI" sz="2000">
              <a:solidFill>
                <a:schemeClr val="tx2"/>
              </a:solidFill>
            </a:endParaRPr>
          </a:p>
          <a:p>
            <a:pPr marL="285750" indent="-285750" algn="ctr">
              <a:buFontTx/>
              <a:buChar char="-"/>
            </a:pPr>
            <a:r>
              <a:rPr lang="sv-FI" sz="2000">
                <a:solidFill>
                  <a:schemeClr val="tx2"/>
                </a:solidFill>
              </a:rPr>
              <a:t>Delning och visning av nakenbilder som någon annan skickat är olagligt?</a:t>
            </a:r>
          </a:p>
          <a:p>
            <a:pPr marL="285750" indent="-285750" algn="ctr">
              <a:buFontTx/>
              <a:buChar char="-"/>
            </a:pPr>
            <a:endParaRPr lang="fi-FI" sz="2000">
              <a:solidFill>
                <a:schemeClr val="tx2"/>
              </a:solidFill>
            </a:endParaRPr>
          </a:p>
          <a:p>
            <a:pPr marL="285750" indent="-285750" algn="ctr">
              <a:buFontTx/>
              <a:buChar char="-"/>
            </a:pPr>
            <a:r>
              <a:rPr lang="sv-FI" sz="2000">
                <a:solidFill>
                  <a:schemeClr val="tx2"/>
                </a:solidFill>
              </a:rPr>
              <a:t>Du inte får ha nakenbilder från personer under 18 år sparade på någon enhet?</a:t>
            </a:r>
          </a:p>
        </p:txBody>
      </p:sp>
    </p:spTree>
    <p:extLst>
      <p:ext uri="{BB962C8B-B14F-4D97-AF65-F5344CB8AC3E}">
        <p14:creationId xmlns:p14="http://schemas.microsoft.com/office/powerpoint/2010/main" val="4968140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32CAC35-E879-D6D6-8F20-96E777055E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74522"/>
            <a:ext cx="11705335" cy="1359526"/>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1330668"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sv-FI" sz="3733">
                <a:solidFill>
                  <a:schemeClr val="bg1"/>
                </a:solidFill>
              </a:rPr>
              <a:t>De vanligaste brotten bland unga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687734"/>
            <a:ext cx="5669759" cy="533673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lvl="1"/>
            <a:r>
              <a:rPr lang="sv-FI"/>
              <a:t>snatteri, stöld och rån </a:t>
            </a:r>
          </a:p>
          <a:p>
            <a:pPr lvl="1"/>
            <a:r>
              <a:rPr lang="sv-FI"/>
              <a:t>bedrägeri och ocker </a:t>
            </a:r>
          </a:p>
          <a:p>
            <a:pPr lvl="1"/>
            <a:r>
              <a:rPr lang="sv-FI"/>
              <a:t>äventyrande av trafiksäkerheten, körning av ett fordon utan behörighet </a:t>
            </a:r>
          </a:p>
          <a:p>
            <a:pPr lvl="1"/>
            <a:r>
              <a:rPr lang="sv-FI"/>
              <a:t>olaga hot, tvång och misshandel</a:t>
            </a:r>
          </a:p>
          <a:p>
            <a:pPr lvl="1"/>
            <a:r>
              <a:rPr lang="sv-FI"/>
              <a:t>spridning av en video eller bild med sexuell nyans som tagits av ett barn.</a:t>
            </a:r>
          </a:p>
          <a:p>
            <a:endParaRPr lang="fi-FI"/>
          </a:p>
          <a:p>
            <a:pPr lvl="1"/>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8213" y="1552886"/>
            <a:ext cx="5318470" cy="4976906"/>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133" b="1" i="1">
                <a:solidFill>
                  <a:schemeClr val="bg1"/>
                </a:solidFill>
              </a:rPr>
              <a:t>Alla fula gärningar är inte brott, men alla brott är fula gärningar.</a:t>
            </a:r>
          </a:p>
          <a:p>
            <a:r>
              <a:rPr lang="sv-FI" sz="1600" i="1">
                <a:solidFill>
                  <a:schemeClr val="bg1"/>
                </a:solidFill>
              </a:rPr>
              <a:t>Teemu Hokkanen, överkonstapel</a:t>
            </a:r>
          </a:p>
          <a:p>
            <a:r>
              <a:rPr lang="sv-FI" sz="1600" i="1">
                <a:solidFill>
                  <a:schemeClr val="bg1"/>
                </a:solidFill>
              </a:rPr>
              <a:t>Polisinrättningen i Helsingfors</a:t>
            </a:r>
          </a:p>
        </p:txBody>
      </p:sp>
    </p:spTree>
    <p:extLst>
      <p:ext uri="{BB962C8B-B14F-4D97-AF65-F5344CB8AC3E}">
        <p14:creationId xmlns:p14="http://schemas.microsoft.com/office/powerpoint/2010/main" val="1960934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8A207EA-D0B8-9C46-21D8-AFAC8DC429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101869"/>
            <a:ext cx="11705335" cy="1359526"/>
          </a:xfrm>
          <a:prstGeom prst="rect">
            <a:avLst/>
          </a:prstGeom>
        </p:spPr>
      </p:pic>
      <p:sp>
        <p:nvSpPr>
          <p:cNvPr id="2" name="Otsikko 1">
            <a:extLst>
              <a:ext uri="{FF2B5EF4-FFF2-40B4-BE49-F238E27FC236}">
                <a16:creationId xmlns:a16="http://schemas.microsoft.com/office/drawing/2014/main" id="{7B54B2C6-1398-8E11-D58B-EDC01B9EC2F5}"/>
              </a:ext>
            </a:extLst>
          </p:cNvPr>
          <p:cNvSpPr>
            <a:spLocks noGrp="1"/>
          </p:cNvSpPr>
          <p:nvPr>
            <p:ph type="title"/>
          </p:nvPr>
        </p:nvSpPr>
        <p:spPr>
          <a:xfrm>
            <a:off x="878453" y="367696"/>
            <a:ext cx="10435091" cy="715331"/>
          </a:xfrm>
        </p:spPr>
        <p:txBody>
          <a:bodyPr/>
          <a:lstStyle/>
          <a:p>
            <a:pPr algn="ctr"/>
            <a:r>
              <a:rPr lang="sv-FI">
                <a:solidFill>
                  <a:schemeClr val="bg1"/>
                </a:solidFill>
              </a:rPr>
              <a:t>Sociala mediers många sidor </a:t>
            </a:r>
          </a:p>
        </p:txBody>
      </p:sp>
      <p:sp>
        <p:nvSpPr>
          <p:cNvPr id="3" name="Tekstin paikkamerkki 2">
            <a:extLst>
              <a:ext uri="{FF2B5EF4-FFF2-40B4-BE49-F238E27FC236}">
                <a16:creationId xmlns:a16="http://schemas.microsoft.com/office/drawing/2014/main" id="{33BD2B0A-CF66-CB0B-BE0B-5212D279CD6D}"/>
              </a:ext>
              <a:ext uri="{C183D7F6-B498-43B3-948B-1728B52AA6E4}">
                <adec:decorative xmlns:adec="http://schemas.microsoft.com/office/drawing/2017/decorative" val="1"/>
              </a:ext>
            </a:extLst>
          </p:cNvPr>
          <p:cNvSpPr>
            <a:spLocks noGrp="1"/>
          </p:cNvSpPr>
          <p:nvPr>
            <p:ph type="body" idx="1"/>
          </p:nvPr>
        </p:nvSpPr>
        <p:spPr>
          <a:xfrm>
            <a:off x="904423" y="2404153"/>
            <a:ext cx="8732737" cy="3490822"/>
          </a:xfrm>
        </p:spPr>
        <p:txBody>
          <a:bodyPr/>
          <a:lstStyle/>
          <a:p>
            <a:pPr marL="0" indent="0">
              <a:buNone/>
            </a:pPr>
            <a:endParaRPr lang="fi-FI"/>
          </a:p>
          <a:p>
            <a:endParaRPr lang="fi-FI"/>
          </a:p>
        </p:txBody>
      </p:sp>
      <p:graphicFrame>
        <p:nvGraphicFramePr>
          <p:cNvPr id="11" name="Kaaviokuva 10">
            <a:extLst>
              <a:ext uri="{FF2B5EF4-FFF2-40B4-BE49-F238E27FC236}">
                <a16:creationId xmlns:a16="http://schemas.microsoft.com/office/drawing/2014/main" id="{1D441D46-75C1-8150-30EF-72E11FC982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996082"/>
              </p:ext>
            </p:extLst>
          </p:nvPr>
        </p:nvGraphicFramePr>
        <p:xfrm>
          <a:off x="904423" y="1306429"/>
          <a:ext cx="10778113" cy="56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083318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5D808F8-6FF5-DC6E-BABA-EFE5849DE0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89" y="0"/>
            <a:ext cx="11705335" cy="1359526"/>
          </a:xfrm>
          <a:prstGeom prst="rect">
            <a:avLst/>
          </a:prstGeom>
        </p:spPr>
      </p:pic>
      <p:sp>
        <p:nvSpPr>
          <p:cNvPr id="2" name="Otsikko 1">
            <a:extLst>
              <a:ext uri="{FF2B5EF4-FFF2-40B4-BE49-F238E27FC236}">
                <a16:creationId xmlns:a16="http://schemas.microsoft.com/office/drawing/2014/main" id="{6974C82E-E159-E9DC-B853-694D448F0D5B}"/>
              </a:ext>
            </a:extLst>
          </p:cNvPr>
          <p:cNvSpPr>
            <a:spLocks noGrp="1"/>
          </p:cNvSpPr>
          <p:nvPr>
            <p:ph type="title"/>
          </p:nvPr>
        </p:nvSpPr>
        <p:spPr>
          <a:xfrm>
            <a:off x="633030" y="640559"/>
            <a:ext cx="10925939" cy="715331"/>
          </a:xfrm>
        </p:spPr>
        <p:txBody>
          <a:bodyPr wrap="square" anchor="b">
            <a:noAutofit/>
          </a:bodyPr>
          <a:lstStyle/>
          <a:p>
            <a:r>
              <a:rPr lang="sv-FI" sz="4000">
                <a:solidFill>
                  <a:schemeClr val="bg1"/>
                </a:solidFill>
              </a:rPr>
              <a:t>Var får man tillförlitlig information och bra innehåll?</a:t>
            </a:r>
          </a:p>
        </p:txBody>
      </p:sp>
      <p:sp>
        <p:nvSpPr>
          <p:cNvPr id="3" name="Tekstin paikkamerkki 2">
            <a:extLst>
              <a:ext uri="{FF2B5EF4-FFF2-40B4-BE49-F238E27FC236}">
                <a16:creationId xmlns:a16="http://schemas.microsoft.com/office/drawing/2014/main" id="{0FB807A0-15A8-7AA9-2972-2CA2E8BB80D6}"/>
              </a:ext>
            </a:extLst>
          </p:cNvPr>
          <p:cNvSpPr>
            <a:spLocks noGrp="1"/>
          </p:cNvSpPr>
          <p:nvPr>
            <p:ph type="body" idx="1"/>
          </p:nvPr>
        </p:nvSpPr>
        <p:spPr/>
        <p:txBody>
          <a:bodyPr vert="horz" lIns="0" tIns="45720" rIns="0" bIns="45720" rtlCol="0" anchor="t">
            <a:normAutofit/>
          </a:bodyPr>
          <a:lstStyle/>
          <a:p>
            <a:pPr marL="0" indent="0">
              <a:buNone/>
            </a:pPr>
            <a:endParaRPr lang="fi-FI"/>
          </a:p>
          <a:p>
            <a:pPr marL="238760" indent="-238760"/>
            <a:r>
              <a:rPr lang="sv-FI" sz="2800"/>
              <a:t>Hur skiljer man information från åsikt?</a:t>
            </a:r>
          </a:p>
          <a:p>
            <a:pPr marL="238760" indent="-238760"/>
            <a:r>
              <a:rPr lang="sv-FI" sz="2800"/>
              <a:t>Varför är tillförlitlig information viktig?</a:t>
            </a:r>
          </a:p>
          <a:p>
            <a:pPr marL="238760" indent="-238760"/>
            <a:r>
              <a:rPr lang="sv-FI" sz="2800"/>
              <a:t>Hur kan man söka tillförlitlig information?</a:t>
            </a:r>
          </a:p>
          <a:p>
            <a:pPr marL="238760" indent="-238760"/>
            <a:endParaRPr lang="fi-FI"/>
          </a:p>
        </p:txBody>
      </p:sp>
      <p:sp>
        <p:nvSpPr>
          <p:cNvPr id="1031" name="Text Placeholder 4">
            <a:extLst>
              <a:ext uri="{FF2B5EF4-FFF2-40B4-BE49-F238E27FC236}">
                <a16:creationId xmlns:a16="http://schemas.microsoft.com/office/drawing/2014/main" id="{5B247634-8B87-18BF-3329-52CF31FE18C7}"/>
              </a:ext>
            </a:extLst>
          </p:cNvPr>
          <p:cNvSpPr>
            <a:spLocks noGrp="1"/>
          </p:cNvSpPr>
          <p:nvPr>
            <p:ph type="body" sz="quarter" idx="4294967295"/>
          </p:nvPr>
        </p:nvSpPr>
        <p:spPr>
          <a:xfrm>
            <a:off x="9830089" y="6384493"/>
            <a:ext cx="1031875" cy="257175"/>
          </a:xfrm>
        </p:spPr>
        <p:txBody>
          <a:bodyPr>
            <a:normAutofit fontScale="25000" lnSpcReduction="20000"/>
          </a:bodyPr>
          <a:lstStyle/>
          <a:p>
            <a:r>
              <a:rPr lang="sv-FI"/>
              <a:t>Bilder: pixabay</a:t>
            </a:r>
          </a:p>
        </p:txBody>
      </p:sp>
      <p:sp>
        <p:nvSpPr>
          <p:cNvPr id="4" name="Tekstiruutu 3">
            <a:extLst>
              <a:ext uri="{FF2B5EF4-FFF2-40B4-BE49-F238E27FC236}">
                <a16:creationId xmlns:a16="http://schemas.microsoft.com/office/drawing/2014/main" id="{F48B1C13-8099-C2DD-CFC0-2CB15FE4A32C}"/>
              </a:ext>
            </a:extLst>
          </p:cNvPr>
          <p:cNvSpPr txBox="1"/>
          <p:nvPr/>
        </p:nvSpPr>
        <p:spPr>
          <a:xfrm>
            <a:off x="7307369" y="3648206"/>
            <a:ext cx="5501081" cy="2246769"/>
          </a:xfrm>
          <a:prstGeom prst="rect">
            <a:avLst/>
          </a:prstGeom>
          <a:noFill/>
        </p:spPr>
        <p:txBody>
          <a:bodyPr wrap="square" lIns="91440" tIns="45720" rIns="91440" bIns="45720" rtlCol="0" anchor="t">
            <a:spAutoFit/>
          </a:bodyPr>
          <a:lstStyle/>
          <a:p>
            <a:r>
              <a:rPr lang="sv-FI" sz="2000"/>
              <a:t>Exempel:</a:t>
            </a:r>
          </a:p>
          <a:p>
            <a:endParaRPr lang="fi-FI" sz="2000">
              <a:cs typeface="Arial"/>
            </a:endParaRPr>
          </a:p>
          <a:p>
            <a:pPr marL="285750" indent="-285750">
              <a:buFont typeface="Arial" panose="020B0604020202020204" pitchFamily="34" charset="0"/>
              <a:buChar char="•"/>
            </a:pPr>
            <a:r>
              <a:rPr lang="sv-FI" sz="2000"/>
              <a:t>Finlex.fi (Finlands lagar)</a:t>
            </a:r>
          </a:p>
          <a:p>
            <a:pPr marL="285750" indent="-285750">
              <a:buFont typeface="Arial" panose="020B0604020202020204" pitchFamily="34" charset="0"/>
              <a:buChar char="•"/>
            </a:pPr>
            <a:r>
              <a:rPr lang="sv-FI" sz="2000"/>
              <a:t>Konstaapeli Daniel instagram+Tiktok</a:t>
            </a:r>
          </a:p>
          <a:p>
            <a:pPr marL="285750" indent="-285750">
              <a:buFont typeface="Arial" panose="020B0604020202020204" pitchFamily="34" charset="0"/>
              <a:buChar char="•"/>
            </a:pPr>
            <a:r>
              <a:rPr lang="sv-FI" sz="2000"/>
              <a:t>Poliisi.fi</a:t>
            </a:r>
          </a:p>
          <a:p>
            <a:pPr marL="285750" indent="-285750">
              <a:buFont typeface="Arial" panose="020B0604020202020204" pitchFamily="34" charset="0"/>
              <a:buChar char="•"/>
            </a:pPr>
            <a:r>
              <a:rPr lang="sv-FI" sz="2000"/>
              <a:t>Många youtubare som producerar sakinnehåll</a:t>
            </a:r>
          </a:p>
          <a:p>
            <a:pPr marL="285750" indent="-285750">
              <a:buFont typeface="Arial" panose="020B0604020202020204" pitchFamily="34" charset="0"/>
              <a:buChar char="•"/>
            </a:pPr>
            <a:r>
              <a:rPr lang="sv-FI" sz="2000"/>
              <a:t>Biblioteket</a:t>
            </a:r>
          </a:p>
        </p:txBody>
      </p:sp>
      <p:pic>
        <p:nvPicPr>
          <p:cNvPr id="6" name="Kuva 5">
            <a:extLst>
              <a:ext uri="{FF2B5EF4-FFF2-40B4-BE49-F238E27FC236}">
                <a16:creationId xmlns:a16="http://schemas.microsoft.com/office/drawing/2014/main" id="{4140077A-E15E-42EA-E9FD-BE63BD999D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7078" y="1539486"/>
            <a:ext cx="5011346" cy="1457070"/>
          </a:xfrm>
          <a:prstGeom prst="rect">
            <a:avLst/>
          </a:prstGeom>
        </p:spPr>
      </p:pic>
    </p:spTree>
    <p:extLst>
      <p:ext uri="{BB962C8B-B14F-4D97-AF65-F5344CB8AC3E}">
        <p14:creationId xmlns:p14="http://schemas.microsoft.com/office/powerpoint/2010/main" val="35432438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73CC51A-69D5-4F1F-622E-E18F1437DF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332" y="96190"/>
            <a:ext cx="11705335" cy="1359526"/>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904424" y="426171"/>
            <a:ext cx="10435091" cy="715331"/>
          </a:xfrm>
        </p:spPr>
        <p:txBody>
          <a:bodyPr wrap="square" anchor="b">
            <a:normAutofit/>
          </a:bodyPr>
          <a:lstStyle/>
          <a:p>
            <a:pPr algn="ctr"/>
            <a:r>
              <a:rPr lang="sv-FI">
                <a:solidFill>
                  <a:schemeClr val="bg1"/>
                </a:solidFill>
              </a:rPr>
              <a:t>Kompisfärdigheter och gruppanda</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idx="1"/>
          </p:nvPr>
        </p:nvSpPr>
        <p:spPr/>
        <p:txBody>
          <a:bodyPr vert="horz" lIns="0" tIns="0" rIns="0" bIns="0" rtlCol="0" anchor="t">
            <a:noAutofit/>
          </a:bodyPr>
          <a:lstStyle/>
          <a:p>
            <a:pPr marL="239395" indent="-239395"/>
            <a:endParaRPr lang="en-US"/>
          </a:p>
          <a:p>
            <a:pPr marL="239395" indent="-239395"/>
            <a:r>
              <a:rPr lang="sv-FI" sz="2000"/>
              <a:t>Fundera på och skriv ner tre kompisfärdigheter som du tycker är viktiga, eller bra värden som ökar tryggheten och den goda andan i gruppen eller klassen.</a:t>
            </a:r>
          </a:p>
          <a:p>
            <a:pPr marL="0" indent="0">
              <a:buNone/>
            </a:pPr>
            <a:r>
              <a:rPr lang="sv-FI" sz="1600" i="1"/>
              <a:t>    T.ex. Vänlighet, rusmedelsfrihet, beaktande av andra osv.</a:t>
            </a:r>
          </a:p>
          <a:p>
            <a:pPr marL="0" indent="0">
              <a:buNone/>
            </a:pPr>
            <a:endParaRPr lang="en-US" sz="1600" i="1"/>
          </a:p>
          <a:p>
            <a:pPr marL="239395" indent="-239395"/>
            <a:r>
              <a:rPr lang="sv-FI" sz="2000"/>
              <a:t>Fundera på hur dessa värden skyddar oss som grupp och som individer.</a:t>
            </a:r>
          </a:p>
          <a:p>
            <a:pPr marL="239395" indent="-239395"/>
            <a:endParaRPr lang="en-US" sz="2000"/>
          </a:p>
          <a:p>
            <a:pPr marL="239395" indent="-239395"/>
            <a:r>
              <a:rPr lang="sv-FI" sz="2000"/>
              <a:t>Påverkar gruppandan mer än bara stämningen?</a:t>
            </a:r>
          </a:p>
          <a:p>
            <a:pPr marL="0" indent="0">
              <a:buNone/>
            </a:pPr>
            <a:endParaRPr lang="en-US"/>
          </a:p>
          <a:p>
            <a:pPr marL="239395" indent="-239395"/>
            <a:endParaRPr lang="en-US"/>
          </a:p>
          <a:p>
            <a:pPr marL="0" indent="0">
              <a:buNone/>
            </a:pPr>
            <a:endParaRPr lang="en-US"/>
          </a:p>
        </p:txBody>
      </p:sp>
      <p:sp>
        <p:nvSpPr>
          <p:cNvPr id="3" name="Tekstiruutu 2">
            <a:extLst>
              <a:ext uri="{FF2B5EF4-FFF2-40B4-BE49-F238E27FC236}">
                <a16:creationId xmlns:a16="http://schemas.microsoft.com/office/drawing/2014/main" id="{9BC56770-4E8C-7328-9D41-7092A77BD282}"/>
              </a:ext>
            </a:extLst>
          </p:cNvPr>
          <p:cNvSpPr txBox="1"/>
          <p:nvPr/>
        </p:nvSpPr>
        <p:spPr>
          <a:xfrm>
            <a:off x="821823" y="5981878"/>
            <a:ext cx="9502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b="1" i="1">
                <a:cs typeface="Arial"/>
              </a:rPr>
              <a:t>Gör dessa gemensamma värden till en gemensam rumstavla, som ni kan fästa på väggen i den egna klassen!</a:t>
            </a:r>
          </a:p>
        </p:txBody>
      </p:sp>
    </p:spTree>
    <p:extLst>
      <p:ext uri="{BB962C8B-B14F-4D97-AF65-F5344CB8AC3E}">
        <p14:creationId xmlns:p14="http://schemas.microsoft.com/office/powerpoint/2010/main" val="3727765492"/>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Tabell över rusmedel</a:t>
            </a:r>
          </a:p>
        </p:txBody>
      </p:sp>
    </p:spTree>
    <p:extLst>
      <p:ext uri="{BB962C8B-B14F-4D97-AF65-F5344CB8AC3E}">
        <p14:creationId xmlns:p14="http://schemas.microsoft.com/office/powerpoint/2010/main" val="112606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FI" sz="2800" b="1" i="0" u="none" strike="noStrike" cap="none" normalizeH="0" baseline="0" noProof="0">
                <a:ln>
                  <a:noFill/>
                </a:ln>
                <a:solidFill>
                  <a:schemeClr val="bg1"/>
                </a:solidFill>
                <a:uLnTx/>
                <a:uFillTx/>
                <a:latin typeface="+mn-lt"/>
                <a:ea typeface="+mn-ea"/>
                <a:cs typeface="+mn-cs"/>
              </a:rPr>
              <a:t>Uppgift: Bli brottsutredare</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295810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823246" y="390951"/>
            <a:ext cx="10552847" cy="5568602"/>
          </a:xfrm>
        </p:spPr>
        <p:txBody>
          <a:bodyPr vert="horz" lIns="0" tIns="45720" rIns="0" bIns="45720" rtlCol="0" anchor="t">
            <a:noAutofit/>
          </a:bodyPr>
          <a:lstStyle/>
          <a:p>
            <a:pPr marL="0" indent="0">
              <a:buNone/>
            </a:pPr>
            <a:r>
              <a:rPr lang="sv-FI" sz="1800"/>
              <a:t>En grupp pojkar köper sammanlagt 60 ägg, väntar på att det blir mörkt och börjar sedan leta efter lämpliga mål. I ett egnahemshusområde kastar de ägg på väggar och fönster och springer iväg så snabbt de kan. När de gick mot centrum korsar de en motorväg och stannar på bron för att släppa ner ägg på bilar som kör under dem. I centrum kastar gruppen ägg på statyer, cyklister som kör förbi och bänkar längs gatan. Det uppstår mycket röra och pojkarna har roligt när de ser människor bli förargade.</a:t>
            </a:r>
          </a:p>
          <a:p>
            <a:pPr marL="0" indent="0">
              <a:buNone/>
            </a:pPr>
            <a:r>
              <a:rPr lang="sv-FI" sz="1800"/>
              <a:t>Pojkarna beslutar tillsammans att de sista äggen används för att kladda ner konstverket på skolgården. När de anländer märker de bevakningsfirmans bil på gården.  Pojkarna bryr sig inte om bilen utan fortsätter mot statyn.</a:t>
            </a:r>
          </a:p>
          <a:p>
            <a:pPr marL="0" indent="0">
              <a:buNone/>
            </a:pPr>
            <a:r>
              <a:rPr lang="sv-FI" sz="1800"/>
              <a:t>Mika är den första som tar ett ägg i handen och siktar rakt mot statyns huvud. De andra garvar och börjar också kasta ägg. En väktare som varit inne i skolan märker vad pojkarna håller på med och springer ut på gården. Mika ser väktaren och blir panikslagen. Han tar en kniv ur ryggsäcken, pekar på väktaren och ropar: "Om du kommer närmare så dör du!" Väktaren blir förbluffad och stannar för att skydda sin egen säkerhet. Han frågar vad pojkarna riktigt tänker. Pojkarna ser ängsligt på varandra tills Mika beslutar att det är dags att lämna platsen.</a:t>
            </a:r>
          </a:p>
          <a:p>
            <a:pPr marL="238760" indent="-238760"/>
            <a:endParaRPr lang="fi-FI" sz="1400"/>
          </a:p>
        </p:txBody>
      </p:sp>
      <p:sp>
        <p:nvSpPr>
          <p:cNvPr id="2" name="Tekstiruutu 1">
            <a:extLst>
              <a:ext uri="{FF2B5EF4-FFF2-40B4-BE49-F238E27FC236}">
                <a16:creationId xmlns:a16="http://schemas.microsoft.com/office/drawing/2014/main" id="{EE371D4D-0008-39B9-CBC9-E97A2DAC04F3}"/>
              </a:ext>
            </a:extLst>
          </p:cNvPr>
          <p:cNvSpPr txBox="1"/>
          <p:nvPr/>
        </p:nvSpPr>
        <p:spPr>
          <a:xfrm>
            <a:off x="1395689" y="5221303"/>
            <a:ext cx="38350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sv-FI" b="1"/>
              <a:t>Strafflagen Kapitel 35 § 1</a:t>
            </a:r>
          </a:p>
          <a:p>
            <a:pPr marL="228600" indent="-228600">
              <a:buFont typeface=""/>
              <a:buChar char="•"/>
            </a:pPr>
            <a:r>
              <a:rPr lang="sv-FI" b="1"/>
              <a:t>Skadegörelse</a:t>
            </a:r>
          </a:p>
          <a:p>
            <a:r>
              <a:rPr lang="sv-FI" b="1">
                <a:cs typeface="Arial"/>
              </a:rPr>
              <a:t>(Pojkar skadar offentlig och privat egendom)</a:t>
            </a:r>
          </a:p>
        </p:txBody>
      </p:sp>
      <p:sp>
        <p:nvSpPr>
          <p:cNvPr id="4" name="Tekstiruutu 3">
            <a:extLst>
              <a:ext uri="{FF2B5EF4-FFF2-40B4-BE49-F238E27FC236}">
                <a16:creationId xmlns:a16="http://schemas.microsoft.com/office/drawing/2014/main" id="{21D19B35-B2E8-894F-4962-47C405AF5F85}"/>
              </a:ext>
            </a:extLst>
          </p:cNvPr>
          <p:cNvSpPr txBox="1"/>
          <p:nvPr/>
        </p:nvSpPr>
        <p:spPr>
          <a:xfrm>
            <a:off x="5630081" y="5221303"/>
            <a:ext cx="36644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sv-FI" b="1"/>
              <a:t>Strafflagen Kapitel 25 § 7</a:t>
            </a:r>
          </a:p>
          <a:p>
            <a:pPr marL="228600" indent="-228600">
              <a:buFont typeface=""/>
              <a:buChar char="•"/>
            </a:pPr>
            <a:r>
              <a:rPr lang="sv-FI" b="1"/>
              <a:t>Olaga hot</a:t>
            </a:r>
          </a:p>
          <a:p>
            <a:r>
              <a:rPr lang="sv-FI" b="1">
                <a:cs typeface="Arial"/>
              </a:rPr>
              <a:t>(Mika hotar väktarens liv)</a:t>
            </a:r>
          </a:p>
        </p:txBody>
      </p:sp>
    </p:spTree>
    <p:extLst>
      <p:ext uri="{BB962C8B-B14F-4D97-AF65-F5344CB8AC3E}">
        <p14:creationId xmlns:p14="http://schemas.microsoft.com/office/powerpoint/2010/main" val="3974009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3600">
                <a:solidFill>
                  <a:srgbClr val="FFFFFF"/>
                </a:solidFill>
              </a:rPr>
              <a:t>Var får man hjälp i olika situationer?</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sv-FI" sz="1600" u="sng">
                <a:solidFill>
                  <a:schemeClr val="bg1"/>
                </a:solidFill>
                <a:latin typeface="Arial" panose="020B0604020202020204" pitchFamily="34" charset="0"/>
                <a:ea typeface="Times New Roman" panose="02020603050405020304" pitchFamily="18" charset="0"/>
              </a:rPr>
              <a:t>RIKU.FI</a:t>
            </a:r>
          </a:p>
          <a:p>
            <a:pPr marL="0" indent="0" fontAlgn="base">
              <a:buNone/>
            </a:pPr>
            <a:r>
              <a:rPr lang="sv-FI" sz="1600">
                <a:solidFill>
                  <a:schemeClr val="bg1"/>
                </a:solidFill>
                <a:latin typeface="Arial" panose="020B0604020202020204" pitchFamily="34" charset="0"/>
                <a:ea typeface="Times New Roman" panose="02020603050405020304" pitchFamily="18" charset="0"/>
              </a:rPr>
              <a:t>Brottsofferjouren 116 006 betjänar på finska må–fr kl. 9–20.</a:t>
            </a:r>
            <a:r>
              <a:rPr lang="sv-FI" sz="1600">
                <a:solidFill>
                  <a:schemeClr val="bg1"/>
                </a:solidFill>
                <a:latin typeface="Times New Roman" panose="02020603050405020304" pitchFamily="18" charset="0"/>
                <a:ea typeface="Times New Roman" panose="02020603050405020304" pitchFamily="18" charset="0"/>
              </a:rPr>
              <a:t> (avgiftsfri + anonym) på webbplatsen RIKU-Chat.</a:t>
            </a:r>
          </a:p>
          <a:p>
            <a:pPr fontAlgn="base"/>
            <a:r>
              <a:rPr lang="sv-FI" sz="1600" u="sng">
                <a:solidFill>
                  <a:schemeClr val="bg1"/>
                </a:solidFill>
                <a:latin typeface="Arial" panose="020B0604020202020204" pitchFamily="34" charset="0"/>
                <a:ea typeface="Times New Roman" panose="02020603050405020304" pitchFamily="18" charset="0"/>
              </a:rPr>
              <a:t>MLL.FI</a:t>
            </a:r>
          </a:p>
          <a:p>
            <a:pPr marL="0" indent="0" fontAlgn="base">
              <a:buNone/>
            </a:pPr>
            <a:r>
              <a:rPr lang="sv-FI" sz="1600">
                <a:solidFill>
                  <a:schemeClr val="bg1"/>
                </a:solidFill>
                <a:latin typeface="Arial" panose="020B0604020202020204" pitchFamily="34" charset="0"/>
                <a:ea typeface="Times New Roman" panose="02020603050405020304" pitchFamily="18" charset="0"/>
              </a:rPr>
              <a:t>MLL Barn- och ungdomstelefon </a:t>
            </a:r>
            <a:r>
              <a:rPr lang="sv-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sv-FI" sz="1600">
                <a:solidFill>
                  <a:schemeClr val="bg1"/>
                </a:solidFill>
                <a:latin typeface="Arial" panose="020B0604020202020204" pitchFamily="34" charset="0"/>
                <a:ea typeface="Times New Roman" panose="02020603050405020304" pitchFamily="18" charset="0"/>
              </a:rPr>
              <a:t> måndag till fredag kl. 14–20, lördagar och söndagar kl. 17–20 (avgiftsfri + anonym)</a:t>
            </a:r>
          </a:p>
          <a:p>
            <a:pPr fontAlgn="base"/>
            <a:r>
              <a:rPr lang="sv-FI" sz="1600" u="sng">
                <a:solidFill>
                  <a:schemeClr val="bg1"/>
                </a:solidFill>
                <a:latin typeface="Arial" panose="020B0604020202020204" pitchFamily="34" charset="0"/>
                <a:ea typeface="Times New Roman" panose="02020603050405020304" pitchFamily="18" charset="0"/>
              </a:rPr>
              <a:t>Ehyt.fi</a:t>
            </a:r>
          </a:p>
          <a:p>
            <a:pPr marL="0" indent="0" fontAlgn="base">
              <a:buNone/>
            </a:pPr>
            <a:r>
              <a:rPr lang="sv-FI" sz="1600">
                <a:solidFill>
                  <a:schemeClr val="bg1"/>
                </a:solidFill>
                <a:latin typeface="Arial" panose="020B0604020202020204" pitchFamily="34" charset="0"/>
                <a:ea typeface="Times New Roman" panose="02020603050405020304" pitchFamily="18" charset="0"/>
              </a:rPr>
              <a:t>EHYT rf:s missbrukarrådgivning Telefonnummer: </a:t>
            </a:r>
            <a:r>
              <a:rPr lang="sv-FI" sz="1600">
                <a:solidFill>
                  <a:schemeClr val="bg1"/>
                </a:solidFill>
              </a:rPr>
              <a:t>0800 900 45 (avgiftsfri + anonym + du kan ringa när som helst)</a:t>
            </a:r>
          </a:p>
          <a:p>
            <a:pPr marL="0" indent="0" fontAlgn="base">
              <a:buNone/>
            </a:pPr>
            <a:r>
              <a:rPr lang="sv-FI" sz="1600">
                <a:solidFill>
                  <a:schemeClr val="bg1"/>
                </a:solidFill>
                <a:latin typeface="Arial" panose="020B0604020202020204" pitchFamily="34" charset="0"/>
                <a:ea typeface="Calibri" panose="020F0502020204030204" pitchFamily="34" charset="0"/>
              </a:rPr>
              <a:t>112-applikationen (servicerådgivning, informationssökning)</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Rusmedelsfakta</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sv-FI" dirty="0">
                <a:hlinkClick r:id="rId3"/>
              </a:rPr>
              <a:t>www.kahoot.it</a:t>
            </a:r>
            <a:endParaRPr lang="sv-FI" dirty="0">
              <a:hlinkClick r:id="rId4"/>
            </a:endParaRPr>
          </a:p>
          <a:p>
            <a:pPr marL="0" indent="0">
              <a:buNone/>
            </a:pPr>
            <a:endParaRPr lang="fi-FI" dirty="0"/>
          </a:p>
          <a:p>
            <a:pPr marL="238760" indent="-238760"/>
            <a:r>
              <a:rPr lang="sv-FI" dirty="0"/>
              <a:t>Logga in i spelet med EGET förnamn. </a:t>
            </a:r>
          </a:p>
        </p:txBody>
      </p:sp>
    </p:spTree>
    <p:extLst>
      <p:ext uri="{BB962C8B-B14F-4D97-AF65-F5344CB8AC3E}">
        <p14:creationId xmlns:p14="http://schemas.microsoft.com/office/powerpoint/2010/main" val="5337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World cafe-övning</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sv-FI"/>
              <a:t>Klassen delas in i 4 grupper.</a:t>
            </a:r>
          </a:p>
          <a:p>
            <a:pPr marL="238760" indent="-238760"/>
            <a:r>
              <a:rPr lang="sv-FI"/>
              <a:t>Varje grupp får ett papper med en fråga med rusmedelstema. Gruppen har 3–4 minuter tid att svara. När tiden tar slut ges frågorna vidare till följande grupp. Varje grupp svarar på varje fråga.</a:t>
            </a:r>
          </a:p>
          <a:p>
            <a:pPr marL="238760" indent="-238760"/>
            <a:r>
              <a:rPr lang="sv-FI"/>
              <a:t>Syftet är att skriva gruppens åsikter om frågan på pappret, man behöver inte söka information.</a:t>
            </a:r>
          </a:p>
          <a:p>
            <a:pPr marL="238760" indent="-238760"/>
            <a:r>
              <a:rPr lang="sv-FI"/>
              <a:t>När grupperna har svarat på alla frågor presenterar grupperna resultaten för klassen. Svaren diskuteras tillsammans.</a:t>
            </a:r>
          </a:p>
          <a:p>
            <a:pPr marL="238760" indent="-238760"/>
            <a:r>
              <a:rPr lang="sv-FI"/>
              <a:t>Om du vill kan du lämna affischerna t.ex. på väggen i klassen för att påminna om ämnet.</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9916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906832"/>
            <a:ext cx="6159076" cy="2349157"/>
          </a:xfrm>
        </p:spPr>
        <p:txBody>
          <a:bodyPr wrap="square" anchor="b">
            <a:normAutofit/>
          </a:bodyPr>
          <a:lstStyle/>
          <a:p>
            <a:r>
              <a:rPr lang="sv-FI" sz="5900"/>
              <a:t>Beroenden och skydd mot dem</a:t>
            </a:r>
            <a:br>
              <a:rPr lang="sv-FI" sz="5900"/>
            </a:br>
            <a:endParaRPr lang="sv-FI" sz="5900"/>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77812"/>
            <a:ext cx="6855761" cy="1476914"/>
          </a:xfrm>
        </p:spPr>
        <p:txBody>
          <a:bodyPr anchor="t">
            <a:normAutofit fontScale="92500" lnSpcReduction="10000"/>
          </a:bodyPr>
          <a:lstStyle/>
          <a:p>
            <a:pPr>
              <a:spcAft>
                <a:spcPts val="600"/>
              </a:spcAft>
            </a:pPr>
            <a:r>
              <a:rPr lang="sv-FI" sz="2900"/>
              <a:t>2. Lektionen</a:t>
            </a:r>
          </a:p>
          <a:p>
            <a:r>
              <a:rPr lang="sv-FI" sz="13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Droglänken</a:t>
            </a:r>
          </a:p>
        </p:txBody>
      </p:sp>
    </p:spTree>
    <p:extLst>
      <p:ext uri="{BB962C8B-B14F-4D97-AF65-F5344CB8AC3E}">
        <p14:creationId xmlns:p14="http://schemas.microsoft.com/office/powerpoint/2010/main" val="333906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sv-FI" sz="4000"/>
              <a:t>Beroende</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sv-FI" sz="2000"/>
              <a:t>Vad är beroende?</a:t>
            </a:r>
          </a:p>
          <a:p>
            <a:pPr indent="-228600" fontAlgn="base">
              <a:lnSpc>
                <a:spcPct val="90000"/>
              </a:lnSpc>
              <a:spcAft>
                <a:spcPts val="600"/>
              </a:spcAft>
              <a:buFont typeface="Arial" panose="020B0604020202020204" pitchFamily="34" charset="0"/>
              <a:buChar char="•"/>
            </a:pPr>
            <a:r>
              <a:rPr lang="sv-FI" sz="2000" b="0" i="0"/>
              <a:t>Vad kan man bli beroende av?</a:t>
            </a:r>
          </a:p>
          <a:p>
            <a:pPr indent="-228600">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r>
              <a:rPr lang="sv-FI" sz="2100" b="1">
                <a:cs typeface="Arial"/>
              </a:rPr>
              <a:t>Kan vem som helst bli beroende?</a:t>
            </a: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b="0" i="0">
              <a:effectLst/>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a:cs typeface="Arial"/>
            </a:endParaRPr>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2"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sv-FI" sz="4250">
                <a:solidFill>
                  <a:schemeClr val="bg1"/>
                </a:solidFill>
              </a:rPr>
              <a:t>Beroende</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FI">
                <a:solidFill>
                  <a:schemeClr val="bg1"/>
                </a:solidFill>
              </a:rPr>
              <a:t>Tvångsmässigt behov av något rusmedel eller någon verksamhet.</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Det psykiska eller fysiska tillståndet ger tillfällig tillfredsställelse.</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Arvsfaktorer, upplevelser i barndomen och ungdomen, stress och krissituationer i livet kan påverka hur lätt människan blir beroende. </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En beroende person identifierar eller medger inte alltid sitt beroende.</a:t>
            </a: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sv-FI">
                <a:solidFill>
                  <a:schemeClr val="bg1"/>
                </a:solidFill>
                <a:cs typeface="Arial"/>
              </a:rPr>
              <a:t>Allvarligt beroende är en sjukdom.</a:t>
            </a:r>
          </a:p>
          <a:p>
            <a:endParaRPr lang="fi-FI">
              <a:solidFill>
                <a:schemeClr val="bg1"/>
              </a:solidFill>
            </a:endParaRPr>
          </a:p>
          <a:p>
            <a:pPr marL="285750" indent="-285750">
              <a:buFont typeface="Arial" panose="020B0604020202020204" pitchFamily="34" charset="0"/>
              <a:buChar char="•"/>
            </a:pPr>
            <a:r>
              <a:rPr lang="sv-FI">
                <a:solidFill>
                  <a:schemeClr val="bg1"/>
                </a:solidFill>
              </a:rPr>
              <a:t>Skadeverkningar av beroende kan vara t.ex. hälsorisker, försämrade relationer, ekonomiska nackdelar </a:t>
            </a:r>
          </a:p>
        </p:txBody>
      </p:sp>
    </p:spTree>
    <p:extLst>
      <p:ext uri="{BB962C8B-B14F-4D97-AF65-F5344CB8AC3E}">
        <p14:creationId xmlns:p14="http://schemas.microsoft.com/office/powerpoint/2010/main" val="35658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sv-FI"/>
              <a:t>Faktorer som skyddar mot missbruksproblem</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sv-FI"/>
              <a:t>Nära relationer till familjen/</a:t>
            </a:r>
            <a:r>
              <a:rPr lang="sv-FI" u="sng"/>
              <a:t>en annan pålitlig vuxen</a:t>
            </a:r>
            <a:r>
              <a:rPr lang="sv-FI"/>
              <a:t>. </a:t>
            </a:r>
          </a:p>
          <a:p>
            <a:pPr marL="238760" indent="-228600">
              <a:lnSpc>
                <a:spcPct val="90000"/>
              </a:lnSpc>
              <a:spcAft>
                <a:spcPts val="600"/>
              </a:spcAft>
              <a:buFont typeface="Arial,Sans-Serif"/>
            </a:pPr>
            <a:r>
              <a:rPr lang="sv-FI"/>
              <a:t>Sunt självförtroende, positiv självbild. </a:t>
            </a:r>
          </a:p>
          <a:p>
            <a:pPr marL="238760" indent="-228600">
              <a:lnSpc>
                <a:spcPct val="90000"/>
              </a:lnSpc>
              <a:spcAft>
                <a:spcPts val="600"/>
              </a:spcAft>
              <a:buFont typeface="Arial,Sans-Serif"/>
            </a:pPr>
            <a:r>
              <a:rPr lang="sv-FI"/>
              <a:t>Känsla av delaktighet (t.ex. hobby, kompisar, skola, arbete, familj, spelgrupp). </a:t>
            </a:r>
          </a:p>
          <a:p>
            <a:pPr marL="238760" indent="-228600">
              <a:lnSpc>
                <a:spcPct val="90000"/>
              </a:lnSpc>
              <a:spcAft>
                <a:spcPts val="600"/>
              </a:spcAft>
              <a:buFont typeface="Arial,Sans-Serif"/>
            </a:pPr>
            <a:r>
              <a:rPr lang="sv-FI"/>
              <a:t>Starka emotionella och sociala färdigheter.</a:t>
            </a:r>
          </a:p>
          <a:p>
            <a:pPr marL="238760" indent="-228600">
              <a:lnSpc>
                <a:spcPct val="90000"/>
              </a:lnSpc>
              <a:spcAft>
                <a:spcPts val="600"/>
              </a:spcAft>
              <a:buFont typeface="Arial,Sans-Serif"/>
            </a:pPr>
            <a:r>
              <a:rPr lang="sv-FI"/>
              <a:t>Framgångar och positiv respons. </a:t>
            </a:r>
          </a:p>
          <a:p>
            <a:pPr marL="238760" indent="-228600">
              <a:lnSpc>
                <a:spcPct val="90000"/>
              </a:lnSpc>
              <a:spcAft>
                <a:spcPts val="600"/>
              </a:spcAft>
              <a:buFont typeface="Arial,Sans-Serif"/>
            </a:pPr>
            <a:r>
              <a:rPr lang="sv-FI"/>
              <a:t>Närmiljöns ansvarsfulla inställning till rusmedel.</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sv-FI" b="1"/>
              <a:t>Bristen på ovan nämnda saker innebär inte att den unga blir missbrukare, men risken är större.</a:t>
            </a:r>
            <a:r>
              <a:rPr lang="sv-FI"/>
              <a:t> </a:t>
            </a:r>
          </a:p>
        </p:txBody>
      </p:sp>
    </p:spTree>
    <p:extLst>
      <p:ext uri="{BB962C8B-B14F-4D97-AF65-F5344CB8AC3E}">
        <p14:creationId xmlns:p14="http://schemas.microsoft.com/office/powerpoint/2010/main" val="154220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EB19D-D7E1-12A7-26F8-82826DDEC19A}"/>
              </a:ext>
            </a:extLst>
          </p:cNvPr>
          <p:cNvSpPr>
            <a:spLocks noGrp="1"/>
          </p:cNvSpPr>
          <p:nvPr>
            <p:ph type="title"/>
          </p:nvPr>
        </p:nvSpPr>
        <p:spPr/>
        <p:txBody>
          <a:bodyPr/>
          <a:lstStyle/>
          <a:p>
            <a:r>
              <a:rPr lang="sv-FI" sz="4250">
                <a:solidFill>
                  <a:schemeClr val="bg1"/>
                </a:solidFill>
              </a:rPr>
              <a:t>Uppgiftskopia</a:t>
            </a:r>
          </a:p>
        </p:txBody>
      </p:sp>
      <p:sp>
        <p:nvSpPr>
          <p:cNvPr id="3" name="Sisällön paikkamerkki 2">
            <a:extLst>
              <a:ext uri="{FF2B5EF4-FFF2-40B4-BE49-F238E27FC236}">
                <a16:creationId xmlns:a16="http://schemas.microsoft.com/office/drawing/2014/main" id="{03FDFDBE-0B35-78EC-EF38-F72C46D22936}"/>
              </a:ext>
            </a:extLst>
          </p:cNvPr>
          <p:cNvSpPr>
            <a:spLocks noGrp="1"/>
          </p:cNvSpPr>
          <p:nvPr>
            <p:ph idx="1"/>
          </p:nvPr>
        </p:nvSpPr>
        <p:spPr>
          <a:xfrm>
            <a:off x="1179143" y="1939827"/>
            <a:ext cx="10056144" cy="4343338"/>
          </a:xfrm>
        </p:spPr>
        <p:txBody>
          <a:bodyPr vert="horz" lIns="91440" tIns="45720" rIns="91440" bIns="45720" rtlCol="0" anchor="t">
            <a:noAutofit/>
          </a:bodyPr>
          <a:lstStyle/>
          <a:p>
            <a:pPr marL="236855" indent="-236855"/>
            <a:r>
              <a:rPr lang="sv-FI" sz="2400">
                <a:solidFill>
                  <a:schemeClr val="bg1"/>
                </a:solidFill>
              </a:rPr>
              <a:t>Ringa in minst 5 goda egenskaper du besitter på kopian. </a:t>
            </a:r>
          </a:p>
          <a:p>
            <a:pPr marL="236855" indent="-236855"/>
            <a:endParaRPr lang="fi-FI" sz="2400">
              <a:solidFill>
                <a:schemeClr val="bg1"/>
              </a:solidFill>
            </a:endParaRPr>
          </a:p>
          <a:p>
            <a:pPr marL="236855" indent="-236855"/>
            <a:r>
              <a:rPr lang="sv-FI" sz="2400">
                <a:solidFill>
                  <a:schemeClr val="bg1"/>
                </a:solidFill>
              </a:rPr>
              <a:t>Framtidens jag: skriv in dina framtidsdrömmar i kopians rutor, var ser du dig själv om 5–10 år.</a:t>
            </a:r>
          </a:p>
          <a:p>
            <a:pPr marL="236855" indent="-236855"/>
            <a:endParaRPr lang="fi-FI" sz="2400">
              <a:solidFill>
                <a:schemeClr val="bg1"/>
              </a:solidFill>
            </a:endParaRPr>
          </a:p>
          <a:p>
            <a:pPr marL="236855" indent="-236855"/>
            <a:r>
              <a:rPr lang="sv-FI" sz="2400">
                <a:solidFill>
                  <a:schemeClr val="bg1"/>
                </a:solidFill>
              </a:rPr>
              <a:t>Vi funderar tillsammans: Hur påverkar missbruksproblem/beroende förverkligandet av framtidsdrömmar? Varför är det viktigt att ha drömmar och planer?</a:t>
            </a:r>
          </a:p>
        </p:txBody>
      </p:sp>
    </p:spTree>
    <p:extLst>
      <p:ext uri="{BB962C8B-B14F-4D97-AF65-F5344CB8AC3E}">
        <p14:creationId xmlns:p14="http://schemas.microsoft.com/office/powerpoint/2010/main" val="3770007777"/>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SharedWithUsers xmlns="d3a7fb74-fcaf-47fd-b1e3-0541edb53a7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25EE1-79BD-44D0-94F3-C1308EACF431}">
  <ds:schemaRefs>
    <ds:schemaRef ds:uri="http://schemas.microsoft.com/sharepoint/v3/contenttype/forms"/>
  </ds:schemaRefs>
</ds:datastoreItem>
</file>

<file path=customXml/itemProps2.xml><?xml version="1.0" encoding="utf-8"?>
<ds:datastoreItem xmlns:ds="http://schemas.openxmlformats.org/officeDocument/2006/customXml" ds:itemID="{F7127BB3-9E32-4136-8DC5-0ADC3B573AB9}">
  <ds:schemaRefs>
    <ds:schemaRef ds:uri="http://schemas.microsoft.com/office/2006/metadata/properties"/>
    <ds:schemaRef ds:uri="http://purl.org/dc/terms/"/>
    <ds:schemaRef ds:uri="de70ee2f-dab2-4529-9dbb-dd8518a87fcf"/>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3a7fb74-fcaf-47fd-b1e3-0541edb53a79"/>
    <ds:schemaRef ds:uri="http://www.w3.org/XML/1998/namespace"/>
  </ds:schemaRefs>
</ds:datastoreItem>
</file>

<file path=customXml/itemProps3.xml><?xml version="1.0" encoding="utf-8"?>
<ds:datastoreItem xmlns:ds="http://schemas.openxmlformats.org/officeDocument/2006/customXml" ds:itemID="{3B997F5F-F67C-40AD-A972-8263074B1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1560</TotalTime>
  <Words>2848</Words>
  <Application>Microsoft Office PowerPoint</Application>
  <PresentationFormat>Laajakuva</PresentationFormat>
  <Paragraphs>303</Paragraphs>
  <Slides>22</Slides>
  <Notes>18</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22</vt:i4>
      </vt:variant>
    </vt:vector>
  </HeadingPairs>
  <TitlesOfParts>
    <vt:vector size="29" baseType="lpstr">
      <vt:lpstr>Arial</vt:lpstr>
      <vt:lpstr>Arial,Sans-Serif</vt:lpstr>
      <vt:lpstr>Calibri</vt:lpstr>
      <vt:lpstr>Courier New</vt:lpstr>
      <vt:lpstr>Lucida Grande</vt:lpstr>
      <vt:lpstr>Times New Roman</vt:lpstr>
      <vt:lpstr>Turun kaupunki perustyyli</vt:lpstr>
      <vt:lpstr>Vad vet vi om rusmedel?</vt:lpstr>
      <vt:lpstr>Tabell över rusmedel</vt:lpstr>
      <vt:lpstr>Rusmedelsfakta</vt:lpstr>
      <vt:lpstr>World cafe-övning</vt:lpstr>
      <vt:lpstr>Beroenden och skydd mot dem </vt:lpstr>
      <vt:lpstr>Beroende</vt:lpstr>
      <vt:lpstr>Beroende</vt:lpstr>
      <vt:lpstr>Faktorer som skyddar mot missbruksproblem</vt:lpstr>
      <vt:lpstr>Uppgiftskopia</vt:lpstr>
      <vt:lpstr>Sociala mediers inverkan på den unga</vt:lpstr>
      <vt:lpstr>PowerPoint-esitys</vt:lpstr>
      <vt:lpstr>PowerPoint-esitys</vt:lpstr>
      <vt:lpstr>Brott(?) Laglighetsfostran för årskurs 6 Sociala medier</vt:lpstr>
      <vt:lpstr>Det är vuxnas uppgift att skydda barnen</vt:lpstr>
      <vt:lpstr>Sociala medier och brott</vt:lpstr>
      <vt:lpstr>De vanligaste brotten bland unga</vt:lpstr>
      <vt:lpstr>Sociala mediers många sidor </vt:lpstr>
      <vt:lpstr>Var får man tillförlitlig information och bra innehåll?</vt:lpstr>
      <vt:lpstr>Kompisfärdigheter och gruppanda</vt:lpstr>
      <vt:lpstr>Uppgift: Bli brottsutredare</vt:lpstr>
      <vt:lpstr>PowerPoint-esitys</vt:lpstr>
      <vt:lpstr>Var får man hjälp i olika situationer?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Tahko Sanna</cp:lastModifiedBy>
  <cp:revision>7</cp:revision>
  <dcterms:created xsi:type="dcterms:W3CDTF">2022-03-11T13:34:38Z</dcterms:created>
  <dcterms:modified xsi:type="dcterms:W3CDTF">2025-02-03T10:02:06Z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urkuDoTku_PresentationMaterialTypeTaxHTField0">
    <vt:lpwstr>Diaesitys|29bf125c-3304-4b20-a038-e327a30ca536</vt:lpwstr>
  </property>
  <property fmtid="{D5CDD505-2E9C-101B-9397-08002B2CF9AE}" pid="4" name="TurkuDoTku_LanguageTaxHTField0">
    <vt:lpwstr>Suomi|ddab1725-3888-478f-9c8c-3eeceecd16e9</vt:lpwstr>
  </property>
  <property fmtid="{D5CDD505-2E9C-101B-9397-08002B2CF9AE}" pid="5" name="TurkuDoTku_PresentationMaterialType">
    <vt:lpwstr>1;#Diaesitys|29bf125c-3304-4b20-a038-e327a30ca536</vt:lpwstr>
  </property>
  <property fmtid="{D5CDD505-2E9C-101B-9397-08002B2CF9AE}" pid="6" name="TurkuDoTku_Language">
    <vt:lpwstr>2;#Suomi|ddab1725-3888-478f-9c8c-3eeceecd16e9</vt:lpwstr>
  </property>
  <property fmtid="{D5CDD505-2E9C-101B-9397-08002B2CF9AE}" pid="7" name="MediaServiceImageTags">
    <vt:lpwstr/>
  </property>
  <property fmtid="{D5CDD505-2E9C-101B-9397-08002B2CF9AE}" pid="8" name="Order">
    <vt:r8>24300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SharedWithUsers">
    <vt:lpwstr/>
  </property>
  <property fmtid="{D5CDD505-2E9C-101B-9397-08002B2CF9AE}" pid="16" name="lcf76f155ced4ddcb4097134ff3c332f">
    <vt:lpwstr/>
  </property>
</Properties>
</file>