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8"/>
  </p:notesMasterIdLst>
  <p:sldIdLst>
    <p:sldId id="385" r:id="rId5"/>
    <p:sldId id="417" r:id="rId6"/>
    <p:sldId id="418" r:id="rId7"/>
    <p:sldId id="421" r:id="rId8"/>
    <p:sldId id="411" r:id="rId9"/>
    <p:sldId id="404" r:id="rId10"/>
    <p:sldId id="406" r:id="rId11"/>
    <p:sldId id="412" r:id="rId12"/>
    <p:sldId id="489" r:id="rId13"/>
    <p:sldId id="488" r:id="rId14"/>
    <p:sldId id="260" r:id="rId15"/>
    <p:sldId id="261" r:id="rId16"/>
    <p:sldId id="407" r:id="rId17"/>
    <p:sldId id="441" r:id="rId18"/>
    <p:sldId id="345" r:id="rId19"/>
    <p:sldId id="321" r:id="rId20"/>
    <p:sldId id="470" r:id="rId21"/>
    <p:sldId id="469" r:id="rId22"/>
    <p:sldId id="342" r:id="rId23"/>
    <p:sldId id="318" r:id="rId24"/>
    <p:sldId id="353" r:id="rId25"/>
    <p:sldId id="486" r:id="rId26"/>
    <p:sldId id="487" r:id="rId27"/>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63C821A-EDA3-F035-5A75-AC6B93C22A2C}" name="Tahko Sanna" initials="ST" userId="S::sanna.tahko@turku.fi::ea86f26d-8e8b-4ef9-be84-be1cae0e5dd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98" autoAdjust="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DB2D2-F73F-40EA-8588-6023309B5C68}" type="doc">
      <dgm:prSet loTypeId="urn:microsoft.com/office/officeart/2005/8/layout/hierarchy1" loCatId="hierarchy" qsTypeId="urn:microsoft.com/office/officeart/2005/8/quickstyle/simple1" qsCatId="simple" csTypeId="urn:microsoft.com/office/officeart/2005/8/colors/accent0_2" csCatId="mainScheme" phldr="1"/>
      <dgm:spPr/>
      <dgm:t>
        <a:bodyPr/>
        <a:lstStyle/>
        <a:p>
          <a:endParaRPr lang="fi-FI"/>
        </a:p>
      </dgm:t>
    </dgm:pt>
    <dgm:pt modelId="{6BBA5078-3EBE-4A8F-B2EA-3369010089F1}">
      <dgm:prSet phldrT="[Teksti]" phldr="0" custT="1"/>
      <dgm:spPr/>
      <dgm:t>
        <a:bodyPr/>
        <a:lstStyle/>
        <a:p>
          <a:r>
            <a:rPr lang="sv-FI" sz="1600">
              <a:solidFill>
                <a:schemeClr val="tx2"/>
              </a:solidFill>
              <a:latin typeface="Arial"/>
            </a:rPr>
            <a:t>Skadestånd</a:t>
          </a:r>
        </a:p>
      </dgm:t>
    </dgm:pt>
    <dgm:pt modelId="{07ED16F6-36D1-4923-B801-D0D2F075D37A}" type="parTrans" cxnId="{79E583E4-64B3-4193-A0A2-80E8ECDF25FC}">
      <dgm:prSet/>
      <dgm:spPr/>
      <dgm:t>
        <a:bodyPr/>
        <a:lstStyle/>
        <a:p>
          <a:endParaRPr lang="fi-FI"/>
        </a:p>
      </dgm:t>
    </dgm:pt>
    <dgm:pt modelId="{3CBF92EB-FE7B-456C-B672-15137B213FC4}" type="sibTrans" cxnId="{79E583E4-64B3-4193-A0A2-80E8ECDF25FC}">
      <dgm:prSet/>
      <dgm:spPr/>
      <dgm:t>
        <a:bodyPr/>
        <a:lstStyle/>
        <a:p>
          <a:endParaRPr lang="fi-FI"/>
        </a:p>
      </dgm:t>
    </dgm:pt>
    <dgm:pt modelId="{A0AE0EBB-2FF9-42F2-B272-7363B187FBD5}">
      <dgm:prSet phldr="0" custT="1"/>
      <dgm:spPr/>
      <dgm:t>
        <a:bodyPr/>
        <a:lstStyle/>
        <a:p>
          <a:pPr rtl="0"/>
          <a:r>
            <a:rPr lang="sv-FI" sz="1600">
              <a:solidFill>
                <a:schemeClr val="tx2"/>
              </a:solidFill>
              <a:latin typeface="Arial"/>
            </a:rPr>
            <a:t>Påföljder för både förbrytaren och offren</a:t>
          </a:r>
        </a:p>
      </dgm:t>
    </dgm:pt>
    <dgm:pt modelId="{121B83FD-7FE9-45E9-B14E-0BB1A35A6E62}" type="parTrans" cxnId="{C9D5810F-2285-46CB-9CAE-14741D1B18A3}">
      <dgm:prSet/>
      <dgm:spPr/>
      <dgm:t>
        <a:bodyPr/>
        <a:lstStyle/>
        <a:p>
          <a:endParaRPr lang="fi-FI"/>
        </a:p>
      </dgm:t>
    </dgm:pt>
    <dgm:pt modelId="{EE1D49DB-39CC-40AB-925D-BEE4353B4BBF}" type="sibTrans" cxnId="{C9D5810F-2285-46CB-9CAE-14741D1B18A3}">
      <dgm:prSet/>
      <dgm:spPr/>
      <dgm:t>
        <a:bodyPr/>
        <a:lstStyle/>
        <a:p>
          <a:endParaRPr lang="fi-FI"/>
        </a:p>
      </dgm:t>
    </dgm:pt>
    <dgm:pt modelId="{44C4E1E3-7CD1-40FC-93A6-BF975DA7D600}">
      <dgm:prSet phldr="0" custT="1"/>
      <dgm:spPr/>
      <dgm:t>
        <a:bodyPr/>
        <a:lstStyle/>
        <a:p>
          <a:r>
            <a:rPr lang="sv-FI" sz="1600">
              <a:solidFill>
                <a:schemeClr val="tx2"/>
              </a:solidFill>
              <a:latin typeface="Arial"/>
            </a:rPr>
            <a:t>Otrygghet</a:t>
          </a:r>
        </a:p>
      </dgm:t>
    </dgm:pt>
    <dgm:pt modelId="{CE858856-43F3-48EE-8067-7CE5B793171C}" type="parTrans" cxnId="{C0F47D2D-2441-403A-9094-834BC8D2C14C}">
      <dgm:prSet/>
      <dgm:spPr/>
      <dgm:t>
        <a:bodyPr/>
        <a:lstStyle/>
        <a:p>
          <a:endParaRPr lang="fi-FI"/>
        </a:p>
      </dgm:t>
    </dgm:pt>
    <dgm:pt modelId="{6EB54913-BF55-4A1A-9406-F8C1DDC29FA6}" type="sibTrans" cxnId="{C0F47D2D-2441-403A-9094-834BC8D2C14C}">
      <dgm:prSet/>
      <dgm:spPr/>
      <dgm:t>
        <a:bodyPr/>
        <a:lstStyle/>
        <a:p>
          <a:endParaRPr lang="fi-FI"/>
        </a:p>
      </dgm:t>
    </dgm:pt>
    <dgm:pt modelId="{70153F2A-4E80-41F3-AA51-7E8B3ADCD862}">
      <dgm:prSet phldr="0" custT="1"/>
      <dgm:spPr/>
      <dgm:t>
        <a:bodyPr/>
        <a:lstStyle/>
        <a:p>
          <a:pPr rtl="0"/>
          <a:r>
            <a:rPr lang="sv-FI" sz="1600">
              <a:solidFill>
                <a:schemeClr val="tx2"/>
              </a:solidFill>
              <a:latin typeface="Arial"/>
            </a:rPr>
            <a:t>Skam</a:t>
          </a:r>
        </a:p>
      </dgm:t>
    </dgm:pt>
    <dgm:pt modelId="{02768A1C-1B62-4A7D-ADCF-1CB64824A473}" type="parTrans" cxnId="{664671AB-91CB-47B3-A8EC-8AD14AF7E536}">
      <dgm:prSet/>
      <dgm:spPr/>
      <dgm:t>
        <a:bodyPr/>
        <a:lstStyle/>
        <a:p>
          <a:endParaRPr lang="fi-FI"/>
        </a:p>
      </dgm:t>
    </dgm:pt>
    <dgm:pt modelId="{47C51850-5DF3-4201-9886-02AF914AF3DA}" type="sibTrans" cxnId="{664671AB-91CB-47B3-A8EC-8AD14AF7E536}">
      <dgm:prSet/>
      <dgm:spPr/>
      <dgm:t>
        <a:bodyPr/>
        <a:lstStyle/>
        <a:p>
          <a:endParaRPr lang="fi-FI"/>
        </a:p>
      </dgm:t>
    </dgm:pt>
    <dgm:pt modelId="{7EC5A48D-2129-4E3F-A17D-6A2A5C5A2D1A}">
      <dgm:prSet phldr="0" custT="1"/>
      <dgm:spPr/>
      <dgm:t>
        <a:bodyPr/>
        <a:lstStyle/>
        <a:p>
          <a:pPr rtl="0"/>
          <a:r>
            <a:rPr lang="sv-FI" sz="1600">
              <a:solidFill>
                <a:schemeClr val="tx2"/>
              </a:solidFill>
              <a:latin typeface="Arial"/>
            </a:rPr>
            <a:t>Rädsla</a:t>
          </a:r>
        </a:p>
      </dgm:t>
    </dgm:pt>
    <dgm:pt modelId="{F6F0A804-B164-4E92-8BB7-F4E316BB900B}" type="parTrans" cxnId="{B5E3FF8D-A854-412C-9CDC-B32DB1EF54EA}">
      <dgm:prSet/>
      <dgm:spPr/>
      <dgm:t>
        <a:bodyPr/>
        <a:lstStyle/>
        <a:p>
          <a:endParaRPr lang="fi-FI"/>
        </a:p>
      </dgm:t>
    </dgm:pt>
    <dgm:pt modelId="{A0CFE02D-53E7-44A2-A040-E19D97A2F7D4}" type="sibTrans" cxnId="{B5E3FF8D-A854-412C-9CDC-B32DB1EF54EA}">
      <dgm:prSet/>
      <dgm:spPr/>
      <dgm:t>
        <a:bodyPr/>
        <a:lstStyle/>
        <a:p>
          <a:endParaRPr lang="fi-FI"/>
        </a:p>
      </dgm:t>
    </dgm:pt>
    <dgm:pt modelId="{14DC9365-30E3-443D-9240-601419ABBF11}">
      <dgm:prSet phldr="0" custT="1"/>
      <dgm:spPr/>
      <dgm:t>
        <a:bodyPr/>
        <a:lstStyle/>
        <a:p>
          <a:pPr rtl="0"/>
          <a:r>
            <a:rPr lang="sv-FI" sz="1600">
              <a:solidFill>
                <a:schemeClr val="tx2"/>
              </a:solidFill>
              <a:latin typeface="Arial"/>
            </a:rPr>
            <a:t>Tvistemål i civilrätt eller genom medling</a:t>
          </a:r>
        </a:p>
      </dgm:t>
    </dgm:pt>
    <dgm:pt modelId="{B03F311A-9D16-44D7-871A-7A7848EFB43F}" type="parTrans" cxnId="{9D743D4C-0326-40E1-A9B4-1B05BD8B280E}">
      <dgm:prSet/>
      <dgm:spPr/>
      <dgm:t>
        <a:bodyPr/>
        <a:lstStyle/>
        <a:p>
          <a:endParaRPr lang="fi-FI"/>
        </a:p>
      </dgm:t>
    </dgm:pt>
    <dgm:pt modelId="{414685FD-F7D9-4B42-8A8B-99EA8CB48695}" type="sibTrans" cxnId="{9D743D4C-0326-40E1-A9B4-1B05BD8B280E}">
      <dgm:prSet/>
      <dgm:spPr/>
      <dgm:t>
        <a:bodyPr/>
        <a:lstStyle/>
        <a:p>
          <a:endParaRPr lang="fi-FI"/>
        </a:p>
      </dgm:t>
    </dgm:pt>
    <dgm:pt modelId="{761A7C89-5615-4ED0-8C03-EB3C3B3823D4}">
      <dgm:prSet phldr="0" custT="1"/>
      <dgm:spPr/>
      <dgm:t>
        <a:bodyPr/>
        <a:lstStyle/>
        <a:p>
          <a:pPr rtl="0"/>
          <a:r>
            <a:rPr lang="sv-FI" sz="1600">
              <a:latin typeface="Arial"/>
            </a:rPr>
            <a:t>Brott begås</a:t>
          </a:r>
        </a:p>
      </dgm:t>
    </dgm:pt>
    <dgm:pt modelId="{53346E7E-B6EA-4BCB-B752-68772DA32C22}" type="parTrans" cxnId="{327DD02D-B913-4959-8461-7FC5A5943201}">
      <dgm:prSet/>
      <dgm:spPr/>
      <dgm:t>
        <a:bodyPr/>
        <a:lstStyle/>
        <a:p>
          <a:endParaRPr lang="fi-FI"/>
        </a:p>
      </dgm:t>
    </dgm:pt>
    <dgm:pt modelId="{3951A314-23E1-48FE-97E0-443C4BEFD78F}" type="sibTrans" cxnId="{327DD02D-B913-4959-8461-7FC5A5943201}">
      <dgm:prSet/>
      <dgm:spPr/>
      <dgm:t>
        <a:bodyPr/>
        <a:lstStyle/>
        <a:p>
          <a:endParaRPr lang="fi-FI"/>
        </a:p>
      </dgm:t>
    </dgm:pt>
    <dgm:pt modelId="{DF6141CE-D830-44EA-B31B-9298B79BFE8D}">
      <dgm:prSet phldr="0" custT="1"/>
      <dgm:spPr/>
      <dgm:t>
        <a:bodyPr/>
        <a:lstStyle/>
        <a:p>
          <a:pPr rtl="0"/>
          <a:r>
            <a:rPr lang="sv-FI" sz="1600">
              <a:solidFill>
                <a:schemeClr val="tx2"/>
              </a:solidFill>
              <a:latin typeface="Arial"/>
            </a:rPr>
            <a:t>Eventuell utredning av barnskyddsbehovet för förbrytaren och familjen</a:t>
          </a:r>
        </a:p>
      </dgm:t>
    </dgm:pt>
    <dgm:pt modelId="{6B003D9C-5A22-40F3-9B0D-E0AFBF6672DC}" type="parTrans" cxnId="{DB1235A3-DAB3-408A-A252-CB80D9B4050F}">
      <dgm:prSet/>
      <dgm:spPr/>
      <dgm:t>
        <a:bodyPr/>
        <a:lstStyle/>
        <a:p>
          <a:endParaRPr lang="fi-FI"/>
        </a:p>
      </dgm:t>
    </dgm:pt>
    <dgm:pt modelId="{3487DD1E-E107-483D-A050-06CC93CB34F6}" type="sibTrans" cxnId="{DB1235A3-DAB3-408A-A252-CB80D9B4050F}">
      <dgm:prSet/>
      <dgm:spPr/>
      <dgm:t>
        <a:bodyPr/>
        <a:lstStyle/>
        <a:p>
          <a:endParaRPr lang="fi-FI"/>
        </a:p>
      </dgm:t>
    </dgm:pt>
    <dgm:pt modelId="{79E0A327-5A75-42A8-84FB-F1807CF9107F}">
      <dgm:prSet phldr="0" custT="1"/>
      <dgm:spPr/>
      <dgm:t>
        <a:bodyPr/>
        <a:lstStyle/>
        <a:p>
          <a:pPr rtl="0"/>
          <a:r>
            <a:rPr lang="sv-FI" sz="1600">
              <a:latin typeface="Arial"/>
            </a:rPr>
            <a:t>Brottsanmälan</a:t>
          </a:r>
        </a:p>
      </dgm:t>
    </dgm:pt>
    <dgm:pt modelId="{85D38233-3655-471B-A184-4DF52ABA853D}" type="parTrans" cxnId="{AEB876F5-6F6E-420F-85CA-FC039AED838C}">
      <dgm:prSet/>
      <dgm:spPr/>
      <dgm:t>
        <a:bodyPr/>
        <a:lstStyle/>
        <a:p>
          <a:endParaRPr lang="fi-FI"/>
        </a:p>
      </dgm:t>
    </dgm:pt>
    <dgm:pt modelId="{75D34557-1FA2-4686-98FE-D554AB7142A4}" type="sibTrans" cxnId="{AEB876F5-6F6E-420F-85CA-FC039AED838C}">
      <dgm:prSet/>
      <dgm:spPr/>
      <dgm:t>
        <a:bodyPr/>
        <a:lstStyle/>
        <a:p>
          <a:endParaRPr lang="fi-FI"/>
        </a:p>
      </dgm:t>
    </dgm:pt>
    <dgm:pt modelId="{886BF275-B8F6-45C6-BA2F-F3229FA7F997}">
      <dgm:prSet phldr="0" custT="1"/>
      <dgm:spPr/>
      <dgm:t>
        <a:bodyPr/>
        <a:lstStyle/>
        <a:p>
          <a:pPr rtl="0"/>
          <a:r>
            <a:rPr lang="sv-FI" sz="1600">
              <a:latin typeface="Arial"/>
            </a:rPr>
            <a:t>Barnskyddsanmälan</a:t>
          </a:r>
        </a:p>
      </dgm:t>
    </dgm:pt>
    <dgm:pt modelId="{B0B51D4B-041F-4E84-BC6F-766FCF5C7DFF}" type="parTrans" cxnId="{703F27FC-ADFB-420B-B161-FA17636D4115}">
      <dgm:prSet/>
      <dgm:spPr/>
      <dgm:t>
        <a:bodyPr/>
        <a:lstStyle/>
        <a:p>
          <a:endParaRPr lang="fi-FI"/>
        </a:p>
      </dgm:t>
    </dgm:pt>
    <dgm:pt modelId="{E53611DB-78EA-4005-81DC-0A702C1BD80C}" type="sibTrans" cxnId="{703F27FC-ADFB-420B-B161-FA17636D4115}">
      <dgm:prSet/>
      <dgm:spPr/>
      <dgm:t>
        <a:bodyPr/>
        <a:lstStyle/>
        <a:p>
          <a:endParaRPr lang="fi-FI"/>
        </a:p>
      </dgm:t>
    </dgm:pt>
    <dgm:pt modelId="{9A27AEAB-88A3-4EFF-A634-98B3A666FECD}" type="pres">
      <dgm:prSet presAssocID="{BE7DB2D2-F73F-40EA-8588-6023309B5C68}" presName="hierChild1" presStyleCnt="0">
        <dgm:presLayoutVars>
          <dgm:chPref val="1"/>
          <dgm:dir/>
          <dgm:animOne val="branch"/>
          <dgm:animLvl val="lvl"/>
          <dgm:resizeHandles/>
        </dgm:presLayoutVars>
      </dgm:prSet>
      <dgm:spPr/>
    </dgm:pt>
    <dgm:pt modelId="{B4FFBCA0-BC99-4998-BA49-A0E167095D4B}" type="pres">
      <dgm:prSet presAssocID="{761A7C89-5615-4ED0-8C03-EB3C3B3823D4}" presName="hierRoot1" presStyleCnt="0"/>
      <dgm:spPr/>
    </dgm:pt>
    <dgm:pt modelId="{D84BA8E1-4CC6-466C-8F60-BB8E221D907B}" type="pres">
      <dgm:prSet presAssocID="{761A7C89-5615-4ED0-8C03-EB3C3B3823D4}" presName="composite" presStyleCnt="0"/>
      <dgm:spPr/>
    </dgm:pt>
    <dgm:pt modelId="{7BF9C7B4-A12F-4001-A968-48BF24A2B408}" type="pres">
      <dgm:prSet presAssocID="{761A7C89-5615-4ED0-8C03-EB3C3B3823D4}" presName="background" presStyleLbl="node0" presStyleIdx="0" presStyleCnt="2"/>
      <dgm:spPr/>
    </dgm:pt>
    <dgm:pt modelId="{F7CF4DE0-2BF4-4F4F-A796-7EF5698ADA6C}" type="pres">
      <dgm:prSet presAssocID="{761A7C89-5615-4ED0-8C03-EB3C3B3823D4}" presName="text" presStyleLbl="fgAcc0" presStyleIdx="0" presStyleCnt="2">
        <dgm:presLayoutVars>
          <dgm:chPref val="3"/>
        </dgm:presLayoutVars>
      </dgm:prSet>
      <dgm:spPr/>
    </dgm:pt>
    <dgm:pt modelId="{6FEC2D9F-D567-4B48-8DFC-FF2F599EEFDE}" type="pres">
      <dgm:prSet presAssocID="{761A7C89-5615-4ED0-8C03-EB3C3B3823D4}" presName="hierChild2" presStyleCnt="0"/>
      <dgm:spPr/>
    </dgm:pt>
    <dgm:pt modelId="{4EA81C87-DC50-44F3-AA36-1ABEDD683A70}" type="pres">
      <dgm:prSet presAssocID="{85D38233-3655-471B-A184-4DF52ABA853D}" presName="Name10" presStyleLbl="parChTrans1D2" presStyleIdx="0" presStyleCnt="6"/>
      <dgm:spPr/>
    </dgm:pt>
    <dgm:pt modelId="{F712B995-568C-4669-9C53-E427124A38F0}" type="pres">
      <dgm:prSet presAssocID="{79E0A327-5A75-42A8-84FB-F1807CF9107F}" presName="hierRoot2" presStyleCnt="0"/>
      <dgm:spPr/>
    </dgm:pt>
    <dgm:pt modelId="{9AD4CDE0-F1FB-418B-B674-3AA6BF7A31CD}" type="pres">
      <dgm:prSet presAssocID="{79E0A327-5A75-42A8-84FB-F1807CF9107F}" presName="composite2" presStyleCnt="0"/>
      <dgm:spPr/>
    </dgm:pt>
    <dgm:pt modelId="{79590A0B-03F9-4B78-A7C4-2A2F72DD0F9B}" type="pres">
      <dgm:prSet presAssocID="{79E0A327-5A75-42A8-84FB-F1807CF9107F}" presName="background2" presStyleLbl="node2" presStyleIdx="0" presStyleCnt="6"/>
      <dgm:spPr/>
    </dgm:pt>
    <dgm:pt modelId="{6483EEB0-E979-4B74-BE48-0C38E66B71CB}" type="pres">
      <dgm:prSet presAssocID="{79E0A327-5A75-42A8-84FB-F1807CF9107F}" presName="text2" presStyleLbl="fgAcc2" presStyleIdx="0" presStyleCnt="6">
        <dgm:presLayoutVars>
          <dgm:chPref val="3"/>
        </dgm:presLayoutVars>
      </dgm:prSet>
      <dgm:spPr/>
    </dgm:pt>
    <dgm:pt modelId="{31C2648D-10EA-429B-87C1-CB7742B1DF74}" type="pres">
      <dgm:prSet presAssocID="{79E0A327-5A75-42A8-84FB-F1807CF9107F}" presName="hierChild3" presStyleCnt="0"/>
      <dgm:spPr/>
    </dgm:pt>
    <dgm:pt modelId="{1BFAAA52-2E7D-4D34-9C68-BAAB44DFEF2C}" type="pres">
      <dgm:prSet presAssocID="{B0B51D4B-041F-4E84-BC6F-766FCF5C7DFF}" presName="Name10" presStyleLbl="parChTrans1D2" presStyleIdx="1" presStyleCnt="6"/>
      <dgm:spPr/>
    </dgm:pt>
    <dgm:pt modelId="{324134C5-1AFA-4267-B677-E2EDE80A3D9F}" type="pres">
      <dgm:prSet presAssocID="{886BF275-B8F6-45C6-BA2F-F3229FA7F997}" presName="hierRoot2" presStyleCnt="0"/>
      <dgm:spPr/>
    </dgm:pt>
    <dgm:pt modelId="{FECBC828-389F-4457-A875-F80BE55CC649}" type="pres">
      <dgm:prSet presAssocID="{886BF275-B8F6-45C6-BA2F-F3229FA7F997}" presName="composite2" presStyleCnt="0"/>
      <dgm:spPr/>
    </dgm:pt>
    <dgm:pt modelId="{A1CB9EB7-5CF4-4DA0-8E15-7DC57D464B6C}" type="pres">
      <dgm:prSet presAssocID="{886BF275-B8F6-45C6-BA2F-F3229FA7F997}" presName="background2" presStyleLbl="node2" presStyleIdx="1" presStyleCnt="6"/>
      <dgm:spPr/>
    </dgm:pt>
    <dgm:pt modelId="{3E8CB215-A13F-4177-91C9-06176458BCE5}" type="pres">
      <dgm:prSet presAssocID="{886BF275-B8F6-45C6-BA2F-F3229FA7F997}" presName="text2" presStyleLbl="fgAcc2" presStyleIdx="1" presStyleCnt="6" custScaleX="154870" custLinFactNeighborX="5623" custLinFactNeighborY="1107">
        <dgm:presLayoutVars>
          <dgm:chPref val="3"/>
        </dgm:presLayoutVars>
      </dgm:prSet>
      <dgm:spPr/>
    </dgm:pt>
    <dgm:pt modelId="{1F03D33D-244B-4B16-BD9E-35FEF5A9BEDE}" type="pres">
      <dgm:prSet presAssocID="{886BF275-B8F6-45C6-BA2F-F3229FA7F997}" presName="hierChild3" presStyleCnt="0"/>
      <dgm:spPr/>
    </dgm:pt>
    <dgm:pt modelId="{3A9559BA-E6CC-4500-BC18-A66F3981CD5A}" type="pres">
      <dgm:prSet presAssocID="{6B003D9C-5A22-40F3-9B0D-E0AFBF6672DC}" presName="Name17" presStyleLbl="parChTrans1D3" presStyleIdx="0" presStyleCnt="2"/>
      <dgm:spPr/>
    </dgm:pt>
    <dgm:pt modelId="{BE32A7A4-497A-4CA0-B479-DE7E5655B8C6}" type="pres">
      <dgm:prSet presAssocID="{DF6141CE-D830-44EA-B31B-9298B79BFE8D}" presName="hierRoot3" presStyleCnt="0"/>
      <dgm:spPr/>
    </dgm:pt>
    <dgm:pt modelId="{E81A62F4-07DD-4B83-85C2-B990BDBB370D}" type="pres">
      <dgm:prSet presAssocID="{DF6141CE-D830-44EA-B31B-9298B79BFE8D}" presName="composite3" presStyleCnt="0"/>
      <dgm:spPr/>
    </dgm:pt>
    <dgm:pt modelId="{07E1CBEA-4136-46A1-A419-6C9F63047F61}" type="pres">
      <dgm:prSet presAssocID="{DF6141CE-D830-44EA-B31B-9298B79BFE8D}" presName="background3" presStyleLbl="node3" presStyleIdx="0" presStyleCnt="2"/>
      <dgm:spPr/>
    </dgm:pt>
    <dgm:pt modelId="{7F72C89C-5E6C-424A-9526-0B0655A36812}" type="pres">
      <dgm:prSet presAssocID="{DF6141CE-D830-44EA-B31B-9298B79BFE8D}" presName="text3" presStyleLbl="fgAcc3" presStyleIdx="0" presStyleCnt="2" custScaleX="159195" custScaleY="141496">
        <dgm:presLayoutVars>
          <dgm:chPref val="3"/>
        </dgm:presLayoutVars>
      </dgm:prSet>
      <dgm:spPr/>
    </dgm:pt>
    <dgm:pt modelId="{C5DB15D9-1142-4968-A42E-46342DED1B8E}" type="pres">
      <dgm:prSet presAssocID="{DF6141CE-D830-44EA-B31B-9298B79BFE8D}" presName="hierChild4" presStyleCnt="0"/>
      <dgm:spPr/>
    </dgm:pt>
    <dgm:pt modelId="{8CD1A469-0CBF-4342-8574-E20F446131AC}" type="pres">
      <dgm:prSet presAssocID="{07ED16F6-36D1-4923-B801-D0D2F075D37A}" presName="Name10" presStyleLbl="parChTrans1D2" presStyleIdx="2" presStyleCnt="6"/>
      <dgm:spPr/>
    </dgm:pt>
    <dgm:pt modelId="{6B4E5CF8-B229-4960-8E05-D6DE0BF10528}" type="pres">
      <dgm:prSet presAssocID="{6BBA5078-3EBE-4A8F-B2EA-3369010089F1}" presName="hierRoot2" presStyleCnt="0"/>
      <dgm:spPr/>
    </dgm:pt>
    <dgm:pt modelId="{AC5B52A1-921B-489B-9A77-40A0A075F758}" type="pres">
      <dgm:prSet presAssocID="{6BBA5078-3EBE-4A8F-B2EA-3369010089F1}" presName="composite2" presStyleCnt="0"/>
      <dgm:spPr/>
    </dgm:pt>
    <dgm:pt modelId="{B85D01A5-4975-4A2C-95CF-620A7ABE10D4}" type="pres">
      <dgm:prSet presAssocID="{6BBA5078-3EBE-4A8F-B2EA-3369010089F1}" presName="background2" presStyleLbl="node2" presStyleIdx="2" presStyleCnt="6"/>
      <dgm:spPr/>
    </dgm:pt>
    <dgm:pt modelId="{39B579C7-C5D1-405A-8538-84892CA54D16}" type="pres">
      <dgm:prSet presAssocID="{6BBA5078-3EBE-4A8F-B2EA-3369010089F1}" presName="text2" presStyleLbl="fgAcc2" presStyleIdx="2" presStyleCnt="6" custScaleX="130226">
        <dgm:presLayoutVars>
          <dgm:chPref val="3"/>
        </dgm:presLayoutVars>
      </dgm:prSet>
      <dgm:spPr/>
    </dgm:pt>
    <dgm:pt modelId="{DAC14F25-077E-4E3B-97AF-6A064E7C6F8A}" type="pres">
      <dgm:prSet presAssocID="{6BBA5078-3EBE-4A8F-B2EA-3369010089F1}" presName="hierChild3" presStyleCnt="0"/>
      <dgm:spPr/>
    </dgm:pt>
    <dgm:pt modelId="{ECFB881D-093B-4975-8A51-5858CDE9DEB1}" type="pres">
      <dgm:prSet presAssocID="{B03F311A-9D16-44D7-871A-7A7848EFB43F}" presName="Name17" presStyleLbl="parChTrans1D3" presStyleIdx="1" presStyleCnt="2"/>
      <dgm:spPr/>
    </dgm:pt>
    <dgm:pt modelId="{1FBB7422-740E-48A2-97ED-FA641906E4F2}" type="pres">
      <dgm:prSet presAssocID="{14DC9365-30E3-443D-9240-601419ABBF11}" presName="hierRoot3" presStyleCnt="0"/>
      <dgm:spPr/>
    </dgm:pt>
    <dgm:pt modelId="{096A64D6-E403-46BF-B86D-A5CED4DFBEF6}" type="pres">
      <dgm:prSet presAssocID="{14DC9365-30E3-443D-9240-601419ABBF11}" presName="composite3" presStyleCnt="0"/>
      <dgm:spPr/>
    </dgm:pt>
    <dgm:pt modelId="{10F32B99-D392-4A0A-953B-39F67D0763A1}" type="pres">
      <dgm:prSet presAssocID="{14DC9365-30E3-443D-9240-601419ABBF11}" presName="background3" presStyleLbl="node3" presStyleIdx="1" presStyleCnt="2"/>
      <dgm:spPr/>
    </dgm:pt>
    <dgm:pt modelId="{8BC739E8-3DD5-41E2-B5AE-2749A9CE4795}" type="pres">
      <dgm:prSet presAssocID="{14DC9365-30E3-443D-9240-601419ABBF11}" presName="text3" presStyleLbl="fgAcc3" presStyleIdx="1" presStyleCnt="2" custScaleX="121319">
        <dgm:presLayoutVars>
          <dgm:chPref val="3"/>
        </dgm:presLayoutVars>
      </dgm:prSet>
      <dgm:spPr/>
    </dgm:pt>
    <dgm:pt modelId="{D4A607DD-853F-4897-AFDE-A036BE682ACD}" type="pres">
      <dgm:prSet presAssocID="{14DC9365-30E3-443D-9240-601419ABBF11}" presName="hierChild4" presStyleCnt="0"/>
      <dgm:spPr/>
    </dgm:pt>
    <dgm:pt modelId="{D3B5B67F-40E9-497C-B315-2D3343811B43}" type="pres">
      <dgm:prSet presAssocID="{A0AE0EBB-2FF9-42F2-B272-7363B187FBD5}" presName="hierRoot1" presStyleCnt="0"/>
      <dgm:spPr/>
    </dgm:pt>
    <dgm:pt modelId="{0702BE81-542C-4EBD-817E-8468723A60D7}" type="pres">
      <dgm:prSet presAssocID="{A0AE0EBB-2FF9-42F2-B272-7363B187FBD5}" presName="composite" presStyleCnt="0"/>
      <dgm:spPr/>
    </dgm:pt>
    <dgm:pt modelId="{BFD9E4C1-8922-40D5-9B35-B8ABD9920965}" type="pres">
      <dgm:prSet presAssocID="{A0AE0EBB-2FF9-42F2-B272-7363B187FBD5}" presName="background" presStyleLbl="node0" presStyleIdx="1" presStyleCnt="2"/>
      <dgm:spPr/>
    </dgm:pt>
    <dgm:pt modelId="{8B300A40-18F2-4F36-ABDB-7B8A94F8722F}" type="pres">
      <dgm:prSet presAssocID="{A0AE0EBB-2FF9-42F2-B272-7363B187FBD5}" presName="text" presStyleLbl="fgAcc0" presStyleIdx="1" presStyleCnt="2" custScaleX="132098">
        <dgm:presLayoutVars>
          <dgm:chPref val="3"/>
        </dgm:presLayoutVars>
      </dgm:prSet>
      <dgm:spPr/>
    </dgm:pt>
    <dgm:pt modelId="{8AB85821-779D-472E-B30E-DBD97DE41654}" type="pres">
      <dgm:prSet presAssocID="{A0AE0EBB-2FF9-42F2-B272-7363B187FBD5}" presName="hierChild2" presStyleCnt="0"/>
      <dgm:spPr/>
    </dgm:pt>
    <dgm:pt modelId="{6939537C-BA02-4071-827F-57D022657A9D}" type="pres">
      <dgm:prSet presAssocID="{02768A1C-1B62-4A7D-ADCF-1CB64824A473}" presName="Name10" presStyleLbl="parChTrans1D2" presStyleIdx="3" presStyleCnt="6"/>
      <dgm:spPr/>
    </dgm:pt>
    <dgm:pt modelId="{84A32D0A-7D4C-4880-A8AB-556B3F3F463A}" type="pres">
      <dgm:prSet presAssocID="{70153F2A-4E80-41F3-AA51-7E8B3ADCD862}" presName="hierRoot2" presStyleCnt="0"/>
      <dgm:spPr/>
    </dgm:pt>
    <dgm:pt modelId="{83235F13-E0C8-401A-B587-58843FF77D70}" type="pres">
      <dgm:prSet presAssocID="{70153F2A-4E80-41F3-AA51-7E8B3ADCD862}" presName="composite2" presStyleCnt="0"/>
      <dgm:spPr/>
    </dgm:pt>
    <dgm:pt modelId="{0863EE4C-BAB1-4442-9C5F-DA641F4D9C21}" type="pres">
      <dgm:prSet presAssocID="{70153F2A-4E80-41F3-AA51-7E8B3ADCD862}" presName="background2" presStyleLbl="node2" presStyleIdx="3" presStyleCnt="6"/>
      <dgm:spPr/>
    </dgm:pt>
    <dgm:pt modelId="{9B327EBA-909E-4C6D-97CF-35C63A118841}" type="pres">
      <dgm:prSet presAssocID="{70153F2A-4E80-41F3-AA51-7E8B3ADCD862}" presName="text2" presStyleLbl="fgAcc2" presStyleIdx="3" presStyleCnt="6">
        <dgm:presLayoutVars>
          <dgm:chPref val="3"/>
        </dgm:presLayoutVars>
      </dgm:prSet>
      <dgm:spPr/>
    </dgm:pt>
    <dgm:pt modelId="{182DEF16-FA4C-4F12-9C3F-46A10A6E3271}" type="pres">
      <dgm:prSet presAssocID="{70153F2A-4E80-41F3-AA51-7E8B3ADCD862}" presName="hierChild3" presStyleCnt="0"/>
      <dgm:spPr/>
    </dgm:pt>
    <dgm:pt modelId="{79EA9593-A689-45B6-AB66-048FF9528C10}" type="pres">
      <dgm:prSet presAssocID="{F6F0A804-B164-4E92-8BB7-F4E316BB900B}" presName="Name10" presStyleLbl="parChTrans1D2" presStyleIdx="4" presStyleCnt="6"/>
      <dgm:spPr/>
    </dgm:pt>
    <dgm:pt modelId="{312A384E-11AA-4FF1-86C9-8BB5B45C1770}" type="pres">
      <dgm:prSet presAssocID="{7EC5A48D-2129-4E3F-A17D-6A2A5C5A2D1A}" presName="hierRoot2" presStyleCnt="0"/>
      <dgm:spPr/>
    </dgm:pt>
    <dgm:pt modelId="{E85C019F-51E2-487F-902E-529DB52A7CD0}" type="pres">
      <dgm:prSet presAssocID="{7EC5A48D-2129-4E3F-A17D-6A2A5C5A2D1A}" presName="composite2" presStyleCnt="0"/>
      <dgm:spPr/>
    </dgm:pt>
    <dgm:pt modelId="{6022A19A-D8BD-4F7D-B624-3F8519A8986E}" type="pres">
      <dgm:prSet presAssocID="{7EC5A48D-2129-4E3F-A17D-6A2A5C5A2D1A}" presName="background2" presStyleLbl="node2" presStyleIdx="4" presStyleCnt="6"/>
      <dgm:spPr/>
    </dgm:pt>
    <dgm:pt modelId="{C43D2B92-054F-4FEF-8364-75C2AD665C6F}" type="pres">
      <dgm:prSet presAssocID="{7EC5A48D-2129-4E3F-A17D-6A2A5C5A2D1A}" presName="text2" presStyleLbl="fgAcc2" presStyleIdx="4" presStyleCnt="6">
        <dgm:presLayoutVars>
          <dgm:chPref val="3"/>
        </dgm:presLayoutVars>
      </dgm:prSet>
      <dgm:spPr/>
    </dgm:pt>
    <dgm:pt modelId="{721DFFD9-D599-4BAE-AB59-A163559B26B4}" type="pres">
      <dgm:prSet presAssocID="{7EC5A48D-2129-4E3F-A17D-6A2A5C5A2D1A}" presName="hierChild3" presStyleCnt="0"/>
      <dgm:spPr/>
    </dgm:pt>
    <dgm:pt modelId="{69A6707E-A157-4C0F-A8CF-ABEFE017D17D}" type="pres">
      <dgm:prSet presAssocID="{CE858856-43F3-48EE-8067-7CE5B793171C}" presName="Name10" presStyleLbl="parChTrans1D2" presStyleIdx="5" presStyleCnt="6"/>
      <dgm:spPr/>
    </dgm:pt>
    <dgm:pt modelId="{2B19DED0-8C88-4882-B28F-2D1BBCECD4D7}" type="pres">
      <dgm:prSet presAssocID="{44C4E1E3-7CD1-40FC-93A6-BF975DA7D600}" presName="hierRoot2" presStyleCnt="0"/>
      <dgm:spPr/>
    </dgm:pt>
    <dgm:pt modelId="{DEBC9676-6971-4872-8CCB-8C66D1DF4F6E}" type="pres">
      <dgm:prSet presAssocID="{44C4E1E3-7CD1-40FC-93A6-BF975DA7D600}" presName="composite2" presStyleCnt="0"/>
      <dgm:spPr/>
    </dgm:pt>
    <dgm:pt modelId="{1A80E56E-F283-4348-8C7E-71949B84C7EB}" type="pres">
      <dgm:prSet presAssocID="{44C4E1E3-7CD1-40FC-93A6-BF975DA7D600}" presName="background2" presStyleLbl="node2" presStyleIdx="5" presStyleCnt="6"/>
      <dgm:spPr/>
    </dgm:pt>
    <dgm:pt modelId="{EEE37344-9F95-40CF-8CDF-DE7DC9A3E373}" type="pres">
      <dgm:prSet presAssocID="{44C4E1E3-7CD1-40FC-93A6-BF975DA7D600}" presName="text2" presStyleLbl="fgAcc2" presStyleIdx="5" presStyleCnt="6">
        <dgm:presLayoutVars>
          <dgm:chPref val="3"/>
        </dgm:presLayoutVars>
      </dgm:prSet>
      <dgm:spPr/>
    </dgm:pt>
    <dgm:pt modelId="{702CF92E-1BF3-418F-B7A1-73457A853AD0}" type="pres">
      <dgm:prSet presAssocID="{44C4E1E3-7CD1-40FC-93A6-BF975DA7D600}" presName="hierChild3" presStyleCnt="0"/>
      <dgm:spPr/>
    </dgm:pt>
  </dgm:ptLst>
  <dgm:cxnLst>
    <dgm:cxn modelId="{C0D5B209-54EE-4B63-BEE1-694F1C1B1566}" type="presOf" srcId="{85D38233-3655-471B-A184-4DF52ABA853D}" destId="{4EA81C87-DC50-44F3-AA36-1ABEDD683A70}" srcOrd="0" destOrd="0" presId="urn:microsoft.com/office/officeart/2005/8/layout/hierarchy1"/>
    <dgm:cxn modelId="{C9D5810F-2285-46CB-9CAE-14741D1B18A3}" srcId="{BE7DB2D2-F73F-40EA-8588-6023309B5C68}" destId="{A0AE0EBB-2FF9-42F2-B272-7363B187FBD5}" srcOrd="1" destOrd="0" parTransId="{121B83FD-7FE9-45E9-B14E-0BB1A35A6E62}" sibTransId="{EE1D49DB-39CC-40AB-925D-BEE4353B4BBF}"/>
    <dgm:cxn modelId="{BC5E4B22-C806-4E44-8D04-02A80980B0A1}" type="presOf" srcId="{BE7DB2D2-F73F-40EA-8588-6023309B5C68}" destId="{9A27AEAB-88A3-4EFF-A634-98B3A666FECD}" srcOrd="0" destOrd="0" presId="urn:microsoft.com/office/officeart/2005/8/layout/hierarchy1"/>
    <dgm:cxn modelId="{02E0B129-8064-46B4-BAB3-07DA264FA0DE}" type="presOf" srcId="{A0AE0EBB-2FF9-42F2-B272-7363B187FBD5}" destId="{8B300A40-18F2-4F36-ABDB-7B8A94F8722F}" srcOrd="0" destOrd="0" presId="urn:microsoft.com/office/officeart/2005/8/layout/hierarchy1"/>
    <dgm:cxn modelId="{6A574B2C-E63B-44AB-BE19-C73B7619F63B}" type="presOf" srcId="{44C4E1E3-7CD1-40FC-93A6-BF975DA7D600}" destId="{EEE37344-9F95-40CF-8CDF-DE7DC9A3E373}" srcOrd="0" destOrd="0" presId="urn:microsoft.com/office/officeart/2005/8/layout/hierarchy1"/>
    <dgm:cxn modelId="{C0F47D2D-2441-403A-9094-834BC8D2C14C}" srcId="{A0AE0EBB-2FF9-42F2-B272-7363B187FBD5}" destId="{44C4E1E3-7CD1-40FC-93A6-BF975DA7D600}" srcOrd="2" destOrd="0" parTransId="{CE858856-43F3-48EE-8067-7CE5B793171C}" sibTransId="{6EB54913-BF55-4A1A-9406-F8C1DDC29FA6}"/>
    <dgm:cxn modelId="{327DD02D-B913-4959-8461-7FC5A5943201}" srcId="{BE7DB2D2-F73F-40EA-8588-6023309B5C68}" destId="{761A7C89-5615-4ED0-8C03-EB3C3B3823D4}" srcOrd="0" destOrd="0" parTransId="{53346E7E-B6EA-4BCB-B752-68772DA32C22}" sibTransId="{3951A314-23E1-48FE-97E0-443C4BEFD78F}"/>
    <dgm:cxn modelId="{977D7E67-4AE5-4C24-94C8-CB5BC482491D}" type="presOf" srcId="{07ED16F6-36D1-4923-B801-D0D2F075D37A}" destId="{8CD1A469-0CBF-4342-8574-E20F446131AC}" srcOrd="0" destOrd="0" presId="urn:microsoft.com/office/officeart/2005/8/layout/hierarchy1"/>
    <dgm:cxn modelId="{9D743D4C-0326-40E1-A9B4-1B05BD8B280E}" srcId="{6BBA5078-3EBE-4A8F-B2EA-3369010089F1}" destId="{14DC9365-30E3-443D-9240-601419ABBF11}" srcOrd="0" destOrd="0" parTransId="{B03F311A-9D16-44D7-871A-7A7848EFB43F}" sibTransId="{414685FD-F7D9-4B42-8A8B-99EA8CB48695}"/>
    <dgm:cxn modelId="{2A364680-D391-4788-8D6C-A13943F64B3F}" type="presOf" srcId="{79E0A327-5A75-42A8-84FB-F1807CF9107F}" destId="{6483EEB0-E979-4B74-BE48-0C38E66B71CB}" srcOrd="0" destOrd="0" presId="urn:microsoft.com/office/officeart/2005/8/layout/hierarchy1"/>
    <dgm:cxn modelId="{02D7D686-DDFF-45D6-874F-06725B935C04}" type="presOf" srcId="{B03F311A-9D16-44D7-871A-7A7848EFB43F}" destId="{ECFB881D-093B-4975-8A51-5858CDE9DEB1}" srcOrd="0" destOrd="0" presId="urn:microsoft.com/office/officeart/2005/8/layout/hierarchy1"/>
    <dgm:cxn modelId="{B5E3FF8D-A854-412C-9CDC-B32DB1EF54EA}" srcId="{A0AE0EBB-2FF9-42F2-B272-7363B187FBD5}" destId="{7EC5A48D-2129-4E3F-A17D-6A2A5C5A2D1A}" srcOrd="1" destOrd="0" parTransId="{F6F0A804-B164-4E92-8BB7-F4E316BB900B}" sibTransId="{A0CFE02D-53E7-44A2-A040-E19D97A2F7D4}"/>
    <dgm:cxn modelId="{2EA47698-0853-4DA5-B4F2-6643B5283B8C}" type="presOf" srcId="{F6F0A804-B164-4E92-8BB7-F4E316BB900B}" destId="{79EA9593-A689-45B6-AB66-048FF9528C10}" srcOrd="0" destOrd="0" presId="urn:microsoft.com/office/officeart/2005/8/layout/hierarchy1"/>
    <dgm:cxn modelId="{48705B9C-99F9-42B8-A811-545F6586B239}" type="presOf" srcId="{CE858856-43F3-48EE-8067-7CE5B793171C}" destId="{69A6707E-A157-4C0F-A8CF-ABEFE017D17D}" srcOrd="0" destOrd="0" presId="urn:microsoft.com/office/officeart/2005/8/layout/hierarchy1"/>
    <dgm:cxn modelId="{A3CF809D-D554-4FA6-B925-AB791B88A4AA}" type="presOf" srcId="{70153F2A-4E80-41F3-AA51-7E8B3ADCD862}" destId="{9B327EBA-909E-4C6D-97CF-35C63A118841}" srcOrd="0" destOrd="0" presId="urn:microsoft.com/office/officeart/2005/8/layout/hierarchy1"/>
    <dgm:cxn modelId="{DB1235A3-DAB3-408A-A252-CB80D9B4050F}" srcId="{886BF275-B8F6-45C6-BA2F-F3229FA7F997}" destId="{DF6141CE-D830-44EA-B31B-9298B79BFE8D}" srcOrd="0" destOrd="0" parTransId="{6B003D9C-5A22-40F3-9B0D-E0AFBF6672DC}" sibTransId="{3487DD1E-E107-483D-A050-06CC93CB34F6}"/>
    <dgm:cxn modelId="{8BCEA0A7-8159-4F47-8046-ACA8A74A989B}" type="presOf" srcId="{761A7C89-5615-4ED0-8C03-EB3C3B3823D4}" destId="{F7CF4DE0-2BF4-4F4F-A796-7EF5698ADA6C}" srcOrd="0" destOrd="0" presId="urn:microsoft.com/office/officeart/2005/8/layout/hierarchy1"/>
    <dgm:cxn modelId="{7349EEAA-C9D8-4040-AA89-D5B2D043C21D}" type="presOf" srcId="{6B003D9C-5A22-40F3-9B0D-E0AFBF6672DC}" destId="{3A9559BA-E6CC-4500-BC18-A66F3981CD5A}" srcOrd="0" destOrd="0" presId="urn:microsoft.com/office/officeart/2005/8/layout/hierarchy1"/>
    <dgm:cxn modelId="{664671AB-91CB-47B3-A8EC-8AD14AF7E536}" srcId="{A0AE0EBB-2FF9-42F2-B272-7363B187FBD5}" destId="{70153F2A-4E80-41F3-AA51-7E8B3ADCD862}" srcOrd="0" destOrd="0" parTransId="{02768A1C-1B62-4A7D-ADCF-1CB64824A473}" sibTransId="{47C51850-5DF3-4201-9886-02AF914AF3DA}"/>
    <dgm:cxn modelId="{5614F1AD-AB20-4286-9A15-EA39EFDF02E1}" type="presOf" srcId="{6BBA5078-3EBE-4A8F-B2EA-3369010089F1}" destId="{39B579C7-C5D1-405A-8538-84892CA54D16}" srcOrd="0" destOrd="0" presId="urn:microsoft.com/office/officeart/2005/8/layout/hierarchy1"/>
    <dgm:cxn modelId="{3649DEB5-FAD1-4CD7-BCF3-682B93858E25}" type="presOf" srcId="{7EC5A48D-2129-4E3F-A17D-6A2A5C5A2D1A}" destId="{C43D2B92-054F-4FEF-8364-75C2AD665C6F}" srcOrd="0" destOrd="0" presId="urn:microsoft.com/office/officeart/2005/8/layout/hierarchy1"/>
    <dgm:cxn modelId="{92C5D0BA-69BA-4734-924C-2C316818156F}" type="presOf" srcId="{DF6141CE-D830-44EA-B31B-9298B79BFE8D}" destId="{7F72C89C-5E6C-424A-9526-0B0655A36812}" srcOrd="0" destOrd="0" presId="urn:microsoft.com/office/officeart/2005/8/layout/hierarchy1"/>
    <dgm:cxn modelId="{8AAC11C7-6386-4D9F-ABAF-7056FD6CB3E6}" type="presOf" srcId="{14DC9365-30E3-443D-9240-601419ABBF11}" destId="{8BC739E8-3DD5-41E2-B5AE-2749A9CE4795}" srcOrd="0" destOrd="0" presId="urn:microsoft.com/office/officeart/2005/8/layout/hierarchy1"/>
    <dgm:cxn modelId="{A938BCE0-385D-4ADE-A8F1-EA8D39405FE9}" type="presOf" srcId="{02768A1C-1B62-4A7D-ADCF-1CB64824A473}" destId="{6939537C-BA02-4071-827F-57D022657A9D}" srcOrd="0" destOrd="0" presId="urn:microsoft.com/office/officeart/2005/8/layout/hierarchy1"/>
    <dgm:cxn modelId="{79E583E4-64B3-4193-A0A2-80E8ECDF25FC}" srcId="{761A7C89-5615-4ED0-8C03-EB3C3B3823D4}" destId="{6BBA5078-3EBE-4A8F-B2EA-3369010089F1}" srcOrd="2" destOrd="0" parTransId="{07ED16F6-36D1-4923-B801-D0D2F075D37A}" sibTransId="{3CBF92EB-FE7B-456C-B672-15137B213FC4}"/>
    <dgm:cxn modelId="{4EB61DF4-B2E3-44AE-A569-EA9909E0738D}" type="presOf" srcId="{886BF275-B8F6-45C6-BA2F-F3229FA7F997}" destId="{3E8CB215-A13F-4177-91C9-06176458BCE5}" srcOrd="0" destOrd="0" presId="urn:microsoft.com/office/officeart/2005/8/layout/hierarchy1"/>
    <dgm:cxn modelId="{AEB876F5-6F6E-420F-85CA-FC039AED838C}" srcId="{761A7C89-5615-4ED0-8C03-EB3C3B3823D4}" destId="{79E0A327-5A75-42A8-84FB-F1807CF9107F}" srcOrd="0" destOrd="0" parTransId="{85D38233-3655-471B-A184-4DF52ABA853D}" sibTransId="{75D34557-1FA2-4686-98FE-D554AB7142A4}"/>
    <dgm:cxn modelId="{8CC0CBF8-2DED-4381-9E47-766C936CF158}" type="presOf" srcId="{B0B51D4B-041F-4E84-BC6F-766FCF5C7DFF}" destId="{1BFAAA52-2E7D-4D34-9C68-BAAB44DFEF2C}" srcOrd="0" destOrd="0" presId="urn:microsoft.com/office/officeart/2005/8/layout/hierarchy1"/>
    <dgm:cxn modelId="{703F27FC-ADFB-420B-B161-FA17636D4115}" srcId="{761A7C89-5615-4ED0-8C03-EB3C3B3823D4}" destId="{886BF275-B8F6-45C6-BA2F-F3229FA7F997}" srcOrd="1" destOrd="0" parTransId="{B0B51D4B-041F-4E84-BC6F-766FCF5C7DFF}" sibTransId="{E53611DB-78EA-4005-81DC-0A702C1BD80C}"/>
    <dgm:cxn modelId="{43F072B4-581A-48F6-B69E-4C6E5252EB26}" type="presParOf" srcId="{9A27AEAB-88A3-4EFF-A634-98B3A666FECD}" destId="{B4FFBCA0-BC99-4998-BA49-A0E167095D4B}" srcOrd="0" destOrd="0" presId="urn:microsoft.com/office/officeart/2005/8/layout/hierarchy1"/>
    <dgm:cxn modelId="{66279B68-0AF7-4E61-BDAB-5377F98A3A15}" type="presParOf" srcId="{B4FFBCA0-BC99-4998-BA49-A0E167095D4B}" destId="{D84BA8E1-4CC6-466C-8F60-BB8E221D907B}" srcOrd="0" destOrd="0" presId="urn:microsoft.com/office/officeart/2005/8/layout/hierarchy1"/>
    <dgm:cxn modelId="{47CFE307-FC01-4055-A83F-7513D51A17DA}" type="presParOf" srcId="{D84BA8E1-4CC6-466C-8F60-BB8E221D907B}" destId="{7BF9C7B4-A12F-4001-A968-48BF24A2B408}" srcOrd="0" destOrd="0" presId="urn:microsoft.com/office/officeart/2005/8/layout/hierarchy1"/>
    <dgm:cxn modelId="{6763DD87-0FD4-4DA6-AFBB-C00A9816CBBB}" type="presParOf" srcId="{D84BA8E1-4CC6-466C-8F60-BB8E221D907B}" destId="{F7CF4DE0-2BF4-4F4F-A796-7EF5698ADA6C}" srcOrd="1" destOrd="0" presId="urn:microsoft.com/office/officeart/2005/8/layout/hierarchy1"/>
    <dgm:cxn modelId="{0581CB84-65E2-4840-BAEF-D788D81086BB}" type="presParOf" srcId="{B4FFBCA0-BC99-4998-BA49-A0E167095D4B}" destId="{6FEC2D9F-D567-4B48-8DFC-FF2F599EEFDE}" srcOrd="1" destOrd="0" presId="urn:microsoft.com/office/officeart/2005/8/layout/hierarchy1"/>
    <dgm:cxn modelId="{03C9DCB4-2642-4EA0-AF16-EDE0281CB9C0}" type="presParOf" srcId="{6FEC2D9F-D567-4B48-8DFC-FF2F599EEFDE}" destId="{4EA81C87-DC50-44F3-AA36-1ABEDD683A70}" srcOrd="0" destOrd="0" presId="urn:microsoft.com/office/officeart/2005/8/layout/hierarchy1"/>
    <dgm:cxn modelId="{243EAC0A-E378-48FE-BE67-F3BD0EBA5177}" type="presParOf" srcId="{6FEC2D9F-D567-4B48-8DFC-FF2F599EEFDE}" destId="{F712B995-568C-4669-9C53-E427124A38F0}" srcOrd="1" destOrd="0" presId="urn:microsoft.com/office/officeart/2005/8/layout/hierarchy1"/>
    <dgm:cxn modelId="{C6993A25-BDB3-4861-A6ED-33A29A939278}" type="presParOf" srcId="{F712B995-568C-4669-9C53-E427124A38F0}" destId="{9AD4CDE0-F1FB-418B-B674-3AA6BF7A31CD}" srcOrd="0" destOrd="0" presId="urn:microsoft.com/office/officeart/2005/8/layout/hierarchy1"/>
    <dgm:cxn modelId="{531DAED8-F7A4-4251-A6FE-358A66CFC680}" type="presParOf" srcId="{9AD4CDE0-F1FB-418B-B674-3AA6BF7A31CD}" destId="{79590A0B-03F9-4B78-A7C4-2A2F72DD0F9B}" srcOrd="0" destOrd="0" presId="urn:microsoft.com/office/officeart/2005/8/layout/hierarchy1"/>
    <dgm:cxn modelId="{D7796CFC-E5E0-4BC9-B8E6-5F642DF93CAA}" type="presParOf" srcId="{9AD4CDE0-F1FB-418B-B674-3AA6BF7A31CD}" destId="{6483EEB0-E979-4B74-BE48-0C38E66B71CB}" srcOrd="1" destOrd="0" presId="urn:microsoft.com/office/officeart/2005/8/layout/hierarchy1"/>
    <dgm:cxn modelId="{62B18FD1-995E-48E8-A115-F8992C254EDF}" type="presParOf" srcId="{F712B995-568C-4669-9C53-E427124A38F0}" destId="{31C2648D-10EA-429B-87C1-CB7742B1DF74}" srcOrd="1" destOrd="0" presId="urn:microsoft.com/office/officeart/2005/8/layout/hierarchy1"/>
    <dgm:cxn modelId="{4FAA3D41-B30F-4940-8C93-ED2233FA485F}" type="presParOf" srcId="{6FEC2D9F-D567-4B48-8DFC-FF2F599EEFDE}" destId="{1BFAAA52-2E7D-4D34-9C68-BAAB44DFEF2C}" srcOrd="2" destOrd="0" presId="urn:microsoft.com/office/officeart/2005/8/layout/hierarchy1"/>
    <dgm:cxn modelId="{5952BB5A-88E5-4132-A052-60F93B54F432}" type="presParOf" srcId="{6FEC2D9F-D567-4B48-8DFC-FF2F599EEFDE}" destId="{324134C5-1AFA-4267-B677-E2EDE80A3D9F}" srcOrd="3" destOrd="0" presId="urn:microsoft.com/office/officeart/2005/8/layout/hierarchy1"/>
    <dgm:cxn modelId="{9C284114-E034-4945-83B9-333DEAEAE840}" type="presParOf" srcId="{324134C5-1AFA-4267-B677-E2EDE80A3D9F}" destId="{FECBC828-389F-4457-A875-F80BE55CC649}" srcOrd="0" destOrd="0" presId="urn:microsoft.com/office/officeart/2005/8/layout/hierarchy1"/>
    <dgm:cxn modelId="{CCDB8F7A-4909-4637-892C-0638ADDA026B}" type="presParOf" srcId="{FECBC828-389F-4457-A875-F80BE55CC649}" destId="{A1CB9EB7-5CF4-4DA0-8E15-7DC57D464B6C}" srcOrd="0" destOrd="0" presId="urn:microsoft.com/office/officeart/2005/8/layout/hierarchy1"/>
    <dgm:cxn modelId="{4A7074AF-15C4-4756-BC3B-80C79219B342}" type="presParOf" srcId="{FECBC828-389F-4457-A875-F80BE55CC649}" destId="{3E8CB215-A13F-4177-91C9-06176458BCE5}" srcOrd="1" destOrd="0" presId="urn:microsoft.com/office/officeart/2005/8/layout/hierarchy1"/>
    <dgm:cxn modelId="{910FEB5F-E1D3-419A-A7EE-A5C270943F16}" type="presParOf" srcId="{324134C5-1AFA-4267-B677-E2EDE80A3D9F}" destId="{1F03D33D-244B-4B16-BD9E-35FEF5A9BEDE}" srcOrd="1" destOrd="0" presId="urn:microsoft.com/office/officeart/2005/8/layout/hierarchy1"/>
    <dgm:cxn modelId="{CD2FCC47-E703-4920-8CDF-BA95C51A3A3F}" type="presParOf" srcId="{1F03D33D-244B-4B16-BD9E-35FEF5A9BEDE}" destId="{3A9559BA-E6CC-4500-BC18-A66F3981CD5A}" srcOrd="0" destOrd="0" presId="urn:microsoft.com/office/officeart/2005/8/layout/hierarchy1"/>
    <dgm:cxn modelId="{B4207945-3653-4BC8-ABA1-9EE0D1CD0611}" type="presParOf" srcId="{1F03D33D-244B-4B16-BD9E-35FEF5A9BEDE}" destId="{BE32A7A4-497A-4CA0-B479-DE7E5655B8C6}" srcOrd="1" destOrd="0" presId="urn:microsoft.com/office/officeart/2005/8/layout/hierarchy1"/>
    <dgm:cxn modelId="{D02FD445-AFB6-4E7A-AAFE-2A9C8BEFCFE6}" type="presParOf" srcId="{BE32A7A4-497A-4CA0-B479-DE7E5655B8C6}" destId="{E81A62F4-07DD-4B83-85C2-B990BDBB370D}" srcOrd="0" destOrd="0" presId="urn:microsoft.com/office/officeart/2005/8/layout/hierarchy1"/>
    <dgm:cxn modelId="{2D49A47D-EA8C-44C5-92D0-35D295184324}" type="presParOf" srcId="{E81A62F4-07DD-4B83-85C2-B990BDBB370D}" destId="{07E1CBEA-4136-46A1-A419-6C9F63047F61}" srcOrd="0" destOrd="0" presId="urn:microsoft.com/office/officeart/2005/8/layout/hierarchy1"/>
    <dgm:cxn modelId="{13BEAC59-8551-4A6E-9899-744B8B7B5A09}" type="presParOf" srcId="{E81A62F4-07DD-4B83-85C2-B990BDBB370D}" destId="{7F72C89C-5E6C-424A-9526-0B0655A36812}" srcOrd="1" destOrd="0" presId="urn:microsoft.com/office/officeart/2005/8/layout/hierarchy1"/>
    <dgm:cxn modelId="{EC8BBD1D-D8E4-46D2-A454-4E1C291E0BB7}" type="presParOf" srcId="{BE32A7A4-497A-4CA0-B479-DE7E5655B8C6}" destId="{C5DB15D9-1142-4968-A42E-46342DED1B8E}" srcOrd="1" destOrd="0" presId="urn:microsoft.com/office/officeart/2005/8/layout/hierarchy1"/>
    <dgm:cxn modelId="{72267C3C-BD1B-4B49-8635-F9972F19AFBA}" type="presParOf" srcId="{6FEC2D9F-D567-4B48-8DFC-FF2F599EEFDE}" destId="{8CD1A469-0CBF-4342-8574-E20F446131AC}" srcOrd="4" destOrd="0" presId="urn:microsoft.com/office/officeart/2005/8/layout/hierarchy1"/>
    <dgm:cxn modelId="{726A93A2-8CCB-495B-98D4-1C4BCB5C6DF6}" type="presParOf" srcId="{6FEC2D9F-D567-4B48-8DFC-FF2F599EEFDE}" destId="{6B4E5CF8-B229-4960-8E05-D6DE0BF10528}" srcOrd="5" destOrd="0" presId="urn:microsoft.com/office/officeart/2005/8/layout/hierarchy1"/>
    <dgm:cxn modelId="{EA156A6A-A3D3-4D98-BAAA-97F5F0B7E97A}" type="presParOf" srcId="{6B4E5CF8-B229-4960-8E05-D6DE0BF10528}" destId="{AC5B52A1-921B-489B-9A77-40A0A075F758}" srcOrd="0" destOrd="0" presId="urn:microsoft.com/office/officeart/2005/8/layout/hierarchy1"/>
    <dgm:cxn modelId="{4B9FF41D-205E-4D41-93F0-7C8F0D5B7B47}" type="presParOf" srcId="{AC5B52A1-921B-489B-9A77-40A0A075F758}" destId="{B85D01A5-4975-4A2C-95CF-620A7ABE10D4}" srcOrd="0" destOrd="0" presId="urn:microsoft.com/office/officeart/2005/8/layout/hierarchy1"/>
    <dgm:cxn modelId="{4F090786-3C4B-4E4F-A846-1E32DFEDB08A}" type="presParOf" srcId="{AC5B52A1-921B-489B-9A77-40A0A075F758}" destId="{39B579C7-C5D1-405A-8538-84892CA54D16}" srcOrd="1" destOrd="0" presId="urn:microsoft.com/office/officeart/2005/8/layout/hierarchy1"/>
    <dgm:cxn modelId="{AACFF0E0-67CD-4007-9A24-E5AA27D9F21F}" type="presParOf" srcId="{6B4E5CF8-B229-4960-8E05-D6DE0BF10528}" destId="{DAC14F25-077E-4E3B-97AF-6A064E7C6F8A}" srcOrd="1" destOrd="0" presId="urn:microsoft.com/office/officeart/2005/8/layout/hierarchy1"/>
    <dgm:cxn modelId="{9216953A-10E6-4C73-839E-857DA10AA3BE}" type="presParOf" srcId="{DAC14F25-077E-4E3B-97AF-6A064E7C6F8A}" destId="{ECFB881D-093B-4975-8A51-5858CDE9DEB1}" srcOrd="0" destOrd="0" presId="urn:microsoft.com/office/officeart/2005/8/layout/hierarchy1"/>
    <dgm:cxn modelId="{323CDF51-47EA-4943-8C07-F2FE742A2CEF}" type="presParOf" srcId="{DAC14F25-077E-4E3B-97AF-6A064E7C6F8A}" destId="{1FBB7422-740E-48A2-97ED-FA641906E4F2}" srcOrd="1" destOrd="0" presId="urn:microsoft.com/office/officeart/2005/8/layout/hierarchy1"/>
    <dgm:cxn modelId="{F16FF5AC-7FCC-4077-A525-458131F5DE93}" type="presParOf" srcId="{1FBB7422-740E-48A2-97ED-FA641906E4F2}" destId="{096A64D6-E403-46BF-B86D-A5CED4DFBEF6}" srcOrd="0" destOrd="0" presId="urn:microsoft.com/office/officeart/2005/8/layout/hierarchy1"/>
    <dgm:cxn modelId="{B6ABB1A3-3069-4115-8C3A-C01934618F6A}" type="presParOf" srcId="{096A64D6-E403-46BF-B86D-A5CED4DFBEF6}" destId="{10F32B99-D392-4A0A-953B-39F67D0763A1}" srcOrd="0" destOrd="0" presId="urn:microsoft.com/office/officeart/2005/8/layout/hierarchy1"/>
    <dgm:cxn modelId="{0291C471-A91E-4B5A-830D-E7CBAD01D0BD}" type="presParOf" srcId="{096A64D6-E403-46BF-B86D-A5CED4DFBEF6}" destId="{8BC739E8-3DD5-41E2-B5AE-2749A9CE4795}" srcOrd="1" destOrd="0" presId="urn:microsoft.com/office/officeart/2005/8/layout/hierarchy1"/>
    <dgm:cxn modelId="{A446EEC3-617E-41FF-A6DF-E2C7574BB973}" type="presParOf" srcId="{1FBB7422-740E-48A2-97ED-FA641906E4F2}" destId="{D4A607DD-853F-4897-AFDE-A036BE682ACD}" srcOrd="1" destOrd="0" presId="urn:microsoft.com/office/officeart/2005/8/layout/hierarchy1"/>
    <dgm:cxn modelId="{33868F15-1C7C-4C2D-B85D-B92FCF4E0E15}" type="presParOf" srcId="{9A27AEAB-88A3-4EFF-A634-98B3A666FECD}" destId="{D3B5B67F-40E9-497C-B315-2D3343811B43}" srcOrd="1" destOrd="0" presId="urn:microsoft.com/office/officeart/2005/8/layout/hierarchy1"/>
    <dgm:cxn modelId="{AC1D17D3-F0E5-4C60-918B-95F79DCD48BD}" type="presParOf" srcId="{D3B5B67F-40E9-497C-B315-2D3343811B43}" destId="{0702BE81-542C-4EBD-817E-8468723A60D7}" srcOrd="0" destOrd="0" presId="urn:microsoft.com/office/officeart/2005/8/layout/hierarchy1"/>
    <dgm:cxn modelId="{225BA5F5-DBD7-4C3C-A214-AEE6C6549158}" type="presParOf" srcId="{0702BE81-542C-4EBD-817E-8468723A60D7}" destId="{BFD9E4C1-8922-40D5-9B35-B8ABD9920965}" srcOrd="0" destOrd="0" presId="urn:microsoft.com/office/officeart/2005/8/layout/hierarchy1"/>
    <dgm:cxn modelId="{FCF6F8D2-84A0-4B39-BC04-ED8EF67B91FE}" type="presParOf" srcId="{0702BE81-542C-4EBD-817E-8468723A60D7}" destId="{8B300A40-18F2-4F36-ABDB-7B8A94F8722F}" srcOrd="1" destOrd="0" presId="urn:microsoft.com/office/officeart/2005/8/layout/hierarchy1"/>
    <dgm:cxn modelId="{E1539AA4-4892-4C4E-AD6A-3F92DDE3BA41}" type="presParOf" srcId="{D3B5B67F-40E9-497C-B315-2D3343811B43}" destId="{8AB85821-779D-472E-B30E-DBD97DE41654}" srcOrd="1" destOrd="0" presId="urn:microsoft.com/office/officeart/2005/8/layout/hierarchy1"/>
    <dgm:cxn modelId="{BC5EF437-5A0F-4CB9-8C5E-B8653ECB2A45}" type="presParOf" srcId="{8AB85821-779D-472E-B30E-DBD97DE41654}" destId="{6939537C-BA02-4071-827F-57D022657A9D}" srcOrd="0" destOrd="0" presId="urn:microsoft.com/office/officeart/2005/8/layout/hierarchy1"/>
    <dgm:cxn modelId="{D7E8B7FF-1631-4EA2-ABE7-19C6140E75AB}" type="presParOf" srcId="{8AB85821-779D-472E-B30E-DBD97DE41654}" destId="{84A32D0A-7D4C-4880-A8AB-556B3F3F463A}" srcOrd="1" destOrd="0" presId="urn:microsoft.com/office/officeart/2005/8/layout/hierarchy1"/>
    <dgm:cxn modelId="{B562AD11-FDD8-4DBF-B236-E5C38929B712}" type="presParOf" srcId="{84A32D0A-7D4C-4880-A8AB-556B3F3F463A}" destId="{83235F13-E0C8-401A-B587-58843FF77D70}" srcOrd="0" destOrd="0" presId="urn:microsoft.com/office/officeart/2005/8/layout/hierarchy1"/>
    <dgm:cxn modelId="{63A7C77C-4E8C-4546-8C62-1E48A07EF5F0}" type="presParOf" srcId="{83235F13-E0C8-401A-B587-58843FF77D70}" destId="{0863EE4C-BAB1-4442-9C5F-DA641F4D9C21}" srcOrd="0" destOrd="0" presId="urn:microsoft.com/office/officeart/2005/8/layout/hierarchy1"/>
    <dgm:cxn modelId="{7D77A0EF-C488-4351-B4C5-764728B4A96F}" type="presParOf" srcId="{83235F13-E0C8-401A-B587-58843FF77D70}" destId="{9B327EBA-909E-4C6D-97CF-35C63A118841}" srcOrd="1" destOrd="0" presId="urn:microsoft.com/office/officeart/2005/8/layout/hierarchy1"/>
    <dgm:cxn modelId="{D735F5A7-0FC1-4031-9534-5BD6716B25C4}" type="presParOf" srcId="{84A32D0A-7D4C-4880-A8AB-556B3F3F463A}" destId="{182DEF16-FA4C-4F12-9C3F-46A10A6E3271}" srcOrd="1" destOrd="0" presId="urn:microsoft.com/office/officeart/2005/8/layout/hierarchy1"/>
    <dgm:cxn modelId="{035C6C79-727B-4831-9D1F-53D798705764}" type="presParOf" srcId="{8AB85821-779D-472E-B30E-DBD97DE41654}" destId="{79EA9593-A689-45B6-AB66-048FF9528C10}" srcOrd="2" destOrd="0" presId="urn:microsoft.com/office/officeart/2005/8/layout/hierarchy1"/>
    <dgm:cxn modelId="{123741B5-7EFA-4293-AF9B-9193C203F617}" type="presParOf" srcId="{8AB85821-779D-472E-B30E-DBD97DE41654}" destId="{312A384E-11AA-4FF1-86C9-8BB5B45C1770}" srcOrd="3" destOrd="0" presId="urn:microsoft.com/office/officeart/2005/8/layout/hierarchy1"/>
    <dgm:cxn modelId="{2604AA15-E66A-476A-AC81-28021B68E6ED}" type="presParOf" srcId="{312A384E-11AA-4FF1-86C9-8BB5B45C1770}" destId="{E85C019F-51E2-487F-902E-529DB52A7CD0}" srcOrd="0" destOrd="0" presId="urn:microsoft.com/office/officeart/2005/8/layout/hierarchy1"/>
    <dgm:cxn modelId="{20018D7F-68E7-4E13-86C7-FA7D96EF1348}" type="presParOf" srcId="{E85C019F-51E2-487F-902E-529DB52A7CD0}" destId="{6022A19A-D8BD-4F7D-B624-3F8519A8986E}" srcOrd="0" destOrd="0" presId="urn:microsoft.com/office/officeart/2005/8/layout/hierarchy1"/>
    <dgm:cxn modelId="{2394C51B-6BD1-499B-83CA-B1EAC9752B47}" type="presParOf" srcId="{E85C019F-51E2-487F-902E-529DB52A7CD0}" destId="{C43D2B92-054F-4FEF-8364-75C2AD665C6F}" srcOrd="1" destOrd="0" presId="urn:microsoft.com/office/officeart/2005/8/layout/hierarchy1"/>
    <dgm:cxn modelId="{A7D810B5-C2A0-4BBE-AA82-D1F472C0EF06}" type="presParOf" srcId="{312A384E-11AA-4FF1-86C9-8BB5B45C1770}" destId="{721DFFD9-D599-4BAE-AB59-A163559B26B4}" srcOrd="1" destOrd="0" presId="urn:microsoft.com/office/officeart/2005/8/layout/hierarchy1"/>
    <dgm:cxn modelId="{2F85D3A8-0320-48F2-AC93-91D61866D2FF}" type="presParOf" srcId="{8AB85821-779D-472E-B30E-DBD97DE41654}" destId="{69A6707E-A157-4C0F-A8CF-ABEFE017D17D}" srcOrd="4" destOrd="0" presId="urn:microsoft.com/office/officeart/2005/8/layout/hierarchy1"/>
    <dgm:cxn modelId="{76051A25-A592-47CE-880E-B63AD331AEFF}" type="presParOf" srcId="{8AB85821-779D-472E-B30E-DBD97DE41654}" destId="{2B19DED0-8C88-4882-B28F-2D1BBCECD4D7}" srcOrd="5" destOrd="0" presId="urn:microsoft.com/office/officeart/2005/8/layout/hierarchy1"/>
    <dgm:cxn modelId="{76FFF28A-E714-40CB-B9DC-13621DAF302C}" type="presParOf" srcId="{2B19DED0-8C88-4882-B28F-2D1BBCECD4D7}" destId="{DEBC9676-6971-4872-8CCB-8C66D1DF4F6E}" srcOrd="0" destOrd="0" presId="urn:microsoft.com/office/officeart/2005/8/layout/hierarchy1"/>
    <dgm:cxn modelId="{B83B0831-2E47-40B1-964A-A916E2E9AE25}" type="presParOf" srcId="{DEBC9676-6971-4872-8CCB-8C66D1DF4F6E}" destId="{1A80E56E-F283-4348-8C7E-71949B84C7EB}" srcOrd="0" destOrd="0" presId="urn:microsoft.com/office/officeart/2005/8/layout/hierarchy1"/>
    <dgm:cxn modelId="{5DDA1C25-3630-47F6-B526-C54C7A995E90}" type="presParOf" srcId="{DEBC9676-6971-4872-8CCB-8C66D1DF4F6E}" destId="{EEE37344-9F95-40CF-8CDF-DE7DC9A3E373}" srcOrd="1" destOrd="0" presId="urn:microsoft.com/office/officeart/2005/8/layout/hierarchy1"/>
    <dgm:cxn modelId="{07D4D548-A0FA-4C6A-8F58-9D927BF1E748}" type="presParOf" srcId="{2B19DED0-8C88-4882-B28F-2D1BBCECD4D7}" destId="{702CF92E-1BF3-418F-B7A1-73457A853AD0}"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6707E-A157-4C0F-A8CF-ABEFE017D17D}">
      <dsp:nvSpPr>
        <dsp:cNvPr id="0" name=""/>
        <dsp:cNvSpPr/>
      </dsp:nvSpPr>
      <dsp:spPr>
        <a:xfrm>
          <a:off x="8696723" y="2073169"/>
          <a:ext cx="1702027" cy="405005"/>
        </a:xfrm>
        <a:custGeom>
          <a:avLst/>
          <a:gdLst/>
          <a:ahLst/>
          <a:cxnLst/>
          <a:rect l="0" t="0" r="0" b="0"/>
          <a:pathLst>
            <a:path>
              <a:moveTo>
                <a:pt x="0" y="0"/>
              </a:moveTo>
              <a:lnTo>
                <a:pt x="0" y="275999"/>
              </a:lnTo>
              <a:lnTo>
                <a:pt x="1702027" y="275999"/>
              </a:lnTo>
              <a:lnTo>
                <a:pt x="1702027" y="4050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EA9593-A689-45B6-AB66-048FF9528C10}">
      <dsp:nvSpPr>
        <dsp:cNvPr id="0" name=""/>
        <dsp:cNvSpPr/>
      </dsp:nvSpPr>
      <dsp:spPr>
        <a:xfrm>
          <a:off x="8651003" y="2073169"/>
          <a:ext cx="91440" cy="405005"/>
        </a:xfrm>
        <a:custGeom>
          <a:avLst/>
          <a:gdLst/>
          <a:ahLst/>
          <a:cxnLst/>
          <a:rect l="0" t="0" r="0" b="0"/>
          <a:pathLst>
            <a:path>
              <a:moveTo>
                <a:pt x="45720" y="0"/>
              </a:moveTo>
              <a:lnTo>
                <a:pt x="45720" y="4050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39537C-BA02-4071-827F-57D022657A9D}">
      <dsp:nvSpPr>
        <dsp:cNvPr id="0" name=""/>
        <dsp:cNvSpPr/>
      </dsp:nvSpPr>
      <dsp:spPr>
        <a:xfrm>
          <a:off x="6994695" y="2073169"/>
          <a:ext cx="1702027" cy="405005"/>
        </a:xfrm>
        <a:custGeom>
          <a:avLst/>
          <a:gdLst/>
          <a:ahLst/>
          <a:cxnLst/>
          <a:rect l="0" t="0" r="0" b="0"/>
          <a:pathLst>
            <a:path>
              <a:moveTo>
                <a:pt x="1702027" y="0"/>
              </a:moveTo>
              <a:lnTo>
                <a:pt x="1702027" y="275999"/>
              </a:lnTo>
              <a:lnTo>
                <a:pt x="0" y="275999"/>
              </a:lnTo>
              <a:lnTo>
                <a:pt x="0" y="4050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FB881D-093B-4975-8A51-5858CDE9DEB1}">
      <dsp:nvSpPr>
        <dsp:cNvPr id="0" name=""/>
        <dsp:cNvSpPr/>
      </dsp:nvSpPr>
      <dsp:spPr>
        <a:xfrm>
          <a:off x="5036489" y="3362455"/>
          <a:ext cx="91440" cy="405005"/>
        </a:xfrm>
        <a:custGeom>
          <a:avLst/>
          <a:gdLst/>
          <a:ahLst/>
          <a:cxnLst/>
          <a:rect l="0" t="0" r="0" b="0"/>
          <a:pathLst>
            <a:path>
              <a:moveTo>
                <a:pt x="45720" y="0"/>
              </a:moveTo>
              <a:lnTo>
                <a:pt x="45720" y="40500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D1A469-0CBF-4342-8574-E20F446131AC}">
      <dsp:nvSpPr>
        <dsp:cNvPr id="0" name=""/>
        <dsp:cNvSpPr/>
      </dsp:nvSpPr>
      <dsp:spPr>
        <a:xfrm>
          <a:off x="2998130" y="2073169"/>
          <a:ext cx="2084078" cy="405005"/>
        </a:xfrm>
        <a:custGeom>
          <a:avLst/>
          <a:gdLst/>
          <a:ahLst/>
          <a:cxnLst/>
          <a:rect l="0" t="0" r="0" b="0"/>
          <a:pathLst>
            <a:path>
              <a:moveTo>
                <a:pt x="0" y="0"/>
              </a:moveTo>
              <a:lnTo>
                <a:pt x="0" y="275999"/>
              </a:lnTo>
              <a:lnTo>
                <a:pt x="2084078" y="275999"/>
              </a:lnTo>
              <a:lnTo>
                <a:pt x="2084078" y="4050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9559BA-E6CC-4500-BC18-A66F3981CD5A}">
      <dsp:nvSpPr>
        <dsp:cNvPr id="0" name=""/>
        <dsp:cNvSpPr/>
      </dsp:nvSpPr>
      <dsp:spPr>
        <a:xfrm>
          <a:off x="2741951" y="3372244"/>
          <a:ext cx="91440" cy="395216"/>
        </a:xfrm>
        <a:custGeom>
          <a:avLst/>
          <a:gdLst/>
          <a:ahLst/>
          <a:cxnLst/>
          <a:rect l="0" t="0" r="0" b="0"/>
          <a:pathLst>
            <a:path>
              <a:moveTo>
                <a:pt x="124024" y="0"/>
              </a:moveTo>
              <a:lnTo>
                <a:pt x="124024" y="266210"/>
              </a:lnTo>
              <a:lnTo>
                <a:pt x="45720" y="266210"/>
              </a:lnTo>
              <a:lnTo>
                <a:pt x="45720" y="395216"/>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FAAA52-2E7D-4D34-9C68-BAAB44DFEF2C}">
      <dsp:nvSpPr>
        <dsp:cNvPr id="0" name=""/>
        <dsp:cNvSpPr/>
      </dsp:nvSpPr>
      <dsp:spPr>
        <a:xfrm>
          <a:off x="2865975" y="2073169"/>
          <a:ext cx="132154" cy="414794"/>
        </a:xfrm>
        <a:custGeom>
          <a:avLst/>
          <a:gdLst/>
          <a:ahLst/>
          <a:cxnLst/>
          <a:rect l="0" t="0" r="0" b="0"/>
          <a:pathLst>
            <a:path>
              <a:moveTo>
                <a:pt x="132154" y="0"/>
              </a:moveTo>
              <a:lnTo>
                <a:pt x="132154" y="285788"/>
              </a:lnTo>
              <a:lnTo>
                <a:pt x="0" y="285788"/>
              </a:lnTo>
              <a:lnTo>
                <a:pt x="0" y="41479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A81C87-DC50-44F3-AA36-1ABEDD683A70}">
      <dsp:nvSpPr>
        <dsp:cNvPr id="0" name=""/>
        <dsp:cNvSpPr/>
      </dsp:nvSpPr>
      <dsp:spPr>
        <a:xfrm>
          <a:off x="703592" y="2073169"/>
          <a:ext cx="2294537" cy="405005"/>
        </a:xfrm>
        <a:custGeom>
          <a:avLst/>
          <a:gdLst/>
          <a:ahLst/>
          <a:cxnLst/>
          <a:rect l="0" t="0" r="0" b="0"/>
          <a:pathLst>
            <a:path>
              <a:moveTo>
                <a:pt x="2294537" y="0"/>
              </a:moveTo>
              <a:lnTo>
                <a:pt x="2294537" y="275999"/>
              </a:lnTo>
              <a:lnTo>
                <a:pt x="0" y="275999"/>
              </a:lnTo>
              <a:lnTo>
                <a:pt x="0" y="4050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F9C7B4-A12F-4001-A968-48BF24A2B408}">
      <dsp:nvSpPr>
        <dsp:cNvPr id="0" name=""/>
        <dsp:cNvSpPr/>
      </dsp:nvSpPr>
      <dsp:spPr>
        <a:xfrm>
          <a:off x="2301846" y="1188888"/>
          <a:ext cx="1392568"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CF4DE0-2BF4-4F4F-A796-7EF5698ADA6C}">
      <dsp:nvSpPr>
        <dsp:cNvPr id="0" name=""/>
        <dsp:cNvSpPr/>
      </dsp:nvSpPr>
      <dsp:spPr>
        <a:xfrm>
          <a:off x="2456576" y="1335882"/>
          <a:ext cx="1392568"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sv-FI" sz="1600" kern="1200">
              <a:latin typeface="Arial"/>
            </a:rPr>
            <a:t>Brott begås</a:t>
          </a:r>
        </a:p>
      </dsp:txBody>
      <dsp:txXfrm>
        <a:off x="2482476" y="1361782"/>
        <a:ext cx="1340768" cy="832480"/>
      </dsp:txXfrm>
    </dsp:sp>
    <dsp:sp modelId="{79590A0B-03F9-4B78-A7C4-2A2F72DD0F9B}">
      <dsp:nvSpPr>
        <dsp:cNvPr id="0" name=""/>
        <dsp:cNvSpPr/>
      </dsp:nvSpPr>
      <dsp:spPr>
        <a:xfrm>
          <a:off x="7308" y="2478174"/>
          <a:ext cx="1392568"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3EEB0-E979-4B74-BE48-0C38E66B71CB}">
      <dsp:nvSpPr>
        <dsp:cNvPr id="0" name=""/>
        <dsp:cNvSpPr/>
      </dsp:nvSpPr>
      <dsp:spPr>
        <a:xfrm>
          <a:off x="162038" y="2625168"/>
          <a:ext cx="1392568"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sv-FI" sz="1600" kern="1200">
              <a:latin typeface="Arial"/>
            </a:rPr>
            <a:t>Brottsanmälan</a:t>
          </a:r>
        </a:p>
      </dsp:txBody>
      <dsp:txXfrm>
        <a:off x="187938" y="2651068"/>
        <a:ext cx="1340768" cy="832480"/>
      </dsp:txXfrm>
    </dsp:sp>
    <dsp:sp modelId="{A1CB9EB7-5CF4-4DA0-8E15-7DC57D464B6C}">
      <dsp:nvSpPr>
        <dsp:cNvPr id="0" name=""/>
        <dsp:cNvSpPr/>
      </dsp:nvSpPr>
      <dsp:spPr>
        <a:xfrm>
          <a:off x="1787640" y="2487963"/>
          <a:ext cx="2156670"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8CB215-A13F-4177-91C9-06176458BCE5}">
      <dsp:nvSpPr>
        <dsp:cNvPr id="0" name=""/>
        <dsp:cNvSpPr/>
      </dsp:nvSpPr>
      <dsp:spPr>
        <a:xfrm>
          <a:off x="1942370" y="2634957"/>
          <a:ext cx="2156670"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sv-FI" sz="1600" kern="1200">
              <a:latin typeface="Arial"/>
            </a:rPr>
            <a:t>Barnskyddsanmälan</a:t>
          </a:r>
        </a:p>
      </dsp:txBody>
      <dsp:txXfrm>
        <a:off x="1968270" y="2660857"/>
        <a:ext cx="2104870" cy="832480"/>
      </dsp:txXfrm>
    </dsp:sp>
    <dsp:sp modelId="{07E1CBEA-4136-46A1-A419-6C9F63047F61}">
      <dsp:nvSpPr>
        <dsp:cNvPr id="0" name=""/>
        <dsp:cNvSpPr/>
      </dsp:nvSpPr>
      <dsp:spPr>
        <a:xfrm>
          <a:off x="1679222" y="3767460"/>
          <a:ext cx="2216898" cy="1251221"/>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72C89C-5E6C-424A-9526-0B0655A36812}">
      <dsp:nvSpPr>
        <dsp:cNvPr id="0" name=""/>
        <dsp:cNvSpPr/>
      </dsp:nvSpPr>
      <dsp:spPr>
        <a:xfrm>
          <a:off x="1833951" y="3914454"/>
          <a:ext cx="2216898" cy="1251221"/>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sv-FI" sz="1600" kern="1200">
              <a:solidFill>
                <a:schemeClr val="tx2"/>
              </a:solidFill>
              <a:latin typeface="Arial"/>
            </a:rPr>
            <a:t>Eventuell utredning av barnskyddsbehovet för förbrytaren och familjen</a:t>
          </a:r>
        </a:p>
      </dsp:txBody>
      <dsp:txXfrm>
        <a:off x="1870598" y="3951101"/>
        <a:ext cx="2143604" cy="1177927"/>
      </dsp:txXfrm>
    </dsp:sp>
    <dsp:sp modelId="{B85D01A5-4975-4A2C-95CF-620A7ABE10D4}">
      <dsp:nvSpPr>
        <dsp:cNvPr id="0" name=""/>
        <dsp:cNvSpPr/>
      </dsp:nvSpPr>
      <dsp:spPr>
        <a:xfrm>
          <a:off x="4175466" y="2478174"/>
          <a:ext cx="1813485"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B579C7-C5D1-405A-8538-84892CA54D16}">
      <dsp:nvSpPr>
        <dsp:cNvPr id="0" name=""/>
        <dsp:cNvSpPr/>
      </dsp:nvSpPr>
      <dsp:spPr>
        <a:xfrm>
          <a:off x="4330196" y="2625168"/>
          <a:ext cx="1813485"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FI" sz="1600" kern="1200">
              <a:solidFill>
                <a:schemeClr val="tx2"/>
              </a:solidFill>
              <a:latin typeface="Arial"/>
            </a:rPr>
            <a:t>Skadestånd</a:t>
          </a:r>
        </a:p>
      </dsp:txBody>
      <dsp:txXfrm>
        <a:off x="4356096" y="2651068"/>
        <a:ext cx="1761685" cy="832480"/>
      </dsp:txXfrm>
    </dsp:sp>
    <dsp:sp modelId="{10F32B99-D392-4A0A-953B-39F67D0763A1}">
      <dsp:nvSpPr>
        <dsp:cNvPr id="0" name=""/>
        <dsp:cNvSpPr/>
      </dsp:nvSpPr>
      <dsp:spPr>
        <a:xfrm>
          <a:off x="4237484" y="3767460"/>
          <a:ext cx="1689449"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C739E8-3DD5-41E2-B5AE-2749A9CE4795}">
      <dsp:nvSpPr>
        <dsp:cNvPr id="0" name=""/>
        <dsp:cNvSpPr/>
      </dsp:nvSpPr>
      <dsp:spPr>
        <a:xfrm>
          <a:off x="4392214" y="3914454"/>
          <a:ext cx="1689449"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sv-FI" sz="1600" kern="1200">
              <a:solidFill>
                <a:schemeClr val="tx2"/>
              </a:solidFill>
              <a:latin typeface="Arial"/>
            </a:rPr>
            <a:t>Tvistemål i civilrätt eller genom medling</a:t>
          </a:r>
        </a:p>
      </dsp:txBody>
      <dsp:txXfrm>
        <a:off x="4418114" y="3940354"/>
        <a:ext cx="1637649" cy="832480"/>
      </dsp:txXfrm>
    </dsp:sp>
    <dsp:sp modelId="{BFD9E4C1-8922-40D5-9B35-B8ABD9920965}">
      <dsp:nvSpPr>
        <dsp:cNvPr id="0" name=""/>
        <dsp:cNvSpPr/>
      </dsp:nvSpPr>
      <dsp:spPr>
        <a:xfrm>
          <a:off x="7776946" y="1188888"/>
          <a:ext cx="1839554"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300A40-18F2-4F36-ABDB-7B8A94F8722F}">
      <dsp:nvSpPr>
        <dsp:cNvPr id="0" name=""/>
        <dsp:cNvSpPr/>
      </dsp:nvSpPr>
      <dsp:spPr>
        <a:xfrm>
          <a:off x="7931676" y="1335882"/>
          <a:ext cx="1839554"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sv-FI" sz="1600" kern="1200">
              <a:solidFill>
                <a:schemeClr val="tx2"/>
              </a:solidFill>
              <a:latin typeface="Arial"/>
            </a:rPr>
            <a:t>Påföljder för både förbrytaren och offren</a:t>
          </a:r>
        </a:p>
      </dsp:txBody>
      <dsp:txXfrm>
        <a:off x="7957576" y="1361782"/>
        <a:ext cx="1787754" cy="832480"/>
      </dsp:txXfrm>
    </dsp:sp>
    <dsp:sp modelId="{0863EE4C-BAB1-4442-9C5F-DA641F4D9C21}">
      <dsp:nvSpPr>
        <dsp:cNvPr id="0" name=""/>
        <dsp:cNvSpPr/>
      </dsp:nvSpPr>
      <dsp:spPr>
        <a:xfrm>
          <a:off x="6298411" y="2478174"/>
          <a:ext cx="1392568"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327EBA-909E-4C6D-97CF-35C63A118841}">
      <dsp:nvSpPr>
        <dsp:cNvPr id="0" name=""/>
        <dsp:cNvSpPr/>
      </dsp:nvSpPr>
      <dsp:spPr>
        <a:xfrm>
          <a:off x="6453141" y="2625168"/>
          <a:ext cx="1392568"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sv-FI" sz="1600" kern="1200">
              <a:solidFill>
                <a:schemeClr val="tx2"/>
              </a:solidFill>
              <a:latin typeface="Arial"/>
            </a:rPr>
            <a:t>Skam</a:t>
          </a:r>
        </a:p>
      </dsp:txBody>
      <dsp:txXfrm>
        <a:off x="6479041" y="2651068"/>
        <a:ext cx="1340768" cy="832480"/>
      </dsp:txXfrm>
    </dsp:sp>
    <dsp:sp modelId="{6022A19A-D8BD-4F7D-B624-3F8519A8986E}">
      <dsp:nvSpPr>
        <dsp:cNvPr id="0" name=""/>
        <dsp:cNvSpPr/>
      </dsp:nvSpPr>
      <dsp:spPr>
        <a:xfrm>
          <a:off x="8000439" y="2478174"/>
          <a:ext cx="1392568"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3D2B92-054F-4FEF-8364-75C2AD665C6F}">
      <dsp:nvSpPr>
        <dsp:cNvPr id="0" name=""/>
        <dsp:cNvSpPr/>
      </dsp:nvSpPr>
      <dsp:spPr>
        <a:xfrm>
          <a:off x="8155169" y="2625168"/>
          <a:ext cx="1392568"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sv-FI" sz="1600" kern="1200">
              <a:solidFill>
                <a:schemeClr val="tx2"/>
              </a:solidFill>
              <a:latin typeface="Arial"/>
            </a:rPr>
            <a:t>Rädsla</a:t>
          </a:r>
        </a:p>
      </dsp:txBody>
      <dsp:txXfrm>
        <a:off x="8181069" y="2651068"/>
        <a:ext cx="1340768" cy="832480"/>
      </dsp:txXfrm>
    </dsp:sp>
    <dsp:sp modelId="{1A80E56E-F283-4348-8C7E-71949B84C7EB}">
      <dsp:nvSpPr>
        <dsp:cNvPr id="0" name=""/>
        <dsp:cNvSpPr/>
      </dsp:nvSpPr>
      <dsp:spPr>
        <a:xfrm>
          <a:off x="9702467" y="2478174"/>
          <a:ext cx="1392568" cy="884280"/>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E37344-9F95-40CF-8CDF-DE7DC9A3E373}">
      <dsp:nvSpPr>
        <dsp:cNvPr id="0" name=""/>
        <dsp:cNvSpPr/>
      </dsp:nvSpPr>
      <dsp:spPr>
        <a:xfrm>
          <a:off x="9857197" y="2625168"/>
          <a:ext cx="1392568" cy="884280"/>
        </a:xfrm>
        <a:prstGeom prst="roundRect">
          <a:avLst>
            <a:gd name="adj" fmla="val 10000"/>
          </a:avLst>
        </a:prstGeom>
        <a:solidFill>
          <a:schemeClr val="dk2">
            <a:alpha val="90000"/>
            <a:tint val="4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sv-FI" sz="1600" kern="1200">
              <a:solidFill>
                <a:schemeClr val="tx2"/>
              </a:solidFill>
              <a:latin typeface="Arial"/>
            </a:rPr>
            <a:t>Otrygghet</a:t>
          </a:r>
        </a:p>
      </dsp:txBody>
      <dsp:txXfrm>
        <a:off x="9883097" y="2651068"/>
        <a:ext cx="1340768" cy="8324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8AB50B-F38C-4D97-997A-11CF8480F703}" type="datetimeFigureOut">
              <a:t>3.2.2025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E7C63-45AC-462C-8CAC-E5D2ABECD87C}" type="slidenum">
              <a:t>‹#›</a:t>
            </a:fld>
            <a:endParaRPr lang="en-US"/>
          </a:p>
        </p:txBody>
      </p:sp>
    </p:spTree>
    <p:extLst>
      <p:ext uri="{BB962C8B-B14F-4D97-AF65-F5344CB8AC3E}">
        <p14:creationId xmlns:p14="http://schemas.microsoft.com/office/powerpoint/2010/main" val="60570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reate.kahoot.it/details/28f95e4e-3733-4624-9b05-890e187a05e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Keskustelun</a:t>
            </a:r>
            <a:r>
              <a:rPr lang="en-US">
                <a:cs typeface="Calibri"/>
              </a:rPr>
              <a:t> </a:t>
            </a:r>
            <a:r>
              <a:rPr lang="en-US" err="1">
                <a:cs typeface="Calibri"/>
              </a:rPr>
              <a:t>herättelyä</a:t>
            </a:r>
            <a:r>
              <a:rPr lang="en-US">
                <a:cs typeface="Calibri"/>
              </a:rPr>
              <a:t>. </a:t>
            </a:r>
            <a:r>
              <a:rPr lang="en-US" err="1">
                <a:cs typeface="Calibri"/>
              </a:rPr>
              <a:t>Oppilailta</a:t>
            </a:r>
            <a:r>
              <a:rPr lang="en-US">
                <a:cs typeface="Calibri"/>
              </a:rPr>
              <a:t> </a:t>
            </a:r>
            <a:r>
              <a:rPr lang="en-US" err="1">
                <a:cs typeface="Calibri"/>
              </a:rPr>
              <a:t>voi</a:t>
            </a:r>
            <a:r>
              <a:rPr lang="en-US">
                <a:cs typeface="Calibri"/>
              </a:rPr>
              <a:t> </a:t>
            </a:r>
            <a:r>
              <a:rPr lang="en-US" err="1">
                <a:cs typeface="Calibri"/>
              </a:rPr>
              <a:t>kysellä</a:t>
            </a:r>
            <a:r>
              <a:rPr lang="en-US">
                <a:cs typeface="Calibri"/>
              </a:rPr>
              <a:t> </a:t>
            </a:r>
            <a:r>
              <a:rPr lang="en-US" err="1">
                <a:cs typeface="Calibri"/>
              </a:rPr>
              <a:t>mitä</a:t>
            </a:r>
            <a:r>
              <a:rPr lang="en-US">
                <a:cs typeface="Calibri"/>
              </a:rPr>
              <a:t> </a:t>
            </a:r>
            <a:r>
              <a:rPr lang="en-US" err="1">
                <a:cs typeface="Calibri"/>
              </a:rPr>
              <a:t>päihteitä</a:t>
            </a:r>
            <a:r>
              <a:rPr lang="en-US">
                <a:cs typeface="Calibri"/>
              </a:rPr>
              <a:t> he </a:t>
            </a:r>
            <a:r>
              <a:rPr lang="en-US" err="1">
                <a:cs typeface="Calibri"/>
              </a:rPr>
              <a:t>tietävät</a:t>
            </a:r>
            <a:r>
              <a:rPr lang="en-US">
                <a:cs typeface="Calibri"/>
              </a:rPr>
              <a:t>, tai </a:t>
            </a:r>
            <a:r>
              <a:rPr lang="en-US" err="1">
                <a:cs typeface="Calibri"/>
              </a:rPr>
              <a:t>mitä</a:t>
            </a:r>
            <a:r>
              <a:rPr lang="en-US">
                <a:cs typeface="Calibri"/>
              </a:rPr>
              <a:t> </a:t>
            </a:r>
            <a:r>
              <a:rPr lang="en-US" err="1">
                <a:cs typeface="Calibri"/>
              </a:rPr>
              <a:t>päihteisiin</a:t>
            </a:r>
            <a:r>
              <a:rPr lang="en-US">
                <a:cs typeface="Calibri"/>
              </a:rPr>
              <a:t> </a:t>
            </a:r>
            <a:r>
              <a:rPr lang="en-US" err="1">
                <a:cs typeface="Calibri"/>
              </a:rPr>
              <a:t>kuuluu</a:t>
            </a:r>
            <a:r>
              <a:rPr lang="en-US">
                <a:cs typeface="Calibri"/>
              </a:rPr>
              <a:t>. </a:t>
            </a:r>
            <a:endParaRPr lang="en-US"/>
          </a:p>
        </p:txBody>
      </p:sp>
      <p:sp>
        <p:nvSpPr>
          <p:cNvPr id="4" name="Slide Number Placeholder 3"/>
          <p:cNvSpPr>
            <a:spLocks noGrp="1"/>
          </p:cNvSpPr>
          <p:nvPr>
            <p:ph type="sldNum" sz="quarter" idx="5"/>
          </p:nvPr>
        </p:nvSpPr>
        <p:spPr/>
        <p:txBody>
          <a:bodyPr/>
          <a:lstStyle/>
          <a:p>
            <a:fld id="{DDBE7C63-45AC-462C-8CAC-E5D2ABECD87C}" type="slidenum">
              <a:t>1</a:t>
            </a:fld>
            <a:endParaRPr lang="en-US"/>
          </a:p>
        </p:txBody>
      </p:sp>
    </p:spTree>
    <p:extLst>
      <p:ext uri="{BB962C8B-B14F-4D97-AF65-F5344CB8AC3E}">
        <p14:creationId xmlns:p14="http://schemas.microsoft.com/office/powerpoint/2010/main" val="3948857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Tärkeä</a:t>
            </a:r>
            <a:r>
              <a:rPr lang="en-US">
                <a:cs typeface="Calibri"/>
              </a:rPr>
              <a:t> </a:t>
            </a:r>
            <a:r>
              <a:rPr lang="en-US" err="1">
                <a:cs typeface="Calibri"/>
              </a:rPr>
              <a:t>myös</a:t>
            </a:r>
            <a:r>
              <a:rPr lang="en-US">
                <a:cs typeface="Calibri"/>
              </a:rPr>
              <a:t> </a:t>
            </a:r>
            <a:r>
              <a:rPr lang="en-US" err="1">
                <a:cs typeface="Calibri"/>
              </a:rPr>
              <a:t>muistuttaa</a:t>
            </a:r>
            <a:r>
              <a:rPr lang="en-US">
                <a:cs typeface="Calibri"/>
              </a:rPr>
              <a:t>, </a:t>
            </a:r>
            <a:r>
              <a:rPr lang="en-US" err="1">
                <a:cs typeface="Calibri"/>
              </a:rPr>
              <a:t>että</a:t>
            </a:r>
            <a:r>
              <a:rPr lang="en-US">
                <a:cs typeface="Calibri"/>
              </a:rPr>
              <a:t> </a:t>
            </a:r>
            <a:r>
              <a:rPr lang="en-US" err="1">
                <a:cs typeface="Calibri"/>
              </a:rPr>
              <a:t>riippuvuutta</a:t>
            </a:r>
            <a:r>
              <a:rPr lang="en-US">
                <a:cs typeface="Calibri"/>
              </a:rPr>
              <a:t> </a:t>
            </a:r>
            <a:r>
              <a:rPr lang="en-US" err="1">
                <a:cs typeface="Calibri"/>
              </a:rPr>
              <a:t>voi</a:t>
            </a:r>
            <a:r>
              <a:rPr lang="en-US">
                <a:cs typeface="Calibri"/>
              </a:rPr>
              <a:t> olla </a:t>
            </a:r>
            <a:r>
              <a:rPr lang="en-US" err="1">
                <a:cs typeface="Calibri"/>
              </a:rPr>
              <a:t>myös</a:t>
            </a:r>
            <a:r>
              <a:rPr lang="en-US">
                <a:cs typeface="Calibri"/>
              </a:rPr>
              <a:t> </a:t>
            </a:r>
            <a:r>
              <a:rPr lang="en-US" err="1">
                <a:cs typeface="Calibri"/>
              </a:rPr>
              <a:t>lievää</a:t>
            </a:r>
            <a:r>
              <a:rPr lang="en-US">
                <a:cs typeface="Calibri"/>
              </a:rPr>
              <a:t>, </a:t>
            </a:r>
            <a:r>
              <a:rPr lang="en-US" err="1">
                <a:cs typeface="Calibri"/>
              </a:rPr>
              <a:t>jolloin</a:t>
            </a:r>
            <a:r>
              <a:rPr lang="en-US">
                <a:cs typeface="Calibri"/>
              </a:rPr>
              <a:t> </a:t>
            </a:r>
            <a:r>
              <a:rPr lang="en-US" err="1">
                <a:cs typeface="Calibri"/>
              </a:rPr>
              <a:t>ei</a:t>
            </a:r>
            <a:r>
              <a:rPr lang="en-US">
                <a:cs typeface="Calibri"/>
              </a:rPr>
              <a:t> ole </a:t>
            </a:r>
            <a:r>
              <a:rPr lang="en-US" err="1">
                <a:cs typeface="Calibri"/>
              </a:rPr>
              <a:t>tarve</a:t>
            </a:r>
            <a:r>
              <a:rPr lang="en-US">
                <a:cs typeface="Calibri"/>
              </a:rPr>
              <a:t> </a:t>
            </a:r>
            <a:r>
              <a:rPr lang="en-US" err="1">
                <a:cs typeface="Calibri"/>
              </a:rPr>
              <a:t>huolestua</a:t>
            </a:r>
            <a:r>
              <a:rPr lang="en-US">
                <a:cs typeface="Calibri"/>
              </a:rPr>
              <a:t> </a:t>
            </a:r>
            <a:r>
              <a:rPr lang="en-US" err="1">
                <a:cs typeface="Calibri"/>
              </a:rPr>
              <a:t>vakasti</a:t>
            </a:r>
            <a:r>
              <a:rPr lang="en-US">
                <a:cs typeface="Calibri"/>
              </a:rPr>
              <a:t> (</a:t>
            </a:r>
            <a:r>
              <a:rPr lang="en-US" err="1">
                <a:cs typeface="Calibri"/>
              </a:rPr>
              <a:t>esim</a:t>
            </a:r>
            <a:r>
              <a:rPr lang="en-US">
                <a:cs typeface="Calibri"/>
              </a:rPr>
              <a:t>. </a:t>
            </a:r>
            <a:r>
              <a:rPr lang="en-US" err="1">
                <a:cs typeface="Calibri"/>
              </a:rPr>
              <a:t>omien</a:t>
            </a:r>
            <a:r>
              <a:rPr lang="en-US">
                <a:cs typeface="Calibri"/>
              </a:rPr>
              <a:t> </a:t>
            </a:r>
            <a:r>
              <a:rPr lang="en-US" err="1">
                <a:cs typeface="Calibri"/>
              </a:rPr>
              <a:t>vanhempien</a:t>
            </a:r>
            <a:r>
              <a:rPr lang="en-US">
                <a:cs typeface="Calibri"/>
              </a:rPr>
              <a:t> </a:t>
            </a:r>
            <a:r>
              <a:rPr lang="en-US" err="1">
                <a:cs typeface="Calibri"/>
              </a:rPr>
              <a:t>tupakointi</a:t>
            </a:r>
            <a:r>
              <a:rPr lang="en-US">
                <a:cs typeface="Calibri"/>
              </a:rPr>
              <a:t>).</a:t>
            </a:r>
          </a:p>
          <a:p>
            <a:pPr marL="171450" indent="-171450">
              <a:buFont typeface="Arial"/>
              <a:buChar char="•"/>
            </a:pPr>
            <a:r>
              <a:rPr lang="en-US" err="1">
                <a:cs typeface="Calibri"/>
              </a:rPr>
              <a:t>Milloin</a:t>
            </a:r>
            <a:r>
              <a:rPr lang="en-US">
                <a:cs typeface="Calibri"/>
              </a:rPr>
              <a:t> </a:t>
            </a:r>
            <a:r>
              <a:rPr lang="en-US" err="1">
                <a:cs typeface="Calibri"/>
              </a:rPr>
              <a:t>riippuvuus</a:t>
            </a:r>
            <a:r>
              <a:rPr lang="en-US">
                <a:cs typeface="Calibri"/>
              </a:rPr>
              <a:t> </a:t>
            </a:r>
            <a:r>
              <a:rPr lang="en-US" err="1">
                <a:cs typeface="Calibri"/>
              </a:rPr>
              <a:t>sitten</a:t>
            </a:r>
            <a:r>
              <a:rPr lang="en-US">
                <a:cs typeface="Calibri"/>
              </a:rPr>
              <a:t> on </a:t>
            </a:r>
            <a:r>
              <a:rPr lang="en-US" err="1">
                <a:cs typeface="Calibri"/>
              </a:rPr>
              <a:t>vakava</a:t>
            </a:r>
            <a:r>
              <a:rPr lang="en-US">
                <a:cs typeface="Calibri"/>
              </a:rPr>
              <a:t>? Kun </a:t>
            </a:r>
            <a:r>
              <a:rPr lang="en-US" err="1">
                <a:cs typeface="Calibri"/>
              </a:rPr>
              <a:t>riippuvuutta</a:t>
            </a:r>
            <a:r>
              <a:rPr lang="en-US">
                <a:cs typeface="Calibri"/>
              </a:rPr>
              <a:t> </a:t>
            </a:r>
            <a:r>
              <a:rPr lang="en-US" err="1">
                <a:cs typeface="Calibri"/>
              </a:rPr>
              <a:t>aiheuttava</a:t>
            </a:r>
            <a:r>
              <a:rPr lang="en-US">
                <a:cs typeface="Calibri"/>
              </a:rPr>
              <a:t> </a:t>
            </a:r>
            <a:r>
              <a:rPr lang="en-US" err="1">
                <a:cs typeface="Calibri"/>
              </a:rPr>
              <a:t>asia</a:t>
            </a:r>
            <a:r>
              <a:rPr lang="en-US">
                <a:cs typeface="Calibri"/>
              </a:rPr>
              <a:t> </a:t>
            </a:r>
            <a:r>
              <a:rPr lang="en-US" err="1">
                <a:cs typeface="Calibri"/>
              </a:rPr>
              <a:t>menee</a:t>
            </a:r>
            <a:r>
              <a:rPr lang="en-US">
                <a:cs typeface="Calibri"/>
              </a:rPr>
              <a:t> </a:t>
            </a:r>
            <a:r>
              <a:rPr lang="en-US" err="1">
                <a:cs typeface="Calibri"/>
              </a:rPr>
              <a:t>muiden</a:t>
            </a:r>
            <a:r>
              <a:rPr lang="en-US">
                <a:cs typeface="Calibri"/>
              </a:rPr>
              <a:t> </a:t>
            </a:r>
            <a:r>
              <a:rPr lang="en-US" err="1">
                <a:cs typeface="Calibri"/>
              </a:rPr>
              <a:t>tärkeiden</a:t>
            </a:r>
            <a:r>
              <a:rPr lang="en-US">
                <a:cs typeface="Calibri"/>
              </a:rPr>
              <a:t> </a:t>
            </a:r>
            <a:r>
              <a:rPr lang="en-US" err="1">
                <a:cs typeface="Calibri"/>
              </a:rPr>
              <a:t>asioiden</a:t>
            </a:r>
            <a:r>
              <a:rPr lang="en-US">
                <a:cs typeface="Calibri"/>
              </a:rPr>
              <a:t> </a:t>
            </a:r>
            <a:r>
              <a:rPr lang="en-US" err="1">
                <a:cs typeface="Calibri"/>
              </a:rPr>
              <a:t>edelle</a:t>
            </a:r>
            <a:r>
              <a:rPr lang="en-US">
                <a:cs typeface="Calibri"/>
              </a:rPr>
              <a:t> ja </a:t>
            </a:r>
            <a:r>
              <a:rPr lang="en-US" err="1">
                <a:cs typeface="Calibri"/>
              </a:rPr>
              <a:t>elämä</a:t>
            </a:r>
            <a:r>
              <a:rPr lang="en-US">
                <a:cs typeface="Calibri"/>
              </a:rPr>
              <a:t> </a:t>
            </a:r>
            <a:r>
              <a:rPr lang="en-US" err="1">
                <a:cs typeface="Calibri"/>
              </a:rPr>
              <a:t>pyörii</a:t>
            </a:r>
            <a:r>
              <a:rPr lang="en-US">
                <a:cs typeface="Calibri"/>
              </a:rPr>
              <a:t> </a:t>
            </a:r>
            <a:r>
              <a:rPr lang="en-US" err="1">
                <a:cs typeface="Calibri"/>
              </a:rPr>
              <a:t>riippuvuuden</a:t>
            </a:r>
            <a:r>
              <a:rPr lang="en-US">
                <a:cs typeface="Calibri"/>
              </a:rPr>
              <a:t> </a:t>
            </a:r>
            <a:r>
              <a:rPr lang="en-US" err="1">
                <a:cs typeface="Calibri"/>
              </a:rPr>
              <a:t>aiheuttajan</a:t>
            </a:r>
            <a:r>
              <a:rPr lang="en-US">
                <a:cs typeface="Calibri"/>
              </a:rPr>
              <a:t> </a:t>
            </a:r>
            <a:r>
              <a:rPr lang="en-US" err="1">
                <a:cs typeface="Calibri"/>
              </a:rPr>
              <a:t>ympärillä</a:t>
            </a:r>
            <a:r>
              <a:rPr lang="en-US">
                <a:cs typeface="Calibri"/>
              </a:rPr>
              <a:t>.</a:t>
            </a:r>
          </a:p>
        </p:txBody>
      </p:sp>
      <p:sp>
        <p:nvSpPr>
          <p:cNvPr id="4" name="Slide Number Placeholder 3"/>
          <p:cNvSpPr>
            <a:spLocks noGrp="1"/>
          </p:cNvSpPr>
          <p:nvPr>
            <p:ph type="sldNum" sz="quarter" idx="5"/>
          </p:nvPr>
        </p:nvSpPr>
        <p:spPr/>
        <p:txBody>
          <a:bodyPr/>
          <a:lstStyle/>
          <a:p>
            <a:fld id="{DDBE7C63-45AC-462C-8CAC-E5D2ABECD87C}" type="slidenum">
              <a:t>12</a:t>
            </a:fld>
            <a:endParaRPr lang="en-US"/>
          </a:p>
        </p:txBody>
      </p:sp>
    </p:spTree>
    <p:extLst>
      <p:ext uri="{BB962C8B-B14F-4D97-AF65-F5344CB8AC3E}">
        <p14:creationId xmlns:p14="http://schemas.microsoft.com/office/powerpoint/2010/main" val="353817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t>Tehtävään</a:t>
            </a:r>
            <a:r>
              <a:rPr lang="en-US"/>
              <a:t> </a:t>
            </a:r>
            <a:r>
              <a:rPr lang="en-US" err="1"/>
              <a:t>voi</a:t>
            </a:r>
            <a:r>
              <a:rPr lang="en-US"/>
              <a:t> </a:t>
            </a:r>
            <a:r>
              <a:rPr lang="en-US" err="1"/>
              <a:t>valita</a:t>
            </a:r>
            <a:r>
              <a:rPr lang="en-US"/>
              <a:t> </a:t>
            </a:r>
            <a:r>
              <a:rPr lang="en-US" err="1"/>
              <a:t>ryhmälle</a:t>
            </a:r>
            <a:r>
              <a:rPr lang="en-US"/>
              <a:t> </a:t>
            </a:r>
            <a:r>
              <a:rPr lang="en-US" err="1"/>
              <a:t>sopivia</a:t>
            </a:r>
            <a:r>
              <a:rPr lang="en-US"/>
              <a:t> </a:t>
            </a:r>
            <a:r>
              <a:rPr lang="en-US" err="1"/>
              <a:t>kysymyksiä</a:t>
            </a:r>
            <a:r>
              <a:rPr lang="en-US"/>
              <a:t> </a:t>
            </a:r>
            <a:r>
              <a:rPr lang="en-US" err="1"/>
              <a:t>tämän</a:t>
            </a:r>
            <a:r>
              <a:rPr lang="en-US"/>
              <a:t> </a:t>
            </a:r>
            <a:r>
              <a:rPr lang="en-US" err="1"/>
              <a:t>hetken</a:t>
            </a:r>
            <a:r>
              <a:rPr lang="en-US"/>
              <a:t> </a:t>
            </a:r>
            <a:r>
              <a:rPr lang="en-US" err="1"/>
              <a:t>ilmiöihin</a:t>
            </a:r>
            <a:r>
              <a:rPr lang="en-US"/>
              <a:t> </a:t>
            </a:r>
            <a:r>
              <a:rPr lang="en-US" err="1"/>
              <a:t>liittyen</a:t>
            </a:r>
            <a:r>
              <a:rPr lang="en-US"/>
              <a:t>. </a:t>
            </a:r>
            <a:r>
              <a:rPr lang="en-US" err="1"/>
              <a:t>Hyväksi</a:t>
            </a:r>
            <a:r>
              <a:rPr lang="en-US"/>
              <a:t> </a:t>
            </a:r>
            <a:r>
              <a:rPr lang="en-US" err="1"/>
              <a:t>todettuja</a:t>
            </a:r>
            <a:r>
              <a:rPr lang="en-US"/>
              <a:t> </a:t>
            </a:r>
            <a:r>
              <a:rPr lang="en-US" err="1"/>
              <a:t>kysymyksiä</a:t>
            </a:r>
            <a:r>
              <a:rPr lang="en-US"/>
              <a:t> on </a:t>
            </a:r>
            <a:r>
              <a:rPr lang="en-US" err="1"/>
              <a:t>esimerkiksi</a:t>
            </a:r>
            <a:r>
              <a:rPr lang="en-US"/>
              <a:t>: </a:t>
            </a:r>
            <a:r>
              <a:rPr lang="en-US" err="1"/>
              <a:t>Mikä</a:t>
            </a:r>
            <a:r>
              <a:rPr lang="en-US"/>
              <a:t> on </a:t>
            </a:r>
            <a:r>
              <a:rPr lang="en-US" err="1"/>
              <a:t>parasta</a:t>
            </a:r>
            <a:r>
              <a:rPr lang="en-US"/>
              <a:t> </a:t>
            </a:r>
            <a:r>
              <a:rPr lang="en-US" err="1"/>
              <a:t>meidän</a:t>
            </a:r>
            <a:r>
              <a:rPr lang="en-US"/>
              <a:t> </a:t>
            </a:r>
            <a:r>
              <a:rPr lang="en-US" err="1"/>
              <a:t>luokassa</a:t>
            </a:r>
            <a:r>
              <a:rPr lang="en-US"/>
              <a:t>? </a:t>
            </a:r>
            <a:r>
              <a:rPr lang="en-US" err="1"/>
              <a:t>Miksi</a:t>
            </a:r>
            <a:r>
              <a:rPr lang="en-US"/>
              <a:t> </a:t>
            </a:r>
            <a:r>
              <a:rPr lang="en-US" err="1"/>
              <a:t>jotkut</a:t>
            </a:r>
            <a:r>
              <a:rPr lang="en-US"/>
              <a:t> </a:t>
            </a:r>
            <a:r>
              <a:rPr lang="en-US" err="1"/>
              <a:t>nuoret</a:t>
            </a:r>
            <a:r>
              <a:rPr lang="en-US"/>
              <a:t> </a:t>
            </a:r>
            <a:r>
              <a:rPr lang="en-US" err="1"/>
              <a:t>käyttävät</a:t>
            </a:r>
            <a:r>
              <a:rPr lang="en-US"/>
              <a:t> </a:t>
            </a:r>
            <a:r>
              <a:rPr lang="en-US" err="1"/>
              <a:t>päihteitä</a:t>
            </a:r>
            <a:r>
              <a:rPr lang="en-US"/>
              <a:t>? Miten </a:t>
            </a:r>
            <a:r>
              <a:rPr lang="en-US" err="1"/>
              <a:t>päihteidenkäyttö</a:t>
            </a:r>
            <a:r>
              <a:rPr lang="en-US"/>
              <a:t> </a:t>
            </a:r>
            <a:r>
              <a:rPr lang="en-US" err="1"/>
              <a:t>voi</a:t>
            </a:r>
            <a:r>
              <a:rPr lang="en-US"/>
              <a:t> </a:t>
            </a:r>
            <a:r>
              <a:rPr lang="en-US" err="1"/>
              <a:t>vaikuttaa</a:t>
            </a:r>
            <a:r>
              <a:rPr lang="en-US"/>
              <a:t> </a:t>
            </a:r>
            <a:r>
              <a:rPr lang="en-US" err="1"/>
              <a:t>tulevaisuuteen</a:t>
            </a:r>
            <a:r>
              <a:rPr lang="en-US"/>
              <a:t>? Miten </a:t>
            </a:r>
            <a:r>
              <a:rPr lang="en-US" err="1"/>
              <a:t>päihteidenkäyttö</a:t>
            </a:r>
            <a:r>
              <a:rPr lang="en-US"/>
              <a:t> </a:t>
            </a:r>
            <a:r>
              <a:rPr lang="en-US" err="1"/>
              <a:t>voi</a:t>
            </a:r>
            <a:r>
              <a:rPr lang="en-US"/>
              <a:t> </a:t>
            </a:r>
            <a:r>
              <a:rPr lang="en-US" err="1"/>
              <a:t>vaikuttaa</a:t>
            </a:r>
            <a:r>
              <a:rPr lang="en-US"/>
              <a:t> </a:t>
            </a:r>
            <a:r>
              <a:rPr lang="en-US" err="1"/>
              <a:t>käyttäjän</a:t>
            </a:r>
            <a:r>
              <a:rPr lang="en-US"/>
              <a:t> </a:t>
            </a:r>
            <a:r>
              <a:rPr lang="en-US" err="1"/>
              <a:t>läheisiin</a:t>
            </a:r>
            <a:r>
              <a:rPr lang="en-US"/>
              <a:t>? Miten </a:t>
            </a:r>
            <a:r>
              <a:rPr lang="en-US" err="1"/>
              <a:t>voin</a:t>
            </a:r>
            <a:r>
              <a:rPr lang="en-US"/>
              <a:t> </a:t>
            </a:r>
            <a:r>
              <a:rPr lang="en-US" err="1"/>
              <a:t>kieltäytyä</a:t>
            </a:r>
            <a:r>
              <a:rPr lang="en-US"/>
              <a:t> </a:t>
            </a:r>
            <a:r>
              <a:rPr lang="en-US" err="1"/>
              <a:t>jos</a:t>
            </a:r>
            <a:r>
              <a:rPr lang="en-US"/>
              <a:t> </a:t>
            </a:r>
            <a:r>
              <a:rPr lang="en-US" err="1"/>
              <a:t>minulle</a:t>
            </a:r>
            <a:r>
              <a:rPr lang="en-US"/>
              <a:t> </a:t>
            </a:r>
            <a:r>
              <a:rPr lang="en-US" err="1"/>
              <a:t>tarjotaan</a:t>
            </a:r>
            <a:r>
              <a:rPr lang="en-US"/>
              <a:t> </a:t>
            </a:r>
            <a:r>
              <a:rPr lang="en-US" err="1"/>
              <a:t>päihteitä</a:t>
            </a:r>
            <a:r>
              <a:rPr lang="en-US"/>
              <a:t>? </a:t>
            </a:r>
            <a:endParaRPr lang="en-US">
              <a:cs typeface="Calibri"/>
            </a:endParaRPr>
          </a:p>
          <a:p>
            <a:pPr marL="171450" indent="-171450">
              <a:buFont typeface="Arial"/>
              <a:buChar char="•"/>
            </a:pPr>
            <a:r>
              <a:rPr lang="en-US">
                <a:cs typeface="Calibri"/>
              </a:rPr>
              <a:t>Jos </a:t>
            </a:r>
            <a:r>
              <a:rPr lang="en-US" err="1">
                <a:cs typeface="Calibri"/>
              </a:rPr>
              <a:t>ryhmätyöskentely</a:t>
            </a:r>
            <a:r>
              <a:rPr lang="en-US">
                <a:cs typeface="Calibri"/>
              </a:rPr>
              <a:t> </a:t>
            </a:r>
            <a:r>
              <a:rPr lang="en-US" err="1">
                <a:cs typeface="Calibri"/>
              </a:rPr>
              <a:t>ei</a:t>
            </a:r>
            <a:r>
              <a:rPr lang="en-US">
                <a:cs typeface="Calibri"/>
              </a:rPr>
              <a:t> ole </a:t>
            </a:r>
            <a:r>
              <a:rPr lang="en-US" err="1">
                <a:cs typeface="Calibri"/>
              </a:rPr>
              <a:t>mahdollista</a:t>
            </a:r>
            <a:r>
              <a:rPr lang="en-US">
                <a:cs typeface="Calibri"/>
              </a:rPr>
              <a:t>, </a:t>
            </a:r>
            <a:r>
              <a:rPr lang="en-US" err="1">
                <a:cs typeface="Calibri"/>
              </a:rPr>
              <a:t>voidaan</a:t>
            </a:r>
            <a:r>
              <a:rPr lang="en-US">
                <a:cs typeface="Calibri"/>
              </a:rPr>
              <a:t> </a:t>
            </a:r>
            <a:r>
              <a:rPr lang="en-US" err="1">
                <a:cs typeface="Calibri"/>
              </a:rPr>
              <a:t>kysymyksiin</a:t>
            </a:r>
            <a:r>
              <a:rPr lang="en-US">
                <a:cs typeface="Calibri"/>
              </a:rPr>
              <a:t> </a:t>
            </a:r>
            <a:r>
              <a:rPr lang="en-US" err="1">
                <a:cs typeface="Calibri"/>
              </a:rPr>
              <a:t>vastata</a:t>
            </a:r>
            <a:r>
              <a:rPr lang="en-US">
                <a:cs typeface="Calibri"/>
              </a:rPr>
              <a:t> </a:t>
            </a:r>
            <a:r>
              <a:rPr lang="en-US" err="1">
                <a:cs typeface="Calibri"/>
              </a:rPr>
              <a:t>yksilöinä</a:t>
            </a:r>
            <a:r>
              <a:rPr lang="en-US">
                <a:cs typeface="Calibri"/>
              </a:rPr>
              <a:t> tai </a:t>
            </a:r>
            <a:r>
              <a:rPr lang="en-US" err="1">
                <a:cs typeface="Calibri"/>
              </a:rPr>
              <a:t>parityönä</a:t>
            </a:r>
            <a:r>
              <a:rPr lang="en-US">
                <a:cs typeface="Calibri"/>
              </a:rPr>
              <a:t>.</a:t>
            </a:r>
          </a:p>
          <a:p>
            <a:pPr marL="171450" indent="-171450">
              <a:buFont typeface="Arial"/>
              <a:buChar char="•"/>
            </a:pPr>
            <a:r>
              <a:rPr lang="en-US" err="1"/>
              <a:t>Kysymyksen</a:t>
            </a:r>
            <a:r>
              <a:rPr lang="en-US"/>
              <a:t> </a:t>
            </a:r>
            <a:r>
              <a:rPr lang="en-US" err="1"/>
              <a:t>voi</a:t>
            </a:r>
            <a:r>
              <a:rPr lang="en-US"/>
              <a:t> </a:t>
            </a:r>
            <a:r>
              <a:rPr lang="en-US" err="1"/>
              <a:t>kirjoittaa</a:t>
            </a:r>
            <a:r>
              <a:rPr lang="en-US"/>
              <a:t> </a:t>
            </a:r>
            <a:r>
              <a:rPr lang="en-US" err="1"/>
              <a:t>paperin</a:t>
            </a:r>
            <a:r>
              <a:rPr lang="en-US"/>
              <a:t> </a:t>
            </a:r>
            <a:r>
              <a:rPr lang="en-US" err="1"/>
              <a:t>keskelle</a:t>
            </a:r>
            <a:r>
              <a:rPr lang="en-US"/>
              <a:t>, </a:t>
            </a:r>
            <a:r>
              <a:rPr lang="en-US" err="1"/>
              <a:t>vihkon</a:t>
            </a:r>
            <a:r>
              <a:rPr lang="en-US"/>
              <a:t> </a:t>
            </a:r>
            <a:r>
              <a:rPr lang="en-US" err="1"/>
              <a:t>otsikoksi</a:t>
            </a:r>
            <a:r>
              <a:rPr lang="en-US"/>
              <a:t>, tai </a:t>
            </a:r>
            <a:r>
              <a:rPr lang="en-US" err="1"/>
              <a:t>halutessaan</a:t>
            </a:r>
            <a:r>
              <a:rPr lang="en-US"/>
              <a:t> </a:t>
            </a:r>
            <a:r>
              <a:rPr lang="en-US" err="1"/>
              <a:t>voi</a:t>
            </a:r>
            <a:r>
              <a:rPr lang="en-US"/>
              <a:t> </a:t>
            </a:r>
            <a:r>
              <a:rPr lang="en-US" err="1"/>
              <a:t>tulostaa</a:t>
            </a:r>
            <a:r>
              <a:rPr lang="en-US"/>
              <a:t> </a:t>
            </a:r>
            <a:r>
              <a:rPr lang="en-US" err="1"/>
              <a:t>tekstin</a:t>
            </a:r>
            <a:r>
              <a:rPr lang="en-US"/>
              <a:t> </a:t>
            </a:r>
            <a:r>
              <a:rPr lang="en-US" err="1"/>
              <a:t>visuaaliselle</a:t>
            </a:r>
            <a:r>
              <a:rPr lang="en-US"/>
              <a:t> </a:t>
            </a:r>
            <a:r>
              <a:rPr lang="en-US" err="1"/>
              <a:t>pohjalle</a:t>
            </a:r>
            <a:r>
              <a:rPr lang="en-US"/>
              <a:t>, </a:t>
            </a:r>
            <a:r>
              <a:rPr lang="en-US" err="1"/>
              <a:t>jolloin</a:t>
            </a:r>
            <a:r>
              <a:rPr lang="en-US"/>
              <a:t> </a:t>
            </a:r>
            <a:r>
              <a:rPr lang="en-US" err="1"/>
              <a:t>tuotokset</a:t>
            </a:r>
            <a:r>
              <a:rPr lang="en-US"/>
              <a:t> </a:t>
            </a:r>
            <a:r>
              <a:rPr lang="en-US" err="1"/>
              <a:t>voi</a:t>
            </a:r>
            <a:r>
              <a:rPr lang="en-US"/>
              <a:t> </a:t>
            </a:r>
            <a:r>
              <a:rPr lang="en-US" err="1"/>
              <a:t>jättää</a:t>
            </a:r>
            <a:r>
              <a:rPr lang="en-US"/>
              <a:t> </a:t>
            </a:r>
            <a:r>
              <a:rPr lang="en-US" err="1"/>
              <a:t>esim</a:t>
            </a:r>
            <a:r>
              <a:rPr lang="en-US"/>
              <a:t> </a:t>
            </a:r>
            <a:r>
              <a:rPr lang="en-US" err="1"/>
              <a:t>luokan</a:t>
            </a:r>
            <a:r>
              <a:rPr lang="en-US"/>
              <a:t> </a:t>
            </a:r>
            <a:r>
              <a:rPr lang="en-US" err="1"/>
              <a:t>seinälle</a:t>
            </a:r>
            <a:r>
              <a:rPr lang="en-US"/>
              <a:t> </a:t>
            </a:r>
            <a:r>
              <a:rPr lang="en-US" err="1"/>
              <a:t>esille</a:t>
            </a:r>
            <a:r>
              <a:rPr lang="en-US"/>
              <a:t>. </a:t>
            </a: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DDBE7C63-45AC-462C-8CAC-E5D2ABECD87C}" type="slidenum">
              <a:t>13</a:t>
            </a:fld>
            <a:endParaRPr lang="en-US"/>
          </a:p>
        </p:txBody>
      </p:sp>
    </p:spTree>
    <p:extLst>
      <p:ext uri="{BB962C8B-B14F-4D97-AF65-F5344CB8AC3E}">
        <p14:creationId xmlns:p14="http://schemas.microsoft.com/office/powerpoint/2010/main" val="1556144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err="1">
                <a:cs typeface="Calibri"/>
              </a:rPr>
              <a:t>Tänään</a:t>
            </a:r>
            <a:r>
              <a:rPr lang="en-US">
                <a:cs typeface="Calibri"/>
              </a:rPr>
              <a:t> </a:t>
            </a:r>
            <a:r>
              <a:rPr lang="en-US" err="1">
                <a:cs typeface="Calibri"/>
              </a:rPr>
              <a:t>aiheina</a:t>
            </a:r>
            <a:r>
              <a:rPr lang="en-US">
                <a:cs typeface="Calibri"/>
              </a:rPr>
              <a:t>:  </a:t>
            </a:r>
          </a:p>
          <a:p>
            <a:pPr marL="171450" indent="-171450">
              <a:buFont typeface="Arial" panose="020B0604020202020204" pitchFamily="34" charset="0"/>
              <a:buChar char="•"/>
            </a:pPr>
            <a:r>
              <a:rPr lang="en-US" err="1">
                <a:cs typeface="Calibri"/>
              </a:rPr>
              <a:t>itsetunto</a:t>
            </a:r>
          </a:p>
          <a:p>
            <a:pPr marL="171450" indent="-171450">
              <a:buFont typeface="Arial" panose="020B0604020202020204" pitchFamily="34" charset="0"/>
              <a:buChar char="•"/>
            </a:pPr>
            <a:r>
              <a:rPr lang="en-US" err="1">
                <a:cs typeface="Calibri"/>
              </a:rPr>
              <a:t>laillisuusasiat</a:t>
            </a:r>
          </a:p>
          <a:p>
            <a:pPr marL="171450" indent="-171450">
              <a:buFont typeface="Arial" panose="020B0604020202020204" pitchFamily="34" charset="0"/>
              <a:buChar char="•"/>
            </a:pPr>
            <a:endParaRPr lang="en-US">
              <a:cs typeface="Calibri"/>
            </a:endParaRPr>
          </a:p>
          <a:p>
            <a:pPr marL="171450" indent="-171450">
              <a:buFont typeface="Arial" panose="020B0604020202020204" pitchFamily="34" charset="0"/>
              <a:buChar char="•"/>
            </a:pPr>
            <a:endParaRPr lang="en-US">
              <a:cs typeface="Calibri"/>
            </a:endParaRPr>
          </a:p>
        </p:txBody>
      </p:sp>
      <p:sp>
        <p:nvSpPr>
          <p:cNvPr id="4" name="Dian numeron paikkamerkki 3"/>
          <p:cNvSpPr>
            <a:spLocks noGrp="1"/>
          </p:cNvSpPr>
          <p:nvPr>
            <p:ph type="sldNum" sz="quarter" idx="5"/>
          </p:nvPr>
        </p:nvSpPr>
        <p:spPr/>
        <p:txBody>
          <a:bodyPr/>
          <a:lstStyle/>
          <a:p>
            <a:fld id="{339A597E-13BE-4281-B382-78DCF97E8C35}" type="slidenum">
              <a:rPr lang="fi-FI"/>
              <a:t>15</a:t>
            </a:fld>
            <a:endParaRPr lang="fi-FI"/>
          </a:p>
        </p:txBody>
      </p:sp>
    </p:spTree>
    <p:extLst>
      <p:ext uri="{BB962C8B-B14F-4D97-AF65-F5344CB8AC3E}">
        <p14:creationId xmlns:p14="http://schemas.microsoft.com/office/powerpoint/2010/main" val="3330707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a:p>
            <a:pPr marL="171450" indent="-171450">
              <a:buFont typeface="Arial" panose="020B0604020202020204" pitchFamily="34" charset="0"/>
              <a:buChar char="•"/>
            </a:pPr>
            <a:r>
              <a:rPr lang="en-US" err="1">
                <a:cs typeface="Calibri"/>
              </a:rPr>
              <a:t>Sisäministeriö</a:t>
            </a:r>
            <a:r>
              <a:rPr lang="en-US">
                <a:cs typeface="Calibri"/>
              </a:rPr>
              <a:t> </a:t>
            </a:r>
            <a:r>
              <a:rPr lang="en-US" err="1">
                <a:cs typeface="Calibri"/>
              </a:rPr>
              <a:t>kertoo</a:t>
            </a:r>
            <a:r>
              <a:rPr lang="en-US">
                <a:cs typeface="Calibri"/>
              </a:rPr>
              <a:t> </a:t>
            </a:r>
            <a:r>
              <a:rPr lang="en-US" err="1">
                <a:cs typeface="Calibri"/>
              </a:rPr>
              <a:t>että</a:t>
            </a:r>
            <a:r>
              <a:rPr lang="en-US">
                <a:cs typeface="Calibri"/>
              </a:rPr>
              <a:t> </a:t>
            </a:r>
            <a:r>
              <a:rPr lang="en-US" err="1">
                <a:cs typeface="Calibri"/>
              </a:rPr>
              <a:t>suurin</a:t>
            </a:r>
            <a:r>
              <a:rPr lang="en-US">
                <a:cs typeface="Calibri"/>
              </a:rPr>
              <a:t> </a:t>
            </a:r>
            <a:r>
              <a:rPr lang="en-US" err="1">
                <a:cs typeface="Calibri"/>
              </a:rPr>
              <a:t>osa</a:t>
            </a:r>
            <a:r>
              <a:rPr lang="en-US">
                <a:cs typeface="Calibri"/>
              </a:rPr>
              <a:t> </a:t>
            </a:r>
            <a:r>
              <a:rPr lang="en-US" err="1">
                <a:cs typeface="Calibri"/>
              </a:rPr>
              <a:t>suomalaisista</a:t>
            </a:r>
            <a:r>
              <a:rPr lang="en-US">
                <a:cs typeface="Calibri"/>
              </a:rPr>
              <a:t> </a:t>
            </a:r>
            <a:r>
              <a:rPr lang="en-US" err="1">
                <a:cs typeface="Calibri"/>
              </a:rPr>
              <a:t>kokee</a:t>
            </a:r>
            <a:r>
              <a:rPr lang="en-US">
                <a:cs typeface="Calibri"/>
              </a:rPr>
              <a:t> </a:t>
            </a:r>
            <a:r>
              <a:rPr lang="en-US" err="1">
                <a:cs typeface="Calibri"/>
              </a:rPr>
              <a:t>elämänsä</a:t>
            </a:r>
            <a:r>
              <a:rPr lang="en-US">
                <a:cs typeface="Calibri"/>
              </a:rPr>
              <a:t> </a:t>
            </a:r>
            <a:r>
              <a:rPr lang="en-US" err="1">
                <a:cs typeface="Calibri"/>
              </a:rPr>
              <a:t>turvalliseksi</a:t>
            </a:r>
            <a:r>
              <a:rPr lang="en-US">
                <a:cs typeface="Calibri"/>
              </a:rPr>
              <a:t>, </a:t>
            </a:r>
            <a:r>
              <a:rPr lang="en-US" err="1">
                <a:cs typeface="Calibri"/>
              </a:rPr>
              <a:t>siitäkin</a:t>
            </a:r>
            <a:r>
              <a:rPr lang="en-US">
                <a:cs typeface="Calibri"/>
              </a:rPr>
              <a:t> </a:t>
            </a:r>
            <a:r>
              <a:rPr lang="en-US" err="1">
                <a:cs typeface="Calibri"/>
              </a:rPr>
              <a:t>huolimatta</a:t>
            </a:r>
            <a:r>
              <a:rPr lang="en-US">
                <a:cs typeface="Calibri"/>
              </a:rPr>
              <a:t> </a:t>
            </a:r>
            <a:r>
              <a:rPr lang="en-US" err="1">
                <a:cs typeface="Calibri"/>
              </a:rPr>
              <a:t>että</a:t>
            </a:r>
            <a:r>
              <a:rPr lang="en-US">
                <a:cs typeface="Calibri"/>
              </a:rPr>
              <a:t> </a:t>
            </a:r>
            <a:r>
              <a:rPr lang="en-US" err="1">
                <a:cs typeface="Calibri"/>
              </a:rPr>
              <a:t>joskus</a:t>
            </a:r>
            <a:r>
              <a:rPr lang="en-US">
                <a:cs typeface="Calibri"/>
              </a:rPr>
              <a:t> </a:t>
            </a:r>
            <a:r>
              <a:rPr lang="en-US" err="1">
                <a:cs typeface="Calibri"/>
              </a:rPr>
              <a:t>voi</a:t>
            </a:r>
            <a:r>
              <a:rPr lang="en-US">
                <a:cs typeface="Calibri"/>
              </a:rPr>
              <a:t> </a:t>
            </a:r>
            <a:r>
              <a:rPr lang="en-US" err="1">
                <a:cs typeface="Calibri"/>
              </a:rPr>
              <a:t>tuntua</a:t>
            </a:r>
            <a:r>
              <a:rPr lang="en-US">
                <a:cs typeface="Calibri"/>
              </a:rPr>
              <a:t> </a:t>
            </a:r>
            <a:r>
              <a:rPr lang="en-US" err="1">
                <a:cs typeface="Calibri"/>
              </a:rPr>
              <a:t>siltä</a:t>
            </a:r>
            <a:r>
              <a:rPr lang="en-US">
                <a:cs typeface="Calibri"/>
              </a:rPr>
              <a:t> </a:t>
            </a:r>
            <a:r>
              <a:rPr lang="en-US" err="1">
                <a:cs typeface="Calibri"/>
              </a:rPr>
              <a:t>että</a:t>
            </a:r>
            <a:r>
              <a:rPr lang="en-US">
                <a:cs typeface="Calibri"/>
              </a:rPr>
              <a:t> </a:t>
            </a:r>
            <a:r>
              <a:rPr lang="en-US" err="1">
                <a:cs typeface="Calibri"/>
              </a:rPr>
              <a:t>uutisissa</a:t>
            </a:r>
            <a:r>
              <a:rPr lang="en-US">
                <a:cs typeface="Calibri"/>
              </a:rPr>
              <a:t> on </a:t>
            </a:r>
            <a:r>
              <a:rPr lang="en-US" err="1">
                <a:cs typeface="Calibri"/>
              </a:rPr>
              <a:t>paljon</a:t>
            </a:r>
            <a:r>
              <a:rPr lang="en-US">
                <a:cs typeface="Calibri"/>
              </a:rPr>
              <a:t> </a:t>
            </a:r>
            <a:r>
              <a:rPr lang="en-US" err="1">
                <a:cs typeface="Calibri"/>
              </a:rPr>
              <a:t>ikäviä</a:t>
            </a:r>
            <a:r>
              <a:rPr lang="en-US">
                <a:cs typeface="Calibri"/>
              </a:rPr>
              <a:t> </a:t>
            </a:r>
            <a:r>
              <a:rPr lang="en-US" err="1">
                <a:cs typeface="Calibri"/>
              </a:rPr>
              <a:t>asioita</a:t>
            </a:r>
            <a:r>
              <a:rPr lang="en-US">
                <a:cs typeface="Calibri"/>
              </a:rPr>
              <a:t>. </a:t>
            </a:r>
          </a:p>
          <a:p>
            <a:pPr marL="171450" indent="-171450">
              <a:buFont typeface="Arial" panose="020B0604020202020204" pitchFamily="34" charset="0"/>
              <a:buChar char="•"/>
            </a:pPr>
            <a:r>
              <a:rPr lang="en-US" err="1">
                <a:cs typeface="Calibri"/>
              </a:rPr>
              <a:t>Kuitenkin</a:t>
            </a:r>
            <a:r>
              <a:rPr lang="en-US">
                <a:cs typeface="Calibri"/>
              </a:rPr>
              <a:t> </a:t>
            </a:r>
            <a:r>
              <a:rPr lang="en-US" err="1">
                <a:cs typeface="Calibri"/>
              </a:rPr>
              <a:t>perusturvallisuus</a:t>
            </a:r>
            <a:r>
              <a:rPr lang="en-US">
                <a:cs typeface="Calibri"/>
              </a:rPr>
              <a:t> on </a:t>
            </a:r>
            <a:r>
              <a:rPr lang="en-US" err="1">
                <a:cs typeface="Calibri"/>
              </a:rPr>
              <a:t>Suomessa</a:t>
            </a:r>
            <a:r>
              <a:rPr lang="en-US">
                <a:cs typeface="Calibri"/>
              </a:rPr>
              <a:t> </a:t>
            </a:r>
            <a:r>
              <a:rPr lang="en-US" err="1">
                <a:cs typeface="Calibri"/>
              </a:rPr>
              <a:t>vielä</a:t>
            </a:r>
            <a:r>
              <a:rPr lang="en-US">
                <a:cs typeface="Calibri"/>
              </a:rPr>
              <a:t> </a:t>
            </a:r>
            <a:r>
              <a:rPr lang="en-US" err="1">
                <a:cs typeface="Calibri"/>
              </a:rPr>
              <a:t>onneksi</a:t>
            </a:r>
            <a:r>
              <a:rPr lang="en-US">
                <a:cs typeface="Calibri"/>
              </a:rPr>
              <a:t> </a:t>
            </a:r>
            <a:r>
              <a:rPr lang="en-US" err="1">
                <a:cs typeface="Calibri"/>
              </a:rPr>
              <a:t>hyvällä</a:t>
            </a:r>
            <a:r>
              <a:rPr lang="en-US">
                <a:cs typeface="Calibri"/>
              </a:rPr>
              <a:t> </a:t>
            </a:r>
            <a:r>
              <a:rPr lang="en-US" err="1">
                <a:cs typeface="Calibri"/>
              </a:rPr>
              <a:t>tasolla</a:t>
            </a:r>
            <a:r>
              <a:rPr lang="en-US">
                <a:cs typeface="Calibri"/>
              </a:rPr>
              <a:t> ja </a:t>
            </a:r>
            <a:r>
              <a:rPr lang="en-US" err="1">
                <a:cs typeface="Calibri"/>
              </a:rPr>
              <a:t>yhdessä</a:t>
            </a:r>
            <a:r>
              <a:rPr lang="en-US">
                <a:cs typeface="Calibri"/>
              </a:rPr>
              <a:t> </a:t>
            </a:r>
            <a:r>
              <a:rPr lang="en-US" err="1">
                <a:cs typeface="Calibri"/>
              </a:rPr>
              <a:t>yhteiskuntana</a:t>
            </a:r>
            <a:r>
              <a:rPr lang="en-US">
                <a:cs typeface="Calibri"/>
              </a:rPr>
              <a:t> </a:t>
            </a:r>
            <a:r>
              <a:rPr lang="en-US" err="1">
                <a:cs typeface="Calibri"/>
              </a:rPr>
              <a:t>meillä</a:t>
            </a:r>
            <a:r>
              <a:rPr lang="en-US">
                <a:cs typeface="Calibri"/>
              </a:rPr>
              <a:t> on </a:t>
            </a:r>
            <a:r>
              <a:rPr lang="en-US" err="1">
                <a:cs typeface="Calibri"/>
              </a:rPr>
              <a:t>jokaisella</a:t>
            </a:r>
            <a:r>
              <a:rPr lang="en-US">
                <a:cs typeface="Calibri"/>
              </a:rPr>
              <a:t> </a:t>
            </a:r>
            <a:r>
              <a:rPr lang="en-US" err="1">
                <a:cs typeface="Calibri"/>
              </a:rPr>
              <a:t>mahdollisuus</a:t>
            </a:r>
            <a:r>
              <a:rPr lang="en-US">
                <a:cs typeface="Calibri"/>
              </a:rPr>
              <a:t> </a:t>
            </a:r>
            <a:r>
              <a:rPr lang="en-US" err="1">
                <a:cs typeface="Calibri"/>
              </a:rPr>
              <a:t>vaikuttaa</a:t>
            </a:r>
            <a:r>
              <a:rPr lang="en-US">
                <a:cs typeface="Calibri"/>
              </a:rPr>
              <a:t> </a:t>
            </a:r>
            <a:r>
              <a:rPr lang="en-US" err="1">
                <a:cs typeface="Calibri"/>
              </a:rPr>
              <a:t>turvallisuuteen</a:t>
            </a:r>
            <a:r>
              <a:rPr lang="en-US">
                <a:cs typeface="Calibri"/>
              </a:rPr>
              <a:t> </a:t>
            </a:r>
            <a:r>
              <a:rPr lang="en-US" err="1">
                <a:cs typeface="Calibri"/>
              </a:rPr>
              <a:t>tietämällä</a:t>
            </a:r>
            <a:r>
              <a:rPr lang="en-US">
                <a:cs typeface="Calibri"/>
              </a:rPr>
              <a:t> </a:t>
            </a:r>
            <a:r>
              <a:rPr lang="en-US" err="1">
                <a:cs typeface="Calibri"/>
              </a:rPr>
              <a:t>itse</a:t>
            </a:r>
            <a:r>
              <a:rPr lang="en-US">
                <a:cs typeface="Calibri"/>
              </a:rPr>
              <a:t> </a:t>
            </a:r>
            <a:r>
              <a:rPr lang="en-US" err="1">
                <a:cs typeface="Calibri"/>
              </a:rPr>
              <a:t>miten</a:t>
            </a:r>
            <a:r>
              <a:rPr lang="en-US">
                <a:cs typeface="Calibri"/>
              </a:rPr>
              <a:t> </a:t>
            </a:r>
            <a:r>
              <a:rPr lang="en-US" err="1">
                <a:cs typeface="Calibri"/>
              </a:rPr>
              <a:t>saa</a:t>
            </a:r>
            <a:r>
              <a:rPr lang="en-US">
                <a:cs typeface="Calibri"/>
              </a:rPr>
              <a:t> </a:t>
            </a:r>
            <a:r>
              <a:rPr lang="en-US" err="1">
                <a:cs typeface="Calibri"/>
              </a:rPr>
              <a:t>toimia</a:t>
            </a:r>
            <a:r>
              <a:rPr lang="en-US">
                <a:cs typeface="Calibri"/>
              </a:rPr>
              <a:t> ja </a:t>
            </a:r>
            <a:r>
              <a:rPr lang="en-US" err="1">
                <a:cs typeface="Calibri"/>
              </a:rPr>
              <a:t>mikä</a:t>
            </a:r>
            <a:r>
              <a:rPr lang="en-US">
                <a:cs typeface="Calibri"/>
              </a:rPr>
              <a:t> on </a:t>
            </a:r>
            <a:r>
              <a:rPr lang="en-US" err="1">
                <a:cs typeface="Calibri"/>
              </a:rPr>
              <a:t>kiellettyä</a:t>
            </a:r>
            <a:r>
              <a:rPr lang="en-US">
                <a:cs typeface="Calibri"/>
              </a:rPr>
              <a:t>. </a:t>
            </a:r>
          </a:p>
          <a:p>
            <a:pPr marL="171450" indent="-171450">
              <a:buFont typeface="Arial" panose="020B0604020202020204" pitchFamily="34" charset="0"/>
              <a:buChar char="•"/>
            </a:pPr>
            <a:endParaRPr lang="en-US">
              <a:cs typeface="Calibri"/>
            </a:endParaRPr>
          </a:p>
        </p:txBody>
      </p:sp>
      <p:sp>
        <p:nvSpPr>
          <p:cNvPr id="4" name="Dian numeron paikkamerkki 3"/>
          <p:cNvSpPr>
            <a:spLocks noGrp="1"/>
          </p:cNvSpPr>
          <p:nvPr>
            <p:ph type="sldNum" sz="quarter" idx="5"/>
          </p:nvPr>
        </p:nvSpPr>
        <p:spPr/>
        <p:txBody>
          <a:bodyPr/>
          <a:lstStyle/>
          <a:p>
            <a:fld id="{339A597E-13BE-4281-B382-78DCF97E8C35}" type="slidenum">
              <a:rPr lang="fi-FI"/>
              <a:t>16</a:t>
            </a:fld>
            <a:endParaRPr lang="fi-FI"/>
          </a:p>
        </p:txBody>
      </p:sp>
    </p:spTree>
    <p:extLst>
      <p:ext uri="{BB962C8B-B14F-4D97-AF65-F5344CB8AC3E}">
        <p14:creationId xmlns:p14="http://schemas.microsoft.com/office/powerpoint/2010/main" val="227436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cs typeface="Calibri"/>
            </a:endParaRPr>
          </a:p>
          <a:p>
            <a:pPr marL="171450" indent="-171450">
              <a:buFont typeface="Arial" panose="020B0604020202020204" pitchFamily="34" charset="0"/>
              <a:buChar char="•"/>
            </a:pPr>
            <a:r>
              <a:rPr lang="en-US">
                <a:cs typeface="Calibri"/>
              </a:rPr>
              <a:t>Alle 15 </a:t>
            </a:r>
            <a:r>
              <a:rPr lang="en-US" err="1">
                <a:cs typeface="Calibri"/>
              </a:rPr>
              <a:t>vuotias</a:t>
            </a:r>
            <a:r>
              <a:rPr lang="en-US">
                <a:cs typeface="Calibri"/>
              </a:rPr>
              <a:t> </a:t>
            </a:r>
            <a:r>
              <a:rPr lang="en-US" err="1">
                <a:cs typeface="Calibri"/>
              </a:rPr>
              <a:t>ei</a:t>
            </a:r>
            <a:r>
              <a:rPr lang="en-US">
                <a:cs typeface="Calibri"/>
              </a:rPr>
              <a:t> </a:t>
            </a:r>
            <a:r>
              <a:rPr lang="en-US" err="1">
                <a:cs typeface="Calibri"/>
              </a:rPr>
              <a:t>saa</a:t>
            </a:r>
            <a:r>
              <a:rPr lang="en-US">
                <a:cs typeface="Calibri"/>
              </a:rPr>
              <a:t> </a:t>
            </a:r>
            <a:r>
              <a:rPr lang="en-US" err="1">
                <a:cs typeface="Calibri"/>
              </a:rPr>
              <a:t>rikosrekisteriä</a:t>
            </a:r>
            <a:r>
              <a:rPr lang="en-US">
                <a:cs typeface="Calibri"/>
              </a:rPr>
              <a:t> ja </a:t>
            </a:r>
            <a:r>
              <a:rPr lang="en-US" err="1">
                <a:cs typeface="Calibri"/>
              </a:rPr>
              <a:t>esitutkintaa</a:t>
            </a:r>
            <a:r>
              <a:rPr lang="en-US">
                <a:cs typeface="Calibri"/>
              </a:rPr>
              <a:t> </a:t>
            </a:r>
            <a:r>
              <a:rPr lang="en-US" err="1">
                <a:cs typeface="Calibri"/>
              </a:rPr>
              <a:t>ei</a:t>
            </a:r>
            <a:r>
              <a:rPr lang="en-US">
                <a:cs typeface="Calibri"/>
              </a:rPr>
              <a:t> </a:t>
            </a:r>
            <a:r>
              <a:rPr lang="en-US" err="1">
                <a:cs typeface="Calibri"/>
              </a:rPr>
              <a:t>jatketa</a:t>
            </a:r>
            <a:r>
              <a:rPr lang="en-US">
                <a:cs typeface="Calibri"/>
              </a:rPr>
              <a:t> </a:t>
            </a:r>
            <a:r>
              <a:rPr lang="en-US" err="1">
                <a:cs typeface="Calibri"/>
              </a:rPr>
              <a:t>mutta</a:t>
            </a:r>
            <a:r>
              <a:rPr lang="en-US">
                <a:cs typeface="Calibri"/>
              </a:rPr>
              <a:t> </a:t>
            </a:r>
            <a:r>
              <a:rPr lang="en-US" err="1">
                <a:cs typeface="Calibri"/>
              </a:rPr>
              <a:t>aina</a:t>
            </a:r>
            <a:r>
              <a:rPr lang="en-US">
                <a:cs typeface="Calibri"/>
              </a:rPr>
              <a:t> </a:t>
            </a:r>
            <a:r>
              <a:rPr lang="en-US" err="1">
                <a:cs typeface="Calibri"/>
              </a:rPr>
              <a:t>tehdään</a:t>
            </a:r>
            <a:r>
              <a:rPr lang="en-US">
                <a:cs typeface="Calibri"/>
              </a:rPr>
              <a:t> </a:t>
            </a:r>
            <a:r>
              <a:rPr lang="en-US" err="1">
                <a:cs typeface="Calibri"/>
              </a:rPr>
              <a:t>lastensuojeluilmoitus</a:t>
            </a:r>
            <a:r>
              <a:rPr lang="en-US">
                <a:cs typeface="Calibri"/>
              </a:rPr>
              <a:t> ja </a:t>
            </a:r>
            <a:r>
              <a:rPr lang="en-US" err="1">
                <a:cs typeface="Calibri"/>
              </a:rPr>
              <a:t>jos</a:t>
            </a:r>
            <a:r>
              <a:rPr lang="en-US">
                <a:cs typeface="Calibri"/>
              </a:rPr>
              <a:t> </a:t>
            </a:r>
            <a:r>
              <a:rPr lang="en-US" err="1">
                <a:cs typeface="Calibri"/>
              </a:rPr>
              <a:t>kyseessä</a:t>
            </a:r>
            <a:r>
              <a:rPr lang="en-US">
                <a:cs typeface="Calibri"/>
              </a:rPr>
              <a:t> on </a:t>
            </a:r>
            <a:r>
              <a:rPr lang="en-US" err="1">
                <a:cs typeface="Calibri"/>
              </a:rPr>
              <a:t>isot</a:t>
            </a:r>
            <a:r>
              <a:rPr lang="en-US">
                <a:cs typeface="Calibri"/>
              </a:rPr>
              <a:t> </a:t>
            </a:r>
            <a:r>
              <a:rPr lang="en-US" err="1">
                <a:cs typeface="Calibri"/>
              </a:rPr>
              <a:t>vahingonkorvaukset</a:t>
            </a:r>
            <a:r>
              <a:rPr lang="en-US">
                <a:cs typeface="Calibri"/>
              </a:rPr>
              <a:t>, </a:t>
            </a:r>
            <a:r>
              <a:rPr lang="en-US" err="1">
                <a:cs typeface="Calibri"/>
              </a:rPr>
              <a:t>asia</a:t>
            </a:r>
            <a:r>
              <a:rPr lang="en-US">
                <a:cs typeface="Calibri"/>
              </a:rPr>
              <a:t> </a:t>
            </a:r>
            <a:r>
              <a:rPr lang="en-US" err="1">
                <a:cs typeface="Calibri"/>
              </a:rPr>
              <a:t>voidaan</a:t>
            </a:r>
            <a:r>
              <a:rPr lang="en-US">
                <a:cs typeface="Calibri"/>
              </a:rPr>
              <a:t> </a:t>
            </a:r>
            <a:r>
              <a:rPr lang="en-US" err="1">
                <a:cs typeface="Calibri"/>
              </a:rPr>
              <a:t>käsitellä</a:t>
            </a:r>
            <a:r>
              <a:rPr lang="en-US">
                <a:cs typeface="Calibri"/>
              </a:rPr>
              <a:t> </a:t>
            </a:r>
            <a:r>
              <a:rPr lang="en-US" err="1">
                <a:cs typeface="Calibri"/>
              </a:rPr>
              <a:t>siviilioikeudessa</a:t>
            </a:r>
            <a:r>
              <a:rPr lang="en-US">
                <a:cs typeface="Calibri"/>
              </a:rPr>
              <a:t> </a:t>
            </a:r>
            <a:r>
              <a:rPr lang="en-US" err="1">
                <a:cs typeface="Calibri"/>
              </a:rPr>
              <a:t>riita-asiana</a:t>
            </a:r>
            <a:r>
              <a:rPr lang="en-US">
                <a:cs typeface="Calibri"/>
              </a:rPr>
              <a:t>.</a:t>
            </a:r>
          </a:p>
          <a:p>
            <a:pPr marL="171450" indent="-171450">
              <a:buFont typeface="Arial" panose="020B0604020202020204" pitchFamily="34" charset="0"/>
              <a:buChar char="•"/>
            </a:pPr>
            <a:r>
              <a:rPr lang="en-US" err="1">
                <a:cs typeface="Calibri"/>
              </a:rPr>
              <a:t>Asiaa</a:t>
            </a:r>
            <a:r>
              <a:rPr lang="en-US">
                <a:cs typeface="Calibri"/>
              </a:rPr>
              <a:t> </a:t>
            </a:r>
            <a:r>
              <a:rPr lang="en-US" err="1">
                <a:cs typeface="Calibri"/>
              </a:rPr>
              <a:t>voidaan</a:t>
            </a:r>
            <a:r>
              <a:rPr lang="en-US">
                <a:cs typeface="Calibri"/>
              </a:rPr>
              <a:t> </a:t>
            </a:r>
            <a:r>
              <a:rPr lang="en-US" err="1">
                <a:cs typeface="Calibri"/>
              </a:rPr>
              <a:t>selvittää</a:t>
            </a:r>
            <a:r>
              <a:rPr lang="en-US">
                <a:cs typeface="Calibri"/>
              </a:rPr>
              <a:t> </a:t>
            </a:r>
            <a:r>
              <a:rPr lang="en-US" err="1">
                <a:cs typeface="Calibri"/>
              </a:rPr>
              <a:t>myös</a:t>
            </a:r>
            <a:r>
              <a:rPr lang="en-US">
                <a:cs typeface="Calibri"/>
              </a:rPr>
              <a:t> </a:t>
            </a:r>
            <a:r>
              <a:rPr lang="en-US" err="1">
                <a:cs typeface="Calibri"/>
              </a:rPr>
              <a:t>sovittelun</a:t>
            </a:r>
            <a:r>
              <a:rPr lang="en-US">
                <a:cs typeface="Calibri"/>
              </a:rPr>
              <a:t> </a:t>
            </a:r>
            <a:r>
              <a:rPr lang="en-US" err="1">
                <a:cs typeface="Calibri"/>
              </a:rPr>
              <a:t>kautta</a:t>
            </a:r>
            <a:r>
              <a:rPr lang="en-US">
                <a:cs typeface="Calibri"/>
              </a:rPr>
              <a:t>. </a:t>
            </a:r>
          </a:p>
          <a:p>
            <a:pPr marL="171450" indent="-171450">
              <a:buFont typeface="Arial" panose="020B0604020202020204" pitchFamily="34" charset="0"/>
              <a:buChar char="•"/>
            </a:pPr>
            <a:r>
              <a:rPr lang="en-US" err="1">
                <a:cs typeface="Calibri"/>
              </a:rPr>
              <a:t>Vahingonkorvaukset</a:t>
            </a:r>
            <a:r>
              <a:rPr lang="en-US">
                <a:cs typeface="Calibri"/>
              </a:rPr>
              <a:t> </a:t>
            </a:r>
            <a:r>
              <a:rPr lang="en-US" err="1">
                <a:cs typeface="Calibri"/>
              </a:rPr>
              <a:t>voivat</a:t>
            </a:r>
            <a:r>
              <a:rPr lang="en-US">
                <a:cs typeface="Calibri"/>
              </a:rPr>
              <a:t> </a:t>
            </a:r>
            <a:r>
              <a:rPr lang="en-US" err="1">
                <a:cs typeface="Calibri"/>
              </a:rPr>
              <a:t>siirtyä</a:t>
            </a:r>
            <a:r>
              <a:rPr lang="en-US">
                <a:cs typeface="Calibri"/>
              </a:rPr>
              <a:t> </a:t>
            </a:r>
            <a:r>
              <a:rPr lang="en-US" err="1">
                <a:cs typeface="Calibri"/>
              </a:rPr>
              <a:t>odottamaan</a:t>
            </a:r>
            <a:r>
              <a:rPr lang="en-US">
                <a:cs typeface="Calibri"/>
              </a:rPr>
              <a:t> </a:t>
            </a:r>
            <a:r>
              <a:rPr lang="en-US" err="1">
                <a:cs typeface="Calibri"/>
              </a:rPr>
              <a:t>jopa</a:t>
            </a:r>
            <a:r>
              <a:rPr lang="en-US">
                <a:cs typeface="Calibri"/>
              </a:rPr>
              <a:t> </a:t>
            </a:r>
            <a:r>
              <a:rPr lang="en-US" err="1">
                <a:cs typeface="Calibri"/>
              </a:rPr>
              <a:t>sitä</a:t>
            </a:r>
            <a:r>
              <a:rPr lang="en-US">
                <a:cs typeface="Calibri"/>
              </a:rPr>
              <a:t> </a:t>
            </a:r>
            <a:r>
              <a:rPr lang="en-US" err="1">
                <a:cs typeface="Calibri"/>
              </a:rPr>
              <a:t>kunnes</a:t>
            </a:r>
            <a:r>
              <a:rPr lang="en-US">
                <a:cs typeface="Calibri"/>
              </a:rPr>
              <a:t> </a:t>
            </a:r>
            <a:r>
              <a:rPr lang="en-US" err="1">
                <a:cs typeface="Calibri"/>
              </a:rPr>
              <a:t>pääset</a:t>
            </a:r>
            <a:r>
              <a:rPr lang="en-US">
                <a:cs typeface="Calibri"/>
              </a:rPr>
              <a:t> </a:t>
            </a:r>
            <a:r>
              <a:rPr lang="en-US" err="1">
                <a:cs typeface="Calibri"/>
              </a:rPr>
              <a:t>töihin</a:t>
            </a:r>
            <a:r>
              <a:rPr lang="en-US">
                <a:cs typeface="Calibri"/>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i-FI"/>
              <a:t>Katsokaa oheiset videot.</a:t>
            </a:r>
          </a:p>
        </p:txBody>
      </p:sp>
      <p:sp>
        <p:nvSpPr>
          <p:cNvPr id="4" name="Dian numeron paikkamerkki 3"/>
          <p:cNvSpPr>
            <a:spLocks noGrp="1"/>
          </p:cNvSpPr>
          <p:nvPr>
            <p:ph type="sldNum" sz="quarter" idx="5"/>
          </p:nvPr>
        </p:nvSpPr>
        <p:spPr/>
        <p:txBody>
          <a:bodyPr/>
          <a:lstStyle/>
          <a:p>
            <a:fld id="{339A597E-13BE-4281-B382-78DCF97E8C35}" type="slidenum">
              <a:rPr lang="fi-FI"/>
              <a:t>17</a:t>
            </a:fld>
            <a:endParaRPr lang="fi-FI"/>
          </a:p>
        </p:txBody>
      </p:sp>
    </p:spTree>
    <p:extLst>
      <p:ext uri="{BB962C8B-B14F-4D97-AF65-F5344CB8AC3E}">
        <p14:creationId xmlns:p14="http://schemas.microsoft.com/office/powerpoint/2010/main" val="2075115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285750" indent="-285750">
              <a:lnSpc>
                <a:spcPct val="107000"/>
              </a:lnSpc>
              <a:spcAft>
                <a:spcPts val="800"/>
              </a:spcAft>
              <a:buFont typeface="Arial"/>
              <a:buChar char="•"/>
            </a:pPr>
            <a:r>
              <a:rPr lang="fi-FI">
                <a:solidFill>
                  <a:srgbClr val="000000"/>
                </a:solidFill>
                <a:latin typeface="Calibri"/>
                <a:cs typeface="Calibri"/>
              </a:rPr>
              <a:t>Tässä ryhmätehtävässä opettaja lukee seuraavan dian tarinan mikä perustuu tositapahtumiin. </a:t>
            </a:r>
          </a:p>
          <a:p>
            <a:pPr marL="285750" indent="-285750">
              <a:lnSpc>
                <a:spcPct val="107000"/>
              </a:lnSpc>
              <a:spcAft>
                <a:spcPts val="800"/>
              </a:spcAft>
              <a:buFont typeface="Arial"/>
              <a:buChar char="•"/>
            </a:pPr>
            <a:r>
              <a:rPr lang="fi-FI">
                <a:solidFill>
                  <a:srgbClr val="000000"/>
                </a:solidFill>
                <a:latin typeface="Calibri"/>
                <a:cs typeface="Calibri"/>
              </a:rPr>
              <a:t>Kun opettaja on saanut tekstin luettua ääneen, jaetaan oppilaat noin 3-5 hengen ryhmiin pohtimaan mitä rikoksia tarinassa on tapahtunut. </a:t>
            </a:r>
          </a:p>
          <a:p>
            <a:pPr marL="171450" indent="-171450">
              <a:lnSpc>
                <a:spcPct val="107000"/>
              </a:lnSpc>
              <a:spcAft>
                <a:spcPts val="800"/>
              </a:spcAft>
              <a:buFont typeface="Arial"/>
              <a:buChar char="•"/>
            </a:pPr>
            <a:r>
              <a:rPr lang="fi-FI">
                <a:solidFill>
                  <a:srgbClr val="000000"/>
                </a:solidFill>
                <a:latin typeface="Calibri"/>
                <a:cs typeface="Calibri"/>
              </a:rPr>
              <a:t>Kun oppilaat ovat ryhmissä ratkoneet rikoksia ja niitä on käyty yhteisesti läpi niin klikkaamalla 2 kertaa seuraavasta diasta näyttöön ilmestyy oikeat vastaukset. </a:t>
            </a:r>
            <a:endParaRPr lang="fi-FI" b="0" i="0">
              <a:solidFill>
                <a:srgbClr val="000000"/>
              </a:solidFill>
              <a:effectLst/>
              <a:latin typeface="Calibri"/>
              <a:cs typeface="Calibri"/>
            </a:endParaRPr>
          </a:p>
          <a:p>
            <a:pPr marL="285750" indent="-285750">
              <a:lnSpc>
                <a:spcPct val="107000"/>
              </a:lnSpc>
              <a:spcAft>
                <a:spcPts val="800"/>
              </a:spcAft>
              <a:buFont typeface="Arial"/>
              <a:buChar char="•"/>
            </a:pPr>
            <a:endParaRPr lang="fi-FI">
              <a:cs typeface="Calibri" panose="020F0502020204030204"/>
            </a:endParaRPr>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03C4913-D7DC-4EE8-86FF-E35447C95878}" type="slidenum">
              <a:rPr kumimoji="0" lang="fi-FI"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18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893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a:buChar char="•"/>
            </a:pPr>
            <a:r>
              <a:rPr lang="en-US" err="1">
                <a:cs typeface="Calibri"/>
              </a:rPr>
              <a:t>Voidaan</a:t>
            </a:r>
            <a:r>
              <a:rPr lang="en-US">
                <a:cs typeface="Calibri"/>
              </a:rPr>
              <a:t> </a:t>
            </a:r>
            <a:r>
              <a:rPr lang="en-US" err="1">
                <a:cs typeface="Calibri"/>
              </a:rPr>
              <a:t>vielä</a:t>
            </a:r>
            <a:r>
              <a:rPr lang="en-US">
                <a:cs typeface="Calibri"/>
              </a:rPr>
              <a:t> </a:t>
            </a:r>
            <a:r>
              <a:rPr lang="en-US" err="1">
                <a:cs typeface="Calibri"/>
              </a:rPr>
              <a:t>lopuksi</a:t>
            </a:r>
            <a:r>
              <a:rPr lang="en-US">
                <a:cs typeface="Calibri"/>
              </a:rPr>
              <a:t> </a:t>
            </a:r>
            <a:r>
              <a:rPr lang="en-US" err="1">
                <a:cs typeface="Calibri"/>
              </a:rPr>
              <a:t>miettiä</a:t>
            </a:r>
            <a:r>
              <a:rPr lang="en-US">
                <a:cs typeface="Calibri"/>
              </a:rPr>
              <a:t> </a:t>
            </a:r>
            <a:r>
              <a:rPr lang="en-US" err="1">
                <a:cs typeface="Calibri"/>
              </a:rPr>
              <a:t>mitä</a:t>
            </a:r>
            <a:r>
              <a:rPr lang="en-US">
                <a:cs typeface="Calibri"/>
              </a:rPr>
              <a:t> </a:t>
            </a:r>
            <a:r>
              <a:rPr lang="en-US" err="1">
                <a:cs typeface="Calibri"/>
              </a:rPr>
              <a:t>eroa</a:t>
            </a:r>
            <a:r>
              <a:rPr lang="en-US">
                <a:cs typeface="Calibri"/>
              </a:rPr>
              <a:t> on </a:t>
            </a:r>
            <a:r>
              <a:rPr lang="en-US" err="1">
                <a:cs typeface="Calibri"/>
              </a:rPr>
              <a:t>varkaudella</a:t>
            </a:r>
            <a:r>
              <a:rPr lang="en-US">
                <a:cs typeface="Calibri"/>
              </a:rPr>
              <a:t> ja </a:t>
            </a:r>
            <a:r>
              <a:rPr lang="en-US" err="1">
                <a:cs typeface="Calibri"/>
              </a:rPr>
              <a:t>näpistyksellä</a:t>
            </a:r>
            <a:r>
              <a:rPr lang="en-US">
                <a:cs typeface="Calibri"/>
              </a:rPr>
              <a:t>.</a:t>
            </a:r>
          </a:p>
        </p:txBody>
      </p:sp>
      <p:sp>
        <p:nvSpPr>
          <p:cNvPr id="4" name="Dian numeron paikkamerkki 3"/>
          <p:cNvSpPr>
            <a:spLocks noGrp="1"/>
          </p:cNvSpPr>
          <p:nvPr>
            <p:ph type="sldNum" sz="quarter" idx="5"/>
          </p:nvPr>
        </p:nvSpPr>
        <p:spPr/>
        <p:txBody>
          <a:bodyPr/>
          <a:lstStyle/>
          <a:p>
            <a:fld id="{339A597E-13BE-4281-B382-78DCF97E8C35}" type="slidenum">
              <a:rPr lang="fi-FI"/>
              <a:t>19</a:t>
            </a:fld>
            <a:endParaRPr lang="fi-FI"/>
          </a:p>
        </p:txBody>
      </p:sp>
    </p:spTree>
    <p:extLst>
      <p:ext uri="{BB962C8B-B14F-4D97-AF65-F5344CB8AC3E}">
        <p14:creationId xmlns:p14="http://schemas.microsoft.com/office/powerpoint/2010/main" val="22080557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a:t>Edellisen tehtävän kakku pitää sisällään asioita jotka tekevät elämästä mielekkäämpää ja helpottavat sitä. Nämä asiat puolestaan parantavat myös itsetuntoa. Esimerkiksi vaikeudet on helpompi sietää kun itsetunto on hyvä, kavereiden kanssa on helpompi toimia hyvällä itsetuntemuksella, itseensä on helpompi luottaa ja uskaltaa kokeilla uusiakin asioita ja uskaltaa sanoa huonoille jutuille rohkeammin EI.</a:t>
            </a:r>
            <a:endParaRPr lang="en-US"/>
          </a:p>
          <a:p>
            <a:pPr marL="171450" indent="-171450">
              <a:buFont typeface="Arial" panose="020B0604020202020204" pitchFamily="34" charset="0"/>
              <a:buChar char="•"/>
            </a:pPr>
            <a:r>
              <a:rPr lang="fi-FI"/>
              <a:t>Itsetuntoa harvemmin itsessään treenataan tai kehitetään, vaan se muodostuu ja paranee kokemuksien, tekojen ja onnistumisien kautta. </a:t>
            </a:r>
            <a:endParaRPr lang="fi-FI">
              <a:cs typeface="Calibri"/>
            </a:endParaRPr>
          </a:p>
          <a:p>
            <a:pPr marL="171450" indent="-171450">
              <a:buFont typeface="Arial" panose="020B0604020202020204" pitchFamily="34" charset="0"/>
              <a:buChar char="•"/>
            </a:pPr>
            <a:r>
              <a:rPr lang="fi-FI"/>
              <a:t>Hyvä itsetunto auttaa nousemaan aina uudestaan jaloilleen vaikka elämä heitteleekin.</a:t>
            </a:r>
            <a:endParaRPr lang="en-US"/>
          </a:p>
          <a:p>
            <a:endParaRPr lang="en-US">
              <a:cs typeface="Calibri"/>
            </a:endParaRPr>
          </a:p>
        </p:txBody>
      </p:sp>
      <p:sp>
        <p:nvSpPr>
          <p:cNvPr id="4" name="Dian numeron paikkamerkki 3"/>
          <p:cNvSpPr>
            <a:spLocks noGrp="1"/>
          </p:cNvSpPr>
          <p:nvPr>
            <p:ph type="sldNum" sz="quarter" idx="5"/>
          </p:nvPr>
        </p:nvSpPr>
        <p:spPr/>
        <p:txBody>
          <a:bodyPr/>
          <a:lstStyle/>
          <a:p>
            <a:fld id="{339A597E-13BE-4281-B382-78DCF97E8C35}" type="slidenum">
              <a:rPr lang="fi-FI"/>
              <a:t>20</a:t>
            </a:fld>
            <a:endParaRPr lang="fi-FI"/>
          </a:p>
        </p:txBody>
      </p:sp>
    </p:spTree>
    <p:extLst>
      <p:ext uri="{BB962C8B-B14F-4D97-AF65-F5344CB8AC3E}">
        <p14:creationId xmlns:p14="http://schemas.microsoft.com/office/powerpoint/2010/main" val="8591841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171450" indent="-171450">
              <a:buFont typeface="Arial" panose="020B0604020202020204" pitchFamily="34" charset="0"/>
              <a:buChar char="•"/>
            </a:pPr>
            <a:r>
              <a:rPr lang="fi-FI"/>
              <a:t>Jaetaan monisteet oppilaille missä on täytekakku (Löytyy diasta 10). </a:t>
            </a:r>
          </a:p>
          <a:p>
            <a:pPr marL="171450" indent="-171450">
              <a:buFont typeface="Arial" panose="020B0604020202020204" pitchFamily="34" charset="0"/>
              <a:buChar char="•"/>
            </a:pPr>
            <a:r>
              <a:rPr lang="fi-FI"/>
              <a:t>Jokaiseen kerrokseen on tarkoitus kirjottaa oppilaalle tärkeitä asioita ja kivoja juttuja omassa elämässä, tai mitä omaan elämään toivoisi.  (harrastukset, perhe, omat hyvät ominaisuudet)</a:t>
            </a:r>
            <a:endParaRPr lang="fi-FI">
              <a:cs typeface="Calibri"/>
            </a:endParaRPr>
          </a:p>
          <a:p>
            <a:pPr marL="171450" indent="-171450">
              <a:buFont typeface="Arial" panose="020B0604020202020204" pitchFamily="34" charset="0"/>
              <a:buChar char="•"/>
            </a:pPr>
            <a:r>
              <a:rPr lang="fi-FI"/>
              <a:t>Kakun voi värittää halutessaan ja voi myös piirtää lisää kerroksia. </a:t>
            </a:r>
            <a:endParaRPr lang="en-US"/>
          </a:p>
        </p:txBody>
      </p:sp>
      <p:sp>
        <p:nvSpPr>
          <p:cNvPr id="4" name="Dian numeron paikkamerkki 3"/>
          <p:cNvSpPr>
            <a:spLocks noGrp="1"/>
          </p:cNvSpPr>
          <p:nvPr>
            <p:ph type="sldNum" sz="quarter" idx="5"/>
          </p:nvPr>
        </p:nvSpPr>
        <p:spPr/>
        <p:txBody>
          <a:bodyPr/>
          <a:lstStyle/>
          <a:p>
            <a:fld id="{339A597E-13BE-4281-B382-78DCF97E8C35}" type="slidenum">
              <a:rPr lang="fi-FI"/>
              <a:t>21</a:t>
            </a:fld>
            <a:endParaRPr lang="fi-FI"/>
          </a:p>
        </p:txBody>
      </p:sp>
    </p:spTree>
    <p:extLst>
      <p:ext uri="{BB962C8B-B14F-4D97-AF65-F5344CB8AC3E}">
        <p14:creationId xmlns:p14="http://schemas.microsoft.com/office/powerpoint/2010/main" val="18030523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cs typeface="Calibri"/>
            </a:endParaRPr>
          </a:p>
          <a:p>
            <a:endParaRPr lang="fi-FI"/>
          </a:p>
        </p:txBody>
      </p:sp>
      <p:sp>
        <p:nvSpPr>
          <p:cNvPr id="4" name="Dian numeron paikkamerkki 3"/>
          <p:cNvSpPr>
            <a:spLocks noGrp="1"/>
          </p:cNvSpPr>
          <p:nvPr>
            <p:ph type="sldNum" sz="quarter" idx="5"/>
          </p:nvPr>
        </p:nvSpPr>
        <p:spPr/>
        <p:txBody>
          <a:bodyPr/>
          <a:lstStyle/>
          <a:p>
            <a:pPr marL="0" marR="0" lvl="0" indent="0" algn="r" defTabSz="457189" rtl="0" eaLnBrk="1" fontAlgn="auto" latinLnBrk="0" hangingPunct="1">
              <a:lnSpc>
                <a:spcPct val="100000"/>
              </a:lnSpc>
              <a:spcBef>
                <a:spcPts val="0"/>
              </a:spcBef>
              <a:spcAft>
                <a:spcPts val="0"/>
              </a:spcAft>
              <a:buClrTx/>
              <a:buSzTx/>
              <a:buFontTx/>
              <a:buNone/>
              <a:tabLst/>
              <a:defRPr/>
            </a:pPr>
            <a:fld id="{7DDF4533-E5B4-4320-8716-C922D11DF12F}"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89" rtl="0" eaLnBrk="1" fontAlgn="auto" latinLnBrk="0" hangingPunct="1">
                <a:lnSpc>
                  <a:spcPct val="100000"/>
                </a:lnSpc>
                <a:spcBef>
                  <a:spcPts val="0"/>
                </a:spcBef>
                <a:spcAft>
                  <a:spcPts val="0"/>
                </a:spcAft>
                <a:buClrTx/>
                <a:buSzTx/>
                <a:buFontTx/>
                <a:buNone/>
                <a:tabLst/>
                <a:defRPr/>
              </a:pPr>
              <a:t>22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Vasemmalla</a:t>
            </a:r>
            <a:r>
              <a:rPr lang="en-US">
                <a:cs typeface="Calibri"/>
              </a:rPr>
              <a:t> </a:t>
            </a:r>
            <a:r>
              <a:rPr lang="en-US" err="1">
                <a:cs typeface="Calibri"/>
              </a:rPr>
              <a:t>nuuskapusseja</a:t>
            </a:r>
            <a:r>
              <a:rPr lang="en-US">
                <a:cs typeface="Calibri"/>
              </a:rPr>
              <a:t>,  </a:t>
            </a:r>
            <a:r>
              <a:rPr lang="en-US" err="1">
                <a:cs typeface="Calibri"/>
              </a:rPr>
              <a:t>oikealla</a:t>
            </a:r>
            <a:r>
              <a:rPr lang="en-US">
                <a:cs typeface="Calibri"/>
              </a:rPr>
              <a:t> </a:t>
            </a:r>
            <a:r>
              <a:rPr lang="en-US" err="1">
                <a:cs typeface="Calibri"/>
              </a:rPr>
              <a:t>yhdenlainen</a:t>
            </a:r>
            <a:r>
              <a:rPr lang="en-US">
                <a:cs typeface="Calibri"/>
              </a:rPr>
              <a:t> </a:t>
            </a:r>
            <a:r>
              <a:rPr lang="en-US" err="1">
                <a:cs typeface="Calibri"/>
              </a:rPr>
              <a:t>sähkötupakka</a:t>
            </a:r>
            <a:r>
              <a:rPr lang="en-US">
                <a:cs typeface="Calibri"/>
              </a:rPr>
              <a:t> (vape).</a:t>
            </a:r>
            <a:endParaRPr lang="fi-FI"/>
          </a:p>
        </p:txBody>
      </p:sp>
      <p:sp>
        <p:nvSpPr>
          <p:cNvPr id="4" name="Slide Number Placeholder 3"/>
          <p:cNvSpPr>
            <a:spLocks noGrp="1"/>
          </p:cNvSpPr>
          <p:nvPr>
            <p:ph type="sldNum" sz="quarter" idx="5"/>
          </p:nvPr>
        </p:nvSpPr>
        <p:spPr/>
        <p:txBody>
          <a:bodyPr/>
          <a:lstStyle/>
          <a:p>
            <a:fld id="{DDBE7C63-45AC-462C-8CAC-E5D2ABECD87C}" type="slidenum">
              <a:t>3</a:t>
            </a:fld>
            <a:endParaRPr lang="en-US"/>
          </a:p>
        </p:txBody>
      </p:sp>
    </p:spTree>
    <p:extLst>
      <p:ext uri="{BB962C8B-B14F-4D97-AF65-F5344CB8AC3E}">
        <p14:creationId xmlns:p14="http://schemas.microsoft.com/office/powerpoint/2010/main" val="142484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Alle 18-vuotiailta on </a:t>
            </a:r>
            <a:r>
              <a:rPr lang="en-US" err="1">
                <a:cs typeface="Calibri"/>
              </a:rPr>
              <a:t>kaikki</a:t>
            </a:r>
            <a:r>
              <a:rPr lang="en-US">
                <a:cs typeface="Calibri"/>
              </a:rPr>
              <a:t> </a:t>
            </a:r>
            <a:r>
              <a:rPr lang="en-US" err="1">
                <a:cs typeface="Calibri"/>
              </a:rPr>
              <a:t>päihteet</a:t>
            </a:r>
            <a:r>
              <a:rPr lang="en-US">
                <a:cs typeface="Calibri"/>
              </a:rPr>
              <a:t> </a:t>
            </a:r>
            <a:r>
              <a:rPr lang="en-US" err="1">
                <a:cs typeface="Calibri"/>
              </a:rPr>
              <a:t>kielletty</a:t>
            </a:r>
            <a:r>
              <a:rPr lang="en-US">
                <a:cs typeface="Calibri"/>
              </a:rPr>
              <a:t>.</a:t>
            </a:r>
            <a:endParaRPr lang="fi-FI"/>
          </a:p>
          <a:p>
            <a:pPr marL="171450" indent="-171450">
              <a:buFont typeface="Arial"/>
              <a:buChar char="•"/>
            </a:pPr>
            <a:r>
              <a:rPr lang="en-US">
                <a:cs typeface="Calibri"/>
              </a:rPr>
              <a:t>K-18 </a:t>
            </a:r>
            <a:r>
              <a:rPr lang="en-US" err="1">
                <a:cs typeface="Calibri"/>
              </a:rPr>
              <a:t>Nikotiinituotteet</a:t>
            </a:r>
            <a:r>
              <a:rPr lang="en-US">
                <a:cs typeface="Calibri"/>
              </a:rPr>
              <a:t>, </a:t>
            </a:r>
            <a:r>
              <a:rPr lang="en-US" err="1">
                <a:cs typeface="Calibri"/>
              </a:rPr>
              <a:t>miedot</a:t>
            </a:r>
            <a:r>
              <a:rPr lang="en-US">
                <a:cs typeface="Calibri"/>
              </a:rPr>
              <a:t> </a:t>
            </a:r>
            <a:r>
              <a:rPr lang="en-US" err="1">
                <a:cs typeface="Calibri"/>
              </a:rPr>
              <a:t>alkoholijuomat</a:t>
            </a:r>
            <a:r>
              <a:rPr lang="en-US">
                <a:cs typeface="Calibri"/>
              </a:rPr>
              <a:t>. </a:t>
            </a:r>
            <a:r>
              <a:rPr lang="en-US" err="1">
                <a:cs typeface="Calibri"/>
              </a:rPr>
              <a:t>Nuuska</a:t>
            </a:r>
            <a:r>
              <a:rPr lang="en-US">
                <a:cs typeface="Calibri"/>
              </a:rPr>
              <a:t> on </a:t>
            </a:r>
            <a:r>
              <a:rPr lang="en-US" err="1">
                <a:cs typeface="Calibri"/>
              </a:rPr>
              <a:t>poikkeus</a:t>
            </a:r>
            <a:r>
              <a:rPr lang="en-US">
                <a:cs typeface="Calibri"/>
              </a:rPr>
              <a:t>, </a:t>
            </a:r>
            <a:r>
              <a:rPr lang="en-US" err="1">
                <a:cs typeface="Calibri"/>
              </a:rPr>
              <a:t>sen</a:t>
            </a:r>
            <a:r>
              <a:rPr lang="en-US">
                <a:cs typeface="Calibri"/>
              </a:rPr>
              <a:t> </a:t>
            </a:r>
            <a:r>
              <a:rPr lang="en-US" err="1">
                <a:cs typeface="Calibri"/>
              </a:rPr>
              <a:t>käyttö</a:t>
            </a:r>
            <a:r>
              <a:rPr lang="en-US">
                <a:cs typeface="Calibri"/>
              </a:rPr>
              <a:t> on </a:t>
            </a:r>
            <a:r>
              <a:rPr lang="en-US" err="1">
                <a:cs typeface="Calibri"/>
              </a:rPr>
              <a:t>laillista</a:t>
            </a:r>
            <a:r>
              <a:rPr lang="en-US">
                <a:cs typeface="Calibri"/>
              </a:rPr>
              <a:t> </a:t>
            </a:r>
            <a:r>
              <a:rPr lang="en-US" err="1">
                <a:cs typeface="Calibri"/>
              </a:rPr>
              <a:t>täysi-ikäisille</a:t>
            </a:r>
            <a:r>
              <a:rPr lang="en-US">
                <a:cs typeface="Calibri"/>
              </a:rPr>
              <a:t>. </a:t>
            </a:r>
            <a:r>
              <a:rPr lang="en-US" err="1">
                <a:cs typeface="Calibri"/>
              </a:rPr>
              <a:t>Nuuskan</a:t>
            </a:r>
            <a:r>
              <a:rPr lang="en-US">
                <a:cs typeface="Calibri"/>
              </a:rPr>
              <a:t> </a:t>
            </a:r>
            <a:r>
              <a:rPr lang="en-US" err="1">
                <a:cs typeface="Calibri"/>
              </a:rPr>
              <a:t>myynti</a:t>
            </a:r>
            <a:r>
              <a:rPr lang="en-US">
                <a:cs typeface="Calibri"/>
              </a:rPr>
              <a:t>, </a:t>
            </a:r>
            <a:r>
              <a:rPr lang="en-US" err="1">
                <a:cs typeface="Calibri"/>
              </a:rPr>
              <a:t>ostaminen</a:t>
            </a:r>
            <a:r>
              <a:rPr lang="en-US">
                <a:cs typeface="Calibri"/>
              </a:rPr>
              <a:t> ja </a:t>
            </a:r>
            <a:r>
              <a:rPr lang="en-US" err="1">
                <a:cs typeface="Calibri"/>
              </a:rPr>
              <a:t>lahjoittaminen</a:t>
            </a:r>
            <a:r>
              <a:rPr lang="en-US">
                <a:cs typeface="Calibri"/>
              </a:rPr>
              <a:t> on </a:t>
            </a:r>
            <a:r>
              <a:rPr lang="en-US" err="1">
                <a:cs typeface="Calibri"/>
              </a:rPr>
              <a:t>kuitenkin</a:t>
            </a:r>
            <a:r>
              <a:rPr lang="en-US">
                <a:cs typeface="Calibri"/>
              </a:rPr>
              <a:t> </a:t>
            </a:r>
            <a:r>
              <a:rPr lang="en-US" err="1">
                <a:cs typeface="Calibri"/>
              </a:rPr>
              <a:t>Suomessa</a:t>
            </a:r>
            <a:r>
              <a:rPr lang="en-US">
                <a:cs typeface="Calibri"/>
              </a:rPr>
              <a:t> </a:t>
            </a:r>
            <a:r>
              <a:rPr lang="en-US" err="1">
                <a:cs typeface="Calibri"/>
              </a:rPr>
              <a:t>kielletty</a:t>
            </a:r>
            <a:r>
              <a:rPr lang="en-US">
                <a:cs typeface="Calibri"/>
              </a:rPr>
              <a:t>. </a:t>
            </a:r>
            <a:endParaRPr lang="en-US"/>
          </a:p>
          <a:p>
            <a:pPr marL="171450" indent="-171450">
              <a:buFont typeface="Arial"/>
              <a:buChar char="•"/>
            </a:pPr>
            <a:r>
              <a:rPr lang="en-US">
                <a:cs typeface="Calibri"/>
              </a:rPr>
              <a:t>K-20 </a:t>
            </a:r>
            <a:r>
              <a:rPr lang="en-US" err="1">
                <a:cs typeface="Calibri"/>
              </a:rPr>
              <a:t>Väkevät</a:t>
            </a:r>
            <a:r>
              <a:rPr lang="en-US">
                <a:cs typeface="Calibri"/>
              </a:rPr>
              <a:t> </a:t>
            </a:r>
            <a:r>
              <a:rPr lang="en-US" err="1">
                <a:cs typeface="Calibri"/>
              </a:rPr>
              <a:t>alkoholijuomat</a:t>
            </a:r>
            <a:r>
              <a:rPr lang="en-US">
                <a:cs typeface="Calibri"/>
              </a:rPr>
              <a:t>.</a:t>
            </a:r>
          </a:p>
          <a:p>
            <a:pPr marL="171450" indent="-171450">
              <a:buFont typeface="Arial"/>
              <a:buChar char="•"/>
            </a:pPr>
            <a:r>
              <a:rPr lang="en-US" err="1">
                <a:cs typeface="Calibri"/>
              </a:rPr>
              <a:t>Ulkomailta</a:t>
            </a:r>
            <a:r>
              <a:rPr lang="en-US">
                <a:cs typeface="Calibri"/>
              </a:rPr>
              <a:t> </a:t>
            </a:r>
            <a:r>
              <a:rPr lang="en-US" err="1">
                <a:cs typeface="Calibri"/>
              </a:rPr>
              <a:t>tilatut</a:t>
            </a:r>
            <a:r>
              <a:rPr lang="en-US">
                <a:cs typeface="Calibri"/>
              </a:rPr>
              <a:t> </a:t>
            </a:r>
            <a:r>
              <a:rPr lang="en-US" err="1">
                <a:cs typeface="Calibri"/>
              </a:rPr>
              <a:t>sähkötupat</a:t>
            </a:r>
            <a:r>
              <a:rPr lang="en-US">
                <a:cs typeface="Calibri"/>
              </a:rPr>
              <a:t> (</a:t>
            </a:r>
            <a:r>
              <a:rPr lang="en-US" err="1">
                <a:cs typeface="Calibri"/>
              </a:rPr>
              <a:t>eli</a:t>
            </a:r>
            <a:r>
              <a:rPr lang="en-US">
                <a:cs typeface="Calibri"/>
              </a:rPr>
              <a:t> </a:t>
            </a:r>
            <a:r>
              <a:rPr lang="en-US" err="1">
                <a:cs typeface="Calibri"/>
              </a:rPr>
              <a:t>lähes</a:t>
            </a:r>
            <a:r>
              <a:rPr lang="en-US">
                <a:cs typeface="Calibri"/>
              </a:rPr>
              <a:t> </a:t>
            </a:r>
            <a:r>
              <a:rPr lang="en-US" err="1">
                <a:cs typeface="Calibri"/>
              </a:rPr>
              <a:t>kaikki</a:t>
            </a:r>
            <a:r>
              <a:rPr lang="en-US">
                <a:cs typeface="Calibri"/>
              </a:rPr>
              <a:t> </a:t>
            </a:r>
            <a:r>
              <a:rPr lang="en-US" err="1">
                <a:cs typeface="Calibri"/>
              </a:rPr>
              <a:t>joita</a:t>
            </a:r>
            <a:r>
              <a:rPr lang="en-US">
                <a:cs typeface="Calibri"/>
              </a:rPr>
              <a:t> </a:t>
            </a:r>
            <a:r>
              <a:rPr lang="en-US" err="1">
                <a:cs typeface="Calibri"/>
              </a:rPr>
              <a:t>nuorilla</a:t>
            </a:r>
            <a:r>
              <a:rPr lang="en-US">
                <a:cs typeface="Calibri"/>
              </a:rPr>
              <a:t> on </a:t>
            </a:r>
            <a:r>
              <a:rPr lang="en-US" err="1">
                <a:cs typeface="Calibri"/>
              </a:rPr>
              <a:t>hallussa</a:t>
            </a:r>
            <a:r>
              <a:rPr lang="en-US">
                <a:cs typeface="Calibri"/>
              </a:rPr>
              <a:t>) </a:t>
            </a:r>
            <a:r>
              <a:rPr lang="en-US" err="1">
                <a:cs typeface="Calibri"/>
              </a:rPr>
              <a:t>ovat</a:t>
            </a:r>
            <a:r>
              <a:rPr lang="en-US">
                <a:cs typeface="Calibri"/>
              </a:rPr>
              <a:t> </a:t>
            </a:r>
            <a:r>
              <a:rPr lang="en-US" err="1">
                <a:cs typeface="Calibri"/>
              </a:rPr>
              <a:t>laittomia</a:t>
            </a:r>
            <a:r>
              <a:rPr lang="en-US">
                <a:cs typeface="Calibri"/>
              </a:rPr>
              <a:t>, </a:t>
            </a:r>
            <a:r>
              <a:rPr lang="en-US" err="1">
                <a:cs typeface="Calibri"/>
              </a:rPr>
              <a:t>koska</a:t>
            </a:r>
            <a:r>
              <a:rPr lang="en-US">
                <a:cs typeface="Calibri"/>
              </a:rPr>
              <a:t> </a:t>
            </a:r>
            <a:r>
              <a:rPr lang="en-US" err="1">
                <a:cs typeface="Calibri"/>
              </a:rPr>
              <a:t>nikotiinin</a:t>
            </a:r>
            <a:r>
              <a:rPr lang="en-US">
                <a:cs typeface="Calibri"/>
              </a:rPr>
              <a:t> </a:t>
            </a:r>
            <a:r>
              <a:rPr lang="en-US" err="1">
                <a:cs typeface="Calibri"/>
              </a:rPr>
              <a:t>määrä</a:t>
            </a:r>
            <a:r>
              <a:rPr lang="en-US">
                <a:cs typeface="Calibri"/>
              </a:rPr>
              <a:t> </a:t>
            </a:r>
            <a:r>
              <a:rPr lang="en-US" err="1">
                <a:cs typeface="Calibri"/>
              </a:rPr>
              <a:t>ylittää</a:t>
            </a:r>
            <a:r>
              <a:rPr lang="en-US">
                <a:cs typeface="Calibri"/>
              </a:rPr>
              <a:t> lain </a:t>
            </a:r>
            <a:r>
              <a:rPr lang="en-US" err="1">
                <a:cs typeface="Calibri"/>
              </a:rPr>
              <a:t>salliman</a:t>
            </a:r>
            <a:r>
              <a:rPr lang="en-US">
                <a:cs typeface="Calibri"/>
              </a:rPr>
              <a:t> 20mg.</a:t>
            </a:r>
          </a:p>
          <a:p>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DBE7C63-45AC-462C-8CAC-E5D2ABECD87C}" type="slidenum">
              <a:t>4</a:t>
            </a:fld>
            <a:endParaRPr lang="en-US"/>
          </a:p>
        </p:txBody>
      </p:sp>
    </p:spTree>
    <p:extLst>
      <p:ext uri="{BB962C8B-B14F-4D97-AF65-F5344CB8AC3E}">
        <p14:creationId xmlns:p14="http://schemas.microsoft.com/office/powerpoint/2010/main" val="323457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a:p>
            <a:r>
              <a:rPr lang="sv-SE" dirty="0">
                <a:hlinkClick r:id="rId3"/>
              </a:rPr>
              <a:t>Vad är rusmedel? för klass 5 och 6 - </a:t>
            </a:r>
            <a:r>
              <a:rPr lang="sv-SE" dirty="0" err="1">
                <a:hlinkClick r:id="rId3"/>
              </a:rPr>
              <a:t>Details</a:t>
            </a:r>
            <a:r>
              <a:rPr lang="sv-SE" dirty="0">
                <a:hlinkClick r:id="rId3"/>
              </a:rPr>
              <a:t> - </a:t>
            </a:r>
            <a:r>
              <a:rPr lang="sv-SE" dirty="0" err="1">
                <a:hlinkClick r:id="rId3"/>
              </a:rPr>
              <a:t>Kahoot</a:t>
            </a:r>
            <a:r>
              <a:rPr lang="sv-SE" dirty="0">
                <a:hlinkClick r:id="rId3"/>
              </a:rPr>
              <a:t>!</a:t>
            </a:r>
            <a:endParaRPr lang="en-US" dirty="0">
              <a:cs typeface="Calibri"/>
            </a:endParaRPr>
          </a:p>
          <a:p>
            <a:r>
              <a:rPr lang="en-US" dirty="0" err="1">
                <a:cs typeface="Calibri"/>
              </a:rPr>
              <a:t>Ylläolevasta</a:t>
            </a:r>
            <a:r>
              <a:rPr lang="en-US" dirty="0">
                <a:cs typeface="Calibri"/>
              </a:rPr>
              <a:t> </a:t>
            </a:r>
            <a:r>
              <a:rPr lang="en-US" dirty="0" err="1">
                <a:cs typeface="Calibri"/>
              </a:rPr>
              <a:t>linkistä</a:t>
            </a:r>
            <a:r>
              <a:rPr lang="en-US" dirty="0">
                <a:cs typeface="Calibri"/>
              </a:rPr>
              <a:t> </a:t>
            </a:r>
            <a:r>
              <a:rPr lang="en-US" dirty="0" err="1">
                <a:cs typeface="Calibri"/>
              </a:rPr>
              <a:t>pääsee</a:t>
            </a:r>
            <a:r>
              <a:rPr lang="en-US" dirty="0">
                <a:cs typeface="Calibri"/>
              </a:rPr>
              <a:t> </a:t>
            </a:r>
            <a:r>
              <a:rPr lang="en-US" dirty="0" err="1">
                <a:cs typeface="Calibri"/>
              </a:rPr>
              <a:t>julkiseen</a:t>
            </a:r>
            <a:r>
              <a:rPr lang="en-US" dirty="0">
                <a:cs typeface="Calibri"/>
              </a:rPr>
              <a:t> </a:t>
            </a:r>
            <a:r>
              <a:rPr lang="en-US" dirty="0" err="1">
                <a:cs typeface="Calibri"/>
              </a:rPr>
              <a:t>päihdetieto</a:t>
            </a:r>
            <a:r>
              <a:rPr lang="en-US" dirty="0">
                <a:cs typeface="Calibri"/>
              </a:rPr>
              <a:t> </a:t>
            </a:r>
            <a:r>
              <a:rPr lang="en-US" dirty="0" err="1">
                <a:cs typeface="Calibri"/>
              </a:rPr>
              <a:t>Kahootiin</a:t>
            </a:r>
            <a:r>
              <a:rPr lang="en-US" dirty="0">
                <a:cs typeface="Calibri"/>
              </a:rPr>
              <a:t> jota </a:t>
            </a:r>
            <a:r>
              <a:rPr lang="en-US" dirty="0" err="1">
                <a:cs typeface="Calibri"/>
              </a:rPr>
              <a:t>voi</a:t>
            </a:r>
            <a:r>
              <a:rPr lang="en-US" dirty="0">
                <a:cs typeface="Calibri"/>
              </a:rPr>
              <a:t> </a:t>
            </a:r>
            <a:r>
              <a:rPr lang="en-US" dirty="0" err="1">
                <a:cs typeface="Calibri"/>
              </a:rPr>
              <a:t>käyttää</a:t>
            </a:r>
            <a:r>
              <a:rPr lang="en-US" dirty="0">
                <a:cs typeface="Calibri"/>
              </a:rPr>
              <a:t> </a:t>
            </a:r>
            <a:r>
              <a:rPr lang="en-US" dirty="0" err="1">
                <a:cs typeface="Calibri"/>
              </a:rPr>
              <a:t>oppitunneilla</a:t>
            </a:r>
            <a:r>
              <a:rPr lang="en-US" dirty="0">
                <a:cs typeface="Calibri"/>
              </a:rPr>
              <a:t>. </a:t>
            </a:r>
          </a:p>
          <a:p>
            <a:pPr marL="171450" indent="-171450">
              <a:buAutoNum type="arabicPeriod"/>
            </a:pPr>
            <a:endParaRPr lang="en-US" dirty="0">
              <a:cs typeface="Calibri"/>
            </a:endParaRPr>
          </a:p>
          <a:p>
            <a:r>
              <a:rPr lang="en-US" dirty="0" err="1">
                <a:cs typeface="Calibri"/>
              </a:rPr>
              <a:t>Vastaukset</a:t>
            </a:r>
            <a:r>
              <a:rPr lang="en-US" dirty="0">
                <a:cs typeface="Calibri"/>
              </a:rPr>
              <a:t> </a:t>
            </a:r>
            <a:r>
              <a:rPr lang="en-US" dirty="0" err="1">
                <a:cs typeface="Calibri"/>
              </a:rPr>
              <a:t>kysymyksiin</a:t>
            </a:r>
            <a:r>
              <a:rPr lang="en-US" dirty="0">
                <a:cs typeface="Calibri"/>
              </a:rPr>
              <a:t>:</a:t>
            </a:r>
          </a:p>
          <a:p>
            <a:endParaRPr lang="en-US" dirty="0">
              <a:cs typeface="Calibri"/>
            </a:endParaRPr>
          </a:p>
          <a:p>
            <a:pPr marL="228600" indent="-228600">
              <a:buAutoNum type="arabicPeriod"/>
            </a:pPr>
            <a:r>
              <a:rPr lang="en-US" dirty="0" err="1">
                <a:cs typeface="Calibri"/>
              </a:rPr>
              <a:t>Tarua</a:t>
            </a:r>
            <a:r>
              <a:rPr lang="en-US" dirty="0">
                <a:cs typeface="Calibri"/>
              </a:rPr>
              <a:t>. </a:t>
            </a:r>
            <a:r>
              <a:rPr lang="en-US" dirty="0" err="1">
                <a:cs typeface="Calibri"/>
              </a:rPr>
              <a:t>Sähkötupakan</a:t>
            </a:r>
            <a:r>
              <a:rPr lang="en-US" dirty="0">
                <a:cs typeface="Calibri"/>
              </a:rPr>
              <a:t> </a:t>
            </a:r>
            <a:r>
              <a:rPr lang="en-US" dirty="0" err="1">
                <a:cs typeface="Calibri"/>
              </a:rPr>
              <a:t>ikäraja</a:t>
            </a:r>
            <a:r>
              <a:rPr lang="en-US" dirty="0">
                <a:cs typeface="Calibri"/>
              </a:rPr>
              <a:t> on 18 </a:t>
            </a:r>
            <a:r>
              <a:rPr lang="en-US" dirty="0" err="1">
                <a:cs typeface="Calibri"/>
              </a:rPr>
              <a:t>vuotta</a:t>
            </a:r>
            <a:r>
              <a:rPr lang="en-US" dirty="0">
                <a:cs typeface="Calibri"/>
              </a:rPr>
              <a:t>. </a:t>
            </a:r>
            <a:r>
              <a:rPr lang="en-US" dirty="0" err="1">
                <a:cs typeface="Calibri"/>
              </a:rPr>
              <a:t>Sillä</a:t>
            </a:r>
            <a:r>
              <a:rPr lang="en-US" dirty="0">
                <a:cs typeface="Calibri"/>
              </a:rPr>
              <a:t> </a:t>
            </a:r>
            <a:r>
              <a:rPr lang="en-US" dirty="0" err="1">
                <a:cs typeface="Calibri"/>
              </a:rPr>
              <a:t>ei</a:t>
            </a:r>
            <a:r>
              <a:rPr lang="en-US" dirty="0">
                <a:cs typeface="Calibri"/>
              </a:rPr>
              <a:t> ole </a:t>
            </a:r>
            <a:r>
              <a:rPr lang="en-US" dirty="0" err="1">
                <a:cs typeface="Calibri"/>
              </a:rPr>
              <a:t>merkitystä</a:t>
            </a:r>
            <a:r>
              <a:rPr lang="en-US" dirty="0">
                <a:cs typeface="Calibri"/>
              </a:rPr>
              <a:t> </a:t>
            </a:r>
            <a:r>
              <a:rPr lang="en-US" dirty="0" err="1">
                <a:cs typeface="Calibri"/>
              </a:rPr>
              <a:t>sisältääkö</a:t>
            </a:r>
            <a:r>
              <a:rPr lang="en-US" dirty="0">
                <a:cs typeface="Calibri"/>
              </a:rPr>
              <a:t> </a:t>
            </a:r>
            <a:r>
              <a:rPr lang="en-US" dirty="0" err="1">
                <a:cs typeface="Calibri"/>
              </a:rPr>
              <a:t>sähkötupakka</a:t>
            </a:r>
            <a:r>
              <a:rPr lang="en-US" dirty="0">
                <a:cs typeface="Calibri"/>
              </a:rPr>
              <a:t> </a:t>
            </a:r>
            <a:r>
              <a:rPr lang="en-US" dirty="0" err="1">
                <a:cs typeface="Calibri"/>
              </a:rPr>
              <a:t>nikotiinia</a:t>
            </a:r>
            <a:r>
              <a:rPr lang="en-US" dirty="0">
                <a:cs typeface="Calibri"/>
              </a:rPr>
              <a:t> </a:t>
            </a:r>
            <a:r>
              <a:rPr lang="en-US" dirty="0" err="1">
                <a:cs typeface="Calibri"/>
              </a:rPr>
              <a:t>vai</a:t>
            </a:r>
            <a:r>
              <a:rPr lang="en-US" dirty="0">
                <a:cs typeface="Calibri"/>
              </a:rPr>
              <a:t> </a:t>
            </a:r>
            <a:r>
              <a:rPr lang="en-US" dirty="0" err="1">
                <a:cs typeface="Calibri"/>
              </a:rPr>
              <a:t>ei</a:t>
            </a:r>
            <a:endParaRPr lang="en-US" dirty="0">
              <a:cs typeface="Calibri"/>
            </a:endParaRPr>
          </a:p>
          <a:p>
            <a:pPr marL="228600" indent="-228600">
              <a:buAutoNum type="arabicPeriod"/>
            </a:pPr>
            <a:r>
              <a:rPr lang="en-US" dirty="0" err="1">
                <a:cs typeface="Calibri"/>
              </a:rPr>
              <a:t>Totta</a:t>
            </a:r>
            <a:r>
              <a:rPr lang="en-US" dirty="0">
                <a:cs typeface="Calibri"/>
              </a:rPr>
              <a:t>. </a:t>
            </a:r>
            <a:r>
              <a:rPr lang="en-US" dirty="0" err="1">
                <a:cs typeface="Calibri"/>
              </a:rPr>
              <a:t>Nuuskaa</a:t>
            </a:r>
            <a:r>
              <a:rPr lang="en-US" dirty="0">
                <a:cs typeface="Calibri"/>
              </a:rPr>
              <a:t> ja </a:t>
            </a:r>
            <a:r>
              <a:rPr lang="en-US" dirty="0" err="1">
                <a:cs typeface="Calibri"/>
              </a:rPr>
              <a:t>nikotiinipusseja</a:t>
            </a:r>
            <a:r>
              <a:rPr lang="en-US" dirty="0">
                <a:cs typeface="Calibri"/>
              </a:rPr>
              <a:t> </a:t>
            </a:r>
            <a:r>
              <a:rPr lang="en-US" dirty="0" err="1">
                <a:cs typeface="Calibri"/>
              </a:rPr>
              <a:t>käytetään</a:t>
            </a:r>
            <a:r>
              <a:rPr lang="en-US" dirty="0">
                <a:cs typeface="Calibri"/>
              </a:rPr>
              <a:t> </a:t>
            </a:r>
            <a:r>
              <a:rPr lang="en-US" dirty="0" err="1">
                <a:cs typeface="Calibri"/>
              </a:rPr>
              <a:t>huulen</a:t>
            </a:r>
            <a:r>
              <a:rPr lang="en-US" dirty="0">
                <a:cs typeface="Calibri"/>
              </a:rPr>
              <a:t> </a:t>
            </a:r>
            <a:r>
              <a:rPr lang="en-US" dirty="0" err="1">
                <a:cs typeface="Calibri"/>
              </a:rPr>
              <a:t>alla</a:t>
            </a:r>
            <a:r>
              <a:rPr lang="en-US" dirty="0">
                <a:cs typeface="Calibri"/>
              </a:rPr>
              <a:t>, </a:t>
            </a:r>
            <a:r>
              <a:rPr lang="en-US" dirty="0" err="1">
                <a:cs typeface="Calibri"/>
              </a:rPr>
              <a:t>josta</a:t>
            </a:r>
            <a:r>
              <a:rPr lang="en-US" dirty="0">
                <a:cs typeface="Calibri"/>
              </a:rPr>
              <a:t> </a:t>
            </a:r>
            <a:r>
              <a:rPr lang="en-US" dirty="0" err="1">
                <a:cs typeface="Calibri"/>
              </a:rPr>
              <a:t>nikotiini</a:t>
            </a:r>
            <a:r>
              <a:rPr lang="en-US" dirty="0">
                <a:cs typeface="Calibri"/>
              </a:rPr>
              <a:t> </a:t>
            </a:r>
            <a:r>
              <a:rPr lang="en-US" dirty="0" err="1">
                <a:cs typeface="Calibri"/>
              </a:rPr>
              <a:t>imeytyy</a:t>
            </a:r>
            <a:r>
              <a:rPr lang="en-US" dirty="0">
                <a:cs typeface="Calibri"/>
              </a:rPr>
              <a:t> </a:t>
            </a:r>
            <a:r>
              <a:rPr lang="en-US" dirty="0" err="1">
                <a:cs typeface="Calibri"/>
              </a:rPr>
              <a:t>elimistöön</a:t>
            </a:r>
            <a:r>
              <a:rPr lang="en-US" dirty="0">
                <a:cs typeface="Calibri"/>
              </a:rPr>
              <a:t>. </a:t>
            </a:r>
            <a:r>
              <a:rPr lang="en-US" dirty="0" err="1">
                <a:cs typeface="Calibri"/>
              </a:rPr>
              <a:t>Riskinä</a:t>
            </a:r>
            <a:r>
              <a:rPr lang="en-US" dirty="0">
                <a:cs typeface="Calibri"/>
              </a:rPr>
              <a:t> on </a:t>
            </a:r>
            <a:r>
              <a:rPr lang="en-US" dirty="0" err="1">
                <a:cs typeface="Calibri"/>
              </a:rPr>
              <a:t>suun</a:t>
            </a:r>
            <a:r>
              <a:rPr lang="en-US" dirty="0">
                <a:cs typeface="Calibri"/>
              </a:rPr>
              <a:t> </a:t>
            </a:r>
            <a:r>
              <a:rPr lang="en-US" dirty="0" err="1">
                <a:cs typeface="Calibri"/>
              </a:rPr>
              <a:t>limakalvojen</a:t>
            </a:r>
            <a:r>
              <a:rPr lang="en-US" dirty="0">
                <a:cs typeface="Calibri"/>
              </a:rPr>
              <a:t> </a:t>
            </a:r>
            <a:r>
              <a:rPr lang="en-US" dirty="0" err="1">
                <a:cs typeface="Calibri"/>
              </a:rPr>
              <a:t>rikkoutuminen</a:t>
            </a:r>
            <a:r>
              <a:rPr lang="en-US" dirty="0">
                <a:cs typeface="Calibri"/>
              </a:rPr>
              <a:t> ja </a:t>
            </a:r>
            <a:r>
              <a:rPr lang="en-US" dirty="0" err="1">
                <a:cs typeface="Calibri"/>
              </a:rPr>
              <a:t>tulehdukset</a:t>
            </a:r>
            <a:r>
              <a:rPr lang="en-US" dirty="0">
                <a:cs typeface="Calibri"/>
              </a:rPr>
              <a:t>, </a:t>
            </a:r>
            <a:r>
              <a:rPr lang="en-US" dirty="0" err="1">
                <a:cs typeface="Calibri"/>
              </a:rPr>
              <a:t>nikotiinimyrkytys</a:t>
            </a:r>
            <a:r>
              <a:rPr lang="en-US" dirty="0">
                <a:cs typeface="Calibri"/>
              </a:rPr>
              <a:t>, </a:t>
            </a:r>
            <a:r>
              <a:rPr lang="en-US" dirty="0" err="1">
                <a:cs typeface="Calibri"/>
              </a:rPr>
              <a:t>sekä</a:t>
            </a:r>
            <a:r>
              <a:rPr lang="en-US" dirty="0">
                <a:cs typeface="Calibri"/>
              </a:rPr>
              <a:t> </a:t>
            </a:r>
            <a:r>
              <a:rPr lang="en-US" dirty="0" err="1">
                <a:cs typeface="Calibri"/>
              </a:rPr>
              <a:t>myös</a:t>
            </a:r>
            <a:r>
              <a:rPr lang="en-US" dirty="0">
                <a:cs typeface="Calibri"/>
              </a:rPr>
              <a:t> </a:t>
            </a:r>
            <a:r>
              <a:rPr lang="en-US" dirty="0" err="1">
                <a:cs typeface="Calibri"/>
              </a:rPr>
              <a:t>yhteys</a:t>
            </a:r>
            <a:r>
              <a:rPr lang="en-US" dirty="0">
                <a:cs typeface="Calibri"/>
              </a:rPr>
              <a:t> </a:t>
            </a:r>
            <a:r>
              <a:rPr lang="en-US" dirty="0" err="1">
                <a:cs typeface="Calibri"/>
              </a:rPr>
              <a:t>suun</a:t>
            </a:r>
            <a:r>
              <a:rPr lang="en-US" dirty="0">
                <a:cs typeface="Calibri"/>
              </a:rPr>
              <a:t> </a:t>
            </a:r>
            <a:r>
              <a:rPr lang="en-US" dirty="0" err="1">
                <a:cs typeface="Calibri"/>
              </a:rPr>
              <a:t>alueen</a:t>
            </a:r>
            <a:r>
              <a:rPr lang="en-US" dirty="0">
                <a:cs typeface="Calibri"/>
              </a:rPr>
              <a:t> </a:t>
            </a:r>
            <a:r>
              <a:rPr lang="en-US" dirty="0" err="1">
                <a:cs typeface="Calibri"/>
              </a:rPr>
              <a:t>syöpiin</a:t>
            </a:r>
            <a:r>
              <a:rPr lang="en-US" dirty="0">
                <a:cs typeface="Calibri"/>
              </a:rPr>
              <a:t>.</a:t>
            </a:r>
          </a:p>
          <a:p>
            <a:pPr marL="228600" indent="-228600">
              <a:buAutoNum type="arabicPeriod"/>
            </a:pPr>
            <a:r>
              <a:rPr lang="en-US" dirty="0" err="1">
                <a:cs typeface="Calibri"/>
              </a:rPr>
              <a:t>Nikotiini</a:t>
            </a:r>
            <a:r>
              <a:rPr lang="en-US" dirty="0">
                <a:cs typeface="Calibri"/>
              </a:rPr>
              <a:t>. </a:t>
            </a:r>
          </a:p>
          <a:p>
            <a:pPr marL="228600" indent="-228600">
              <a:buAutoNum type="arabicPeriod"/>
            </a:pPr>
            <a:r>
              <a:rPr lang="en-US" dirty="0" err="1">
                <a:cs typeface="Calibri"/>
              </a:rPr>
              <a:t>Kaikki</a:t>
            </a:r>
            <a:r>
              <a:rPr lang="en-US" dirty="0">
                <a:cs typeface="Calibri"/>
              </a:rPr>
              <a:t> </a:t>
            </a:r>
            <a:r>
              <a:rPr lang="en-US" dirty="0" err="1">
                <a:cs typeface="Calibri"/>
              </a:rPr>
              <a:t>vastaukset</a:t>
            </a:r>
            <a:r>
              <a:rPr lang="en-US" dirty="0">
                <a:cs typeface="Calibri"/>
              </a:rPr>
              <a:t> </a:t>
            </a:r>
            <a:r>
              <a:rPr lang="en-US" dirty="0" err="1">
                <a:cs typeface="Calibri"/>
              </a:rPr>
              <a:t>ovat</a:t>
            </a:r>
            <a:r>
              <a:rPr lang="en-US" dirty="0">
                <a:cs typeface="Calibri"/>
              </a:rPr>
              <a:t> </a:t>
            </a:r>
            <a:r>
              <a:rPr lang="en-US" dirty="0" err="1">
                <a:cs typeface="Calibri"/>
              </a:rPr>
              <a:t>oikein</a:t>
            </a:r>
            <a:r>
              <a:rPr lang="en-US" dirty="0">
                <a:cs typeface="Calibri"/>
              </a:rPr>
              <a:t>.</a:t>
            </a:r>
          </a:p>
          <a:p>
            <a:pPr marL="228600" indent="-228600">
              <a:buAutoNum type="arabicPeriod"/>
            </a:pPr>
            <a:r>
              <a:rPr lang="en-US" dirty="0" err="1">
                <a:cs typeface="Calibri"/>
              </a:rPr>
              <a:t>Totta</a:t>
            </a:r>
            <a:r>
              <a:rPr lang="en-US" dirty="0">
                <a:cs typeface="Calibri"/>
              </a:rPr>
              <a:t>. </a:t>
            </a:r>
            <a:r>
              <a:rPr lang="en-US" dirty="0" err="1">
                <a:cs typeface="Calibri"/>
              </a:rPr>
              <a:t>Tutkimuksissa</a:t>
            </a:r>
            <a:r>
              <a:rPr lang="en-US" dirty="0">
                <a:cs typeface="Calibri"/>
              </a:rPr>
              <a:t> </a:t>
            </a:r>
            <a:r>
              <a:rPr lang="en-US" dirty="0" err="1">
                <a:cs typeface="Calibri"/>
              </a:rPr>
              <a:t>myös</a:t>
            </a:r>
            <a:r>
              <a:rPr lang="en-US" dirty="0">
                <a:cs typeface="Calibri"/>
              </a:rPr>
              <a:t> </a:t>
            </a:r>
            <a:r>
              <a:rPr lang="en-US" dirty="0" err="1">
                <a:cs typeface="Calibri"/>
              </a:rPr>
              <a:t>nikotiinittomista</a:t>
            </a:r>
            <a:r>
              <a:rPr lang="en-US" dirty="0">
                <a:cs typeface="Calibri"/>
              </a:rPr>
              <a:t> vape-</a:t>
            </a:r>
            <a:r>
              <a:rPr lang="en-US" dirty="0" err="1">
                <a:cs typeface="Calibri"/>
              </a:rPr>
              <a:t>nesteistä</a:t>
            </a:r>
            <a:r>
              <a:rPr lang="en-US" dirty="0">
                <a:cs typeface="Calibri"/>
              </a:rPr>
              <a:t> on </a:t>
            </a:r>
            <a:r>
              <a:rPr lang="en-US" dirty="0" err="1">
                <a:cs typeface="Calibri"/>
              </a:rPr>
              <a:t>löydetty</a:t>
            </a:r>
            <a:r>
              <a:rPr lang="en-US" dirty="0">
                <a:cs typeface="Calibri"/>
              </a:rPr>
              <a:t> </a:t>
            </a:r>
            <a:r>
              <a:rPr lang="en-US" dirty="0" err="1">
                <a:cs typeface="Calibri"/>
              </a:rPr>
              <a:t>isojakin</a:t>
            </a:r>
            <a:r>
              <a:rPr lang="en-US" dirty="0">
                <a:cs typeface="Calibri"/>
              </a:rPr>
              <a:t> </a:t>
            </a:r>
            <a:r>
              <a:rPr lang="en-US" dirty="0" err="1">
                <a:cs typeface="Calibri"/>
              </a:rPr>
              <a:t>määriä</a:t>
            </a:r>
            <a:r>
              <a:rPr lang="en-US" dirty="0">
                <a:cs typeface="Calibri"/>
              </a:rPr>
              <a:t> </a:t>
            </a:r>
            <a:r>
              <a:rPr lang="en-US" dirty="0" err="1">
                <a:cs typeface="Calibri"/>
              </a:rPr>
              <a:t>nikotiinia</a:t>
            </a:r>
            <a:r>
              <a:rPr lang="en-US" dirty="0">
                <a:cs typeface="Calibri"/>
              </a:rPr>
              <a:t>. </a:t>
            </a:r>
          </a:p>
          <a:p>
            <a:pPr marL="228600" indent="-228600">
              <a:buAutoNum type="arabicPeriod"/>
            </a:pPr>
            <a:r>
              <a:rPr lang="en-US" dirty="0" err="1">
                <a:cs typeface="Calibri"/>
              </a:rPr>
              <a:t>Kaikki</a:t>
            </a:r>
            <a:r>
              <a:rPr lang="en-US" dirty="0">
                <a:cs typeface="Calibri"/>
              </a:rPr>
              <a:t> </a:t>
            </a:r>
            <a:r>
              <a:rPr lang="en-US" dirty="0" err="1">
                <a:cs typeface="Calibri"/>
              </a:rPr>
              <a:t>vastaukset</a:t>
            </a:r>
            <a:r>
              <a:rPr lang="en-US" dirty="0">
                <a:cs typeface="Calibri"/>
              </a:rPr>
              <a:t> </a:t>
            </a:r>
            <a:r>
              <a:rPr lang="en-US" dirty="0" err="1">
                <a:cs typeface="Calibri"/>
              </a:rPr>
              <a:t>ovat</a:t>
            </a:r>
            <a:r>
              <a:rPr lang="en-US" dirty="0">
                <a:cs typeface="Calibri"/>
              </a:rPr>
              <a:t> </a:t>
            </a:r>
            <a:r>
              <a:rPr lang="en-US" dirty="0" err="1">
                <a:cs typeface="Calibri"/>
              </a:rPr>
              <a:t>oikein</a:t>
            </a:r>
            <a:r>
              <a:rPr lang="en-US" dirty="0">
                <a:cs typeface="Calibri"/>
              </a:rPr>
              <a:t>.</a:t>
            </a:r>
          </a:p>
          <a:p>
            <a:pPr marL="228600" indent="-228600">
              <a:buAutoNum type="arabicPeriod"/>
            </a:pPr>
            <a:r>
              <a:rPr lang="en-US" dirty="0" err="1">
                <a:cs typeface="Calibri"/>
              </a:rPr>
              <a:t>Totta</a:t>
            </a:r>
            <a:r>
              <a:rPr lang="en-US" dirty="0">
                <a:cs typeface="Calibri"/>
              </a:rPr>
              <a:t>. </a:t>
            </a:r>
            <a:r>
              <a:rPr lang="en-US" dirty="0" err="1">
                <a:cs typeface="Calibri"/>
              </a:rPr>
              <a:t>Päihteissä</a:t>
            </a:r>
            <a:r>
              <a:rPr lang="en-US" dirty="0">
                <a:cs typeface="Calibri"/>
              </a:rPr>
              <a:t> </a:t>
            </a:r>
            <a:r>
              <a:rPr lang="en-US" dirty="0" err="1">
                <a:cs typeface="Calibri"/>
              </a:rPr>
              <a:t>aine</a:t>
            </a:r>
            <a:r>
              <a:rPr lang="en-US" dirty="0">
                <a:cs typeface="Calibri"/>
              </a:rPr>
              <a:t> </a:t>
            </a:r>
            <a:r>
              <a:rPr lang="en-US" dirty="0" err="1">
                <a:cs typeface="Calibri"/>
              </a:rPr>
              <a:t>addiktoi</a:t>
            </a:r>
            <a:r>
              <a:rPr lang="en-US" dirty="0">
                <a:cs typeface="Calibri"/>
              </a:rPr>
              <a:t>. </a:t>
            </a:r>
            <a:r>
              <a:rPr lang="en-US" dirty="0" err="1">
                <a:cs typeface="Calibri"/>
              </a:rPr>
              <a:t>Muussa</a:t>
            </a:r>
            <a:r>
              <a:rPr lang="en-US" dirty="0">
                <a:cs typeface="Calibri"/>
              </a:rPr>
              <a:t> </a:t>
            </a:r>
            <a:r>
              <a:rPr lang="en-US" dirty="0" err="1">
                <a:cs typeface="Calibri"/>
              </a:rPr>
              <a:t>toiminnassa</a:t>
            </a:r>
            <a:r>
              <a:rPr lang="en-US" dirty="0">
                <a:cs typeface="Calibri"/>
              </a:rPr>
              <a:t> </a:t>
            </a:r>
            <a:r>
              <a:rPr lang="en-US" dirty="0" err="1">
                <a:cs typeface="Calibri"/>
              </a:rPr>
              <a:t>kyse</a:t>
            </a:r>
            <a:r>
              <a:rPr lang="en-US" dirty="0">
                <a:cs typeface="Calibri"/>
              </a:rPr>
              <a:t> on </a:t>
            </a:r>
            <a:r>
              <a:rPr lang="en-US" dirty="0" err="1">
                <a:cs typeface="Calibri"/>
              </a:rPr>
              <a:t>hyvänolon</a:t>
            </a:r>
            <a:r>
              <a:rPr lang="en-US" dirty="0">
                <a:cs typeface="Calibri"/>
              </a:rPr>
              <a:t> </a:t>
            </a:r>
            <a:r>
              <a:rPr lang="en-US" dirty="0" err="1">
                <a:cs typeface="Calibri"/>
              </a:rPr>
              <a:t>tunteesta</a:t>
            </a:r>
            <a:r>
              <a:rPr lang="en-US" dirty="0">
                <a:cs typeface="Calibri"/>
              </a:rPr>
              <a:t> </a:t>
            </a:r>
            <a:r>
              <a:rPr lang="en-US" dirty="0" err="1">
                <a:cs typeface="Calibri"/>
              </a:rPr>
              <a:t>kun</a:t>
            </a:r>
            <a:r>
              <a:rPr lang="en-US" dirty="0">
                <a:cs typeface="Calibri"/>
              </a:rPr>
              <a:t> </a:t>
            </a:r>
            <a:r>
              <a:rPr lang="en-US" dirty="0" err="1">
                <a:cs typeface="Calibri"/>
              </a:rPr>
              <a:t>dopamiinia</a:t>
            </a:r>
            <a:r>
              <a:rPr lang="en-US" dirty="0">
                <a:cs typeface="Calibri"/>
              </a:rPr>
              <a:t> </a:t>
            </a:r>
            <a:r>
              <a:rPr lang="en-US" dirty="0" err="1">
                <a:cs typeface="Calibri"/>
              </a:rPr>
              <a:t>erittyy</a:t>
            </a:r>
            <a:r>
              <a:rPr lang="en-US" dirty="0">
                <a:cs typeface="Calibri"/>
              </a:rPr>
              <a:t>.</a:t>
            </a:r>
          </a:p>
          <a:p>
            <a:pPr marL="228600" indent="-228600">
              <a:buAutoNum type="arabicPeriod"/>
            </a:pPr>
            <a:r>
              <a:rPr lang="en-US" dirty="0" err="1">
                <a:cs typeface="Calibri"/>
              </a:rPr>
              <a:t>Totta</a:t>
            </a:r>
            <a:r>
              <a:rPr lang="en-US" dirty="0">
                <a:cs typeface="Calibri"/>
              </a:rPr>
              <a:t>. </a:t>
            </a:r>
            <a:r>
              <a:rPr lang="en-US" dirty="0" err="1">
                <a:cs typeface="Calibri"/>
              </a:rPr>
              <a:t>Yhdessä</a:t>
            </a:r>
            <a:r>
              <a:rPr lang="en-US" dirty="0">
                <a:cs typeface="Calibri"/>
              </a:rPr>
              <a:t> </a:t>
            </a:r>
            <a:r>
              <a:rPr lang="en-US" dirty="0" err="1">
                <a:cs typeface="Calibri"/>
              </a:rPr>
              <a:t>voidaan</a:t>
            </a:r>
            <a:r>
              <a:rPr lang="en-US" dirty="0">
                <a:cs typeface="Calibri"/>
              </a:rPr>
              <a:t> </a:t>
            </a:r>
            <a:r>
              <a:rPr lang="en-US" dirty="0" err="1">
                <a:cs typeface="Calibri"/>
              </a:rPr>
              <a:t>käydä</a:t>
            </a:r>
            <a:r>
              <a:rPr lang="en-US" dirty="0">
                <a:cs typeface="Calibri"/>
              </a:rPr>
              <a:t> </a:t>
            </a:r>
            <a:r>
              <a:rPr lang="en-US" dirty="0" err="1">
                <a:cs typeface="Calibri"/>
              </a:rPr>
              <a:t>läpi</a:t>
            </a:r>
            <a:r>
              <a:rPr lang="en-US" dirty="0">
                <a:cs typeface="Calibri"/>
              </a:rPr>
              <a:t> </a:t>
            </a:r>
            <a:r>
              <a:rPr lang="en-US" dirty="0" err="1">
                <a:cs typeface="Calibri"/>
              </a:rPr>
              <a:t>miten</a:t>
            </a:r>
            <a:r>
              <a:rPr lang="en-US" dirty="0">
                <a:cs typeface="Calibri"/>
              </a:rPr>
              <a:t> </a:t>
            </a:r>
            <a:r>
              <a:rPr lang="en-US" dirty="0" err="1">
                <a:cs typeface="Calibri"/>
              </a:rPr>
              <a:t>monella</a:t>
            </a:r>
            <a:r>
              <a:rPr lang="en-US" dirty="0">
                <a:cs typeface="Calibri"/>
              </a:rPr>
              <a:t> </a:t>
            </a:r>
            <a:r>
              <a:rPr lang="en-US" dirty="0" err="1">
                <a:cs typeface="Calibri"/>
              </a:rPr>
              <a:t>tavalla</a:t>
            </a:r>
            <a:r>
              <a:rPr lang="en-US" dirty="0">
                <a:cs typeface="Calibri"/>
              </a:rPr>
              <a:t> </a:t>
            </a:r>
            <a:r>
              <a:rPr lang="en-US" dirty="0" err="1">
                <a:cs typeface="Calibri"/>
              </a:rPr>
              <a:t>alkoholi</a:t>
            </a:r>
            <a:r>
              <a:rPr lang="en-US" dirty="0">
                <a:cs typeface="Calibri"/>
              </a:rPr>
              <a:t> </a:t>
            </a:r>
            <a:r>
              <a:rPr lang="en-US" dirty="0" err="1">
                <a:cs typeface="Calibri"/>
              </a:rPr>
              <a:t>aiheuttaa</a:t>
            </a:r>
            <a:r>
              <a:rPr lang="en-US" dirty="0">
                <a:cs typeface="Calibri"/>
              </a:rPr>
              <a:t> </a:t>
            </a:r>
            <a:r>
              <a:rPr lang="en-US" dirty="0" err="1">
                <a:cs typeface="Calibri"/>
              </a:rPr>
              <a:t>kuolemantapauksia</a:t>
            </a:r>
            <a:r>
              <a:rPr lang="en-US" dirty="0">
                <a:cs typeface="Calibri"/>
              </a:rPr>
              <a:t> </a:t>
            </a:r>
            <a:r>
              <a:rPr lang="en-US" dirty="0" err="1">
                <a:cs typeface="Calibri"/>
              </a:rPr>
              <a:t>Suomessa</a:t>
            </a:r>
            <a:r>
              <a:rPr lang="en-US" dirty="0">
                <a:cs typeface="Calibri"/>
              </a:rPr>
              <a:t>. </a:t>
            </a:r>
            <a:r>
              <a:rPr lang="en-US" dirty="0" err="1">
                <a:cs typeface="Calibri"/>
              </a:rPr>
              <a:t>Yleisimpiä</a:t>
            </a:r>
            <a:r>
              <a:rPr lang="en-US" dirty="0">
                <a:cs typeface="Calibri"/>
              </a:rPr>
              <a:t> </a:t>
            </a:r>
            <a:r>
              <a:rPr lang="en-US" dirty="0" err="1">
                <a:cs typeface="Calibri"/>
              </a:rPr>
              <a:t>syitä</a:t>
            </a:r>
            <a:r>
              <a:rPr lang="en-US" dirty="0">
                <a:cs typeface="Calibri"/>
              </a:rPr>
              <a:t> </a:t>
            </a:r>
            <a:r>
              <a:rPr lang="en-US" dirty="0" err="1">
                <a:cs typeface="Calibri"/>
              </a:rPr>
              <a:t>ovat</a:t>
            </a:r>
            <a:r>
              <a:rPr lang="en-US" dirty="0">
                <a:cs typeface="Calibri"/>
              </a:rPr>
              <a:t> </a:t>
            </a:r>
            <a:r>
              <a:rPr lang="en-US" dirty="0" err="1">
                <a:cs typeface="Calibri"/>
              </a:rPr>
              <a:t>rattijuopumukset</a:t>
            </a:r>
            <a:r>
              <a:rPr lang="en-US" dirty="0">
                <a:cs typeface="Calibri"/>
              </a:rPr>
              <a:t>, </a:t>
            </a:r>
            <a:r>
              <a:rPr lang="en-US" dirty="0" err="1">
                <a:cs typeface="Calibri"/>
              </a:rPr>
              <a:t>onnettomuudet</a:t>
            </a:r>
            <a:r>
              <a:rPr lang="en-US" dirty="0">
                <a:cs typeface="Calibri"/>
              </a:rPr>
              <a:t>, </a:t>
            </a:r>
            <a:r>
              <a:rPr lang="en-US" dirty="0" err="1">
                <a:cs typeface="Calibri"/>
              </a:rPr>
              <a:t>hukkumiskuolemat</a:t>
            </a:r>
            <a:r>
              <a:rPr lang="en-US" dirty="0">
                <a:cs typeface="Calibri"/>
              </a:rPr>
              <a:t>, </a:t>
            </a:r>
            <a:r>
              <a:rPr lang="en-US" dirty="0" err="1">
                <a:cs typeface="Calibri"/>
              </a:rPr>
              <a:t>terveyshaitat</a:t>
            </a:r>
            <a:r>
              <a:rPr lang="en-US" dirty="0">
                <a:cs typeface="Calibri"/>
              </a:rPr>
              <a:t>, </a:t>
            </a:r>
            <a:r>
              <a:rPr lang="en-US" dirty="0" err="1">
                <a:cs typeface="Calibri"/>
              </a:rPr>
              <a:t>myrkytykset</a:t>
            </a:r>
            <a:r>
              <a:rPr lang="en-US" dirty="0">
                <a:cs typeface="Calibri"/>
              </a:rPr>
              <a:t> </a:t>
            </a:r>
            <a:r>
              <a:rPr lang="en-US" dirty="0" err="1">
                <a:cs typeface="Calibri"/>
              </a:rPr>
              <a:t>jne</a:t>
            </a:r>
            <a:r>
              <a:rPr lang="en-US" dirty="0">
                <a:cs typeface="Calibri"/>
              </a:rPr>
              <a:t>.</a:t>
            </a:r>
          </a:p>
          <a:p>
            <a:pPr marL="228600" indent="-228600">
              <a:buAutoNum type="arabicPeriod"/>
            </a:pPr>
            <a:r>
              <a:rPr lang="en-US" dirty="0" err="1">
                <a:cs typeface="Calibri"/>
              </a:rPr>
              <a:t>Tarua</a:t>
            </a:r>
            <a:r>
              <a:rPr lang="en-US" dirty="0">
                <a:cs typeface="Calibri"/>
              </a:rPr>
              <a:t>. </a:t>
            </a:r>
            <a:r>
              <a:rPr lang="en-US" dirty="0" err="1">
                <a:cs typeface="Calibri"/>
              </a:rPr>
              <a:t>Seuraavassa</a:t>
            </a:r>
            <a:r>
              <a:rPr lang="en-US" dirty="0">
                <a:cs typeface="Calibri"/>
              </a:rPr>
              <a:t> </a:t>
            </a:r>
            <a:r>
              <a:rPr lang="en-US" dirty="0" err="1">
                <a:cs typeface="Calibri"/>
              </a:rPr>
              <a:t>diassa</a:t>
            </a:r>
            <a:r>
              <a:rPr lang="en-US" dirty="0">
                <a:cs typeface="Calibri"/>
              </a:rPr>
              <a:t> on video, </a:t>
            </a:r>
            <a:r>
              <a:rPr lang="en-US" dirty="0" err="1">
                <a:cs typeface="Calibri"/>
              </a:rPr>
              <a:t>jossa</a:t>
            </a:r>
            <a:r>
              <a:rPr lang="en-US" dirty="0">
                <a:cs typeface="Calibri"/>
              </a:rPr>
              <a:t> </a:t>
            </a:r>
            <a:r>
              <a:rPr lang="en-US" dirty="0" err="1">
                <a:cs typeface="Calibri"/>
              </a:rPr>
              <a:t>vapen</a:t>
            </a:r>
            <a:r>
              <a:rPr lang="en-US" dirty="0">
                <a:cs typeface="Calibri"/>
              </a:rPr>
              <a:t> </a:t>
            </a:r>
            <a:r>
              <a:rPr lang="en-US" dirty="0" err="1">
                <a:cs typeface="Calibri"/>
              </a:rPr>
              <a:t>haitoista</a:t>
            </a:r>
            <a:r>
              <a:rPr lang="en-US" dirty="0">
                <a:cs typeface="Calibri"/>
              </a:rPr>
              <a:t> </a:t>
            </a:r>
            <a:r>
              <a:rPr lang="en-US" dirty="0" err="1">
                <a:cs typeface="Calibri"/>
              </a:rPr>
              <a:t>kerrotaan</a:t>
            </a:r>
            <a:r>
              <a:rPr lang="en-US" dirty="0">
                <a:cs typeface="Calibri"/>
              </a:rPr>
              <a:t>. </a:t>
            </a:r>
            <a:r>
              <a:rPr lang="en-US" dirty="0" err="1">
                <a:cs typeface="Calibri"/>
              </a:rPr>
              <a:t>Vapen</a:t>
            </a:r>
            <a:r>
              <a:rPr lang="en-US" dirty="0">
                <a:cs typeface="Calibri"/>
              </a:rPr>
              <a:t> </a:t>
            </a:r>
            <a:r>
              <a:rPr lang="en-US" dirty="0" err="1">
                <a:cs typeface="Calibri"/>
              </a:rPr>
              <a:t>makunesteistä</a:t>
            </a:r>
            <a:r>
              <a:rPr lang="en-US" dirty="0">
                <a:cs typeface="Calibri"/>
              </a:rPr>
              <a:t> </a:t>
            </a:r>
            <a:r>
              <a:rPr lang="en-US" dirty="0" err="1">
                <a:cs typeface="Calibri"/>
              </a:rPr>
              <a:t>muodostuu</a:t>
            </a:r>
            <a:r>
              <a:rPr lang="en-US" dirty="0">
                <a:cs typeface="Calibri"/>
              </a:rPr>
              <a:t> </a:t>
            </a:r>
            <a:r>
              <a:rPr lang="en-US" dirty="0" err="1">
                <a:cs typeface="Calibri"/>
              </a:rPr>
              <a:t>myrkyllisiä</a:t>
            </a:r>
            <a:r>
              <a:rPr lang="en-US" dirty="0">
                <a:cs typeface="Calibri"/>
              </a:rPr>
              <a:t> </a:t>
            </a:r>
            <a:r>
              <a:rPr lang="en-US" dirty="0" err="1">
                <a:cs typeface="Calibri"/>
              </a:rPr>
              <a:t>yhdisteitä</a:t>
            </a:r>
            <a:r>
              <a:rPr lang="en-US" dirty="0">
                <a:cs typeface="Calibri"/>
              </a:rPr>
              <a:t> </a:t>
            </a:r>
            <a:r>
              <a:rPr lang="en-US" dirty="0" err="1">
                <a:cs typeface="Calibri"/>
              </a:rPr>
              <a:t>höyrystettynä</a:t>
            </a:r>
            <a:r>
              <a:rPr lang="en-US" dirty="0">
                <a:cs typeface="Calibri"/>
              </a:rPr>
              <a:t>.</a:t>
            </a:r>
          </a:p>
          <a:p>
            <a:pPr marL="228600" indent="-228600">
              <a:buAutoNum type="arabicPeriod"/>
            </a:pPr>
            <a:r>
              <a:rPr lang="en-US" dirty="0" err="1">
                <a:cs typeface="Calibri"/>
              </a:rPr>
              <a:t>Totta</a:t>
            </a:r>
            <a:r>
              <a:rPr lang="en-US" dirty="0">
                <a:cs typeface="Calibri"/>
              </a:rPr>
              <a:t>. </a:t>
            </a:r>
            <a:r>
              <a:rPr lang="en-US" dirty="0" err="1">
                <a:cs typeface="Calibri"/>
              </a:rPr>
              <a:t>Pitkäkestoinen</a:t>
            </a:r>
            <a:r>
              <a:rPr lang="en-US" dirty="0">
                <a:cs typeface="Calibri"/>
              </a:rPr>
              <a:t> </a:t>
            </a:r>
            <a:r>
              <a:rPr lang="en-US" dirty="0" err="1">
                <a:cs typeface="Calibri"/>
              </a:rPr>
              <a:t>säännöllinen</a:t>
            </a:r>
            <a:r>
              <a:rPr lang="en-US" dirty="0">
                <a:cs typeface="Calibri"/>
              </a:rPr>
              <a:t> </a:t>
            </a:r>
            <a:r>
              <a:rPr lang="en-US" dirty="0" err="1">
                <a:cs typeface="Calibri"/>
              </a:rPr>
              <a:t>päihteidenkäyttö</a:t>
            </a:r>
            <a:r>
              <a:rPr lang="en-US" dirty="0">
                <a:cs typeface="Calibri"/>
              </a:rPr>
              <a:t> </a:t>
            </a:r>
            <a:r>
              <a:rPr lang="en-US" dirty="0" err="1">
                <a:cs typeface="Calibri"/>
              </a:rPr>
              <a:t>aiheuttaa</a:t>
            </a:r>
            <a:r>
              <a:rPr lang="en-US" dirty="0">
                <a:cs typeface="Calibri"/>
              </a:rPr>
              <a:t> </a:t>
            </a:r>
            <a:r>
              <a:rPr lang="en-US" dirty="0" err="1">
                <a:cs typeface="Calibri"/>
              </a:rPr>
              <a:t>aina</a:t>
            </a:r>
            <a:r>
              <a:rPr lang="en-US" dirty="0">
                <a:cs typeface="Calibri"/>
              </a:rPr>
              <a:t> </a:t>
            </a:r>
            <a:r>
              <a:rPr lang="en-US" dirty="0" err="1">
                <a:cs typeface="Calibri"/>
              </a:rPr>
              <a:t>riippuvuuden</a:t>
            </a:r>
            <a:r>
              <a:rPr lang="en-US" dirty="0">
                <a:cs typeface="Calibri"/>
              </a:rPr>
              <a:t>. Se </a:t>
            </a:r>
            <a:r>
              <a:rPr lang="en-US" dirty="0" err="1">
                <a:cs typeface="Calibri"/>
              </a:rPr>
              <a:t>miten</a:t>
            </a:r>
            <a:r>
              <a:rPr lang="en-US" dirty="0">
                <a:cs typeface="Calibri"/>
              </a:rPr>
              <a:t> </a:t>
            </a:r>
            <a:r>
              <a:rPr lang="en-US" dirty="0" err="1">
                <a:cs typeface="Calibri"/>
              </a:rPr>
              <a:t>nopeasti</a:t>
            </a:r>
            <a:r>
              <a:rPr lang="en-US" dirty="0">
                <a:cs typeface="Calibri"/>
              </a:rPr>
              <a:t>, on </a:t>
            </a:r>
            <a:r>
              <a:rPr lang="en-US" dirty="0" err="1">
                <a:cs typeface="Calibri"/>
              </a:rPr>
              <a:t>kuitenkin</a:t>
            </a:r>
            <a:r>
              <a:rPr lang="en-US" dirty="0">
                <a:cs typeface="Calibri"/>
              </a:rPr>
              <a:t> </a:t>
            </a:r>
            <a:r>
              <a:rPr lang="en-US" dirty="0" err="1">
                <a:cs typeface="Calibri"/>
              </a:rPr>
              <a:t>yksilöllistä</a:t>
            </a:r>
            <a:r>
              <a:rPr lang="en-US" dirty="0">
                <a:cs typeface="Calibri"/>
              </a:rPr>
              <a:t>. </a:t>
            </a:r>
            <a:r>
              <a:rPr lang="en-US" dirty="0" err="1">
                <a:cs typeface="Calibri"/>
              </a:rPr>
              <a:t>Tämä</a:t>
            </a:r>
            <a:r>
              <a:rPr lang="en-US" dirty="0">
                <a:cs typeface="Calibri"/>
              </a:rPr>
              <a:t> </a:t>
            </a:r>
            <a:r>
              <a:rPr lang="en-US" dirty="0" err="1">
                <a:cs typeface="Calibri"/>
              </a:rPr>
              <a:t>aihe</a:t>
            </a:r>
            <a:r>
              <a:rPr lang="en-US" dirty="0">
                <a:cs typeface="Calibri"/>
              </a:rPr>
              <a:t> on 2. </a:t>
            </a:r>
            <a:r>
              <a:rPr lang="en-US" dirty="0" err="1">
                <a:cs typeface="Calibri"/>
              </a:rPr>
              <a:t>tunnin</a:t>
            </a:r>
            <a:r>
              <a:rPr lang="en-US" dirty="0">
                <a:cs typeface="Calibri"/>
              </a:rPr>
              <a:t> </a:t>
            </a:r>
            <a:r>
              <a:rPr lang="en-US" dirty="0" err="1">
                <a:cs typeface="Calibri"/>
              </a:rPr>
              <a:t>alussa</a:t>
            </a:r>
            <a:r>
              <a:rPr lang="en-US" dirty="0">
                <a:cs typeface="Calibri"/>
              </a:rPr>
              <a:t> </a:t>
            </a:r>
            <a:r>
              <a:rPr lang="en-US" dirty="0" err="1">
                <a:cs typeface="Calibri"/>
              </a:rPr>
              <a:t>jolloin</a:t>
            </a:r>
            <a:r>
              <a:rPr lang="en-US" dirty="0">
                <a:cs typeface="Calibri"/>
              </a:rPr>
              <a:t> </a:t>
            </a:r>
            <a:r>
              <a:rPr lang="en-US" dirty="0" err="1">
                <a:cs typeface="Calibri"/>
              </a:rPr>
              <a:t>asiaan</a:t>
            </a:r>
            <a:r>
              <a:rPr lang="en-US" dirty="0">
                <a:cs typeface="Calibri"/>
              </a:rPr>
              <a:t> </a:t>
            </a:r>
            <a:r>
              <a:rPr lang="en-US" dirty="0" err="1">
                <a:cs typeface="Calibri"/>
              </a:rPr>
              <a:t>voi</a:t>
            </a:r>
            <a:r>
              <a:rPr lang="en-US" dirty="0">
                <a:cs typeface="Calibri"/>
              </a:rPr>
              <a:t> </a:t>
            </a:r>
            <a:r>
              <a:rPr lang="en-US" dirty="0" err="1">
                <a:cs typeface="Calibri"/>
              </a:rPr>
              <a:t>palata</a:t>
            </a:r>
            <a:r>
              <a:rPr lang="en-US" dirty="0">
                <a:cs typeface="Calibri"/>
              </a:rPr>
              <a:t>. </a:t>
            </a:r>
          </a:p>
        </p:txBody>
      </p:sp>
      <p:sp>
        <p:nvSpPr>
          <p:cNvPr id="4" name="Slide Number Placeholder 3"/>
          <p:cNvSpPr>
            <a:spLocks noGrp="1"/>
          </p:cNvSpPr>
          <p:nvPr>
            <p:ph type="sldNum" sz="quarter" idx="5"/>
          </p:nvPr>
        </p:nvSpPr>
        <p:spPr/>
        <p:txBody>
          <a:bodyPr/>
          <a:lstStyle/>
          <a:p>
            <a:fld id="{DDBE7C63-45AC-462C-8CAC-E5D2ABECD87C}" type="slidenum">
              <a:t>5</a:t>
            </a:fld>
            <a:endParaRPr lang="en-US"/>
          </a:p>
        </p:txBody>
      </p:sp>
    </p:spTree>
    <p:extLst>
      <p:ext uri="{BB962C8B-B14F-4D97-AF65-F5344CB8AC3E}">
        <p14:creationId xmlns:p14="http://schemas.microsoft.com/office/powerpoint/2010/main" val="185599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YLE:n</a:t>
            </a:r>
            <a:r>
              <a:rPr lang="en-US">
                <a:cs typeface="Calibri"/>
              </a:rPr>
              <a:t> </a:t>
            </a:r>
            <a:r>
              <a:rPr lang="en-US" err="1">
                <a:cs typeface="Calibri"/>
              </a:rPr>
              <a:t>uutinen</a:t>
            </a:r>
            <a:r>
              <a:rPr lang="en-US">
                <a:cs typeface="Calibri"/>
              </a:rPr>
              <a:t>, </a:t>
            </a:r>
            <a:r>
              <a:rPr lang="en-US" err="1">
                <a:cs typeface="Calibri"/>
              </a:rPr>
              <a:t>tutkimus</a:t>
            </a:r>
            <a:r>
              <a:rPr lang="en-US">
                <a:cs typeface="Calibri"/>
              </a:rPr>
              <a:t> </a:t>
            </a:r>
            <a:r>
              <a:rPr lang="en-US" err="1">
                <a:cs typeface="Calibri"/>
              </a:rPr>
              <a:t>sähkötupakan</a:t>
            </a:r>
            <a:r>
              <a:rPr lang="en-US">
                <a:cs typeface="Calibri"/>
              </a:rPr>
              <a:t> </a:t>
            </a:r>
            <a:r>
              <a:rPr lang="en-US" err="1">
                <a:cs typeface="Calibri"/>
              </a:rPr>
              <a:t>haitoista</a:t>
            </a:r>
            <a:r>
              <a:rPr lang="en-US">
                <a:cs typeface="Calibri"/>
              </a:rPr>
              <a:t> 2023.</a:t>
            </a:r>
            <a:endParaRPr lang="fi-FI"/>
          </a:p>
        </p:txBody>
      </p:sp>
      <p:sp>
        <p:nvSpPr>
          <p:cNvPr id="4" name="Slide Number Placeholder 3"/>
          <p:cNvSpPr>
            <a:spLocks noGrp="1"/>
          </p:cNvSpPr>
          <p:nvPr>
            <p:ph type="sldNum" sz="quarter" idx="5"/>
          </p:nvPr>
        </p:nvSpPr>
        <p:spPr/>
        <p:txBody>
          <a:bodyPr/>
          <a:lstStyle/>
          <a:p>
            <a:fld id="{DDBE7C63-45AC-462C-8CAC-E5D2ABECD87C}" type="slidenum">
              <a:rPr lang="en-US"/>
              <a:t>6</a:t>
            </a:fld>
            <a:endParaRPr lang="en-US"/>
          </a:p>
        </p:txBody>
      </p:sp>
    </p:spTree>
    <p:extLst>
      <p:ext uri="{BB962C8B-B14F-4D97-AF65-F5344CB8AC3E}">
        <p14:creationId xmlns:p14="http://schemas.microsoft.com/office/powerpoint/2010/main" val="347810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Keskustelussa</a:t>
            </a:r>
            <a:r>
              <a:rPr lang="en-US">
                <a:cs typeface="Calibri"/>
              </a:rPr>
              <a:t> on </a:t>
            </a:r>
            <a:r>
              <a:rPr lang="en-US" err="1">
                <a:cs typeface="Calibri"/>
              </a:rPr>
              <a:t>tärkeää</a:t>
            </a:r>
            <a:r>
              <a:rPr lang="en-US">
                <a:cs typeface="Calibri"/>
              </a:rPr>
              <a:t> </a:t>
            </a:r>
            <a:r>
              <a:rPr lang="en-US" err="1">
                <a:cs typeface="Calibri"/>
              </a:rPr>
              <a:t>nostaa</a:t>
            </a:r>
            <a:r>
              <a:rPr lang="en-US">
                <a:cs typeface="Calibri"/>
              </a:rPr>
              <a:t> </a:t>
            </a:r>
            <a:r>
              <a:rPr lang="en-US" err="1">
                <a:cs typeface="Calibri"/>
              </a:rPr>
              <a:t>esille</a:t>
            </a:r>
            <a:r>
              <a:rPr lang="en-US">
                <a:cs typeface="Calibri"/>
              </a:rPr>
              <a:t> </a:t>
            </a:r>
            <a:r>
              <a:rPr lang="en-US" err="1">
                <a:cs typeface="Calibri"/>
              </a:rPr>
              <a:t>väkivallan</a:t>
            </a:r>
            <a:r>
              <a:rPr lang="en-US">
                <a:cs typeface="Calibri"/>
              </a:rPr>
              <a:t> </a:t>
            </a:r>
            <a:r>
              <a:rPr lang="en-US" err="1">
                <a:cs typeface="Calibri"/>
              </a:rPr>
              <a:t>uhka</a:t>
            </a:r>
            <a:r>
              <a:rPr lang="en-US">
                <a:cs typeface="Calibri"/>
              </a:rPr>
              <a:t>. Eli </a:t>
            </a:r>
            <a:r>
              <a:rPr lang="en-US" err="1">
                <a:cs typeface="Calibri"/>
              </a:rPr>
              <a:t>korostaa</a:t>
            </a:r>
            <a:r>
              <a:rPr lang="en-US">
                <a:cs typeface="Calibri"/>
              </a:rPr>
              <a:t> </a:t>
            </a:r>
            <a:r>
              <a:rPr lang="en-US" err="1">
                <a:cs typeface="Calibri"/>
              </a:rPr>
              <a:t>ettei</a:t>
            </a:r>
            <a:r>
              <a:rPr lang="en-US">
                <a:cs typeface="Calibri"/>
              </a:rPr>
              <a:t> </a:t>
            </a:r>
            <a:r>
              <a:rPr lang="en-US" err="1">
                <a:cs typeface="Calibri"/>
              </a:rPr>
              <a:t>koskaan</a:t>
            </a:r>
            <a:r>
              <a:rPr lang="en-US">
                <a:cs typeface="Calibri"/>
              </a:rPr>
              <a:t> vie/</a:t>
            </a:r>
            <a:r>
              <a:rPr lang="en-US" err="1">
                <a:cs typeface="Calibri"/>
              </a:rPr>
              <a:t>hajota</a:t>
            </a:r>
            <a:r>
              <a:rPr lang="en-US">
                <a:cs typeface="Calibri"/>
              </a:rPr>
              <a:t> </a:t>
            </a:r>
            <a:r>
              <a:rPr lang="en-US" err="1">
                <a:cs typeface="Calibri"/>
              </a:rPr>
              <a:t>toisen</a:t>
            </a:r>
            <a:r>
              <a:rPr lang="en-US">
                <a:cs typeface="Calibri"/>
              </a:rPr>
              <a:t> </a:t>
            </a:r>
            <a:r>
              <a:rPr lang="en-US" err="1">
                <a:cs typeface="Calibri"/>
              </a:rPr>
              <a:t>omaisuutta</a:t>
            </a:r>
            <a:r>
              <a:rPr lang="en-US">
                <a:cs typeface="Calibri"/>
              </a:rPr>
              <a:t>. </a:t>
            </a:r>
            <a:endParaRPr lang="fi-FI"/>
          </a:p>
          <a:p>
            <a:pPr marL="171450" indent="-171450">
              <a:buFont typeface="Arial"/>
              <a:buChar char="•"/>
            </a:pPr>
            <a:r>
              <a:rPr lang="en-US" err="1">
                <a:cs typeface="Calibri"/>
              </a:rPr>
              <a:t>Hyvä</a:t>
            </a:r>
            <a:r>
              <a:rPr lang="en-US">
                <a:cs typeface="Calibri"/>
              </a:rPr>
              <a:t> </a:t>
            </a:r>
            <a:r>
              <a:rPr lang="en-US" err="1">
                <a:cs typeface="Calibri"/>
              </a:rPr>
              <a:t>toimintatapa</a:t>
            </a:r>
            <a:r>
              <a:rPr lang="en-US">
                <a:cs typeface="Calibri"/>
              </a:rPr>
              <a:t>: </a:t>
            </a:r>
            <a:r>
              <a:rPr lang="en-US" err="1">
                <a:cs typeface="Calibri"/>
              </a:rPr>
              <a:t>kieltäydy</a:t>
            </a:r>
            <a:r>
              <a:rPr lang="en-US">
                <a:cs typeface="Calibri"/>
              </a:rPr>
              <a:t>, </a:t>
            </a:r>
            <a:r>
              <a:rPr lang="en-US" err="1">
                <a:cs typeface="Calibri"/>
              </a:rPr>
              <a:t>poistu</a:t>
            </a:r>
            <a:r>
              <a:rPr lang="en-US">
                <a:cs typeface="Calibri"/>
              </a:rPr>
              <a:t> </a:t>
            </a:r>
            <a:r>
              <a:rPr lang="en-US" err="1">
                <a:cs typeface="Calibri"/>
              </a:rPr>
              <a:t>tilanteesta</a:t>
            </a:r>
            <a:r>
              <a:rPr lang="en-US">
                <a:cs typeface="Calibri"/>
              </a:rPr>
              <a:t>, </a:t>
            </a:r>
            <a:r>
              <a:rPr lang="en-US" err="1">
                <a:cs typeface="Calibri"/>
              </a:rPr>
              <a:t>kerro</a:t>
            </a:r>
            <a:r>
              <a:rPr lang="en-US">
                <a:cs typeface="Calibri"/>
              </a:rPr>
              <a:t> </a:t>
            </a:r>
            <a:r>
              <a:rPr lang="en-US" err="1">
                <a:cs typeface="Calibri"/>
              </a:rPr>
              <a:t>aikuiselle</a:t>
            </a:r>
            <a:r>
              <a:rPr lang="en-US">
                <a:cs typeface="Calibri"/>
              </a:rPr>
              <a:t>. </a:t>
            </a:r>
          </a:p>
          <a:p>
            <a:pPr marL="171450" indent="-171450">
              <a:buFont typeface="Arial"/>
              <a:buChar char="•"/>
            </a:pPr>
            <a:r>
              <a:rPr lang="en-US" err="1">
                <a:cs typeface="Calibri"/>
              </a:rPr>
              <a:t>Kieltäytymiseen</a:t>
            </a:r>
            <a:r>
              <a:rPr lang="en-US">
                <a:cs typeface="Calibri"/>
              </a:rPr>
              <a:t> </a:t>
            </a:r>
            <a:r>
              <a:rPr lang="en-US" err="1">
                <a:cs typeface="Calibri"/>
              </a:rPr>
              <a:t>ei</a:t>
            </a:r>
            <a:r>
              <a:rPr lang="en-US">
                <a:cs typeface="Calibri"/>
              </a:rPr>
              <a:t> ole </a:t>
            </a:r>
            <a:r>
              <a:rPr lang="en-US" err="1">
                <a:cs typeface="Calibri"/>
              </a:rPr>
              <a:t>väärää</a:t>
            </a:r>
            <a:r>
              <a:rPr lang="en-US">
                <a:cs typeface="Calibri"/>
              </a:rPr>
              <a:t> </a:t>
            </a:r>
            <a:r>
              <a:rPr lang="en-US" err="1">
                <a:cs typeface="Calibri"/>
              </a:rPr>
              <a:t>tapaa</a:t>
            </a:r>
            <a:r>
              <a:rPr lang="en-US">
                <a:cs typeface="Calibri"/>
              </a:rPr>
              <a:t>, </a:t>
            </a:r>
            <a:r>
              <a:rPr lang="en-US" err="1">
                <a:cs typeface="Calibri"/>
              </a:rPr>
              <a:t>kunhan</a:t>
            </a:r>
            <a:r>
              <a:rPr lang="en-US">
                <a:cs typeface="Calibri"/>
              </a:rPr>
              <a:t> </a:t>
            </a:r>
            <a:r>
              <a:rPr lang="en-US" err="1">
                <a:cs typeface="Calibri"/>
              </a:rPr>
              <a:t>siihen</a:t>
            </a:r>
            <a:r>
              <a:rPr lang="en-US">
                <a:cs typeface="Calibri"/>
              </a:rPr>
              <a:t> </a:t>
            </a:r>
            <a:r>
              <a:rPr lang="en-US" err="1">
                <a:cs typeface="Calibri"/>
              </a:rPr>
              <a:t>ei</a:t>
            </a:r>
            <a:r>
              <a:rPr lang="en-US">
                <a:cs typeface="Calibri"/>
              </a:rPr>
              <a:t> </a:t>
            </a:r>
            <a:r>
              <a:rPr lang="en-US" err="1">
                <a:cs typeface="Calibri"/>
              </a:rPr>
              <a:t>liity</a:t>
            </a:r>
            <a:r>
              <a:rPr lang="en-US">
                <a:cs typeface="Calibri"/>
              </a:rPr>
              <a:t> </a:t>
            </a:r>
            <a:r>
              <a:rPr lang="en-US" err="1">
                <a:cs typeface="Calibri"/>
              </a:rPr>
              <a:t>uhkailua</a:t>
            </a:r>
            <a:r>
              <a:rPr lang="en-US">
                <a:cs typeface="Calibri"/>
              </a:rPr>
              <a:t>, </a:t>
            </a:r>
            <a:r>
              <a:rPr lang="en-US" err="1">
                <a:cs typeface="Calibri"/>
              </a:rPr>
              <a:t>varastamista</a:t>
            </a:r>
            <a:r>
              <a:rPr lang="en-US">
                <a:cs typeface="Calibri"/>
              </a:rPr>
              <a:t> tai </a:t>
            </a:r>
            <a:r>
              <a:rPr lang="en-US" err="1">
                <a:cs typeface="Calibri"/>
              </a:rPr>
              <a:t>väkivaltaa</a:t>
            </a:r>
            <a:r>
              <a:rPr lang="en-US">
                <a:cs typeface="Calibri"/>
              </a:rPr>
              <a:t>. </a:t>
            </a:r>
          </a:p>
          <a:p>
            <a:pPr marL="171450" indent="-171450">
              <a:buFont typeface="Arial"/>
              <a:buChar char="•"/>
            </a:pPr>
            <a:r>
              <a:rPr lang="en-US">
                <a:cs typeface="Calibri"/>
              </a:rPr>
              <a:t>Aina </a:t>
            </a:r>
            <a:r>
              <a:rPr lang="en-US" err="1">
                <a:cs typeface="Calibri"/>
              </a:rPr>
              <a:t>oma</a:t>
            </a:r>
            <a:r>
              <a:rPr lang="en-US">
                <a:cs typeface="Calibri"/>
              </a:rPr>
              <a:t> </a:t>
            </a:r>
            <a:r>
              <a:rPr lang="en-US" err="1">
                <a:cs typeface="Calibri"/>
              </a:rPr>
              <a:t>turvallisuus</a:t>
            </a:r>
            <a:r>
              <a:rPr lang="en-US">
                <a:cs typeface="Calibri"/>
              </a:rPr>
              <a:t> </a:t>
            </a:r>
            <a:r>
              <a:rPr lang="en-US" err="1">
                <a:cs typeface="Calibri"/>
              </a:rPr>
              <a:t>edellä</a:t>
            </a:r>
            <a:r>
              <a:rPr lang="en-US">
                <a:cs typeface="Calibri"/>
              </a:rPr>
              <a:t> </a:t>
            </a:r>
            <a:r>
              <a:rPr lang="en-US" err="1">
                <a:cs typeface="Calibri"/>
              </a:rPr>
              <a:t>kaikissa</a:t>
            </a:r>
            <a:r>
              <a:rPr lang="en-US">
                <a:cs typeface="Calibri"/>
              </a:rPr>
              <a:t> </a:t>
            </a:r>
            <a:r>
              <a:rPr lang="en-US" err="1">
                <a:cs typeface="Calibri"/>
              </a:rPr>
              <a:t>tilanteissa</a:t>
            </a:r>
            <a:r>
              <a:rPr lang="en-US">
                <a:cs typeface="Calibri"/>
              </a:rPr>
              <a:t>!</a:t>
            </a: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DBE7C63-45AC-462C-8CAC-E5D2ABECD87C}" type="slidenum">
              <a:rPr lang="en-US"/>
              <a:t>7</a:t>
            </a:fld>
            <a:endParaRPr lang="en-US"/>
          </a:p>
        </p:txBody>
      </p:sp>
    </p:spTree>
    <p:extLst>
      <p:ext uri="{BB962C8B-B14F-4D97-AF65-F5344CB8AC3E}">
        <p14:creationId xmlns:p14="http://schemas.microsoft.com/office/powerpoint/2010/main" val="2639240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Alle 18-vuotiailta on </a:t>
            </a:r>
            <a:r>
              <a:rPr lang="en-US" err="1">
                <a:cs typeface="Calibri"/>
              </a:rPr>
              <a:t>kaikki</a:t>
            </a:r>
            <a:r>
              <a:rPr lang="en-US">
                <a:cs typeface="Calibri"/>
              </a:rPr>
              <a:t> </a:t>
            </a:r>
            <a:r>
              <a:rPr lang="en-US" err="1">
                <a:cs typeface="Calibri"/>
              </a:rPr>
              <a:t>päihteet</a:t>
            </a:r>
            <a:r>
              <a:rPr lang="en-US">
                <a:cs typeface="Calibri"/>
              </a:rPr>
              <a:t> </a:t>
            </a:r>
            <a:r>
              <a:rPr lang="en-US" err="1">
                <a:cs typeface="Calibri"/>
              </a:rPr>
              <a:t>kielletty</a:t>
            </a:r>
            <a:r>
              <a:rPr lang="en-US">
                <a:cs typeface="Calibri"/>
              </a:rPr>
              <a:t>.</a:t>
            </a:r>
            <a:endParaRPr lang="fi-FI"/>
          </a:p>
          <a:p>
            <a:pPr marL="171450" indent="-171450">
              <a:buFont typeface="Arial"/>
              <a:buChar char="•"/>
            </a:pPr>
            <a:r>
              <a:rPr lang="en-US">
                <a:cs typeface="Calibri"/>
              </a:rPr>
              <a:t>K-18 </a:t>
            </a:r>
            <a:r>
              <a:rPr lang="en-US" err="1">
                <a:cs typeface="Calibri"/>
              </a:rPr>
              <a:t>Nikotiinituotteet</a:t>
            </a:r>
            <a:r>
              <a:rPr lang="en-US">
                <a:cs typeface="Calibri"/>
              </a:rPr>
              <a:t>, </a:t>
            </a:r>
            <a:r>
              <a:rPr lang="en-US" err="1">
                <a:cs typeface="Calibri"/>
              </a:rPr>
              <a:t>miedot</a:t>
            </a:r>
            <a:r>
              <a:rPr lang="en-US">
                <a:cs typeface="Calibri"/>
              </a:rPr>
              <a:t> </a:t>
            </a:r>
            <a:r>
              <a:rPr lang="en-US" err="1">
                <a:cs typeface="Calibri"/>
              </a:rPr>
              <a:t>alkoholijuomat</a:t>
            </a:r>
            <a:r>
              <a:rPr lang="en-US">
                <a:cs typeface="Calibri"/>
              </a:rPr>
              <a:t>. </a:t>
            </a:r>
            <a:r>
              <a:rPr lang="en-US" err="1">
                <a:cs typeface="Calibri"/>
              </a:rPr>
              <a:t>Nuuska</a:t>
            </a:r>
            <a:r>
              <a:rPr lang="en-US">
                <a:cs typeface="Calibri"/>
              </a:rPr>
              <a:t> on </a:t>
            </a:r>
            <a:r>
              <a:rPr lang="en-US" err="1">
                <a:cs typeface="Calibri"/>
              </a:rPr>
              <a:t>poikkeus</a:t>
            </a:r>
            <a:r>
              <a:rPr lang="en-US">
                <a:cs typeface="Calibri"/>
              </a:rPr>
              <a:t>, </a:t>
            </a:r>
            <a:r>
              <a:rPr lang="en-US" err="1">
                <a:cs typeface="Calibri"/>
              </a:rPr>
              <a:t>sen</a:t>
            </a:r>
            <a:r>
              <a:rPr lang="en-US">
                <a:cs typeface="Calibri"/>
              </a:rPr>
              <a:t> </a:t>
            </a:r>
            <a:r>
              <a:rPr lang="en-US" err="1">
                <a:cs typeface="Calibri"/>
              </a:rPr>
              <a:t>käyttö</a:t>
            </a:r>
            <a:r>
              <a:rPr lang="en-US">
                <a:cs typeface="Calibri"/>
              </a:rPr>
              <a:t> on </a:t>
            </a:r>
            <a:r>
              <a:rPr lang="en-US" err="1">
                <a:cs typeface="Calibri"/>
              </a:rPr>
              <a:t>laillista</a:t>
            </a:r>
            <a:r>
              <a:rPr lang="en-US">
                <a:cs typeface="Calibri"/>
              </a:rPr>
              <a:t> </a:t>
            </a:r>
            <a:r>
              <a:rPr lang="en-US" err="1">
                <a:cs typeface="Calibri"/>
              </a:rPr>
              <a:t>täysi-ikäisille</a:t>
            </a:r>
            <a:r>
              <a:rPr lang="en-US">
                <a:cs typeface="Calibri"/>
              </a:rPr>
              <a:t>. </a:t>
            </a:r>
            <a:r>
              <a:rPr lang="en-US" err="1">
                <a:cs typeface="Calibri"/>
              </a:rPr>
              <a:t>Nuuskan</a:t>
            </a:r>
            <a:r>
              <a:rPr lang="en-US">
                <a:cs typeface="Calibri"/>
              </a:rPr>
              <a:t> </a:t>
            </a:r>
            <a:r>
              <a:rPr lang="en-US" err="1">
                <a:cs typeface="Calibri"/>
              </a:rPr>
              <a:t>myynti</a:t>
            </a:r>
            <a:r>
              <a:rPr lang="en-US">
                <a:cs typeface="Calibri"/>
              </a:rPr>
              <a:t>, </a:t>
            </a:r>
            <a:r>
              <a:rPr lang="en-US" err="1">
                <a:cs typeface="Calibri"/>
              </a:rPr>
              <a:t>ostaminen</a:t>
            </a:r>
            <a:r>
              <a:rPr lang="en-US">
                <a:cs typeface="Calibri"/>
              </a:rPr>
              <a:t> ja </a:t>
            </a:r>
            <a:r>
              <a:rPr lang="en-US" err="1">
                <a:cs typeface="Calibri"/>
              </a:rPr>
              <a:t>lahjoittaminen</a:t>
            </a:r>
            <a:r>
              <a:rPr lang="en-US">
                <a:cs typeface="Calibri"/>
              </a:rPr>
              <a:t> on </a:t>
            </a:r>
            <a:r>
              <a:rPr lang="en-US" err="1">
                <a:cs typeface="Calibri"/>
              </a:rPr>
              <a:t>kuitenkin</a:t>
            </a:r>
            <a:r>
              <a:rPr lang="en-US">
                <a:cs typeface="Calibri"/>
              </a:rPr>
              <a:t> </a:t>
            </a:r>
            <a:r>
              <a:rPr lang="en-US" err="1">
                <a:cs typeface="Calibri"/>
              </a:rPr>
              <a:t>Suomessa</a:t>
            </a:r>
            <a:r>
              <a:rPr lang="en-US">
                <a:cs typeface="Calibri"/>
              </a:rPr>
              <a:t> </a:t>
            </a:r>
            <a:r>
              <a:rPr lang="en-US" err="1">
                <a:cs typeface="Calibri"/>
              </a:rPr>
              <a:t>kielletty</a:t>
            </a:r>
            <a:r>
              <a:rPr lang="en-US">
                <a:cs typeface="Calibri"/>
              </a:rPr>
              <a:t>. </a:t>
            </a:r>
            <a:endParaRPr lang="en-US"/>
          </a:p>
          <a:p>
            <a:pPr marL="171450" indent="-171450">
              <a:buFont typeface="Arial"/>
              <a:buChar char="•"/>
            </a:pPr>
            <a:r>
              <a:rPr lang="en-US">
                <a:cs typeface="Calibri"/>
              </a:rPr>
              <a:t>K-20 </a:t>
            </a:r>
            <a:r>
              <a:rPr lang="en-US" err="1">
                <a:cs typeface="Calibri"/>
              </a:rPr>
              <a:t>Väkevät</a:t>
            </a:r>
            <a:r>
              <a:rPr lang="en-US">
                <a:cs typeface="Calibri"/>
              </a:rPr>
              <a:t> </a:t>
            </a:r>
            <a:r>
              <a:rPr lang="en-US" err="1">
                <a:cs typeface="Calibri"/>
              </a:rPr>
              <a:t>alkoholijuomat</a:t>
            </a:r>
            <a:r>
              <a:rPr lang="en-US">
                <a:cs typeface="Calibri"/>
              </a:rPr>
              <a:t>.</a:t>
            </a:r>
          </a:p>
          <a:p>
            <a:pPr marL="171450" indent="-171450">
              <a:buFont typeface="Arial"/>
              <a:buChar char="•"/>
            </a:pPr>
            <a:r>
              <a:rPr lang="en-US" err="1">
                <a:cs typeface="Calibri"/>
              </a:rPr>
              <a:t>Ulkomailta</a:t>
            </a:r>
            <a:r>
              <a:rPr lang="en-US">
                <a:cs typeface="Calibri"/>
              </a:rPr>
              <a:t> </a:t>
            </a:r>
            <a:r>
              <a:rPr lang="en-US" err="1">
                <a:cs typeface="Calibri"/>
              </a:rPr>
              <a:t>tilatut</a:t>
            </a:r>
            <a:r>
              <a:rPr lang="en-US">
                <a:cs typeface="Calibri"/>
              </a:rPr>
              <a:t> </a:t>
            </a:r>
            <a:r>
              <a:rPr lang="en-US" err="1">
                <a:cs typeface="Calibri"/>
              </a:rPr>
              <a:t>sähkötupat</a:t>
            </a:r>
            <a:r>
              <a:rPr lang="en-US">
                <a:cs typeface="Calibri"/>
              </a:rPr>
              <a:t> (</a:t>
            </a:r>
            <a:r>
              <a:rPr lang="en-US" err="1">
                <a:cs typeface="Calibri"/>
              </a:rPr>
              <a:t>eli</a:t>
            </a:r>
            <a:r>
              <a:rPr lang="en-US">
                <a:cs typeface="Calibri"/>
              </a:rPr>
              <a:t> </a:t>
            </a:r>
            <a:r>
              <a:rPr lang="en-US" err="1">
                <a:cs typeface="Calibri"/>
              </a:rPr>
              <a:t>lähes</a:t>
            </a:r>
            <a:r>
              <a:rPr lang="en-US">
                <a:cs typeface="Calibri"/>
              </a:rPr>
              <a:t> </a:t>
            </a:r>
            <a:r>
              <a:rPr lang="en-US" err="1">
                <a:cs typeface="Calibri"/>
              </a:rPr>
              <a:t>kaikki</a:t>
            </a:r>
            <a:r>
              <a:rPr lang="en-US">
                <a:cs typeface="Calibri"/>
              </a:rPr>
              <a:t> </a:t>
            </a:r>
            <a:r>
              <a:rPr lang="en-US" err="1">
                <a:cs typeface="Calibri"/>
              </a:rPr>
              <a:t>joita</a:t>
            </a:r>
            <a:r>
              <a:rPr lang="en-US">
                <a:cs typeface="Calibri"/>
              </a:rPr>
              <a:t> </a:t>
            </a:r>
            <a:r>
              <a:rPr lang="en-US" err="1">
                <a:cs typeface="Calibri"/>
              </a:rPr>
              <a:t>nuorilla</a:t>
            </a:r>
            <a:r>
              <a:rPr lang="en-US">
                <a:cs typeface="Calibri"/>
              </a:rPr>
              <a:t> on </a:t>
            </a:r>
            <a:r>
              <a:rPr lang="en-US" err="1">
                <a:cs typeface="Calibri"/>
              </a:rPr>
              <a:t>hallussa</a:t>
            </a:r>
            <a:r>
              <a:rPr lang="en-US">
                <a:cs typeface="Calibri"/>
              </a:rPr>
              <a:t>) </a:t>
            </a:r>
            <a:r>
              <a:rPr lang="en-US" err="1">
                <a:cs typeface="Calibri"/>
              </a:rPr>
              <a:t>ovat</a:t>
            </a:r>
            <a:r>
              <a:rPr lang="en-US">
                <a:cs typeface="Calibri"/>
              </a:rPr>
              <a:t> </a:t>
            </a:r>
            <a:r>
              <a:rPr lang="en-US" err="1">
                <a:cs typeface="Calibri"/>
              </a:rPr>
              <a:t>laittomia</a:t>
            </a:r>
            <a:r>
              <a:rPr lang="en-US">
                <a:cs typeface="Calibri"/>
              </a:rPr>
              <a:t>, </a:t>
            </a:r>
            <a:r>
              <a:rPr lang="en-US" err="1">
                <a:cs typeface="Calibri"/>
              </a:rPr>
              <a:t>koska</a:t>
            </a:r>
            <a:r>
              <a:rPr lang="en-US">
                <a:cs typeface="Calibri"/>
              </a:rPr>
              <a:t> </a:t>
            </a:r>
            <a:r>
              <a:rPr lang="en-US" err="1">
                <a:cs typeface="Calibri"/>
              </a:rPr>
              <a:t>nikotiinin</a:t>
            </a:r>
            <a:r>
              <a:rPr lang="en-US">
                <a:cs typeface="Calibri"/>
              </a:rPr>
              <a:t> </a:t>
            </a:r>
            <a:r>
              <a:rPr lang="en-US" err="1">
                <a:cs typeface="Calibri"/>
              </a:rPr>
              <a:t>määrä</a:t>
            </a:r>
            <a:r>
              <a:rPr lang="en-US">
                <a:cs typeface="Calibri"/>
              </a:rPr>
              <a:t> </a:t>
            </a:r>
            <a:r>
              <a:rPr lang="en-US" err="1">
                <a:cs typeface="Calibri"/>
              </a:rPr>
              <a:t>ylittää</a:t>
            </a:r>
            <a:r>
              <a:rPr lang="en-US">
                <a:cs typeface="Calibri"/>
              </a:rPr>
              <a:t> lain </a:t>
            </a:r>
            <a:r>
              <a:rPr lang="en-US" err="1">
                <a:cs typeface="Calibri"/>
              </a:rPr>
              <a:t>salliman</a:t>
            </a:r>
            <a:r>
              <a:rPr lang="en-US">
                <a:cs typeface="Calibri"/>
              </a:rPr>
              <a:t> 20mg.</a:t>
            </a:r>
          </a:p>
          <a:p>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DBE7C63-45AC-462C-8CAC-E5D2ABECD87C}" type="slidenum">
              <a:t>9</a:t>
            </a:fld>
            <a:endParaRPr lang="en-US"/>
          </a:p>
        </p:txBody>
      </p:sp>
    </p:spTree>
    <p:extLst>
      <p:ext uri="{BB962C8B-B14F-4D97-AF65-F5344CB8AC3E}">
        <p14:creationId xmlns:p14="http://schemas.microsoft.com/office/powerpoint/2010/main" val="298067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Alle 18-vuotiailta on </a:t>
            </a:r>
            <a:r>
              <a:rPr lang="en-US" err="1">
                <a:cs typeface="Calibri"/>
              </a:rPr>
              <a:t>kaikki</a:t>
            </a:r>
            <a:r>
              <a:rPr lang="en-US">
                <a:cs typeface="Calibri"/>
              </a:rPr>
              <a:t> </a:t>
            </a:r>
            <a:r>
              <a:rPr lang="en-US" err="1">
                <a:cs typeface="Calibri"/>
              </a:rPr>
              <a:t>päihteet</a:t>
            </a:r>
            <a:r>
              <a:rPr lang="en-US">
                <a:cs typeface="Calibri"/>
              </a:rPr>
              <a:t> </a:t>
            </a:r>
            <a:r>
              <a:rPr lang="en-US" err="1">
                <a:cs typeface="Calibri"/>
              </a:rPr>
              <a:t>kielletty</a:t>
            </a:r>
            <a:r>
              <a:rPr lang="en-US">
                <a:cs typeface="Calibri"/>
              </a:rPr>
              <a:t>.</a:t>
            </a:r>
            <a:endParaRPr lang="fi-FI"/>
          </a:p>
          <a:p>
            <a:pPr marL="171450" indent="-171450">
              <a:buFont typeface="Arial"/>
              <a:buChar char="•"/>
            </a:pPr>
            <a:r>
              <a:rPr lang="en-US">
                <a:cs typeface="Calibri"/>
              </a:rPr>
              <a:t>K-18 </a:t>
            </a:r>
            <a:r>
              <a:rPr lang="en-US" err="1">
                <a:cs typeface="Calibri"/>
              </a:rPr>
              <a:t>Nikotiinituotteet</a:t>
            </a:r>
            <a:r>
              <a:rPr lang="en-US">
                <a:cs typeface="Calibri"/>
              </a:rPr>
              <a:t>, </a:t>
            </a:r>
            <a:r>
              <a:rPr lang="en-US" err="1">
                <a:cs typeface="Calibri"/>
              </a:rPr>
              <a:t>miedot</a:t>
            </a:r>
            <a:r>
              <a:rPr lang="en-US">
                <a:cs typeface="Calibri"/>
              </a:rPr>
              <a:t> </a:t>
            </a:r>
            <a:r>
              <a:rPr lang="en-US" err="1">
                <a:cs typeface="Calibri"/>
              </a:rPr>
              <a:t>alkoholijuomat</a:t>
            </a:r>
            <a:r>
              <a:rPr lang="en-US">
                <a:cs typeface="Calibri"/>
              </a:rPr>
              <a:t>. </a:t>
            </a:r>
            <a:r>
              <a:rPr lang="en-US" err="1">
                <a:cs typeface="Calibri"/>
              </a:rPr>
              <a:t>Nuuska</a:t>
            </a:r>
            <a:r>
              <a:rPr lang="en-US">
                <a:cs typeface="Calibri"/>
              </a:rPr>
              <a:t> on </a:t>
            </a:r>
            <a:r>
              <a:rPr lang="en-US" err="1">
                <a:cs typeface="Calibri"/>
              </a:rPr>
              <a:t>poikkeus</a:t>
            </a:r>
            <a:r>
              <a:rPr lang="en-US">
                <a:cs typeface="Calibri"/>
              </a:rPr>
              <a:t>, </a:t>
            </a:r>
            <a:r>
              <a:rPr lang="en-US" err="1">
                <a:cs typeface="Calibri"/>
              </a:rPr>
              <a:t>sen</a:t>
            </a:r>
            <a:r>
              <a:rPr lang="en-US">
                <a:cs typeface="Calibri"/>
              </a:rPr>
              <a:t> </a:t>
            </a:r>
            <a:r>
              <a:rPr lang="en-US" err="1">
                <a:cs typeface="Calibri"/>
              </a:rPr>
              <a:t>käyttö</a:t>
            </a:r>
            <a:r>
              <a:rPr lang="en-US">
                <a:cs typeface="Calibri"/>
              </a:rPr>
              <a:t> on </a:t>
            </a:r>
            <a:r>
              <a:rPr lang="en-US" err="1">
                <a:cs typeface="Calibri"/>
              </a:rPr>
              <a:t>laillista</a:t>
            </a:r>
            <a:r>
              <a:rPr lang="en-US">
                <a:cs typeface="Calibri"/>
              </a:rPr>
              <a:t> </a:t>
            </a:r>
            <a:r>
              <a:rPr lang="en-US" err="1">
                <a:cs typeface="Calibri"/>
              </a:rPr>
              <a:t>täysi-ikäisille</a:t>
            </a:r>
            <a:r>
              <a:rPr lang="en-US">
                <a:cs typeface="Calibri"/>
              </a:rPr>
              <a:t>. </a:t>
            </a:r>
            <a:r>
              <a:rPr lang="en-US" err="1">
                <a:cs typeface="Calibri"/>
              </a:rPr>
              <a:t>Nuuskan</a:t>
            </a:r>
            <a:r>
              <a:rPr lang="en-US">
                <a:cs typeface="Calibri"/>
              </a:rPr>
              <a:t> </a:t>
            </a:r>
            <a:r>
              <a:rPr lang="en-US" err="1">
                <a:cs typeface="Calibri"/>
              </a:rPr>
              <a:t>myynti</a:t>
            </a:r>
            <a:r>
              <a:rPr lang="en-US">
                <a:cs typeface="Calibri"/>
              </a:rPr>
              <a:t>, </a:t>
            </a:r>
            <a:r>
              <a:rPr lang="en-US" err="1">
                <a:cs typeface="Calibri"/>
              </a:rPr>
              <a:t>ostaminen</a:t>
            </a:r>
            <a:r>
              <a:rPr lang="en-US">
                <a:cs typeface="Calibri"/>
              </a:rPr>
              <a:t> ja </a:t>
            </a:r>
            <a:r>
              <a:rPr lang="en-US" err="1">
                <a:cs typeface="Calibri"/>
              </a:rPr>
              <a:t>lahjoittaminen</a:t>
            </a:r>
            <a:r>
              <a:rPr lang="en-US">
                <a:cs typeface="Calibri"/>
              </a:rPr>
              <a:t> on </a:t>
            </a:r>
            <a:r>
              <a:rPr lang="en-US" err="1">
                <a:cs typeface="Calibri"/>
              </a:rPr>
              <a:t>kuitenkin</a:t>
            </a:r>
            <a:r>
              <a:rPr lang="en-US">
                <a:cs typeface="Calibri"/>
              </a:rPr>
              <a:t> </a:t>
            </a:r>
            <a:r>
              <a:rPr lang="en-US" err="1">
                <a:cs typeface="Calibri"/>
              </a:rPr>
              <a:t>Suomessa</a:t>
            </a:r>
            <a:r>
              <a:rPr lang="en-US">
                <a:cs typeface="Calibri"/>
              </a:rPr>
              <a:t> </a:t>
            </a:r>
            <a:r>
              <a:rPr lang="en-US" err="1">
                <a:cs typeface="Calibri"/>
              </a:rPr>
              <a:t>kielletty</a:t>
            </a:r>
            <a:r>
              <a:rPr lang="en-US">
                <a:cs typeface="Calibri"/>
              </a:rPr>
              <a:t>. </a:t>
            </a:r>
            <a:endParaRPr lang="en-US"/>
          </a:p>
          <a:p>
            <a:pPr marL="171450" indent="-171450">
              <a:buFont typeface="Arial"/>
              <a:buChar char="•"/>
            </a:pPr>
            <a:r>
              <a:rPr lang="en-US">
                <a:cs typeface="Calibri"/>
              </a:rPr>
              <a:t>K-20 </a:t>
            </a:r>
            <a:r>
              <a:rPr lang="en-US" err="1">
                <a:cs typeface="Calibri"/>
              </a:rPr>
              <a:t>Väkevät</a:t>
            </a:r>
            <a:r>
              <a:rPr lang="en-US">
                <a:cs typeface="Calibri"/>
              </a:rPr>
              <a:t> </a:t>
            </a:r>
            <a:r>
              <a:rPr lang="en-US" err="1">
                <a:cs typeface="Calibri"/>
              </a:rPr>
              <a:t>alkoholijuomat</a:t>
            </a:r>
            <a:r>
              <a:rPr lang="en-US">
                <a:cs typeface="Calibri"/>
              </a:rPr>
              <a:t>.</a:t>
            </a:r>
          </a:p>
          <a:p>
            <a:pPr marL="171450" indent="-171450">
              <a:buFont typeface="Arial"/>
              <a:buChar char="•"/>
            </a:pPr>
            <a:r>
              <a:rPr lang="en-US" err="1">
                <a:cs typeface="Calibri"/>
              </a:rPr>
              <a:t>Ulkomailta</a:t>
            </a:r>
            <a:r>
              <a:rPr lang="en-US">
                <a:cs typeface="Calibri"/>
              </a:rPr>
              <a:t> </a:t>
            </a:r>
            <a:r>
              <a:rPr lang="en-US" err="1">
                <a:cs typeface="Calibri"/>
              </a:rPr>
              <a:t>tilatut</a:t>
            </a:r>
            <a:r>
              <a:rPr lang="en-US">
                <a:cs typeface="Calibri"/>
              </a:rPr>
              <a:t> </a:t>
            </a:r>
            <a:r>
              <a:rPr lang="en-US" err="1">
                <a:cs typeface="Calibri"/>
              </a:rPr>
              <a:t>sähkötupat</a:t>
            </a:r>
            <a:r>
              <a:rPr lang="en-US">
                <a:cs typeface="Calibri"/>
              </a:rPr>
              <a:t> (</a:t>
            </a:r>
            <a:r>
              <a:rPr lang="en-US" err="1">
                <a:cs typeface="Calibri"/>
              </a:rPr>
              <a:t>eli</a:t>
            </a:r>
            <a:r>
              <a:rPr lang="en-US">
                <a:cs typeface="Calibri"/>
              </a:rPr>
              <a:t> </a:t>
            </a:r>
            <a:r>
              <a:rPr lang="en-US" err="1">
                <a:cs typeface="Calibri"/>
              </a:rPr>
              <a:t>lähes</a:t>
            </a:r>
            <a:r>
              <a:rPr lang="en-US">
                <a:cs typeface="Calibri"/>
              </a:rPr>
              <a:t> </a:t>
            </a:r>
            <a:r>
              <a:rPr lang="en-US" err="1">
                <a:cs typeface="Calibri"/>
              </a:rPr>
              <a:t>kaikki</a:t>
            </a:r>
            <a:r>
              <a:rPr lang="en-US">
                <a:cs typeface="Calibri"/>
              </a:rPr>
              <a:t> </a:t>
            </a:r>
            <a:r>
              <a:rPr lang="en-US" err="1">
                <a:cs typeface="Calibri"/>
              </a:rPr>
              <a:t>joita</a:t>
            </a:r>
            <a:r>
              <a:rPr lang="en-US">
                <a:cs typeface="Calibri"/>
              </a:rPr>
              <a:t> </a:t>
            </a:r>
            <a:r>
              <a:rPr lang="en-US" err="1">
                <a:cs typeface="Calibri"/>
              </a:rPr>
              <a:t>nuorilla</a:t>
            </a:r>
            <a:r>
              <a:rPr lang="en-US">
                <a:cs typeface="Calibri"/>
              </a:rPr>
              <a:t> on </a:t>
            </a:r>
            <a:r>
              <a:rPr lang="en-US" err="1">
                <a:cs typeface="Calibri"/>
              </a:rPr>
              <a:t>hallussa</a:t>
            </a:r>
            <a:r>
              <a:rPr lang="en-US">
                <a:cs typeface="Calibri"/>
              </a:rPr>
              <a:t>) </a:t>
            </a:r>
            <a:r>
              <a:rPr lang="en-US" err="1">
                <a:cs typeface="Calibri"/>
              </a:rPr>
              <a:t>ovat</a:t>
            </a:r>
            <a:r>
              <a:rPr lang="en-US">
                <a:cs typeface="Calibri"/>
              </a:rPr>
              <a:t> </a:t>
            </a:r>
            <a:r>
              <a:rPr lang="en-US" err="1">
                <a:cs typeface="Calibri"/>
              </a:rPr>
              <a:t>laittomia</a:t>
            </a:r>
            <a:r>
              <a:rPr lang="en-US">
                <a:cs typeface="Calibri"/>
              </a:rPr>
              <a:t>, </a:t>
            </a:r>
            <a:r>
              <a:rPr lang="en-US" err="1">
                <a:cs typeface="Calibri"/>
              </a:rPr>
              <a:t>koska</a:t>
            </a:r>
            <a:r>
              <a:rPr lang="en-US">
                <a:cs typeface="Calibri"/>
              </a:rPr>
              <a:t> </a:t>
            </a:r>
            <a:r>
              <a:rPr lang="en-US" err="1">
                <a:cs typeface="Calibri"/>
              </a:rPr>
              <a:t>nikotiinin</a:t>
            </a:r>
            <a:r>
              <a:rPr lang="en-US">
                <a:cs typeface="Calibri"/>
              </a:rPr>
              <a:t> </a:t>
            </a:r>
            <a:r>
              <a:rPr lang="en-US" err="1">
                <a:cs typeface="Calibri"/>
              </a:rPr>
              <a:t>määrä</a:t>
            </a:r>
            <a:r>
              <a:rPr lang="en-US">
                <a:cs typeface="Calibri"/>
              </a:rPr>
              <a:t> </a:t>
            </a:r>
            <a:r>
              <a:rPr lang="en-US" err="1">
                <a:cs typeface="Calibri"/>
              </a:rPr>
              <a:t>ylittää</a:t>
            </a:r>
            <a:r>
              <a:rPr lang="en-US">
                <a:cs typeface="Calibri"/>
              </a:rPr>
              <a:t> lain </a:t>
            </a:r>
            <a:r>
              <a:rPr lang="en-US" err="1">
                <a:cs typeface="Calibri"/>
              </a:rPr>
              <a:t>salliman</a:t>
            </a:r>
            <a:r>
              <a:rPr lang="en-US">
                <a:cs typeface="Calibri"/>
              </a:rPr>
              <a:t> 20mg.</a:t>
            </a:r>
          </a:p>
          <a:p>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DDBE7C63-45AC-462C-8CAC-E5D2ABECD87C}" type="slidenum">
              <a:t>10</a:t>
            </a:fld>
            <a:endParaRPr lang="en-US"/>
          </a:p>
        </p:txBody>
      </p:sp>
    </p:spTree>
    <p:extLst>
      <p:ext uri="{BB962C8B-B14F-4D97-AF65-F5344CB8AC3E}">
        <p14:creationId xmlns:p14="http://schemas.microsoft.com/office/powerpoint/2010/main" val="2898379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err="1">
                <a:cs typeface="Calibri"/>
              </a:rPr>
              <a:t>Riippuvuus</a:t>
            </a:r>
            <a:r>
              <a:rPr lang="en-US">
                <a:cs typeface="Calibri"/>
              </a:rPr>
              <a:t> (</a:t>
            </a:r>
            <a:r>
              <a:rPr lang="en-US" err="1">
                <a:cs typeface="Calibri"/>
              </a:rPr>
              <a:t>addiktio</a:t>
            </a:r>
            <a:r>
              <a:rPr lang="en-US">
                <a:cs typeface="Calibri"/>
              </a:rPr>
              <a:t>) on </a:t>
            </a:r>
            <a:r>
              <a:rPr lang="en-US" err="1">
                <a:cs typeface="Calibri"/>
              </a:rPr>
              <a:t>pakonomainen</a:t>
            </a:r>
            <a:r>
              <a:rPr lang="en-US">
                <a:cs typeface="Calibri"/>
              </a:rPr>
              <a:t> </a:t>
            </a:r>
            <a:r>
              <a:rPr lang="en-US" err="1">
                <a:cs typeface="Calibri"/>
              </a:rPr>
              <a:t>tarve</a:t>
            </a:r>
            <a:r>
              <a:rPr lang="en-US">
                <a:cs typeface="Calibri"/>
              </a:rPr>
              <a:t> </a:t>
            </a:r>
            <a:r>
              <a:rPr lang="en-US" err="1">
                <a:cs typeface="Calibri"/>
              </a:rPr>
              <a:t>johonkin</a:t>
            </a:r>
            <a:r>
              <a:rPr lang="en-US">
                <a:cs typeface="Calibri"/>
              </a:rPr>
              <a:t> </a:t>
            </a:r>
            <a:r>
              <a:rPr lang="en-US" err="1">
                <a:cs typeface="Calibri"/>
              </a:rPr>
              <a:t>toimintaan</a:t>
            </a:r>
            <a:r>
              <a:rPr lang="en-US">
                <a:cs typeface="Calibri"/>
              </a:rPr>
              <a:t> tai </a:t>
            </a:r>
            <a:r>
              <a:rPr lang="en-US" err="1">
                <a:cs typeface="Calibri"/>
              </a:rPr>
              <a:t>aineeseen</a:t>
            </a:r>
            <a:r>
              <a:rPr lang="en-US">
                <a:cs typeface="Calibri"/>
              </a:rPr>
              <a:t>. </a:t>
            </a:r>
          </a:p>
          <a:p>
            <a:pPr marL="171450" indent="-171450">
              <a:buFont typeface="Arial"/>
              <a:buChar char="•"/>
            </a:pPr>
            <a:r>
              <a:rPr lang="en-US" err="1">
                <a:cs typeface="Calibri"/>
              </a:rPr>
              <a:t>Riippuvaiseksi</a:t>
            </a:r>
            <a:r>
              <a:rPr lang="en-US">
                <a:cs typeface="Calibri"/>
              </a:rPr>
              <a:t> </a:t>
            </a:r>
            <a:r>
              <a:rPr lang="en-US" err="1">
                <a:cs typeface="Calibri"/>
              </a:rPr>
              <a:t>voi</a:t>
            </a:r>
            <a:r>
              <a:rPr lang="en-US">
                <a:cs typeface="Calibri"/>
              </a:rPr>
              <a:t> </a:t>
            </a:r>
            <a:r>
              <a:rPr lang="en-US" err="1">
                <a:cs typeface="Calibri"/>
              </a:rPr>
              <a:t>tulla</a:t>
            </a:r>
            <a:r>
              <a:rPr lang="en-US">
                <a:cs typeface="Calibri"/>
              </a:rPr>
              <a:t> </a:t>
            </a:r>
            <a:r>
              <a:rPr lang="en-US" err="1">
                <a:cs typeface="Calibri"/>
              </a:rPr>
              <a:t>mistä</a:t>
            </a:r>
            <a:r>
              <a:rPr lang="en-US">
                <a:cs typeface="Calibri"/>
              </a:rPr>
              <a:t> </a:t>
            </a:r>
            <a:r>
              <a:rPr lang="en-US" err="1">
                <a:cs typeface="Calibri"/>
              </a:rPr>
              <a:t>tahansa</a:t>
            </a:r>
            <a:r>
              <a:rPr lang="en-US">
                <a:cs typeface="Calibri"/>
              </a:rPr>
              <a:t> </a:t>
            </a:r>
            <a:r>
              <a:rPr lang="en-US" err="1">
                <a:cs typeface="Calibri"/>
              </a:rPr>
              <a:t>asiasta</a:t>
            </a:r>
            <a:r>
              <a:rPr lang="en-US">
                <a:cs typeface="Calibri"/>
              </a:rPr>
              <a:t>, </a:t>
            </a:r>
            <a:r>
              <a:rPr lang="en-US" err="1">
                <a:cs typeface="Calibri"/>
              </a:rPr>
              <a:t>joka</a:t>
            </a:r>
            <a:r>
              <a:rPr lang="en-US">
                <a:cs typeface="Calibri"/>
              </a:rPr>
              <a:t> </a:t>
            </a:r>
            <a:r>
              <a:rPr lang="en-US" err="1">
                <a:cs typeface="Calibri"/>
              </a:rPr>
              <a:t>tuottaa</a:t>
            </a:r>
            <a:r>
              <a:rPr lang="en-US">
                <a:cs typeface="Calibri"/>
              </a:rPr>
              <a:t> </a:t>
            </a:r>
            <a:r>
              <a:rPr lang="en-US" err="1">
                <a:cs typeface="Calibri"/>
              </a:rPr>
              <a:t>hyvää</a:t>
            </a:r>
            <a:r>
              <a:rPr lang="en-US">
                <a:cs typeface="Calibri"/>
              </a:rPr>
              <a:t> </a:t>
            </a:r>
            <a:r>
              <a:rPr lang="en-US" err="1">
                <a:cs typeface="Calibri"/>
              </a:rPr>
              <a:t>oloa</a:t>
            </a:r>
            <a:r>
              <a:rPr lang="en-US">
                <a:cs typeface="Calibri"/>
              </a:rPr>
              <a:t>. </a:t>
            </a:r>
            <a:r>
              <a:rPr lang="en-US" err="1">
                <a:cs typeface="Calibri"/>
              </a:rPr>
              <a:t>Päihteiden</a:t>
            </a:r>
            <a:r>
              <a:rPr lang="en-US">
                <a:cs typeface="Calibri"/>
              </a:rPr>
              <a:t> </a:t>
            </a:r>
            <a:r>
              <a:rPr lang="en-US" err="1">
                <a:cs typeface="Calibri"/>
              </a:rPr>
              <a:t>lisäksi</a:t>
            </a:r>
            <a:r>
              <a:rPr lang="en-US">
                <a:cs typeface="Calibri"/>
              </a:rPr>
              <a:t> </a:t>
            </a:r>
            <a:r>
              <a:rPr lang="en-US" err="1">
                <a:cs typeface="Calibri"/>
              </a:rPr>
              <a:t>esim</a:t>
            </a:r>
            <a:r>
              <a:rPr lang="en-US">
                <a:cs typeface="Calibri"/>
              </a:rPr>
              <a:t>. </a:t>
            </a:r>
            <a:r>
              <a:rPr lang="en-US" err="1">
                <a:cs typeface="Calibri"/>
              </a:rPr>
              <a:t>kahvi</a:t>
            </a:r>
            <a:r>
              <a:rPr lang="en-US">
                <a:cs typeface="Calibri"/>
              </a:rPr>
              <a:t>, </a:t>
            </a:r>
            <a:r>
              <a:rPr lang="en-US" err="1">
                <a:cs typeface="Calibri"/>
              </a:rPr>
              <a:t>urheilu</a:t>
            </a:r>
            <a:r>
              <a:rPr lang="en-US">
                <a:cs typeface="Calibri"/>
              </a:rPr>
              <a:t>, </a:t>
            </a:r>
            <a:r>
              <a:rPr lang="en-US" err="1">
                <a:cs typeface="Calibri"/>
              </a:rPr>
              <a:t>puhelin</a:t>
            </a:r>
            <a:r>
              <a:rPr lang="en-US">
                <a:cs typeface="Calibri"/>
              </a:rPr>
              <a:t>, </a:t>
            </a:r>
            <a:r>
              <a:rPr lang="en-US" err="1">
                <a:cs typeface="Calibri"/>
              </a:rPr>
              <a:t>pelit</a:t>
            </a:r>
            <a:r>
              <a:rPr lang="en-US">
                <a:cs typeface="Calibri"/>
              </a:rPr>
              <a:t>, </a:t>
            </a:r>
            <a:r>
              <a:rPr lang="en-US" err="1">
                <a:cs typeface="Calibri"/>
              </a:rPr>
              <a:t>sokeri</a:t>
            </a:r>
            <a:r>
              <a:rPr lang="en-US">
                <a:cs typeface="Calibri"/>
              </a:rPr>
              <a:t>, </a:t>
            </a:r>
            <a:r>
              <a:rPr lang="en-US" err="1">
                <a:cs typeface="Calibri"/>
              </a:rPr>
              <a:t>energiajuomat</a:t>
            </a:r>
            <a:r>
              <a:rPr lang="en-US">
                <a:cs typeface="Calibri"/>
              </a:rPr>
              <a:t> </a:t>
            </a:r>
            <a:r>
              <a:rPr lang="en-US" err="1">
                <a:cs typeface="Calibri"/>
              </a:rPr>
              <a:t>yms</a:t>
            </a:r>
            <a:r>
              <a:rPr lang="en-US">
                <a:cs typeface="Calibri"/>
              </a:rPr>
              <a:t>.</a:t>
            </a:r>
          </a:p>
          <a:p>
            <a:endParaRPr lang="en-US">
              <a:cs typeface="Calibri"/>
            </a:endParaRPr>
          </a:p>
          <a:p>
            <a:pPr marL="171450" indent="-171450">
              <a:buFont typeface="Arial"/>
              <a:buChar char="•"/>
            </a:pPr>
            <a:r>
              <a:rPr lang="en-US">
                <a:cs typeface="Calibri"/>
              </a:rPr>
              <a:t>Dian </a:t>
            </a:r>
            <a:r>
              <a:rPr lang="en-US" err="1">
                <a:cs typeface="Calibri"/>
              </a:rPr>
              <a:t>kuvasta</a:t>
            </a:r>
            <a:r>
              <a:rPr lang="en-US">
                <a:cs typeface="Calibri"/>
              </a:rPr>
              <a:t> </a:t>
            </a:r>
            <a:r>
              <a:rPr lang="en-US" err="1">
                <a:cs typeface="Calibri"/>
              </a:rPr>
              <a:t>voidaan</a:t>
            </a:r>
            <a:r>
              <a:rPr lang="en-US">
                <a:cs typeface="Calibri"/>
              </a:rPr>
              <a:t> </a:t>
            </a:r>
            <a:r>
              <a:rPr lang="en-US" err="1">
                <a:cs typeface="Calibri"/>
              </a:rPr>
              <a:t>poimia</a:t>
            </a:r>
            <a:r>
              <a:rPr lang="en-US">
                <a:cs typeface="Calibri"/>
              </a:rPr>
              <a:t> </a:t>
            </a:r>
            <a:r>
              <a:rPr lang="en-US" err="1">
                <a:cs typeface="Calibri"/>
              </a:rPr>
              <a:t>asioita</a:t>
            </a:r>
            <a:r>
              <a:rPr lang="en-US">
                <a:cs typeface="Calibri"/>
              </a:rPr>
              <a:t> </a:t>
            </a:r>
            <a:r>
              <a:rPr lang="en-US" err="1">
                <a:cs typeface="Calibri"/>
              </a:rPr>
              <a:t>mitä</a:t>
            </a:r>
            <a:r>
              <a:rPr lang="en-US">
                <a:cs typeface="Calibri"/>
              </a:rPr>
              <a:t> </a:t>
            </a:r>
            <a:r>
              <a:rPr lang="en-US" err="1">
                <a:cs typeface="Calibri"/>
              </a:rPr>
              <a:t>oppilailla</a:t>
            </a:r>
            <a:r>
              <a:rPr lang="en-US">
                <a:cs typeface="Calibri"/>
              </a:rPr>
              <a:t> </a:t>
            </a:r>
            <a:r>
              <a:rPr lang="en-US" err="1">
                <a:cs typeface="Calibri"/>
              </a:rPr>
              <a:t>siitä</a:t>
            </a:r>
            <a:r>
              <a:rPr lang="en-US">
                <a:cs typeface="Calibri"/>
              </a:rPr>
              <a:t> </a:t>
            </a:r>
            <a:r>
              <a:rPr lang="en-US" err="1">
                <a:cs typeface="Calibri"/>
              </a:rPr>
              <a:t>nousee</a:t>
            </a:r>
            <a:r>
              <a:rPr lang="en-US">
                <a:cs typeface="Calibri"/>
              </a:rPr>
              <a:t> </a:t>
            </a:r>
            <a:r>
              <a:rPr lang="en-US" err="1">
                <a:cs typeface="Calibri"/>
              </a:rPr>
              <a:t>mieleen</a:t>
            </a:r>
            <a:r>
              <a:rPr lang="en-US">
                <a:cs typeface="Calibri"/>
              </a:rPr>
              <a:t>. </a:t>
            </a:r>
          </a:p>
          <a:p>
            <a:pPr marL="171450" indent="-171450">
              <a:buFont typeface="Arial"/>
              <a:buChar char="•"/>
            </a:pPr>
            <a:r>
              <a:rPr lang="en-US" err="1">
                <a:cs typeface="Calibri"/>
              </a:rPr>
              <a:t>Hyviä</a:t>
            </a:r>
            <a:r>
              <a:rPr lang="en-US">
                <a:cs typeface="Calibri"/>
              </a:rPr>
              <a:t> </a:t>
            </a:r>
            <a:r>
              <a:rPr lang="en-US" err="1">
                <a:cs typeface="Calibri"/>
              </a:rPr>
              <a:t>poimintoja</a:t>
            </a:r>
            <a:r>
              <a:rPr lang="en-US">
                <a:cs typeface="Calibri"/>
              </a:rPr>
              <a:t> </a:t>
            </a:r>
            <a:r>
              <a:rPr lang="en-US" err="1">
                <a:cs typeface="Calibri"/>
              </a:rPr>
              <a:t>ovat</a:t>
            </a:r>
            <a:r>
              <a:rPr lang="en-US">
                <a:cs typeface="Calibri"/>
              </a:rPr>
              <a:t> </a:t>
            </a:r>
            <a:r>
              <a:rPr lang="en-US" err="1">
                <a:cs typeface="Calibri"/>
              </a:rPr>
              <a:t>esim</a:t>
            </a:r>
            <a:r>
              <a:rPr lang="en-US">
                <a:cs typeface="Calibri"/>
              </a:rPr>
              <a:t>. </a:t>
            </a:r>
            <a:r>
              <a:rPr lang="en-US" err="1">
                <a:cs typeface="Calibri"/>
              </a:rPr>
              <a:t>rahanmeno</a:t>
            </a:r>
            <a:r>
              <a:rPr lang="en-US">
                <a:cs typeface="Calibri"/>
              </a:rPr>
              <a:t>, </a:t>
            </a:r>
            <a:r>
              <a:rPr lang="en-US" err="1">
                <a:cs typeface="Calibri"/>
              </a:rPr>
              <a:t>joku</a:t>
            </a:r>
            <a:r>
              <a:rPr lang="en-US">
                <a:cs typeface="Calibri"/>
              </a:rPr>
              <a:t> </a:t>
            </a:r>
            <a:r>
              <a:rPr lang="en-US" err="1">
                <a:cs typeface="Calibri"/>
              </a:rPr>
              <a:t>muu</a:t>
            </a:r>
            <a:r>
              <a:rPr lang="en-US">
                <a:cs typeface="Calibri"/>
              </a:rPr>
              <a:t> </a:t>
            </a:r>
            <a:r>
              <a:rPr lang="en-US" err="1">
                <a:cs typeface="Calibri"/>
              </a:rPr>
              <a:t>tarjoaa</a:t>
            </a:r>
            <a:r>
              <a:rPr lang="en-US">
                <a:cs typeface="Calibri"/>
              </a:rPr>
              <a:t> (</a:t>
            </a:r>
            <a:r>
              <a:rPr lang="en-US" err="1">
                <a:cs typeface="Calibri"/>
              </a:rPr>
              <a:t>mahdollistaminen</a:t>
            </a:r>
            <a:r>
              <a:rPr lang="en-US">
                <a:cs typeface="Calibri"/>
              </a:rPr>
              <a:t>), </a:t>
            </a:r>
            <a:r>
              <a:rPr lang="en-US" err="1">
                <a:cs typeface="Calibri"/>
              </a:rPr>
              <a:t>risti</a:t>
            </a:r>
            <a:r>
              <a:rPr lang="en-US">
                <a:cs typeface="Calibri"/>
              </a:rPr>
              <a:t> </a:t>
            </a:r>
            <a:r>
              <a:rPr lang="en-US" err="1">
                <a:cs typeface="Calibri"/>
              </a:rPr>
              <a:t>taustalla</a:t>
            </a:r>
            <a:r>
              <a:rPr lang="en-US">
                <a:cs typeface="Calibri"/>
              </a:rPr>
              <a:t> (</a:t>
            </a:r>
            <a:r>
              <a:rPr lang="en-US" err="1">
                <a:cs typeface="Calibri"/>
              </a:rPr>
              <a:t>kuoleman</a:t>
            </a:r>
            <a:r>
              <a:rPr lang="en-US">
                <a:cs typeface="Calibri"/>
              </a:rPr>
              <a:t> </a:t>
            </a:r>
            <a:r>
              <a:rPr lang="en-US" err="1">
                <a:cs typeface="Calibri"/>
              </a:rPr>
              <a:t>mahdollisuus</a:t>
            </a:r>
            <a:r>
              <a:rPr lang="en-US">
                <a:cs typeface="Calibri"/>
              </a:rPr>
              <a:t>). </a:t>
            </a:r>
            <a:r>
              <a:rPr lang="en-US" err="1">
                <a:cs typeface="Calibri"/>
              </a:rPr>
              <a:t>Tärkeää</a:t>
            </a:r>
            <a:r>
              <a:rPr lang="en-US">
                <a:cs typeface="Calibri"/>
              </a:rPr>
              <a:t> </a:t>
            </a:r>
            <a:r>
              <a:rPr lang="en-US" err="1">
                <a:cs typeface="Calibri"/>
              </a:rPr>
              <a:t>nostaa</a:t>
            </a:r>
            <a:r>
              <a:rPr lang="en-US">
                <a:cs typeface="Calibri"/>
              </a:rPr>
              <a:t> </a:t>
            </a:r>
            <a:r>
              <a:rPr lang="en-US" err="1">
                <a:cs typeface="Calibri"/>
              </a:rPr>
              <a:t>esille</a:t>
            </a:r>
            <a:r>
              <a:rPr lang="en-US">
                <a:cs typeface="Calibri"/>
              </a:rPr>
              <a:t> </a:t>
            </a:r>
            <a:r>
              <a:rPr lang="en-US" err="1">
                <a:cs typeface="Calibri"/>
              </a:rPr>
              <a:t>leimautuminen</a:t>
            </a:r>
            <a:r>
              <a:rPr lang="en-US">
                <a:cs typeface="Calibri"/>
              </a:rPr>
              <a:t> (</a:t>
            </a:r>
            <a:r>
              <a:rPr lang="en-US" err="1">
                <a:cs typeface="Calibri"/>
              </a:rPr>
              <a:t>esim</a:t>
            </a:r>
            <a:r>
              <a:rPr lang="en-US">
                <a:cs typeface="Calibri"/>
              </a:rPr>
              <a:t>. </a:t>
            </a:r>
            <a:r>
              <a:rPr lang="en-US" err="1">
                <a:cs typeface="Calibri"/>
              </a:rPr>
              <a:t>puhe</a:t>
            </a:r>
            <a:r>
              <a:rPr lang="en-US">
                <a:cs typeface="Calibri"/>
              </a:rPr>
              <a:t> </a:t>
            </a:r>
            <a:r>
              <a:rPr lang="en-US" err="1">
                <a:cs typeface="Calibri"/>
              </a:rPr>
              <a:t>nisteistä</a:t>
            </a:r>
            <a:r>
              <a:rPr lang="en-US">
                <a:cs typeface="Calibri"/>
              </a:rPr>
              <a:t>, </a:t>
            </a:r>
            <a:r>
              <a:rPr lang="en-US" err="1">
                <a:cs typeface="Calibri"/>
              </a:rPr>
              <a:t>juopoista</a:t>
            </a:r>
            <a:r>
              <a:rPr lang="en-US">
                <a:cs typeface="Calibri"/>
              </a:rPr>
              <a:t> </a:t>
            </a:r>
            <a:r>
              <a:rPr lang="en-US" err="1">
                <a:cs typeface="Calibri"/>
              </a:rPr>
              <a:t>ym</a:t>
            </a:r>
            <a:r>
              <a:rPr lang="en-US">
                <a:cs typeface="Calibri"/>
              </a:rPr>
              <a:t>.) ja </a:t>
            </a:r>
            <a:r>
              <a:rPr lang="en-US" err="1">
                <a:cs typeface="Calibri"/>
              </a:rPr>
              <a:t>jokaisen</a:t>
            </a:r>
            <a:r>
              <a:rPr lang="en-US">
                <a:cs typeface="Calibri"/>
              </a:rPr>
              <a:t> </a:t>
            </a:r>
            <a:r>
              <a:rPr lang="en-US" err="1">
                <a:cs typeface="Calibri"/>
              </a:rPr>
              <a:t>ihmisen</a:t>
            </a:r>
            <a:r>
              <a:rPr lang="en-US">
                <a:cs typeface="Calibri"/>
              </a:rPr>
              <a:t> </a:t>
            </a:r>
            <a:r>
              <a:rPr lang="en-US" err="1">
                <a:cs typeface="Calibri"/>
              </a:rPr>
              <a:t>ihmisarvo</a:t>
            </a:r>
            <a:r>
              <a:rPr lang="en-US">
                <a:cs typeface="Calibri"/>
              </a:rPr>
              <a:t>. </a:t>
            </a:r>
          </a:p>
          <a:p>
            <a:pPr marL="171450" indent="-171450">
              <a:buFont typeface="Arial"/>
              <a:buChar char="•"/>
            </a:pPr>
            <a:r>
              <a:rPr lang="en-US">
                <a:cs typeface="Calibri"/>
              </a:rPr>
              <a:t>Voi </a:t>
            </a:r>
            <a:r>
              <a:rPr lang="en-US" err="1">
                <a:cs typeface="Calibri"/>
              </a:rPr>
              <a:t>todeta</a:t>
            </a:r>
            <a:r>
              <a:rPr lang="en-US">
                <a:cs typeface="Calibri"/>
              </a:rPr>
              <a:t>, </a:t>
            </a:r>
            <a:r>
              <a:rPr lang="en-US" err="1">
                <a:cs typeface="Calibri"/>
              </a:rPr>
              <a:t>että</a:t>
            </a:r>
            <a:r>
              <a:rPr lang="en-US">
                <a:cs typeface="Calibri"/>
              </a:rPr>
              <a:t> </a:t>
            </a:r>
            <a:r>
              <a:rPr lang="en-US" err="1">
                <a:cs typeface="Calibri"/>
              </a:rPr>
              <a:t>varmasti</a:t>
            </a:r>
            <a:r>
              <a:rPr lang="en-US">
                <a:cs typeface="Calibri"/>
              </a:rPr>
              <a:t> </a:t>
            </a:r>
            <a:r>
              <a:rPr lang="en-US" err="1">
                <a:cs typeface="Calibri"/>
              </a:rPr>
              <a:t>kukaan</a:t>
            </a:r>
            <a:r>
              <a:rPr lang="en-US">
                <a:cs typeface="Calibri"/>
              </a:rPr>
              <a:t> </a:t>
            </a:r>
            <a:r>
              <a:rPr lang="en-US" err="1">
                <a:cs typeface="Calibri"/>
              </a:rPr>
              <a:t>riippuvuudesta</a:t>
            </a:r>
            <a:r>
              <a:rPr lang="en-US">
                <a:cs typeface="Calibri"/>
              </a:rPr>
              <a:t> </a:t>
            </a:r>
            <a:r>
              <a:rPr lang="en-US" err="1">
                <a:cs typeface="Calibri"/>
              </a:rPr>
              <a:t>kärsivä</a:t>
            </a:r>
            <a:r>
              <a:rPr lang="en-US">
                <a:cs typeface="Calibri"/>
              </a:rPr>
              <a:t> </a:t>
            </a:r>
            <a:r>
              <a:rPr lang="en-US" err="1">
                <a:cs typeface="Calibri"/>
              </a:rPr>
              <a:t>henkilö</a:t>
            </a:r>
            <a:r>
              <a:rPr lang="en-US">
                <a:cs typeface="Calibri"/>
              </a:rPr>
              <a:t> </a:t>
            </a:r>
            <a:r>
              <a:rPr lang="en-US" err="1">
                <a:cs typeface="Calibri"/>
              </a:rPr>
              <a:t>ei</a:t>
            </a:r>
            <a:r>
              <a:rPr lang="en-US">
                <a:cs typeface="Calibri"/>
              </a:rPr>
              <a:t> ole </a:t>
            </a:r>
            <a:r>
              <a:rPr lang="en-US" err="1">
                <a:cs typeface="Calibri"/>
              </a:rPr>
              <a:t>oppilaiden</a:t>
            </a:r>
            <a:r>
              <a:rPr lang="en-US">
                <a:cs typeface="Calibri"/>
              </a:rPr>
              <a:t> </a:t>
            </a:r>
            <a:r>
              <a:rPr lang="en-US" err="1">
                <a:cs typeface="Calibri"/>
              </a:rPr>
              <a:t>ikäisenä</a:t>
            </a:r>
            <a:r>
              <a:rPr lang="en-US">
                <a:cs typeface="Calibri"/>
              </a:rPr>
              <a:t> </a:t>
            </a:r>
            <a:r>
              <a:rPr lang="en-US" err="1">
                <a:cs typeface="Calibri"/>
              </a:rPr>
              <a:t>suunnitellut</a:t>
            </a:r>
            <a:r>
              <a:rPr lang="en-US">
                <a:cs typeface="Calibri"/>
              </a:rPr>
              <a:t>, </a:t>
            </a:r>
            <a:r>
              <a:rPr lang="en-US" err="1">
                <a:cs typeface="Calibri"/>
              </a:rPr>
              <a:t>että</a:t>
            </a:r>
            <a:r>
              <a:rPr lang="en-US">
                <a:cs typeface="Calibri"/>
              </a:rPr>
              <a:t> </a:t>
            </a:r>
            <a:r>
              <a:rPr lang="en-US" err="1">
                <a:cs typeface="Calibri"/>
              </a:rPr>
              <a:t>heidän</a:t>
            </a:r>
            <a:r>
              <a:rPr lang="en-US">
                <a:cs typeface="Calibri"/>
              </a:rPr>
              <a:t> </a:t>
            </a:r>
            <a:r>
              <a:rPr lang="en-US" err="1">
                <a:cs typeface="Calibri"/>
              </a:rPr>
              <a:t>tulevaisuutensa</a:t>
            </a:r>
            <a:r>
              <a:rPr lang="en-US">
                <a:cs typeface="Calibri"/>
              </a:rPr>
              <a:t> on </a:t>
            </a:r>
            <a:r>
              <a:rPr lang="en-US" err="1">
                <a:cs typeface="Calibri"/>
              </a:rPr>
              <a:t>sellainen</a:t>
            </a:r>
            <a:r>
              <a:rPr lang="en-US">
                <a:cs typeface="Calibri"/>
              </a:rPr>
              <a:t> </a:t>
            </a:r>
            <a:r>
              <a:rPr lang="en-US" err="1">
                <a:cs typeface="Calibri"/>
              </a:rPr>
              <a:t>kuin</a:t>
            </a:r>
            <a:r>
              <a:rPr lang="en-US">
                <a:cs typeface="Calibri"/>
              </a:rPr>
              <a:t> se on. </a:t>
            </a:r>
          </a:p>
          <a:p>
            <a:endParaRPr lang="en-US">
              <a:cs typeface="Calibri"/>
            </a:endParaRPr>
          </a:p>
          <a:p>
            <a:pPr marL="171450" indent="-171450">
              <a:buFont typeface="Arial"/>
              <a:buChar char="•"/>
            </a:pPr>
            <a:r>
              <a:rPr lang="en-US" err="1">
                <a:cs typeface="Calibri"/>
              </a:rPr>
              <a:t>Fyysinen</a:t>
            </a:r>
            <a:r>
              <a:rPr lang="en-US">
                <a:cs typeface="Calibri"/>
              </a:rPr>
              <a:t> </a:t>
            </a:r>
            <a:r>
              <a:rPr lang="en-US" err="1">
                <a:cs typeface="Calibri"/>
              </a:rPr>
              <a:t>riippuvuus</a:t>
            </a:r>
            <a:r>
              <a:rPr lang="en-US">
                <a:cs typeface="Calibri"/>
              </a:rPr>
              <a:t> </a:t>
            </a:r>
            <a:r>
              <a:rPr lang="en-US" err="1">
                <a:cs typeface="Calibri"/>
              </a:rPr>
              <a:t>päihteistä</a:t>
            </a:r>
            <a:r>
              <a:rPr lang="en-US">
                <a:cs typeface="Calibri"/>
              </a:rPr>
              <a:t> </a:t>
            </a:r>
            <a:r>
              <a:rPr lang="en-US" err="1">
                <a:cs typeface="Calibri"/>
              </a:rPr>
              <a:t>aiheutuu</a:t>
            </a:r>
            <a:r>
              <a:rPr lang="en-US">
                <a:cs typeface="Calibri"/>
              </a:rPr>
              <a:t> </a:t>
            </a:r>
            <a:r>
              <a:rPr lang="en-US" err="1">
                <a:cs typeface="Calibri"/>
              </a:rPr>
              <a:t>aina</a:t>
            </a:r>
            <a:r>
              <a:rPr lang="en-US">
                <a:cs typeface="Calibri"/>
              </a:rPr>
              <a:t> </a:t>
            </a:r>
            <a:r>
              <a:rPr lang="en-US" err="1">
                <a:cs typeface="Calibri"/>
              </a:rPr>
              <a:t>päihdyttävästä</a:t>
            </a:r>
            <a:r>
              <a:rPr lang="en-US">
                <a:cs typeface="Calibri"/>
              </a:rPr>
              <a:t> </a:t>
            </a:r>
            <a:r>
              <a:rPr lang="en-US" err="1">
                <a:cs typeface="Calibri"/>
              </a:rPr>
              <a:t>aineesta</a:t>
            </a:r>
            <a:r>
              <a:rPr lang="en-US">
                <a:cs typeface="Calibri"/>
              </a:rPr>
              <a:t>. </a:t>
            </a:r>
            <a:r>
              <a:rPr lang="en-US" err="1">
                <a:cs typeface="Calibri"/>
              </a:rPr>
              <a:t>Tästä</a:t>
            </a:r>
            <a:r>
              <a:rPr lang="en-US">
                <a:cs typeface="Calibri"/>
              </a:rPr>
              <a:t> </a:t>
            </a:r>
            <a:r>
              <a:rPr lang="en-US" err="1">
                <a:cs typeface="Calibri"/>
              </a:rPr>
              <a:t>johtuen</a:t>
            </a:r>
            <a:r>
              <a:rPr lang="en-US">
                <a:cs typeface="Calibri"/>
              </a:rPr>
              <a:t> </a:t>
            </a:r>
            <a:r>
              <a:rPr lang="en-US" err="1">
                <a:cs typeface="Calibri"/>
              </a:rPr>
              <a:t>pitkäkestoisesti</a:t>
            </a:r>
            <a:r>
              <a:rPr lang="en-US">
                <a:cs typeface="Calibri"/>
              </a:rPr>
              <a:t> </a:t>
            </a:r>
            <a:r>
              <a:rPr lang="en-US" err="1">
                <a:cs typeface="Calibri"/>
              </a:rPr>
              <a:t>päihdettä</a:t>
            </a:r>
            <a:r>
              <a:rPr lang="en-US">
                <a:cs typeface="Calibri"/>
              </a:rPr>
              <a:t> </a:t>
            </a:r>
            <a:r>
              <a:rPr lang="en-US" err="1">
                <a:cs typeface="Calibri"/>
              </a:rPr>
              <a:t>käyttäessä</a:t>
            </a:r>
            <a:r>
              <a:rPr lang="en-US">
                <a:cs typeface="Calibri"/>
              </a:rPr>
              <a:t> </a:t>
            </a:r>
            <a:r>
              <a:rPr lang="en-US" err="1">
                <a:cs typeface="Calibri"/>
              </a:rPr>
              <a:t>jää</a:t>
            </a:r>
            <a:r>
              <a:rPr lang="en-US">
                <a:cs typeface="Calibri"/>
              </a:rPr>
              <a:t> </a:t>
            </a:r>
            <a:r>
              <a:rPr lang="en-US" err="1">
                <a:cs typeface="Calibri"/>
              </a:rPr>
              <a:t>riippuvaiseksi</a:t>
            </a:r>
            <a:r>
              <a:rPr lang="en-US">
                <a:cs typeface="Calibri"/>
              </a:rPr>
              <a:t>. </a:t>
            </a:r>
          </a:p>
          <a:p>
            <a:pPr marL="171450" indent="-171450">
              <a:buFont typeface="Arial"/>
              <a:buChar char="•"/>
            </a:pPr>
            <a:r>
              <a:rPr lang="en-US" err="1">
                <a:cs typeface="Calibri"/>
              </a:rPr>
              <a:t>Psyykkinen</a:t>
            </a:r>
            <a:r>
              <a:rPr lang="en-US">
                <a:cs typeface="Calibri"/>
              </a:rPr>
              <a:t> </a:t>
            </a:r>
            <a:r>
              <a:rPr lang="en-US" err="1">
                <a:cs typeface="Calibri"/>
              </a:rPr>
              <a:t>riippuvuus</a:t>
            </a:r>
            <a:r>
              <a:rPr lang="en-US">
                <a:cs typeface="Calibri"/>
              </a:rPr>
              <a:t> on </a:t>
            </a:r>
            <a:r>
              <a:rPr lang="en-US" err="1">
                <a:cs typeface="Calibri"/>
              </a:rPr>
              <a:t>voimakas</a:t>
            </a:r>
            <a:r>
              <a:rPr lang="en-US">
                <a:cs typeface="Calibri"/>
              </a:rPr>
              <a:t> </a:t>
            </a:r>
            <a:r>
              <a:rPr lang="en-US" err="1">
                <a:cs typeface="Calibri"/>
              </a:rPr>
              <a:t>tarve</a:t>
            </a:r>
            <a:r>
              <a:rPr lang="en-US">
                <a:cs typeface="Calibri"/>
              </a:rPr>
              <a:t> hakea </a:t>
            </a:r>
            <a:r>
              <a:rPr lang="en-US" err="1">
                <a:cs typeface="Calibri"/>
              </a:rPr>
              <a:t>hyvää</a:t>
            </a:r>
            <a:r>
              <a:rPr lang="en-US">
                <a:cs typeface="Calibri"/>
              </a:rPr>
              <a:t> </a:t>
            </a:r>
            <a:r>
              <a:rPr lang="en-US" err="1">
                <a:cs typeface="Calibri"/>
              </a:rPr>
              <a:t>oloa</a:t>
            </a:r>
            <a:r>
              <a:rPr lang="en-US">
                <a:cs typeface="Calibri"/>
              </a:rPr>
              <a:t>.</a:t>
            </a:r>
          </a:p>
          <a:p>
            <a:pPr marL="171450" indent="-171450">
              <a:buFont typeface="Arial"/>
              <a:buChar char="•"/>
            </a:pPr>
            <a:r>
              <a:rPr lang="en-US" err="1">
                <a:cs typeface="Calibri"/>
              </a:rPr>
              <a:t>Sosiaalinen</a:t>
            </a:r>
            <a:r>
              <a:rPr lang="en-US">
                <a:cs typeface="Calibri"/>
              </a:rPr>
              <a:t> </a:t>
            </a:r>
            <a:r>
              <a:rPr lang="en-US" err="1">
                <a:cs typeface="Calibri"/>
              </a:rPr>
              <a:t>riippuvuus</a:t>
            </a:r>
            <a:r>
              <a:rPr lang="en-US">
                <a:cs typeface="Calibri"/>
              </a:rPr>
              <a:t> on </a:t>
            </a:r>
            <a:r>
              <a:rPr lang="en-US" err="1">
                <a:cs typeface="Calibri"/>
              </a:rPr>
              <a:t>usein</a:t>
            </a:r>
            <a:r>
              <a:rPr lang="en-US">
                <a:cs typeface="Calibri"/>
              </a:rPr>
              <a:t> </a:t>
            </a:r>
            <a:r>
              <a:rPr lang="en-US" err="1">
                <a:cs typeface="Calibri"/>
              </a:rPr>
              <a:t>riippuvuus</a:t>
            </a:r>
            <a:r>
              <a:rPr lang="en-US">
                <a:cs typeface="Calibri"/>
              </a:rPr>
              <a:t> </a:t>
            </a:r>
            <a:r>
              <a:rPr lang="en-US" err="1">
                <a:cs typeface="Calibri"/>
              </a:rPr>
              <a:t>ryhmästä</a:t>
            </a:r>
            <a:r>
              <a:rPr lang="en-US">
                <a:cs typeface="Calibri"/>
              </a:rPr>
              <a:t>. </a:t>
            </a:r>
            <a:r>
              <a:rPr lang="en-US" err="1">
                <a:cs typeface="Calibri"/>
              </a:rPr>
              <a:t>Tämä</a:t>
            </a:r>
            <a:r>
              <a:rPr lang="en-US">
                <a:cs typeface="Calibri"/>
              </a:rPr>
              <a:t> </a:t>
            </a:r>
            <a:r>
              <a:rPr lang="en-US" err="1">
                <a:cs typeface="Calibri"/>
              </a:rPr>
              <a:t>liittyy</a:t>
            </a:r>
            <a:r>
              <a:rPr lang="en-US">
                <a:cs typeface="Calibri"/>
              </a:rPr>
              <a:t> </a:t>
            </a:r>
            <a:r>
              <a:rPr lang="en-US" err="1">
                <a:cs typeface="Calibri"/>
              </a:rPr>
              <a:t>usein</a:t>
            </a:r>
            <a:r>
              <a:rPr lang="en-US">
                <a:cs typeface="Calibri"/>
              </a:rPr>
              <a:t> </a:t>
            </a:r>
            <a:r>
              <a:rPr lang="en-US" err="1">
                <a:cs typeface="Calibri"/>
              </a:rPr>
              <a:t>kaveripaineeseen</a:t>
            </a:r>
            <a:r>
              <a:rPr lang="en-US">
                <a:cs typeface="Calibri"/>
              </a:rPr>
              <a:t> ja </a:t>
            </a:r>
            <a:r>
              <a:rPr lang="en-US" err="1">
                <a:cs typeface="Calibri"/>
              </a:rPr>
              <a:t>sen</a:t>
            </a:r>
            <a:r>
              <a:rPr lang="en-US">
                <a:cs typeface="Calibri"/>
              </a:rPr>
              <a:t> </a:t>
            </a:r>
            <a:r>
              <a:rPr lang="en-US" err="1">
                <a:cs typeface="Calibri"/>
              </a:rPr>
              <a:t>tuomiin</a:t>
            </a:r>
            <a:r>
              <a:rPr lang="en-US">
                <a:cs typeface="Calibri"/>
              </a:rPr>
              <a:t> </a:t>
            </a:r>
            <a:r>
              <a:rPr lang="en-US" err="1">
                <a:cs typeface="Calibri"/>
              </a:rPr>
              <a:t>päihdekokeiluihin</a:t>
            </a:r>
            <a:r>
              <a:rPr lang="en-US">
                <a:cs typeface="Calibri"/>
              </a:rPr>
              <a:t>.</a:t>
            </a:r>
          </a:p>
        </p:txBody>
      </p:sp>
      <p:sp>
        <p:nvSpPr>
          <p:cNvPr id="4" name="Slide Number Placeholder 3"/>
          <p:cNvSpPr>
            <a:spLocks noGrp="1"/>
          </p:cNvSpPr>
          <p:nvPr>
            <p:ph type="sldNum" sz="quarter" idx="5"/>
          </p:nvPr>
        </p:nvSpPr>
        <p:spPr/>
        <p:txBody>
          <a:bodyPr/>
          <a:lstStyle/>
          <a:p>
            <a:fld id="{DDBE7C63-45AC-462C-8CAC-E5D2ABECD87C}" type="slidenum">
              <a:t>11</a:t>
            </a:fld>
            <a:endParaRPr lang="en-US"/>
          </a:p>
        </p:txBody>
      </p:sp>
    </p:spTree>
    <p:extLst>
      <p:ext uri="{BB962C8B-B14F-4D97-AF65-F5344CB8AC3E}">
        <p14:creationId xmlns:p14="http://schemas.microsoft.com/office/powerpoint/2010/main" val="1937999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di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978449" y="2947809"/>
            <a:ext cx="10311633" cy="1838535"/>
          </a:xfrm>
        </p:spPr>
        <p:txBody>
          <a:bodyPr anchor="t" anchorCtr="0">
            <a:noAutofit/>
          </a:bodyPr>
          <a:lstStyle>
            <a:lvl1pPr>
              <a:lnSpc>
                <a:spcPct val="85000"/>
              </a:lnSpc>
              <a:defRPr sz="7466">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979347" y="4873524"/>
            <a:ext cx="10310736" cy="585081"/>
          </a:xfrm>
          <a:prstGeom prst="rect">
            <a:avLst/>
          </a:prstGeom>
        </p:spPr>
        <p:txBody>
          <a:bodyPr lIns="0" rIns="0" anchor="t" anchorCtr="0">
            <a:noAutofit/>
          </a:bodyPr>
          <a:lstStyle>
            <a:lvl1pPr marL="0" indent="0" algn="l">
              <a:lnSpc>
                <a:spcPct val="100000"/>
              </a:lnSpc>
              <a:spcAft>
                <a:spcPts val="0"/>
              </a:spcAft>
              <a:buNone/>
              <a:defRPr sz="3200"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3" name="Tekstin paikkamerkki 2">
            <a:extLst>
              <a:ext uri="{FF2B5EF4-FFF2-40B4-BE49-F238E27FC236}">
                <a16:creationId xmlns:a16="http://schemas.microsoft.com/office/drawing/2014/main" id="{CA645D20-53F6-47A9-A67B-C5C4E0AD1E40}"/>
              </a:ext>
            </a:extLst>
          </p:cNvPr>
          <p:cNvSpPr>
            <a:spLocks noGrp="1"/>
          </p:cNvSpPr>
          <p:nvPr>
            <p:ph type="body" sz="quarter" idx="10" hasCustomPrompt="1"/>
          </p:nvPr>
        </p:nvSpPr>
        <p:spPr>
          <a:xfrm>
            <a:off x="978449" y="5883965"/>
            <a:ext cx="7548033" cy="342187"/>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1183" y="1061075"/>
            <a:ext cx="1826787" cy="957077"/>
          </a:xfrm>
          <a:prstGeom prst="rect">
            <a:avLst/>
          </a:prstGeom>
        </p:spPr>
      </p:pic>
    </p:spTree>
    <p:extLst>
      <p:ext uri="{BB962C8B-B14F-4D97-AF65-F5344CB8AC3E}">
        <p14:creationId xmlns:p14="http://schemas.microsoft.com/office/powerpoint/2010/main" val="339222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ysymykse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703231" y="4105699"/>
            <a:ext cx="10788284" cy="2269508"/>
          </a:xfrm>
        </p:spPr>
        <p:txBody>
          <a:bodyPr anchor="t">
            <a:noAutofit/>
          </a:bodyPr>
          <a:lstStyle>
            <a:lvl1pPr algn="ctr">
              <a:lnSpc>
                <a:spcPct val="90000"/>
              </a:lnSpc>
              <a:defRPr sz="7466">
                <a:solidFill>
                  <a:schemeClr val="bg1"/>
                </a:solidFill>
              </a:defRPr>
            </a:lvl1pPr>
          </a:lstStyle>
          <a:p>
            <a:r>
              <a:rPr lang="fi-FI" noProof="0"/>
              <a:t>Muokkaa otsikkoa napsauttamalla</a:t>
            </a:r>
          </a:p>
        </p:txBody>
      </p:sp>
      <p:grpSp>
        <p:nvGrpSpPr>
          <p:cNvPr id="4" name="Group 6">
            <a:extLst>
              <a:ext uri="{FF2B5EF4-FFF2-40B4-BE49-F238E27FC236}">
                <a16:creationId xmlns:a16="http://schemas.microsoft.com/office/drawing/2014/main" id="{32B4390B-9075-4E0A-A9AF-04F1505275D2}"/>
              </a:ext>
              <a:ext uri="{C183D7F6-B498-43B3-948B-1728B52AA6E4}">
                <adec:decorative xmlns:adec="http://schemas.microsoft.com/office/drawing/2017/decorative" val="1"/>
              </a:ext>
            </a:extLst>
          </p:cNvPr>
          <p:cNvGrpSpPr/>
          <p:nvPr userDrawn="1"/>
        </p:nvGrpSpPr>
        <p:grpSpPr>
          <a:xfrm>
            <a:off x="3642751" y="1017053"/>
            <a:ext cx="4906499" cy="3088647"/>
            <a:chOff x="2777122" y="837205"/>
            <a:chExt cx="3679874" cy="2316485"/>
          </a:xfrm>
        </p:grpSpPr>
        <p:pic>
          <p:nvPicPr>
            <p:cNvPr id="5" name="Picture 4" descr="A picture containing drawing&#10;&#10;Description automatically generated">
              <a:extLst>
                <a:ext uri="{FF2B5EF4-FFF2-40B4-BE49-F238E27FC236}">
                  <a16:creationId xmlns:a16="http://schemas.microsoft.com/office/drawing/2014/main" id="{5AA8C56B-3819-4543-839E-1C1FD515B181}"/>
                </a:ext>
              </a:extLst>
            </p:cNvPr>
            <p:cNvPicPr>
              <a:picLocks noChangeAspect="1"/>
            </p:cNvPicPr>
            <p:nvPr/>
          </p:nvPicPr>
          <p:blipFill>
            <a:blip r:embed="rId2"/>
            <a:stretch>
              <a:fillRect/>
            </a:stretch>
          </p:blipFill>
          <p:spPr>
            <a:xfrm>
              <a:off x="2777122" y="837205"/>
              <a:ext cx="2221997" cy="2316485"/>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7DD5EB96-9346-431E-B07C-D5D5FCA19092}"/>
                </a:ext>
              </a:extLst>
            </p:cNvPr>
            <p:cNvPicPr>
              <a:picLocks noChangeAspect="1"/>
            </p:cNvPicPr>
            <p:nvPr/>
          </p:nvPicPr>
          <p:blipFill>
            <a:blip r:embed="rId2"/>
            <a:stretch>
              <a:fillRect/>
            </a:stretch>
          </p:blipFill>
          <p:spPr>
            <a:xfrm flipH="1">
              <a:off x="4905384" y="890637"/>
              <a:ext cx="1551612" cy="1617593"/>
            </a:xfrm>
            <a:prstGeom prst="rect">
              <a:avLst/>
            </a:prstGeom>
          </p:spPr>
        </p:pic>
      </p:grpSp>
      <p:pic>
        <p:nvPicPr>
          <p:cNvPr id="8" name="Picture 6">
            <a:extLst>
              <a:ext uri="{FF2B5EF4-FFF2-40B4-BE49-F238E27FC236}">
                <a16:creationId xmlns:a16="http://schemas.microsoft.com/office/drawing/2014/main" id="{D3A46EBC-73BA-4877-AAF0-73F2A48B1152}"/>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4207494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petusdia kuva">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BE391C1B-AD5B-4C2F-9881-EE44FA79B2F8}"/>
              </a:ext>
            </a:extLst>
          </p:cNvPr>
          <p:cNvSpPr>
            <a:spLocks noGrp="1"/>
          </p:cNvSpPr>
          <p:nvPr>
            <p:ph type="pic" sz="quarter" idx="13" hasCustomPrompt="1"/>
          </p:nvPr>
        </p:nvSpPr>
        <p:spPr>
          <a:xfrm>
            <a:off x="1" y="0"/>
            <a:ext cx="12192001" cy="6858000"/>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on 16:9.</a:t>
            </a:r>
          </a:p>
        </p:txBody>
      </p:sp>
      <p:sp>
        <p:nvSpPr>
          <p:cNvPr id="4" name="Tekstin paikkamerkki 2">
            <a:extLst>
              <a:ext uri="{FF2B5EF4-FFF2-40B4-BE49-F238E27FC236}">
                <a16:creationId xmlns:a16="http://schemas.microsoft.com/office/drawing/2014/main" id="{AD0C20ED-879F-4492-91EA-2218BB4422C0}"/>
              </a:ext>
            </a:extLst>
          </p:cNvPr>
          <p:cNvSpPr>
            <a:spLocks noGrp="1"/>
          </p:cNvSpPr>
          <p:nvPr>
            <p:ph type="body" sz="quarter" idx="19" hasCustomPrompt="1"/>
          </p:nvPr>
        </p:nvSpPr>
        <p:spPr>
          <a:xfrm>
            <a:off x="10596722" y="638198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339244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ogan">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8000">
                <a:solidFill>
                  <a:schemeClr val="bg1"/>
                </a:solidFill>
              </a:defRPr>
            </a:lvl1pPr>
          </a:lstStyle>
          <a:p>
            <a:r>
              <a:rPr lang="fi-FI"/>
              <a:t>Muokkaa slogania napsauttamalla</a:t>
            </a:r>
            <a:endParaRPr lang="en-US"/>
          </a:p>
        </p:txBody>
      </p:sp>
    </p:spTree>
    <p:extLst>
      <p:ext uri="{BB962C8B-B14F-4D97-AF65-F5344CB8AC3E}">
        <p14:creationId xmlns:p14="http://schemas.microsoft.com/office/powerpoint/2010/main" val="586282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iitos">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FC3A0389-86EC-4472-829C-009BEE20910D}"/>
              </a:ext>
            </a:extLst>
          </p:cNvPr>
          <p:cNvSpPr>
            <a:spLocks noGrp="1"/>
          </p:cNvSpPr>
          <p:nvPr>
            <p:ph type="title" hasCustomPrompt="1"/>
          </p:nvPr>
        </p:nvSpPr>
        <p:spPr>
          <a:xfrm>
            <a:off x="1154562" y="3503826"/>
            <a:ext cx="9882879" cy="1296087"/>
          </a:xfrm>
        </p:spPr>
        <p:txBody>
          <a:bodyPr anchor="t" anchorCtr="0"/>
          <a:lstStyle>
            <a:lvl1pPr algn="ctr">
              <a:lnSpc>
                <a:spcPct val="90000"/>
              </a:lnSpc>
              <a:defRPr sz="8800">
                <a:solidFill>
                  <a:schemeClr val="bg1"/>
                </a:solidFill>
              </a:defRPr>
            </a:lvl1pPr>
          </a:lstStyle>
          <a:p>
            <a:r>
              <a:rPr lang="fi-FI"/>
              <a:t>Kiitos!</a:t>
            </a:r>
          </a:p>
        </p:txBody>
      </p:sp>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3130" y="1467175"/>
            <a:ext cx="1208485" cy="1679796"/>
          </a:xfrm>
          <a:prstGeom prst="rect">
            <a:avLst/>
          </a:prstGeom>
        </p:spPr>
      </p:pic>
    </p:spTree>
    <p:extLst>
      <p:ext uri="{BB962C8B-B14F-4D97-AF65-F5344CB8AC3E}">
        <p14:creationId xmlns:p14="http://schemas.microsoft.com/office/powerpoint/2010/main" val="30975517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5408640-B386-4818-BE5C-0F6FBA3121F4}"/>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49F73F85-EB08-4FA7-A3F5-C204C4557540}"/>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9B067582-14F4-4A90-8419-E4D92C85C288}"/>
              </a:ext>
            </a:extLst>
          </p:cNvPr>
          <p:cNvSpPr>
            <a:spLocks noGrp="1"/>
          </p:cNvSpPr>
          <p:nvPr>
            <p:ph type="dt" sz="half" idx="10"/>
          </p:nvPr>
        </p:nvSpPr>
        <p:spPr/>
        <p:txBody>
          <a:bodyPr/>
          <a:lstStyle/>
          <a:p>
            <a:fld id="{AB1CD408-71B9-4B7C-8CA1-C0086111714F}" type="datetimeFigureOut">
              <a:rPr lang="fi-FI" smtClean="0"/>
              <a:t>3.2.2025</a:t>
            </a:fld>
            <a:endParaRPr lang="fi-FI"/>
          </a:p>
        </p:txBody>
      </p:sp>
      <p:sp>
        <p:nvSpPr>
          <p:cNvPr id="5" name="Alatunnisteen paikkamerkki 4">
            <a:extLst>
              <a:ext uri="{FF2B5EF4-FFF2-40B4-BE49-F238E27FC236}">
                <a16:creationId xmlns:a16="http://schemas.microsoft.com/office/drawing/2014/main" id="{ADF5E8B0-B619-4007-87CC-FC3CC48844C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54F4B4D-81C1-4FA1-ABED-84AF02199D64}"/>
              </a:ext>
            </a:extLst>
          </p:cNvPr>
          <p:cNvSpPr>
            <a:spLocks noGrp="1"/>
          </p:cNvSpPr>
          <p:nvPr>
            <p:ph type="sldNum" sz="quarter" idx="12"/>
          </p:nvPr>
        </p:nvSpPr>
        <p:spPr/>
        <p:txBody>
          <a:bodyPr/>
          <a:lstStyle/>
          <a:p>
            <a:fld id="{21DF17D8-7266-42AC-AE10-1CEE8D668E3B}" type="slidenum">
              <a:rPr lang="fi-FI" smtClean="0"/>
              <a:t>‹#›</a:t>
            </a:fld>
            <a:endParaRPr lang="fi-FI"/>
          </a:p>
        </p:txBody>
      </p:sp>
    </p:spTree>
    <p:extLst>
      <p:ext uri="{BB962C8B-B14F-4D97-AF65-F5344CB8AC3E}">
        <p14:creationId xmlns:p14="http://schemas.microsoft.com/office/powerpoint/2010/main" val="2803609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623F4AB-E1D5-188D-FF76-F5C0F6E3753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96E6EC22-E633-AAC8-F590-6940323704A9}"/>
              </a:ext>
            </a:extLst>
          </p:cNvPr>
          <p:cNvSpPr>
            <a:spLocks noGrp="1"/>
          </p:cNvSpPr>
          <p:nvPr>
            <p:ph type="dt" sz="half" idx="10"/>
          </p:nvPr>
        </p:nvSpPr>
        <p:spPr/>
        <p:txBody>
          <a:bodyPr/>
          <a:lstStyle/>
          <a:p>
            <a:fld id="{4E477688-4B8F-4379-8DC8-84E28DE2943E}" type="datetimeFigureOut">
              <a:rPr lang="fi-FI" smtClean="0"/>
              <a:t>3.2.2025</a:t>
            </a:fld>
            <a:endParaRPr lang="fi-FI"/>
          </a:p>
        </p:txBody>
      </p:sp>
      <p:sp>
        <p:nvSpPr>
          <p:cNvPr id="4" name="Alatunnisteen paikkamerkki 3">
            <a:extLst>
              <a:ext uri="{FF2B5EF4-FFF2-40B4-BE49-F238E27FC236}">
                <a16:creationId xmlns:a16="http://schemas.microsoft.com/office/drawing/2014/main" id="{EA926F83-A1D0-86E9-7A9D-C5BBC68F2CBF}"/>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84931315-6871-C7D0-2633-EBF996F456EF}"/>
              </a:ext>
            </a:extLst>
          </p:cNvPr>
          <p:cNvSpPr>
            <a:spLocks noGrp="1"/>
          </p:cNvSpPr>
          <p:nvPr>
            <p:ph type="sldNum" sz="quarter" idx="12"/>
          </p:nvPr>
        </p:nvSpPr>
        <p:spPr/>
        <p:txBody>
          <a:bodyPr/>
          <a:lstStyle/>
          <a:p>
            <a:fld id="{AB6BC383-0CD1-46FF-A723-1AFBB224125A}" type="slidenum">
              <a:rPr lang="fi-FI" smtClean="0"/>
              <a:t>‹#›</a:t>
            </a:fld>
            <a:endParaRPr lang="fi-FI"/>
          </a:p>
        </p:txBody>
      </p:sp>
    </p:spTree>
    <p:extLst>
      <p:ext uri="{BB962C8B-B14F-4D97-AF65-F5344CB8AC3E}">
        <p14:creationId xmlns:p14="http://schemas.microsoft.com/office/powerpoint/2010/main" val="3367256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oitusdia + kuva">
    <p:spTree>
      <p:nvGrpSpPr>
        <p:cNvPr id="1" name=""/>
        <p:cNvGrpSpPr/>
        <p:nvPr/>
      </p:nvGrpSpPr>
      <p:grpSpPr>
        <a:xfrm>
          <a:off x="0" y="0"/>
          <a:ext cx="0" cy="0"/>
          <a:chOff x="0" y="0"/>
          <a:chExt cx="0" cy="0"/>
        </a:xfrm>
      </p:grpSpPr>
      <p:sp>
        <p:nvSpPr>
          <p:cNvPr id="9" name="Title 1"/>
          <p:cNvSpPr>
            <a:spLocks noGrp="1"/>
          </p:cNvSpPr>
          <p:nvPr>
            <p:ph type="ctrTitle" hasCustomPrompt="1"/>
          </p:nvPr>
        </p:nvSpPr>
        <p:spPr>
          <a:xfrm>
            <a:off x="647139" y="2633662"/>
            <a:ext cx="6159076" cy="2349157"/>
          </a:xfrm>
        </p:spPr>
        <p:txBody>
          <a:bodyPr anchor="b" anchorCtr="0">
            <a:noAutofit/>
          </a:bodyPr>
          <a:lstStyle>
            <a:lvl1pPr>
              <a:lnSpc>
                <a:spcPct val="85000"/>
              </a:lnSpc>
              <a:defRPr sz="6400">
                <a:solidFill>
                  <a:schemeClr val="bg1"/>
                </a:solidFill>
              </a:defRPr>
            </a:lvl1pPr>
          </a:lstStyle>
          <a:p>
            <a:r>
              <a:rPr lang="fi-FI"/>
              <a:t>Muokkaa pääotsikkoa napsauttamalla</a:t>
            </a:r>
            <a:endParaRPr lang="en-US"/>
          </a:p>
        </p:txBody>
      </p:sp>
      <p:sp>
        <p:nvSpPr>
          <p:cNvPr id="8" name="Subtitle 2"/>
          <p:cNvSpPr>
            <a:spLocks noGrp="1"/>
          </p:cNvSpPr>
          <p:nvPr>
            <p:ph type="subTitle" idx="1" hasCustomPrompt="1"/>
          </p:nvPr>
        </p:nvSpPr>
        <p:spPr>
          <a:xfrm>
            <a:off x="647141" y="5077812"/>
            <a:ext cx="6159076" cy="453657"/>
          </a:xfrm>
          <a:prstGeom prst="rect">
            <a:avLst/>
          </a:prstGeom>
        </p:spPr>
        <p:txBody>
          <a:bodyPr lIns="0" tIns="0" rIns="0" bIns="0" anchor="t" anchorCtr="0">
            <a:noAutofit/>
          </a:bodyPr>
          <a:lstStyle>
            <a:lvl1pPr marL="0" indent="0" algn="l">
              <a:lnSpc>
                <a:spcPct val="100000"/>
              </a:lnSpc>
              <a:spcAft>
                <a:spcPts val="0"/>
              </a:spcAft>
              <a:buNone/>
              <a:defRPr sz="2933" b="1">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a:t>Alaotsikko</a:t>
            </a:r>
            <a:endParaRPr lang="en-US"/>
          </a:p>
        </p:txBody>
      </p:sp>
      <p:sp>
        <p:nvSpPr>
          <p:cNvPr id="11" name="Tekstin paikkamerkki 2">
            <a:extLst>
              <a:ext uri="{FF2B5EF4-FFF2-40B4-BE49-F238E27FC236}">
                <a16:creationId xmlns:a16="http://schemas.microsoft.com/office/drawing/2014/main" id="{7A0D5E0D-E612-44B1-8381-4EC8265D2D4A}"/>
              </a:ext>
            </a:extLst>
          </p:cNvPr>
          <p:cNvSpPr>
            <a:spLocks noGrp="1"/>
          </p:cNvSpPr>
          <p:nvPr>
            <p:ph type="body" sz="quarter" idx="10" hasCustomPrompt="1"/>
          </p:nvPr>
        </p:nvSpPr>
        <p:spPr>
          <a:xfrm>
            <a:off x="647141" y="5934744"/>
            <a:ext cx="6159076" cy="315840"/>
          </a:xfrm>
        </p:spPr>
        <p:txBody>
          <a:bodyPr lIns="0" tIns="0" rIns="0" bIns="0">
            <a:noAutofit/>
          </a:bodyPr>
          <a:lstStyle>
            <a:lvl1pPr marL="0" indent="0">
              <a:lnSpc>
                <a:spcPct val="100000"/>
              </a:lnSpc>
              <a:spcAft>
                <a:spcPts val="0"/>
              </a:spcAft>
              <a:buNone/>
              <a:defRPr sz="2133" b="1">
                <a:solidFill>
                  <a:schemeClr val="bg1"/>
                </a:solidFill>
              </a:defRPr>
            </a:lvl1pPr>
          </a:lstStyle>
          <a:p>
            <a:pPr lvl="0"/>
            <a:r>
              <a:rPr lang="fi-FI"/>
              <a:t>Nimi / pvm</a:t>
            </a:r>
          </a:p>
        </p:txBody>
      </p:sp>
      <p:sp>
        <p:nvSpPr>
          <p:cNvPr id="10" name="Kuvan paikkamerkki 2">
            <a:extLst>
              <a:ext uri="{FF2B5EF4-FFF2-40B4-BE49-F238E27FC236}">
                <a16:creationId xmlns:a16="http://schemas.microsoft.com/office/drawing/2014/main" id="{32ED3686-A12F-4190-89FF-0112BD6168F8}"/>
              </a:ext>
            </a:extLst>
          </p:cNvPr>
          <p:cNvSpPr>
            <a:spLocks noGrp="1"/>
          </p:cNvSpPr>
          <p:nvPr>
            <p:ph type="pic" sz="quarter" idx="15" hasCustomPrompt="1"/>
          </p:nvPr>
        </p:nvSpPr>
        <p:spPr>
          <a:xfrm>
            <a:off x="7285567" y="0"/>
            <a:ext cx="4906435" cy="6858000"/>
          </a:xfrm>
        </p:spPr>
        <p:txBody>
          <a:bodyPr lIns="180000" tIns="180000" rIns="180000">
            <a:no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lang="fi-FI" sz="1333" b="0" i="0" smtClean="0">
                <a:solidFill>
                  <a:schemeClr val="bg1"/>
                </a:solidFill>
                <a:effectLst/>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a:t>
            </a:r>
            <a:br>
              <a:rPr lang="fi-FI"/>
            </a:br>
            <a:r>
              <a:rPr lang="fi-FI"/>
              <a:t>on 10,2 x 14,3 cm.</a:t>
            </a:r>
          </a:p>
        </p:txBody>
      </p:sp>
      <p:sp>
        <p:nvSpPr>
          <p:cNvPr id="12" name="Tekstin paikkamerkki 2">
            <a:extLst>
              <a:ext uri="{FF2B5EF4-FFF2-40B4-BE49-F238E27FC236}">
                <a16:creationId xmlns:a16="http://schemas.microsoft.com/office/drawing/2014/main" id="{7B75B78D-FF90-4001-8307-6C1B603FD8B2}"/>
              </a:ext>
            </a:extLst>
          </p:cNvPr>
          <p:cNvSpPr>
            <a:spLocks noGrp="1"/>
          </p:cNvSpPr>
          <p:nvPr>
            <p:ph type="body" sz="quarter" idx="17"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6" name="Picture 5" descr="Logo: Turku Åb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2941" y="1061075"/>
            <a:ext cx="1826787" cy="957077"/>
          </a:xfrm>
          <a:prstGeom prst="rect">
            <a:avLst/>
          </a:prstGeom>
        </p:spPr>
      </p:pic>
    </p:spTree>
    <p:extLst>
      <p:ext uri="{BB962C8B-B14F-4D97-AF65-F5344CB8AC3E}">
        <p14:creationId xmlns:p14="http://schemas.microsoft.com/office/powerpoint/2010/main" val="3729422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väliotsikko väritaustalla">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879501" y="1200006"/>
            <a:ext cx="10433001" cy="4457989"/>
          </a:xfrm>
        </p:spPr>
        <p:txBody>
          <a:bodyPr anchor="ctr" anchorCtr="0">
            <a:noAutofit/>
          </a:bodyPr>
          <a:lstStyle>
            <a:lvl1pPr algn="ctr">
              <a:lnSpc>
                <a:spcPct val="90000"/>
              </a:lnSpc>
              <a:defRPr sz="7466">
                <a:solidFill>
                  <a:schemeClr val="bg1"/>
                </a:solidFill>
              </a:defRPr>
            </a:lvl1pPr>
          </a:lstStyle>
          <a:p>
            <a:r>
              <a:rPr lang="fi-FI"/>
              <a:t>Muokkaa väliotsikkoa napsauttamalla</a:t>
            </a:r>
            <a:endParaRPr lang="en-US"/>
          </a:p>
        </p:txBody>
      </p:sp>
      <p:pic>
        <p:nvPicPr>
          <p:cNvPr id="7" name="Picture 6">
            <a:extLst>
              <a:ext uri="{FF2B5EF4-FFF2-40B4-BE49-F238E27FC236}">
                <a16:creationId xmlns:a16="http://schemas.microsoft.com/office/drawing/2014/main" id="{1D661BE5-DDE9-4966-965A-0AFA3A9ABD7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264719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 Iso väliotsikko kuvan päällä">
    <p:bg>
      <p:bgPr>
        <a:solidFill>
          <a:schemeClr val="bg1"/>
        </a:solidFill>
        <a:effectLst/>
      </p:bgPr>
    </p:bg>
    <p:spTree>
      <p:nvGrpSpPr>
        <p:cNvPr id="1" name=""/>
        <p:cNvGrpSpPr/>
        <p:nvPr/>
      </p:nvGrpSpPr>
      <p:grpSpPr>
        <a:xfrm>
          <a:off x="0" y="0"/>
          <a:ext cx="0" cy="0"/>
          <a:chOff x="0" y="0"/>
          <a:chExt cx="0" cy="0"/>
        </a:xfrm>
      </p:grpSpPr>
      <p:sp>
        <p:nvSpPr>
          <p:cNvPr id="5" name="Kuvan paikkamerkki 2">
            <a:extLst>
              <a:ext uri="{FF2B5EF4-FFF2-40B4-BE49-F238E27FC236}">
                <a16:creationId xmlns:a16="http://schemas.microsoft.com/office/drawing/2014/main" id="{6BB53CD9-1364-4369-A795-7748F443FEEB}"/>
              </a:ext>
            </a:extLst>
          </p:cNvPr>
          <p:cNvSpPr>
            <a:spLocks noGrp="1"/>
          </p:cNvSpPr>
          <p:nvPr>
            <p:ph type="pic" sz="quarter" idx="13" hasCustomPrompt="1"/>
          </p:nvPr>
        </p:nvSpPr>
        <p:spPr>
          <a:xfrm>
            <a:off x="1" y="0"/>
            <a:ext cx="12192001" cy="6858000"/>
          </a:xfrm>
        </p:spPr>
        <p:txBody>
          <a:bodyPr lIns="252000" tIns="252000" rIns="252000" bIns="252000" anchor="b" anchorCtr="0">
            <a:normAutofit/>
          </a:bodyPr>
          <a:lstStyle>
            <a:lvl1pPr marL="0" indent="0" algn="l">
              <a:lnSpc>
                <a:spcPct val="114000"/>
              </a:lnSpc>
              <a:spcAft>
                <a:spcPts val="0"/>
              </a:spcAft>
              <a:buNone/>
              <a:defRPr sz="1467"/>
            </a:lvl1pPr>
          </a:lstStyle>
          <a:p>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14,3 cm. Kuvasuhde 16:9.</a:t>
            </a:r>
          </a:p>
        </p:txBody>
      </p:sp>
      <p:sp>
        <p:nvSpPr>
          <p:cNvPr id="4" name="Tekstin paikkamerkki 2">
            <a:extLst>
              <a:ext uri="{FF2B5EF4-FFF2-40B4-BE49-F238E27FC236}">
                <a16:creationId xmlns:a16="http://schemas.microsoft.com/office/drawing/2014/main" id="{410E57AC-F052-4EB4-91E4-68D1C8D2F347}"/>
              </a:ext>
            </a:extLst>
          </p:cNvPr>
          <p:cNvSpPr>
            <a:spLocks noGrp="1"/>
          </p:cNvSpPr>
          <p:nvPr>
            <p:ph type="body" sz="quarter" idx="16" hasCustomPrompt="1"/>
          </p:nvPr>
        </p:nvSpPr>
        <p:spPr>
          <a:xfrm>
            <a:off x="10596638"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2" name="Otsikko 1">
            <a:extLst>
              <a:ext uri="{FF2B5EF4-FFF2-40B4-BE49-F238E27FC236}">
                <a16:creationId xmlns:a16="http://schemas.microsoft.com/office/drawing/2014/main" id="{9C77320A-281E-4200-BCF9-5CC0B2AF28D7}"/>
              </a:ext>
            </a:extLst>
          </p:cNvPr>
          <p:cNvSpPr>
            <a:spLocks noGrp="1"/>
          </p:cNvSpPr>
          <p:nvPr>
            <p:ph type="title" hasCustomPrompt="1"/>
          </p:nvPr>
        </p:nvSpPr>
        <p:spPr>
          <a:xfrm>
            <a:off x="556590" y="614305"/>
            <a:ext cx="6116436" cy="1971126"/>
          </a:xfrm>
          <a:solidFill>
            <a:schemeClr val="tx2"/>
          </a:solidFill>
        </p:spPr>
        <p:txBody>
          <a:bodyPr wrap="square" lIns="252000" tIns="252000" rIns="72000" bIns="180000" anchor="ctr" anchorCtr="0">
            <a:spAutoFit/>
          </a:bodyPr>
          <a:lstStyle>
            <a:lvl1pPr>
              <a:lnSpc>
                <a:spcPct val="85000"/>
              </a:lnSpc>
              <a:defRPr sz="5867">
                <a:solidFill>
                  <a:schemeClr val="bg1"/>
                </a:solidFill>
              </a:defRPr>
            </a:lvl1pPr>
          </a:lstStyle>
          <a:p>
            <a:r>
              <a:rPr lang="fi-FI"/>
              <a:t>Väliotsikko kuvan päällä</a:t>
            </a:r>
          </a:p>
        </p:txBody>
      </p:sp>
    </p:spTree>
    <p:extLst>
      <p:ext uri="{BB962C8B-B14F-4D97-AF65-F5344CB8AC3E}">
        <p14:creationId xmlns:p14="http://schemas.microsoft.com/office/powerpoint/2010/main" val="2745453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eksti">
    <p:bg>
      <p:bgPr>
        <a:solidFill>
          <a:schemeClr val="bg1"/>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904424" y="746064"/>
            <a:ext cx="10435091" cy="715331"/>
          </a:xfrm>
          <a:prstGeom prst="rect">
            <a:avLst/>
          </a:prstGeom>
        </p:spPr>
        <p:txBody>
          <a:bodyPr vert="horz" lIns="0" tIns="0" rIns="0" bIns="0" rtlCol="0" anchor="ctr" anchorCtr="0">
            <a:noAutofit/>
          </a:bodyPr>
          <a:lstStyle>
            <a:lvl1pPr>
              <a:lnSpc>
                <a:spcPct val="85000"/>
              </a:lnSpc>
              <a:defRPr sz="4800">
                <a:solidFill>
                  <a:schemeClr val="tx2"/>
                </a:solidFill>
              </a:defRPr>
            </a:lvl1pPr>
          </a:lstStyle>
          <a:p>
            <a:r>
              <a:rPr lang="fi-FI"/>
              <a:t>Muokkaa otsikkoa napsauttamalla</a:t>
            </a:r>
            <a:endParaRPr lang="en-US"/>
          </a:p>
        </p:txBody>
      </p:sp>
      <p:sp>
        <p:nvSpPr>
          <p:cNvPr id="4" name="Text Placeholder 2"/>
          <p:cNvSpPr>
            <a:spLocks noGrp="1"/>
          </p:cNvSpPr>
          <p:nvPr>
            <p:ph type="body" idx="1" hasCustomPrompt="1"/>
          </p:nvPr>
        </p:nvSpPr>
        <p:spPr>
          <a:xfrm>
            <a:off x="904423" y="1677090"/>
            <a:ext cx="10435092" cy="4217885"/>
          </a:xfrm>
          <a:prstGeom prst="rect">
            <a:avLst/>
          </a:prstGeom>
        </p:spPr>
        <p:txBody>
          <a:bodyPr vert="horz" lIns="0" tIns="45720" rIns="0" bIns="45720" rtlCol="0">
            <a:noAutofit/>
          </a:bodyPr>
          <a:lstStyle>
            <a:lvl1pPr marL="239178" indent="-239178">
              <a:lnSpc>
                <a:spcPct val="107000"/>
              </a:lnSpc>
              <a:spcAft>
                <a:spcPts val="1067"/>
              </a:spcAft>
              <a:buFont typeface="Arial"/>
              <a:buChar char="•"/>
              <a:defRPr sz="2400"/>
            </a:lvl1pPr>
            <a:lvl2pPr marL="719982" indent="-239994">
              <a:lnSpc>
                <a:spcPct val="107000"/>
              </a:lnSpc>
              <a:spcAft>
                <a:spcPts val="1067"/>
              </a:spcAft>
              <a:buFont typeface="Lucida Grande"/>
              <a:buChar char="–"/>
              <a:defRPr sz="2000"/>
            </a:lvl2pPr>
            <a:lvl3pPr marL="1199970" indent="-239994">
              <a:lnSpc>
                <a:spcPct val="107000"/>
              </a:lnSpc>
              <a:spcAft>
                <a:spcPts val="1067"/>
              </a:spcAft>
              <a:buSzPct val="60000"/>
              <a:buFont typeface="Courier New"/>
              <a:buChar char="o"/>
              <a:defRPr sz="1600"/>
            </a:lvl3pPr>
            <a:lvl4pPr marL="1679958" indent="-239994">
              <a:lnSpc>
                <a:spcPct val="107000"/>
              </a:lnSpc>
              <a:spcAft>
                <a:spcPts val="1067"/>
              </a:spcAft>
              <a:buSzPct val="100000"/>
              <a:buFont typeface="Lucida Grande"/>
              <a:buChar char="–"/>
              <a:defRPr sz="1600"/>
            </a:lvl4pPr>
            <a:lvl5pPr marL="2159946">
              <a:lnSpc>
                <a:spcPct val="107000"/>
              </a:lnSpc>
              <a:spcAft>
                <a:spcPts val="1067"/>
              </a:spcAft>
              <a:defRPr sz="1333"/>
            </a:lvl5pPr>
          </a:lstStyle>
          <a:p>
            <a:pPr lvl="0"/>
            <a:r>
              <a:rPr lang="fi-FI"/>
              <a:t>Muokkaa tekstiä napsauttamalla. Voit siirtää tekstilaatikoita ylemmäs tai alemmas otsikon pituuden ja sisältötekstin määrän mukaan. </a:t>
            </a:r>
          </a:p>
          <a:p>
            <a:pPr lvl="1"/>
            <a:r>
              <a:rPr lang="fi-FI"/>
              <a:t>toinen taso</a:t>
            </a:r>
          </a:p>
          <a:p>
            <a:pPr lvl="2"/>
            <a:r>
              <a:rPr lang="fi-FI"/>
              <a:t>kolmas taso</a:t>
            </a:r>
          </a:p>
          <a:p>
            <a:pPr lvl="3"/>
            <a:r>
              <a:rPr lang="fi-FI"/>
              <a:t>neljäs taso</a:t>
            </a:r>
          </a:p>
          <a:p>
            <a:pPr lvl="4"/>
            <a:r>
              <a:rPr lang="fi-FI"/>
              <a:t>viides taso</a:t>
            </a:r>
            <a:endParaRPr lang="en-US"/>
          </a:p>
        </p:txBody>
      </p:sp>
      <p:pic>
        <p:nvPicPr>
          <p:cNvPr id="6" name="Picture 6">
            <a:extLst>
              <a:ext uri="{FF2B5EF4-FFF2-40B4-BE49-F238E27FC236}">
                <a16:creationId xmlns:a16="http://schemas.microsoft.com/office/drawing/2014/main" id="{521A838D-1252-4382-B14F-424E055BE4F1}"/>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64475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 teksti + kuv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6952232" y="0"/>
            <a:ext cx="5239769" cy="6858000"/>
          </a:xfrm>
        </p:spPr>
        <p:txBody>
          <a:bodyPr lIns="216000" tIns="216000" rIns="180000">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333"/>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a:t>
            </a:r>
            <a:br>
              <a:rPr lang="fi-FI"/>
            </a:br>
            <a:r>
              <a:rPr lang="fi-FI"/>
              <a:t>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a:t>
            </a:r>
            <a:br>
              <a:rPr lang="fi-FI"/>
            </a:br>
            <a:r>
              <a:rPr lang="fi-FI"/>
              <a:t> </a:t>
            </a:r>
            <a:br>
              <a:rPr lang="fi-FI"/>
            </a:br>
            <a:r>
              <a:rPr lang="fi-FI"/>
              <a:t>Jos käytät </a:t>
            </a:r>
            <a:r>
              <a:rPr lang="fi-FI" err="1"/>
              <a:t>Kameleo</a:t>
            </a:r>
            <a:r>
              <a:rPr lang="fi-FI"/>
              <a:t>-järjestelmää, kuvakoko on 10,9 x 14,3 cm.</a:t>
            </a:r>
          </a:p>
        </p:txBody>
      </p:sp>
      <p:sp>
        <p:nvSpPr>
          <p:cNvPr id="8" name="Tekstin paikkamerkki 2">
            <a:extLst>
              <a:ext uri="{FF2B5EF4-FFF2-40B4-BE49-F238E27FC236}">
                <a16:creationId xmlns:a16="http://schemas.microsoft.com/office/drawing/2014/main" id="{5DBEC439-60DC-4E06-AF8F-66E0FE2BDB55}"/>
              </a:ext>
            </a:extLst>
          </p:cNvPr>
          <p:cNvSpPr>
            <a:spLocks noGrp="1"/>
          </p:cNvSpPr>
          <p:nvPr>
            <p:ph type="body" sz="quarter" idx="17" hasCustomPrompt="1"/>
          </p:nvPr>
        </p:nvSpPr>
        <p:spPr>
          <a:xfrm>
            <a:off x="10587540" y="6371282"/>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pic>
        <p:nvPicPr>
          <p:cNvPr id="11" name="Picture 6">
            <a:extLst>
              <a:ext uri="{FF2B5EF4-FFF2-40B4-BE49-F238E27FC236}">
                <a16:creationId xmlns:a16="http://schemas.microsoft.com/office/drawing/2014/main" id="{370B1FCA-6282-417C-B11A-C5C7814FE89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2835888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 teksti + 2 kuvaa">
    <p:bg>
      <p:bgPr>
        <a:solidFill>
          <a:schemeClr val="bg1"/>
        </a:solidFill>
        <a:effectLst/>
      </p:bgPr>
    </p:bg>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a:xfrm>
            <a:off x="872755" y="714560"/>
            <a:ext cx="5714699" cy="1443296"/>
          </a:xfrm>
          <a:prstGeom prst="rect">
            <a:avLst/>
          </a:prstGeom>
        </p:spPr>
        <p:txBody>
          <a:bodyPr vert="horz" lIns="0" tIns="0" rIns="0" bIns="0" rtlCol="0" anchor="b" anchorCtr="0">
            <a:noAutofit/>
          </a:bodyPr>
          <a:lstStyle>
            <a:lvl1pPr>
              <a:lnSpc>
                <a:spcPct val="85000"/>
              </a:lnSpc>
              <a:defRPr sz="4800">
                <a:solidFill>
                  <a:schemeClr val="tx2"/>
                </a:solidFill>
              </a:defRPr>
            </a:lvl1pPr>
          </a:lstStyle>
          <a:p>
            <a:r>
              <a:rPr lang="fi-FI"/>
              <a:t>Muokkaa otsikkoa napsauttamalla</a:t>
            </a:r>
            <a:endParaRPr lang="en-US"/>
          </a:p>
        </p:txBody>
      </p:sp>
      <p:sp>
        <p:nvSpPr>
          <p:cNvPr id="10" name="Text Placeholder 9">
            <a:extLst>
              <a:ext uri="{FF2B5EF4-FFF2-40B4-BE49-F238E27FC236}">
                <a16:creationId xmlns:a16="http://schemas.microsoft.com/office/drawing/2014/main" id="{56F31A14-407D-4A10-A184-2212C79BACC1}"/>
              </a:ext>
            </a:extLst>
          </p:cNvPr>
          <p:cNvSpPr>
            <a:spLocks noGrp="1"/>
          </p:cNvSpPr>
          <p:nvPr>
            <p:ph type="body" sz="quarter" idx="12" hasCustomPrompt="1"/>
          </p:nvPr>
        </p:nvSpPr>
        <p:spPr>
          <a:xfrm>
            <a:off x="872754" y="2331307"/>
            <a:ext cx="5714700" cy="3479115"/>
          </a:xfrm>
          <a:noFill/>
        </p:spPr>
        <p:txBody>
          <a:bodyPr lIns="0" tIns="0" rIns="0" bIns="0">
            <a:noAutofit/>
          </a:bodyPr>
          <a:lstStyle>
            <a:lvl1pPr marL="239994" indent="-239994">
              <a:lnSpc>
                <a:spcPct val="107000"/>
              </a:lnSpc>
              <a:spcAft>
                <a:spcPts val="800"/>
              </a:spcAft>
              <a:buFont typeface="Arial" panose="020B0604020202020204" pitchFamily="34" charset="0"/>
              <a:buChar char="•"/>
              <a:defRPr sz="2133" baseline="0">
                <a:solidFill>
                  <a:schemeClr val="tx1"/>
                </a:solidFill>
              </a:defRPr>
            </a:lvl1pPr>
            <a:lvl2pPr marL="719982" indent="-239994">
              <a:lnSpc>
                <a:spcPct val="107000"/>
              </a:lnSpc>
              <a:spcAft>
                <a:spcPts val="800"/>
              </a:spcAft>
              <a:buFont typeface="Arial" panose="020B0604020202020204" pitchFamily="34" charset="0"/>
              <a:buChar char="–"/>
              <a:defRPr sz="1867" baseline="0">
                <a:solidFill>
                  <a:schemeClr val="tx1"/>
                </a:solidFill>
              </a:defRPr>
            </a:lvl2pPr>
            <a:lvl3pPr marL="479988" indent="-239994">
              <a:lnSpc>
                <a:spcPts val="2933"/>
              </a:lnSpc>
              <a:buSzPct val="90000"/>
              <a:buFont typeface="Lucida Grande"/>
              <a:buChar char="-"/>
              <a:defRPr sz="2400" baseline="0"/>
            </a:lvl3pPr>
            <a:lvl4pPr>
              <a:lnSpc>
                <a:spcPts val="2533"/>
              </a:lnSpc>
              <a:defRPr sz="2133"/>
            </a:lvl4pPr>
            <a:lvl5pPr>
              <a:lnSpc>
                <a:spcPts val="2533"/>
              </a:lnSpc>
              <a:defRPr sz="2133"/>
            </a:lvl5pPr>
          </a:lstStyle>
          <a:p>
            <a:pPr lvl="0"/>
            <a:r>
              <a:rPr lang="fi-FI"/>
              <a:t>Muokkaa tekstiä napsauttamalla. Voit siirtää tekstilaatikoita ylemmäs tai alemmas otsikon pituuden ja sisältötekstin määrän mukaan.</a:t>
            </a:r>
          </a:p>
          <a:p>
            <a:pPr lvl="1"/>
            <a:r>
              <a:rPr lang="fi-FI"/>
              <a:t>Toinen taso</a:t>
            </a:r>
          </a:p>
        </p:txBody>
      </p:sp>
      <p:sp>
        <p:nvSpPr>
          <p:cNvPr id="9" name="Kuvan paikkamerkki 2">
            <a:extLst>
              <a:ext uri="{FF2B5EF4-FFF2-40B4-BE49-F238E27FC236}">
                <a16:creationId xmlns:a16="http://schemas.microsoft.com/office/drawing/2014/main" id="{5D08F5D4-B30E-481D-8F0A-A67744EE110B}"/>
              </a:ext>
            </a:extLst>
          </p:cNvPr>
          <p:cNvSpPr>
            <a:spLocks noGrp="1"/>
          </p:cNvSpPr>
          <p:nvPr>
            <p:ph type="pic" sz="quarter" idx="13" hasCustomPrompt="1"/>
          </p:nvPr>
        </p:nvSpPr>
        <p:spPr>
          <a:xfrm>
            <a:off x="6858656" y="446781"/>
            <a:ext cx="5040000" cy="2784000"/>
          </a:xfrm>
        </p:spPr>
        <p:txBody>
          <a:bodyPr lIns="144000" tIns="0" rIns="144000" anchor="ctr" anchorCtr="0">
            <a:no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1" name="Tekstin paikkamerkki 2">
            <a:extLst>
              <a:ext uri="{FF2B5EF4-FFF2-40B4-BE49-F238E27FC236}">
                <a16:creationId xmlns:a16="http://schemas.microsoft.com/office/drawing/2014/main" id="{9EDF4FB6-C203-4B5B-B8C6-D2C927FAEDE6}"/>
              </a:ext>
            </a:extLst>
          </p:cNvPr>
          <p:cNvSpPr>
            <a:spLocks noGrp="1"/>
          </p:cNvSpPr>
          <p:nvPr>
            <p:ph type="body" sz="quarter" idx="16" hasCustomPrompt="1"/>
          </p:nvPr>
        </p:nvSpPr>
        <p:spPr>
          <a:xfrm>
            <a:off x="9163664" y="3270046"/>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sp>
        <p:nvSpPr>
          <p:cNvPr id="12" name="Kuvan paikkamerkki 2">
            <a:extLst>
              <a:ext uri="{FF2B5EF4-FFF2-40B4-BE49-F238E27FC236}">
                <a16:creationId xmlns:a16="http://schemas.microsoft.com/office/drawing/2014/main" id="{1747F73E-808D-4F4D-B519-9D3F19B14171}"/>
              </a:ext>
            </a:extLst>
          </p:cNvPr>
          <p:cNvSpPr>
            <a:spLocks noGrp="1"/>
          </p:cNvSpPr>
          <p:nvPr>
            <p:ph type="pic" sz="quarter" idx="17" hasCustomPrompt="1"/>
          </p:nvPr>
        </p:nvSpPr>
        <p:spPr>
          <a:xfrm>
            <a:off x="6858656" y="3614597"/>
            <a:ext cx="5040000" cy="2784000"/>
          </a:xfrm>
        </p:spPr>
        <p:txBody>
          <a:bodyPr lIns="144000" tIns="0" rIns="144000" anchor="ctr" anchorCtr="0">
            <a:normAutofit/>
          </a:bodyPr>
          <a:lstStyle>
            <a:lvl1pPr marL="0" marR="0" indent="0" algn="l" defTabSz="609585" rtl="0" eaLnBrk="1" fontAlgn="auto" latinLnBrk="0" hangingPunct="1">
              <a:lnSpc>
                <a:spcPct val="100000"/>
              </a:lnSpc>
              <a:spcBef>
                <a:spcPts val="0"/>
              </a:spcBef>
              <a:spcAft>
                <a:spcPts val="0"/>
              </a:spcAft>
              <a:buClrTx/>
              <a:buSzTx/>
              <a:buFont typeface="Arial"/>
              <a:buNone/>
              <a:tabLst/>
              <a:defRPr sz="1133"/>
            </a:lvl1pPr>
          </a:lstStyle>
          <a:p>
            <a:pPr marL="0" marR="0" lvl="0" indent="0" algn="l" defTabSz="609585" rtl="0" eaLnBrk="1" fontAlgn="auto" latinLnBrk="0" hangingPunct="1">
              <a:lnSpc>
                <a:spcPct val="100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10,5 x 5,8 cm.</a:t>
            </a:r>
          </a:p>
        </p:txBody>
      </p:sp>
      <p:sp>
        <p:nvSpPr>
          <p:cNvPr id="14" name="Tekstin paikkamerkki 2">
            <a:extLst>
              <a:ext uri="{FF2B5EF4-FFF2-40B4-BE49-F238E27FC236}">
                <a16:creationId xmlns:a16="http://schemas.microsoft.com/office/drawing/2014/main" id="{C3FFB981-5C4F-420D-A592-673A569A8858}"/>
              </a:ext>
            </a:extLst>
          </p:cNvPr>
          <p:cNvSpPr>
            <a:spLocks noGrp="1"/>
          </p:cNvSpPr>
          <p:nvPr>
            <p:ph type="body" sz="quarter" idx="18" hasCustomPrompt="1"/>
          </p:nvPr>
        </p:nvSpPr>
        <p:spPr>
          <a:xfrm>
            <a:off x="9163664" y="6437862"/>
            <a:ext cx="2734992" cy="205965"/>
          </a:xfrm>
        </p:spPr>
        <p:txBody>
          <a:bodyPr lIns="0" tIns="0" rIns="0" bIns="0" anchor="b" anchorCtr="0">
            <a:noAutofit/>
          </a:bodyPr>
          <a:lstStyle>
            <a:lvl1pPr marL="0" indent="0" algn="r">
              <a:lnSpc>
                <a:spcPct val="90000"/>
              </a:lnSpc>
              <a:spcAft>
                <a:spcPts val="0"/>
              </a:spcAft>
              <a:buNone/>
              <a:defRPr sz="1067"/>
            </a:lvl1pPr>
          </a:lstStyle>
          <a:p>
            <a:pPr lvl="0"/>
            <a:r>
              <a:rPr lang="fi-FI"/>
              <a:t>Kuva: Kuvaajan nimi </a:t>
            </a:r>
          </a:p>
        </p:txBody>
      </p:sp>
      <p:pic>
        <p:nvPicPr>
          <p:cNvPr id="15" name="Picture 6">
            <a:extLst>
              <a:ext uri="{FF2B5EF4-FFF2-40B4-BE49-F238E27FC236}">
                <a16:creationId xmlns:a16="http://schemas.microsoft.com/office/drawing/2014/main" id="{040AB88C-9E1A-4808-AFA6-74B3C206EB00}"/>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2739"/>
          <a:stretch/>
        </p:blipFill>
        <p:spPr>
          <a:xfrm>
            <a:off x="342285" y="5894975"/>
            <a:ext cx="508503" cy="713620"/>
          </a:xfrm>
          <a:prstGeom prst="rect">
            <a:avLst/>
          </a:prstGeom>
        </p:spPr>
      </p:pic>
    </p:spTree>
    <p:extLst>
      <p:ext uri="{BB962C8B-B14F-4D97-AF65-F5344CB8AC3E}">
        <p14:creationId xmlns:p14="http://schemas.microsoft.com/office/powerpoint/2010/main" val="2065378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kollaasi (3 kuvaa)">
    <p:bg>
      <p:bgPr>
        <a:solidFill>
          <a:schemeClr val="bg1"/>
        </a:solidFill>
        <a:effectLst/>
      </p:bgPr>
    </p:bg>
    <p:spTree>
      <p:nvGrpSpPr>
        <p:cNvPr id="1" name=""/>
        <p:cNvGrpSpPr/>
        <p:nvPr/>
      </p:nvGrpSpPr>
      <p:grpSpPr>
        <a:xfrm>
          <a:off x="0" y="0"/>
          <a:ext cx="0" cy="0"/>
          <a:chOff x="0" y="0"/>
          <a:chExt cx="0" cy="0"/>
        </a:xfrm>
      </p:grpSpPr>
      <p:sp>
        <p:nvSpPr>
          <p:cNvPr id="9" name="Kuvan paikkamerkki 8">
            <a:extLst>
              <a:ext uri="{FF2B5EF4-FFF2-40B4-BE49-F238E27FC236}">
                <a16:creationId xmlns:a16="http://schemas.microsoft.com/office/drawing/2014/main" id="{5EEDD00B-46CD-4983-8E22-87F37B6FDDDB}"/>
              </a:ext>
            </a:extLst>
          </p:cNvPr>
          <p:cNvSpPr>
            <a:spLocks noGrp="1"/>
          </p:cNvSpPr>
          <p:nvPr>
            <p:ph type="pic" sz="quarter" idx="11" hasCustomPrompt="1"/>
          </p:nvPr>
        </p:nvSpPr>
        <p:spPr>
          <a:xfrm>
            <a:off x="140262" y="151051"/>
            <a:ext cx="5813037" cy="6543165"/>
          </a:xfrm>
        </p:spPr>
        <p:txBody>
          <a:bodyPr lIns="144000" tIns="144000" rIns="144000" anchor="t" anchorCtr="1">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 x 13,7 cm.</a:t>
            </a:r>
          </a:p>
        </p:txBody>
      </p:sp>
      <p:sp>
        <p:nvSpPr>
          <p:cNvPr id="14" name="Tekstin paikkamerkki 2">
            <a:extLst>
              <a:ext uri="{FF2B5EF4-FFF2-40B4-BE49-F238E27FC236}">
                <a16:creationId xmlns:a16="http://schemas.microsoft.com/office/drawing/2014/main" id="{FFA53543-86C7-4C7E-A6AB-7B6F2098B992}"/>
              </a:ext>
            </a:extLst>
          </p:cNvPr>
          <p:cNvSpPr>
            <a:spLocks noGrp="1"/>
          </p:cNvSpPr>
          <p:nvPr>
            <p:ph type="body" sz="quarter" idx="21" hasCustomPrompt="1"/>
          </p:nvPr>
        </p:nvSpPr>
        <p:spPr>
          <a:xfrm>
            <a:off x="266849" y="6322016"/>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sp>
        <p:nvSpPr>
          <p:cNvPr id="6" name="Kuvan paikkamerkki 8">
            <a:extLst>
              <a:ext uri="{FF2B5EF4-FFF2-40B4-BE49-F238E27FC236}">
                <a16:creationId xmlns:a16="http://schemas.microsoft.com/office/drawing/2014/main" id="{F04BCD48-6335-43D6-87AA-F4DBB59CA9F4}"/>
              </a:ext>
            </a:extLst>
          </p:cNvPr>
          <p:cNvSpPr>
            <a:spLocks noGrp="1"/>
          </p:cNvSpPr>
          <p:nvPr>
            <p:ph type="pic" sz="quarter" idx="13" hasCustomPrompt="1"/>
          </p:nvPr>
        </p:nvSpPr>
        <p:spPr>
          <a:xfrm>
            <a:off x="6109261" y="151051"/>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3" name="Tekstin paikkamerkki 2">
            <a:extLst>
              <a:ext uri="{FF2B5EF4-FFF2-40B4-BE49-F238E27FC236}">
                <a16:creationId xmlns:a16="http://schemas.microsoft.com/office/drawing/2014/main" id="{D3404D98-E1C1-42E5-BFB0-40ED50A240DE}"/>
              </a:ext>
            </a:extLst>
          </p:cNvPr>
          <p:cNvSpPr>
            <a:spLocks noGrp="1"/>
          </p:cNvSpPr>
          <p:nvPr>
            <p:ph type="body" sz="quarter" idx="20" hasCustomPrompt="1"/>
          </p:nvPr>
        </p:nvSpPr>
        <p:spPr>
          <a:xfrm>
            <a:off x="10536886" y="2969724"/>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
        <p:nvSpPr>
          <p:cNvPr id="8" name="Kuvan paikkamerkki 8">
            <a:extLst>
              <a:ext uri="{FF2B5EF4-FFF2-40B4-BE49-F238E27FC236}">
                <a16:creationId xmlns:a16="http://schemas.microsoft.com/office/drawing/2014/main" id="{B2961B63-BCE8-420E-B85A-9561A8D30056}"/>
              </a:ext>
            </a:extLst>
          </p:cNvPr>
          <p:cNvSpPr>
            <a:spLocks noGrp="1"/>
          </p:cNvSpPr>
          <p:nvPr>
            <p:ph type="pic" sz="quarter" idx="15" hasCustomPrompt="1"/>
          </p:nvPr>
        </p:nvSpPr>
        <p:spPr>
          <a:xfrm>
            <a:off x="6109263" y="3497416"/>
            <a:ext cx="5918400" cy="3196800"/>
          </a:xfrm>
        </p:spPr>
        <p:txBody>
          <a:bodyPr lIns="144000" tIns="126000" rIns="108000">
            <a:normAutofit/>
          </a:bodyPr>
          <a:lstStyle>
            <a:lvl1pPr marL="0" marR="0" indent="0" algn="l" defTabSz="609585" rtl="0" eaLnBrk="1" fontAlgn="auto" latinLnBrk="0" hangingPunct="1">
              <a:lnSpc>
                <a:spcPct val="100000"/>
              </a:lnSpc>
              <a:spcBef>
                <a:spcPts val="0"/>
              </a:spcBef>
              <a:spcAft>
                <a:spcPts val="1600"/>
              </a:spcAft>
              <a:buClrTx/>
              <a:buSzTx/>
              <a:buFont typeface="Arial"/>
              <a:buNone/>
              <a:tabLst/>
              <a:defRPr sz="1200"/>
            </a:lvl1pPr>
          </a:lstStyle>
          <a:p>
            <a:pPr marL="0" marR="0" lvl="0" indent="0" algn="l" defTabSz="609585" rtl="0" eaLnBrk="1" fontAlgn="auto" latinLnBrk="0" hangingPunct="1">
              <a:lnSpc>
                <a:spcPct val="100000"/>
              </a:lnSpc>
              <a:spcBef>
                <a:spcPts val="0"/>
              </a:spcBef>
              <a:spcAft>
                <a:spcPts val="160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r>
              <a:rPr lang="fi-FI"/>
              <a:t>Jos käytät </a:t>
            </a:r>
            <a:r>
              <a:rPr lang="fi-FI" err="1"/>
              <a:t>Kameleo</a:t>
            </a:r>
            <a:r>
              <a:rPr lang="fi-FI"/>
              <a:t>-järjestelmää, kuvakoko on 12,3 x 6,7 cm.</a:t>
            </a:r>
          </a:p>
        </p:txBody>
      </p:sp>
      <p:sp>
        <p:nvSpPr>
          <p:cNvPr id="12" name="Tekstin paikkamerkki 2">
            <a:extLst>
              <a:ext uri="{FF2B5EF4-FFF2-40B4-BE49-F238E27FC236}">
                <a16:creationId xmlns:a16="http://schemas.microsoft.com/office/drawing/2014/main" id="{E85BA919-9FE2-4B09-8654-3A39277A4559}"/>
              </a:ext>
            </a:extLst>
          </p:cNvPr>
          <p:cNvSpPr>
            <a:spLocks noGrp="1"/>
          </p:cNvSpPr>
          <p:nvPr>
            <p:ph type="body" sz="quarter" idx="19" hasCustomPrompt="1"/>
          </p:nvPr>
        </p:nvSpPr>
        <p:spPr>
          <a:xfrm>
            <a:off x="10546720" y="6322016"/>
            <a:ext cx="1378431" cy="256852"/>
          </a:xfrm>
          <a:solidFill>
            <a:schemeClr val="tx1"/>
          </a:solidFill>
        </p:spPr>
        <p:txBody>
          <a:bodyPr wrap="none" lIns="61200" tIns="54000" rIns="72000" bIns="54000" anchor="ctr" anchorCtr="0">
            <a:spAutoFit/>
          </a:bodyPr>
          <a:lstStyle>
            <a:lvl1pPr marL="0" indent="0" algn="r">
              <a:lnSpc>
                <a:spcPct val="90000"/>
              </a:lnSpc>
              <a:spcAft>
                <a:spcPts val="0"/>
              </a:spcAft>
              <a:buNone/>
              <a:defRPr sz="1067">
                <a:solidFill>
                  <a:schemeClr val="bg1"/>
                </a:solidFill>
              </a:defRPr>
            </a:lvl1pPr>
          </a:lstStyle>
          <a:p>
            <a:pPr lvl="0"/>
            <a:r>
              <a:rPr lang="fi-FI"/>
              <a:t>Kuva: Kuvaajan nimi</a:t>
            </a:r>
          </a:p>
        </p:txBody>
      </p:sp>
    </p:spTree>
    <p:extLst>
      <p:ext uri="{BB962C8B-B14F-4D97-AF65-F5344CB8AC3E}">
        <p14:creationId xmlns:p14="http://schemas.microsoft.com/office/powerpoint/2010/main" val="415506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kuva + kuvateksti väritaustalla">
    <p:spTree>
      <p:nvGrpSpPr>
        <p:cNvPr id="1" name=""/>
        <p:cNvGrpSpPr/>
        <p:nvPr/>
      </p:nvGrpSpPr>
      <p:grpSpPr>
        <a:xfrm>
          <a:off x="0" y="0"/>
          <a:ext cx="0" cy="0"/>
          <a:chOff x="0" y="0"/>
          <a:chExt cx="0" cy="0"/>
        </a:xfrm>
      </p:grpSpPr>
      <p:sp>
        <p:nvSpPr>
          <p:cNvPr id="7" name="Tekstin paikkamerkki 2">
            <a:extLst>
              <a:ext uri="{FF2B5EF4-FFF2-40B4-BE49-F238E27FC236}">
                <a16:creationId xmlns:a16="http://schemas.microsoft.com/office/drawing/2014/main" id="{5310E2D3-C2DC-45C6-BB68-45C753318F56}"/>
              </a:ext>
            </a:extLst>
          </p:cNvPr>
          <p:cNvSpPr>
            <a:spLocks noGrp="1"/>
          </p:cNvSpPr>
          <p:nvPr>
            <p:ph type="body" sz="quarter" idx="12" hasCustomPrompt="1"/>
          </p:nvPr>
        </p:nvSpPr>
        <p:spPr>
          <a:xfrm>
            <a:off x="1528549" y="5388677"/>
            <a:ext cx="10193552" cy="1469323"/>
          </a:xfrm>
          <a:noFill/>
        </p:spPr>
        <p:txBody>
          <a:bodyPr wrap="square" lIns="0" tIns="144000" rIns="0" bIns="144000" anchor="ctr" anchorCtr="0">
            <a:noAutofit/>
          </a:bodyPr>
          <a:lstStyle>
            <a:lvl1pPr marL="0" indent="0" algn="r">
              <a:lnSpc>
                <a:spcPct val="100000"/>
              </a:lnSpc>
              <a:spcAft>
                <a:spcPts val="0"/>
              </a:spcAft>
              <a:buFont typeface="Arial" panose="020B0604020202020204" pitchFamily="34" charset="0"/>
              <a:buNone/>
              <a:defRPr sz="2133" b="1">
                <a:solidFill>
                  <a:schemeClr val="bg1"/>
                </a:solidFill>
              </a:defRPr>
            </a:lvl1pPr>
            <a:lvl2pPr>
              <a:lnSpc>
                <a:spcPct val="90000"/>
              </a:lnSpc>
              <a:defRPr sz="1867">
                <a:solidFill>
                  <a:schemeClr val="bg1"/>
                </a:solidFill>
              </a:defRPr>
            </a:lvl2pPr>
            <a:lvl3pPr>
              <a:lnSpc>
                <a:spcPct val="90000"/>
              </a:lnSpc>
              <a:spcAft>
                <a:spcPts val="1067"/>
              </a:spcAft>
              <a:defRPr sz="1467">
                <a:solidFill>
                  <a:schemeClr val="bg1"/>
                </a:solidFill>
              </a:defRPr>
            </a:lvl3pPr>
            <a:lvl4pPr>
              <a:lnSpc>
                <a:spcPct val="90000"/>
              </a:lnSpc>
              <a:spcAft>
                <a:spcPts val="1067"/>
              </a:spcAft>
              <a:defRPr sz="1600">
                <a:solidFill>
                  <a:schemeClr val="bg1"/>
                </a:solidFill>
              </a:defRPr>
            </a:lvl4pPr>
            <a:lvl5pPr>
              <a:lnSpc>
                <a:spcPct val="90000"/>
              </a:lnSpc>
              <a:defRPr sz="1867">
                <a:solidFill>
                  <a:schemeClr val="bg1"/>
                </a:solidFill>
              </a:defRPr>
            </a:lvl5pPr>
          </a:lstStyle>
          <a:p>
            <a:pPr lvl="0"/>
            <a:r>
              <a:rPr lang="fi-FI"/>
              <a:t>Kuvateksti väritaustalla. </a:t>
            </a:r>
            <a:br>
              <a:rPr lang="fi-FI"/>
            </a:br>
            <a:r>
              <a:rPr lang="fi-FI"/>
              <a:t>Voit rajata kuvan korkeutta jos kuvateksti on pitkä. (Kuvan muotoilu &gt; Rajaa) </a:t>
            </a:r>
            <a:br>
              <a:rPr lang="fi-FI"/>
            </a:br>
            <a:r>
              <a:rPr lang="fi-FI"/>
              <a:t>Kuvatekstin oletuskorkeuteen mahtuu korkeintaan kolme riviä tekstiä.</a:t>
            </a:r>
          </a:p>
        </p:txBody>
      </p:sp>
      <p:sp>
        <p:nvSpPr>
          <p:cNvPr id="6" name="Kuvan paikkamerkki 2">
            <a:extLst>
              <a:ext uri="{FF2B5EF4-FFF2-40B4-BE49-F238E27FC236}">
                <a16:creationId xmlns:a16="http://schemas.microsoft.com/office/drawing/2014/main" id="{94FC3E8E-0DC2-45F2-96A6-E8B0DA7542AB}"/>
              </a:ext>
            </a:extLst>
          </p:cNvPr>
          <p:cNvSpPr>
            <a:spLocks noGrp="1"/>
          </p:cNvSpPr>
          <p:nvPr>
            <p:ph type="pic" sz="quarter" idx="13" hasCustomPrompt="1"/>
          </p:nvPr>
        </p:nvSpPr>
        <p:spPr>
          <a:xfrm>
            <a:off x="1" y="0"/>
            <a:ext cx="12192001" cy="5388677"/>
          </a:xfrm>
        </p:spPr>
        <p:txBody>
          <a:bodyPr lIns="252000" tIns="216000" rIns="252000" bIns="252000" anchor="t">
            <a:normAutofit/>
          </a:bodyPr>
          <a:lstStyle>
            <a:lvl1pPr marL="0" marR="0" indent="0" algn="l" defTabSz="609585" rtl="0" eaLnBrk="1" fontAlgn="auto" latinLnBrk="0" hangingPunct="1">
              <a:lnSpc>
                <a:spcPct val="114000"/>
              </a:lnSpc>
              <a:spcBef>
                <a:spcPts val="0"/>
              </a:spcBef>
              <a:spcAft>
                <a:spcPts val="0"/>
              </a:spcAft>
              <a:buClrTx/>
              <a:buSzTx/>
              <a:buFont typeface="Arial"/>
              <a:buNone/>
              <a:tabLst/>
              <a:defRPr sz="1467">
                <a:solidFill>
                  <a:schemeClr val="bg1"/>
                </a:solidFill>
              </a:defRPr>
            </a:lvl1pPr>
          </a:lstStyle>
          <a:p>
            <a:pPr marL="0" marR="0" lvl="0" indent="0" algn="l" defTabSz="609585" rtl="0" eaLnBrk="1" fontAlgn="auto" latinLnBrk="0" hangingPunct="1">
              <a:lnSpc>
                <a:spcPct val="114000"/>
              </a:lnSpc>
              <a:spcBef>
                <a:spcPts val="0"/>
              </a:spcBef>
              <a:spcAft>
                <a:spcPts val="0"/>
              </a:spcAft>
              <a:buClrTx/>
              <a:buSzTx/>
              <a:buFont typeface="Arial"/>
              <a:buNone/>
              <a:tabLst/>
              <a:defRPr/>
            </a:pPr>
            <a:r>
              <a:rPr lang="fi-FI"/>
              <a:t>Klikkaa keskellä olevaa ikonia lisätäksesi kuvan. Kun vaihdat kuvan toiseen, poista ensin alkuperäinen kuva ja lisää uusi kuva jälleen ikonista. Näin diapohjan rajaustoiminto säilyy käytössä. Voit muuttaa kuvan rajausta valitsemalla kuva aktiiviseksi &gt; Muotoile-välilehti &gt; Rajaa. </a:t>
            </a:r>
            <a:br>
              <a:rPr lang="fi-FI"/>
            </a:br>
            <a:br>
              <a:rPr lang="fi-FI"/>
            </a:br>
            <a:r>
              <a:rPr lang="fi-FI"/>
              <a:t>HUOM. Jos kokeilet useampaa kuin yhtä kuvavaihtoehtoa, diapohjaan määritetty lukujärjestys muuttuu. Tämä vaikuttaa </a:t>
            </a:r>
            <a:r>
              <a:rPr lang="fi-FI" b="0" i="0">
                <a:effectLst/>
                <a:latin typeface="Arial" panose="020B0604020202020204" pitchFamily="34" charset="0"/>
              </a:rPr>
              <a:t>ruudunlukijan käyttäjien mahdollisuuteen ymmärtää dian sisältöjä</a:t>
            </a:r>
            <a:r>
              <a:rPr lang="fi-FI"/>
              <a:t>. Palauta alkuperäinen lukujärjestys: 1. Valitse dia aktiiviseksi PowerPointin vasemman laidan esikatselukuvista. 2. Paina dian päällä hiiren oikealla &gt; Asettelu &gt; Valitse dialuettelosta uudelleen käyttöön dian alkuperäinen perustyyli. Perustyylin uudelleenvalinta päivittää dian lukujärjestyksen ja muotoilun vastaamaan alkuperäistä. </a:t>
            </a:r>
            <a:br>
              <a:rPr lang="fi-FI"/>
            </a:br>
            <a:br>
              <a:rPr lang="fi-FI"/>
            </a:br>
            <a:r>
              <a:rPr lang="fi-FI"/>
              <a:t>Jos käytät </a:t>
            </a:r>
            <a:r>
              <a:rPr lang="fi-FI" err="1"/>
              <a:t>Kameleo</a:t>
            </a:r>
            <a:r>
              <a:rPr lang="fi-FI"/>
              <a:t>-järjestelmää, kuvakoko on 25,4 x 11,2 cm.</a:t>
            </a:r>
          </a:p>
        </p:txBody>
      </p:sp>
      <p:sp>
        <p:nvSpPr>
          <p:cNvPr id="9" name="Tekstin paikkamerkki 2">
            <a:extLst>
              <a:ext uri="{FF2B5EF4-FFF2-40B4-BE49-F238E27FC236}">
                <a16:creationId xmlns:a16="http://schemas.microsoft.com/office/drawing/2014/main" id="{73E1C6AB-D5BB-4613-9A4D-55DA83F18F93}"/>
              </a:ext>
            </a:extLst>
          </p:cNvPr>
          <p:cNvSpPr>
            <a:spLocks noGrp="1"/>
          </p:cNvSpPr>
          <p:nvPr>
            <p:ph type="body" sz="quarter" idx="17" hasCustomPrompt="1"/>
          </p:nvPr>
        </p:nvSpPr>
        <p:spPr>
          <a:xfrm>
            <a:off x="134823" y="4981479"/>
            <a:ext cx="1378431" cy="256852"/>
          </a:xfrm>
          <a:solidFill>
            <a:schemeClr val="tx1"/>
          </a:solidFill>
        </p:spPr>
        <p:txBody>
          <a:bodyPr wrap="none" lIns="72000" tIns="54000" rIns="61200" bIns="54000" anchor="ctr" anchorCtr="0">
            <a:spAutoFit/>
          </a:bodyPr>
          <a:lstStyle>
            <a:lvl1pPr marL="0" indent="0" algn="l">
              <a:lnSpc>
                <a:spcPct val="90000"/>
              </a:lnSpc>
              <a:spcAft>
                <a:spcPts val="0"/>
              </a:spcAft>
              <a:buNone/>
              <a:defRPr sz="1067">
                <a:solidFill>
                  <a:schemeClr val="bg1"/>
                </a:solidFill>
              </a:defRPr>
            </a:lvl1pPr>
          </a:lstStyle>
          <a:p>
            <a:pPr lvl="0"/>
            <a:r>
              <a:rPr lang="fi-FI"/>
              <a:t>Kuva: Kuvaajan nimi</a:t>
            </a:r>
          </a:p>
        </p:txBody>
      </p:sp>
      <p:pic>
        <p:nvPicPr>
          <p:cNvPr id="10" name="Picture 6">
            <a:extLst>
              <a:ext uri="{FF2B5EF4-FFF2-40B4-BE49-F238E27FC236}">
                <a16:creationId xmlns:a16="http://schemas.microsoft.com/office/drawing/2014/main" id="{3B4F2E11-9F53-41EC-8132-C0115ACE503D}"/>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3032"/>
          <a:stretch/>
        </p:blipFill>
        <p:spPr>
          <a:xfrm>
            <a:off x="360398" y="5671686"/>
            <a:ext cx="661095" cy="936908"/>
          </a:xfrm>
          <a:prstGeom prst="rect">
            <a:avLst/>
          </a:prstGeom>
        </p:spPr>
      </p:pic>
    </p:spTree>
    <p:extLst>
      <p:ext uri="{BB962C8B-B14F-4D97-AF65-F5344CB8AC3E}">
        <p14:creationId xmlns:p14="http://schemas.microsoft.com/office/powerpoint/2010/main" val="716987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84917" y="1839185"/>
            <a:ext cx="8977843" cy="405579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2" name="Title Placeholder 1"/>
          <p:cNvSpPr>
            <a:spLocks noGrp="1"/>
          </p:cNvSpPr>
          <p:nvPr>
            <p:ph type="title"/>
          </p:nvPr>
        </p:nvSpPr>
        <p:spPr>
          <a:xfrm>
            <a:off x="1179880" y="515211"/>
            <a:ext cx="9882879" cy="988756"/>
          </a:xfrm>
          <a:prstGeom prst="rect">
            <a:avLst/>
          </a:prstGeom>
        </p:spPr>
        <p:txBody>
          <a:bodyPr vert="horz" wrap="square" lIns="0" tIns="0" rIns="0" bIns="0" rtlCol="0" anchor="b">
            <a:noAutofit/>
          </a:bodyPr>
          <a:lstStyle/>
          <a:p>
            <a:r>
              <a:rPr lang="fi-FI"/>
              <a:t>Muokkaa </a:t>
            </a:r>
            <a:r>
              <a:rPr lang="fi-FI" err="1"/>
              <a:t>ots</a:t>
            </a:r>
            <a:r>
              <a:rPr lang="fi-FI"/>
              <a:t>. </a:t>
            </a:r>
            <a:r>
              <a:rPr lang="fi-FI" err="1"/>
              <a:t>perustyyl</a:t>
            </a:r>
            <a:r>
              <a:rPr lang="fi-FI"/>
              <a:t>. </a:t>
            </a:r>
            <a:r>
              <a:rPr lang="fi-FI" err="1"/>
              <a:t>napsautt</a:t>
            </a:r>
            <a:r>
              <a:rPr lang="fi-FI"/>
              <a:t>.</a:t>
            </a:r>
            <a:endParaRPr lang="en-US"/>
          </a:p>
        </p:txBody>
      </p:sp>
    </p:spTree>
    <p:extLst>
      <p:ext uri="{BB962C8B-B14F-4D97-AF65-F5344CB8AC3E}">
        <p14:creationId xmlns:p14="http://schemas.microsoft.com/office/powerpoint/2010/main" val="2242198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609585" rtl="0" eaLnBrk="1" latinLnBrk="0" hangingPunct="1">
        <a:lnSpc>
          <a:spcPts val="4400"/>
        </a:lnSpc>
        <a:spcBef>
          <a:spcPct val="0"/>
        </a:spcBef>
        <a:buNone/>
        <a:defRPr sz="4267" b="1" kern="1200">
          <a:solidFill>
            <a:schemeClr val="tx1"/>
          </a:solidFill>
          <a:latin typeface="Arial"/>
          <a:ea typeface="+mj-ea"/>
          <a:cs typeface="Arial"/>
        </a:defRPr>
      </a:lvl1pPr>
    </p:titleStyle>
    <p:bodyStyle>
      <a:lvl1pPr marL="237061" indent="-237061"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1pPr>
      <a:lvl2pPr marL="767981" indent="-239994" algn="l" defTabSz="609585" rtl="0" eaLnBrk="1" latinLnBrk="0" hangingPunct="1">
        <a:lnSpc>
          <a:spcPts val="2800"/>
        </a:lnSpc>
        <a:spcBef>
          <a:spcPts val="0"/>
        </a:spcBef>
        <a:spcAft>
          <a:spcPts val="1600"/>
        </a:spcAft>
        <a:buFont typeface="Lucida Grande"/>
        <a:buChar char="–"/>
        <a:defRPr sz="2267" kern="1200">
          <a:solidFill>
            <a:schemeClr val="tx1"/>
          </a:solidFill>
          <a:latin typeface="Arial"/>
          <a:ea typeface="+mn-ea"/>
          <a:cs typeface="Arial"/>
        </a:defRPr>
      </a:lvl2pPr>
      <a:lvl3pPr marL="1247969" indent="-239994" algn="l" defTabSz="609585" rtl="0" eaLnBrk="1" latinLnBrk="0" hangingPunct="1">
        <a:lnSpc>
          <a:spcPts val="2800"/>
        </a:lnSpc>
        <a:spcBef>
          <a:spcPts val="0"/>
        </a:spcBef>
        <a:spcAft>
          <a:spcPts val="1600"/>
        </a:spcAft>
        <a:buSzPct val="60000"/>
        <a:buFont typeface="Courier New"/>
        <a:buChar char="o"/>
        <a:defRPr sz="2267" kern="1200">
          <a:solidFill>
            <a:schemeClr val="tx1"/>
          </a:solidFill>
          <a:latin typeface="Arial"/>
          <a:ea typeface="+mn-ea"/>
          <a:cs typeface="Arial"/>
        </a:defRPr>
      </a:lvl3pPr>
      <a:lvl4pPr marL="1727957" indent="-239994" algn="l" defTabSz="609585" rtl="0" eaLnBrk="1" latinLnBrk="0" hangingPunct="1">
        <a:lnSpc>
          <a:spcPts val="2800"/>
        </a:lnSpc>
        <a:spcBef>
          <a:spcPts val="0"/>
        </a:spcBef>
        <a:spcAft>
          <a:spcPts val="1600"/>
        </a:spcAft>
        <a:buSzPct val="100000"/>
        <a:buFont typeface="Lucida Grande"/>
        <a:buChar char="–"/>
        <a:defRPr sz="2267" kern="1200">
          <a:solidFill>
            <a:schemeClr val="tx1"/>
          </a:solidFill>
          <a:latin typeface="Arial"/>
          <a:ea typeface="+mn-ea"/>
          <a:cs typeface="Arial"/>
        </a:defRPr>
      </a:lvl4pPr>
      <a:lvl5pPr marL="2207945" indent="-239994" algn="l" defTabSz="609585" rtl="0" eaLnBrk="1" latinLnBrk="0" hangingPunct="1">
        <a:lnSpc>
          <a:spcPts val="2800"/>
        </a:lnSpc>
        <a:spcBef>
          <a:spcPts val="0"/>
        </a:spcBef>
        <a:spcAft>
          <a:spcPts val="1600"/>
        </a:spcAft>
        <a:buFont typeface="Arial"/>
        <a:buChar char="–"/>
        <a:defRPr sz="22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hyperlink" Target="https://poliisi.fi/sv/olika-typer-av-brott" TargetMode="External"/><Relationship Id="rId3" Type="http://schemas.openxmlformats.org/officeDocument/2006/relationships/image" Target="../media/image12.png"/><Relationship Id="rId7" Type="http://schemas.openxmlformats.org/officeDocument/2006/relationships/hyperlink" Target="https://www.finlex.fi/sv/laki/ajantasa/1889/18890039001"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suavartensomessa.fi/" TargetMode="External"/><Relationship Id="rId5" Type="http://schemas.openxmlformats.org/officeDocument/2006/relationships/hyperlink" Target="https://www.riku.fi/sv/" TargetMode="External"/><Relationship Id="rId10"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hyperlink" Target="https://mieli.fi/sv/stark-den-psykiska-halsa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6.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www.youtube.com/watch?v=qh80wmwGtFM" TargetMode="External"/><Relationship Id="rId4" Type="http://schemas.openxmlformats.org/officeDocument/2006/relationships/diagramData" Target="../diagrams/data1.xml"/><Relationship Id="rId9" Type="http://schemas.openxmlformats.org/officeDocument/2006/relationships/hyperlink" Target="https://www.youtube.com/watch?v=TFtuwkfcO8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0.sv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reate.kahoot.it/details/28f95e4e-3733-4624-9b05-890e187a05e8"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hyperlink" Target="https://create.kahoot.it/details/0212cbe5-87bf-4b2c-b01c-a342609beebf"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ideo" Target="https://www.youtube.com/embed/z3cV2O90SwM?feature=oembed" TargetMode="Externa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ctrTitle"/>
          </p:nvPr>
        </p:nvSpPr>
        <p:spPr>
          <a:xfrm>
            <a:off x="945792" y="2142266"/>
            <a:ext cx="10311633" cy="1838535"/>
          </a:xfrm>
        </p:spPr>
        <p:txBody>
          <a:bodyPr wrap="square" anchor="t">
            <a:normAutofit/>
          </a:bodyPr>
          <a:lstStyle/>
          <a:p>
            <a:r>
              <a:rPr lang="sv-FI" sz="6900"/>
              <a:t>Vad vet vi om rusmedel?</a:t>
            </a:r>
          </a:p>
        </p:txBody>
      </p:sp>
      <p:sp>
        <p:nvSpPr>
          <p:cNvPr id="8" name="Subtitle 2">
            <a:extLst>
              <a:ext uri="{FF2B5EF4-FFF2-40B4-BE49-F238E27FC236}">
                <a16:creationId xmlns:a16="http://schemas.microsoft.com/office/drawing/2014/main" id="{DA0A5C1C-FDF1-7FB9-F034-E2D594F02029}"/>
              </a:ext>
            </a:extLst>
          </p:cNvPr>
          <p:cNvSpPr>
            <a:spLocks noGrp="1"/>
          </p:cNvSpPr>
          <p:nvPr>
            <p:ph type="subTitle" idx="1"/>
          </p:nvPr>
        </p:nvSpPr>
        <p:spPr>
          <a:xfrm>
            <a:off x="946690" y="3980895"/>
            <a:ext cx="10310736" cy="585081"/>
          </a:xfrm>
        </p:spPr>
        <p:txBody>
          <a:bodyPr/>
          <a:lstStyle/>
          <a:p>
            <a:r>
              <a:rPr lang="sv-FI"/>
              <a:t>Vad är rusmedel? Vilka rusmedel finns det?</a:t>
            </a:r>
          </a:p>
          <a:p>
            <a:pPr marL="514350" indent="-514350">
              <a:buAutoNum type="arabicPeriod"/>
            </a:pPr>
            <a:r>
              <a:rPr lang="sv-FI"/>
              <a:t>Lektionen</a:t>
            </a:r>
          </a:p>
          <a:p>
            <a:r>
              <a:rPr lang="sv-FI" sz="1200"/>
              <a:t>Åbo stads projekt för förebyggande rusmedelsarbete Selvästi JEES! (Nyktert JESS!) 2023–2025, Sanna Tahko &amp; Kristiina Helenius </a:t>
            </a:r>
          </a:p>
          <a:p>
            <a:r>
              <a:rPr lang="sv-FI" sz="1200"/>
              <a:t>Källor: </a:t>
            </a:r>
          </a:p>
          <a:p>
            <a:r>
              <a:rPr lang="sv-FI" sz="1200"/>
              <a:t>Institutet för hälsa och välfärd</a:t>
            </a:r>
          </a:p>
          <a:p>
            <a:r>
              <a:rPr lang="sv-FI" sz="1200"/>
              <a:t>Ehyt rf</a:t>
            </a:r>
          </a:p>
          <a:p>
            <a:r>
              <a:rPr lang="sv-FI" sz="1200"/>
              <a:t>YLE</a:t>
            </a:r>
          </a:p>
          <a:p>
            <a:r>
              <a:rPr lang="sv-FI" sz="1200"/>
              <a:t>Droglänken</a:t>
            </a:r>
          </a:p>
        </p:txBody>
      </p:sp>
    </p:spTree>
    <p:extLst>
      <p:ext uri="{BB962C8B-B14F-4D97-AF65-F5344CB8AC3E}">
        <p14:creationId xmlns:p14="http://schemas.microsoft.com/office/powerpoint/2010/main" val="1714351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nvGraphicFramePr>
        <p:xfrm>
          <a:off x="647700" y="533400"/>
          <a:ext cx="10801548" cy="604333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sv-FI" sz="2000"/>
                        <a:t>Lagliga rusmedel</a:t>
                      </a:r>
                    </a:p>
                  </a:txBody>
                  <a:tcPr/>
                </a:tc>
                <a:tc>
                  <a:txBody>
                    <a:bodyPr/>
                    <a:lstStyle/>
                    <a:p>
                      <a:r>
                        <a:rPr lang="sv-FI" sz="2000"/>
                        <a:t>Olagliga rusmedel</a:t>
                      </a:r>
                    </a:p>
                  </a:txBody>
                  <a:tcPr/>
                </a:tc>
                <a:tc>
                  <a:txBody>
                    <a:bodyPr/>
                    <a:lstStyle/>
                    <a:p>
                      <a:pPr lvl="0">
                        <a:buNone/>
                      </a:pPr>
                      <a:r>
                        <a:rPr lang="sv-FI" sz="2000"/>
                        <a:t>Andra skadliga ämnen/</a:t>
                      </a:r>
                    </a:p>
                    <a:p>
                      <a:pPr lvl="0">
                        <a:buNone/>
                      </a:pPr>
                      <a:r>
                        <a:rPr lang="sv-FI" sz="2000"/>
                        <a:t>föreningar</a:t>
                      </a:r>
                    </a:p>
                  </a:txBody>
                  <a:tcPr/>
                </a:tc>
                <a:extLst>
                  <a:ext uri="{0D108BD9-81ED-4DB2-BD59-A6C34878D82A}">
                    <a16:rowId xmlns:a16="http://schemas.microsoft.com/office/drawing/2014/main" val="1013036390"/>
                  </a:ext>
                </a:extLst>
              </a:tr>
              <a:tr h="685800">
                <a:tc>
                  <a:txBody>
                    <a:bodyPr/>
                    <a:lstStyle/>
                    <a:p>
                      <a:pPr lvl="0">
                        <a:buNone/>
                      </a:pPr>
                      <a:r>
                        <a:rPr lang="sv-FI" sz="2000"/>
                        <a:t>Under 18 år </a:t>
                      </a:r>
                    </a:p>
                  </a:txBody>
                  <a:tcPr/>
                </a:tc>
                <a:tc>
                  <a:txBody>
                    <a:bodyPr/>
                    <a:lstStyle/>
                    <a:p>
                      <a:pPr lvl="0" algn="ctr">
                        <a:buNone/>
                      </a:pPr>
                      <a:r>
                        <a:rPr lang="sv-FI" sz="2000" b="1"/>
                        <a:t>X</a:t>
                      </a:r>
                    </a:p>
                  </a:txBody>
                  <a:tcPr/>
                </a:tc>
                <a:tc>
                  <a:txBody>
                    <a:bodyPr/>
                    <a:lstStyle/>
                    <a:p>
                      <a:pPr lvl="0" algn="ctr">
                        <a:buNone/>
                      </a:pPr>
                      <a:r>
                        <a:rPr lang="sv-FI" sz="2000" b="1"/>
                        <a:t>X</a:t>
                      </a:r>
                    </a:p>
                  </a:txBody>
                  <a:tcPr/>
                </a:tc>
                <a:tc>
                  <a:txBody>
                    <a:bodyPr/>
                    <a:lstStyle/>
                    <a:p>
                      <a:pPr lvl="0" algn="ctr">
                        <a:buNone/>
                      </a:pPr>
                      <a:r>
                        <a:rPr lang="sv-FI" sz="2000" b="1"/>
                        <a:t>X</a:t>
                      </a:r>
                    </a:p>
                  </a:txBody>
                  <a:tcPr/>
                </a:tc>
                <a:extLst>
                  <a:ext uri="{0D108BD9-81ED-4DB2-BD59-A6C34878D82A}">
                    <a16:rowId xmlns:a16="http://schemas.microsoft.com/office/drawing/2014/main" val="4277004442"/>
                  </a:ext>
                </a:extLst>
              </a:tr>
              <a:tr h="3343275">
                <a:tc>
                  <a:txBody>
                    <a:bodyPr/>
                    <a:lstStyle/>
                    <a:p>
                      <a:r>
                        <a:rPr lang="sv-FI"/>
                        <a:t>K-18</a:t>
                      </a:r>
                    </a:p>
                  </a:txBody>
                  <a:tcPr/>
                </a:tc>
                <a:tc>
                  <a:txBody>
                    <a:bodyPr/>
                    <a:lstStyle/>
                    <a:p>
                      <a:r>
                        <a:rPr lang="sv-FI" sz="2000"/>
                        <a:t>Tobak, svaga alkoholdrycker (alkohol 1,2–22%).</a:t>
                      </a:r>
                    </a:p>
                    <a:p>
                      <a:pPr lvl="0">
                        <a:buNone/>
                      </a:pPr>
                      <a:r>
                        <a:rPr lang="sv-FI" sz="2000"/>
                        <a:t>Nikotinpåsar.</a:t>
                      </a:r>
                    </a:p>
                    <a:p>
                      <a:pPr lvl="0">
                        <a:buNone/>
                      </a:pPr>
                      <a:r>
                        <a:rPr lang="sv-FI" sz="2000"/>
                        <a:t>E-cigaretter (produkter i gatuhandeln olagliga).</a:t>
                      </a:r>
                    </a:p>
                    <a:p>
                      <a:pPr lvl="0">
                        <a:buNone/>
                      </a:pPr>
                      <a:r>
                        <a:rPr lang="sv-FI" sz="2000"/>
                        <a:t>Snus</a:t>
                      </a:r>
                    </a:p>
                    <a:p>
                      <a:pPr lvl="0">
                        <a:buNone/>
                      </a:pPr>
                      <a:r>
                        <a:rPr lang="sv-FI" sz="2000"/>
                        <a:t>(försäljning och köp olagligt i Finland.)</a:t>
                      </a:r>
                    </a:p>
                  </a:txBody>
                  <a:tcPr/>
                </a:tc>
                <a:tc>
                  <a:txBody>
                    <a:bodyPr/>
                    <a:lstStyle/>
                    <a:p>
                      <a:r>
                        <a:rPr lang="sv-FI" sz="2000"/>
                        <a:t>Droger, t.ex. cannabis, kokain, ecstasy, heroin.</a:t>
                      </a:r>
                    </a:p>
                    <a:p>
                      <a:pPr lvl="0">
                        <a:buNone/>
                      </a:pPr>
                      <a:r>
                        <a:rPr lang="sv-FI" sz="2000"/>
                        <a:t>Nikotinprodukter med över 20 mg nikotin (t.ex. vissa e-cigaretter).</a:t>
                      </a:r>
                    </a:p>
                    <a:p>
                      <a:pPr lvl="0" algn="l" rtl="0">
                        <a:buNone/>
                      </a:pPr>
                      <a:endParaRPr lang="en-US"/>
                    </a:p>
                    <a:p>
                      <a:pPr lvl="0">
                        <a:buNone/>
                      </a:pPr>
                      <a:r>
                        <a:rPr lang="sv-FI" sz="1400" b="1"/>
                        <a:t>Olagliga i Finland </a:t>
                      </a:r>
                    </a:p>
                    <a:p>
                      <a:pPr lvl="0">
                        <a:buNone/>
                      </a:pPr>
                      <a:r>
                        <a:rPr lang="sv-FI" sz="1400" b="1"/>
                        <a:t>för personer i alla åldrar!</a:t>
                      </a:r>
                    </a:p>
                  </a:txBody>
                  <a:tcPr/>
                </a:tc>
                <a:tc>
                  <a:txBody>
                    <a:bodyPr/>
                    <a:lstStyle/>
                    <a:p>
                      <a:pPr lvl="0">
                        <a:buNone/>
                      </a:pPr>
                      <a:r>
                        <a:rPr lang="sv-FI" sz="2000" b="0"/>
                        <a:t>Läkemedels- </a:t>
                      </a:r>
                    </a:p>
                    <a:p>
                      <a:pPr lvl="0">
                        <a:buNone/>
                      </a:pPr>
                      <a:r>
                        <a:rPr lang="sv-FI" sz="2000" b="0"/>
                        <a:t>missbruk. </a:t>
                      </a:r>
                    </a:p>
                    <a:p>
                      <a:pPr lvl="0">
                        <a:buNone/>
                      </a:pPr>
                      <a:r>
                        <a:rPr lang="sv-FI" sz="2000" b="0"/>
                        <a:t>Blandmissbruk.</a:t>
                      </a:r>
                    </a:p>
                    <a:p>
                      <a:pPr lvl="0">
                        <a:buNone/>
                      </a:pPr>
                      <a:r>
                        <a:rPr lang="sv-FI" sz="2000" b="0"/>
                        <a:t>Alla kemikalier som används i berusningssyfte.</a:t>
                      </a:r>
                    </a:p>
                  </a:txBody>
                  <a:tcPr/>
                </a:tc>
                <a:extLst>
                  <a:ext uri="{0D108BD9-81ED-4DB2-BD59-A6C34878D82A}">
                    <a16:rowId xmlns:a16="http://schemas.microsoft.com/office/drawing/2014/main" val="1279153625"/>
                  </a:ext>
                </a:extLst>
              </a:tr>
              <a:tr h="914400">
                <a:tc>
                  <a:txBody>
                    <a:bodyPr/>
                    <a:lstStyle/>
                    <a:p>
                      <a:r>
                        <a:rPr lang="sv-FI"/>
                        <a:t>K-20</a:t>
                      </a:r>
                    </a:p>
                  </a:txBody>
                  <a:tcPr/>
                </a:tc>
                <a:tc>
                  <a:txBody>
                    <a:bodyPr/>
                    <a:lstStyle/>
                    <a:p>
                      <a:r>
                        <a:rPr lang="sv-FI" sz="2000"/>
                        <a:t>Starka alkoholdrycker, t.ex. vodka, alla med över 22 % alkohol</a:t>
                      </a:r>
                    </a:p>
                  </a:txBody>
                  <a:tcPr/>
                </a:tc>
                <a:tc>
                  <a:txBody>
                    <a:bodyPr/>
                    <a:lstStyle/>
                    <a:p>
                      <a:endParaRPr lang="en-US"/>
                    </a:p>
                  </a:txBody>
                  <a:tcPr/>
                </a:tc>
                <a:tc>
                  <a:txBody>
                    <a:bodyPr/>
                    <a:lstStyle/>
                    <a:p>
                      <a:pPr lvl="0" algn="l" rt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sv-FI"/>
              <a:t>Rusmedelstabell</a:t>
            </a:r>
          </a:p>
        </p:txBody>
      </p:sp>
    </p:spTree>
    <p:extLst>
      <p:ext uri="{BB962C8B-B14F-4D97-AF65-F5344CB8AC3E}">
        <p14:creationId xmlns:p14="http://schemas.microsoft.com/office/powerpoint/2010/main" val="11260693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3CFBFE-9C19-5CAA-8BC4-1EFAEC19C9CF}"/>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sv-FI" sz="4000"/>
              <a:t>Beroende</a:t>
            </a:r>
          </a:p>
        </p:txBody>
      </p:sp>
      <p:sp>
        <p:nvSpPr>
          <p:cNvPr id="3" name="Tekstiruutu 2">
            <a:extLst>
              <a:ext uri="{FF2B5EF4-FFF2-40B4-BE49-F238E27FC236}">
                <a16:creationId xmlns:a16="http://schemas.microsoft.com/office/drawing/2014/main" id="{12B9FF58-F659-C579-B38F-EA66696CF47D}"/>
              </a:ext>
            </a:extLst>
          </p:cNvPr>
          <p:cNvSpPr txBox="1"/>
          <p:nvPr/>
        </p:nvSpPr>
        <p:spPr>
          <a:xfrm>
            <a:off x="836680" y="2405067"/>
            <a:ext cx="6002110" cy="3729034"/>
          </a:xfrm>
          <a:prstGeom prst="rect">
            <a:avLst/>
          </a:prstGeom>
        </p:spPr>
        <p:txBody>
          <a:bodyPr vert="horz" lIns="91440" tIns="45720" rIns="91440" bIns="45720" rtlCol="0" anchor="t">
            <a:normAutofit/>
          </a:bodyPr>
          <a:lstStyle/>
          <a:p>
            <a:pPr indent="-228600" fontAlgn="base">
              <a:lnSpc>
                <a:spcPct val="90000"/>
              </a:lnSpc>
              <a:spcAft>
                <a:spcPts val="600"/>
              </a:spcAft>
              <a:buFont typeface="Arial" panose="020B0604020202020204" pitchFamily="34" charset="0"/>
              <a:buChar char="•"/>
            </a:pPr>
            <a:r>
              <a:rPr lang="sv-FI" sz="2000"/>
              <a:t>Vad är beroende?</a:t>
            </a:r>
          </a:p>
          <a:p>
            <a:pPr indent="-228600" fontAlgn="base">
              <a:lnSpc>
                <a:spcPct val="90000"/>
              </a:lnSpc>
              <a:spcAft>
                <a:spcPts val="600"/>
              </a:spcAft>
              <a:buFont typeface="Arial" panose="020B0604020202020204" pitchFamily="34" charset="0"/>
              <a:buChar char="•"/>
            </a:pPr>
            <a:r>
              <a:rPr lang="sv-FI" sz="2000" b="0" i="0"/>
              <a:t>Vad kan man bli beroende av?</a:t>
            </a:r>
          </a:p>
          <a:p>
            <a:pPr indent="-228600" fontAlgn="base">
              <a:lnSpc>
                <a:spcPct val="90000"/>
              </a:lnSpc>
              <a:spcAft>
                <a:spcPts val="600"/>
              </a:spcAft>
              <a:buFont typeface="Arial" panose="020B0604020202020204" pitchFamily="34" charset="0"/>
              <a:buChar char="•"/>
            </a:pPr>
            <a:r>
              <a:rPr lang="sv-FI" sz="2000" b="0" i="0" u="none" strike="noStrike"/>
              <a:t>Hur påverkar beroendet livet?</a:t>
            </a:r>
          </a:p>
          <a:p>
            <a:pPr indent="-228600" fontAlgn="base">
              <a:lnSpc>
                <a:spcPct val="90000"/>
              </a:lnSpc>
              <a:spcAft>
                <a:spcPts val="600"/>
              </a:spcAft>
              <a:buFont typeface="Arial" panose="020B0604020202020204" pitchFamily="34" charset="0"/>
              <a:buChar char="•"/>
            </a:pPr>
            <a:endParaRPr lang="en-US" sz="2000"/>
          </a:p>
          <a:p>
            <a:pPr indent="-228600" fontAlgn="base">
              <a:lnSpc>
                <a:spcPct val="90000"/>
              </a:lnSpc>
              <a:spcAft>
                <a:spcPts val="600"/>
              </a:spcAft>
              <a:buFont typeface="Arial" panose="020B0604020202020204" pitchFamily="34" charset="0"/>
              <a:buChar char="•"/>
            </a:pPr>
            <a:r>
              <a:rPr lang="sv-FI" sz="2000"/>
              <a:t>Fysiskt beroende – uppstår hos alla som använder rusmedlet tillräckligt länge. </a:t>
            </a:r>
          </a:p>
          <a:p>
            <a:pPr indent="-228600" fontAlgn="base">
              <a:lnSpc>
                <a:spcPct val="90000"/>
              </a:lnSpc>
              <a:spcAft>
                <a:spcPts val="600"/>
              </a:spcAft>
              <a:buFont typeface="Arial" panose="020B0604020202020204" pitchFamily="34" charset="0"/>
              <a:buChar char="•"/>
            </a:pPr>
            <a:r>
              <a:rPr lang="sv-FI" sz="2000"/>
              <a:t>Psykiskt beroende – kan uppstå redan första gången man prövar.</a:t>
            </a:r>
          </a:p>
          <a:p>
            <a:pPr indent="-228600">
              <a:lnSpc>
                <a:spcPct val="90000"/>
              </a:lnSpc>
              <a:spcAft>
                <a:spcPts val="600"/>
              </a:spcAft>
              <a:buFont typeface="Arial" panose="020B0604020202020204" pitchFamily="34" charset="0"/>
              <a:buChar char="•"/>
            </a:pPr>
            <a:r>
              <a:rPr lang="sv-FI" sz="2000">
                <a:cs typeface="Arial"/>
              </a:rPr>
              <a:t>Socialt beroende.</a:t>
            </a:r>
          </a:p>
        </p:txBody>
      </p:sp>
      <p:pic>
        <p:nvPicPr>
          <p:cNvPr id="1026" name="Picture 2">
            <a:extLst>
              <a:ext uri="{FF2B5EF4-FFF2-40B4-BE49-F238E27FC236}">
                <a16:creationId xmlns:a16="http://schemas.microsoft.com/office/drawing/2014/main" id="{F9911150-3EB4-FA3F-8CBC-E1D50CF4824B}"/>
              </a:ex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02" r="-1" b="-1"/>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498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D125954-A153-3D9D-8F0F-DBCE95627930}"/>
              </a:ext>
            </a:extLst>
          </p:cNvPr>
          <p:cNvSpPr>
            <a:spLocks noGrp="1"/>
          </p:cNvSpPr>
          <p:nvPr>
            <p:ph type="title"/>
          </p:nvPr>
        </p:nvSpPr>
        <p:spPr/>
        <p:txBody>
          <a:bodyPr/>
          <a:lstStyle/>
          <a:p>
            <a:r>
              <a:rPr lang="sv-FI" sz="4250">
                <a:solidFill>
                  <a:schemeClr val="bg1"/>
                </a:solidFill>
              </a:rPr>
              <a:t>Beroende</a:t>
            </a:r>
          </a:p>
        </p:txBody>
      </p:sp>
      <p:sp>
        <p:nvSpPr>
          <p:cNvPr id="3" name="Tekstiruutu 2">
            <a:extLst>
              <a:ext uri="{FF2B5EF4-FFF2-40B4-BE49-F238E27FC236}">
                <a16:creationId xmlns:a16="http://schemas.microsoft.com/office/drawing/2014/main" id="{D1C9597D-70C0-6AFA-E93B-FE5C455409DA}"/>
              </a:ext>
            </a:extLst>
          </p:cNvPr>
          <p:cNvSpPr txBox="1"/>
          <p:nvPr/>
        </p:nvSpPr>
        <p:spPr>
          <a:xfrm>
            <a:off x="828431" y="1861234"/>
            <a:ext cx="9138920" cy="369331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FI">
                <a:solidFill>
                  <a:schemeClr val="bg1"/>
                </a:solidFill>
              </a:rPr>
              <a:t>Tvångsmässigt behov av något rusmedel eller någon verksamhet.</a:t>
            </a:r>
          </a:p>
          <a:p>
            <a:endParaRPr lang="fi-FI">
              <a:solidFill>
                <a:schemeClr val="bg1"/>
              </a:solidFill>
              <a:cs typeface="Arial"/>
            </a:endParaRPr>
          </a:p>
          <a:p>
            <a:pPr marL="285750" indent="-285750">
              <a:buFont typeface="Arial" panose="020B0604020202020204" pitchFamily="34" charset="0"/>
              <a:buChar char="•"/>
            </a:pPr>
            <a:r>
              <a:rPr lang="sv-FI">
                <a:solidFill>
                  <a:schemeClr val="bg1"/>
                </a:solidFill>
              </a:rPr>
              <a:t>Det psykiska eller fysiska tillståndet ger tillfällig tillfredsställelse.</a:t>
            </a:r>
          </a:p>
          <a:p>
            <a:endParaRPr lang="fi-FI">
              <a:solidFill>
                <a:schemeClr val="bg1"/>
              </a:solidFill>
              <a:cs typeface="Arial"/>
            </a:endParaRPr>
          </a:p>
          <a:p>
            <a:pPr marL="285750" indent="-285750">
              <a:buFont typeface="Arial" panose="020B0604020202020204" pitchFamily="34" charset="0"/>
              <a:buChar char="•"/>
            </a:pPr>
            <a:r>
              <a:rPr lang="sv-FI">
                <a:solidFill>
                  <a:schemeClr val="bg1"/>
                </a:solidFill>
              </a:rPr>
              <a:t>Arvsfaktorer, upplevelser i barndomen och ungdomen, stress och krissituationer i livet kan påverka hur lätt människan blir beroende. </a:t>
            </a:r>
          </a:p>
          <a:p>
            <a:endParaRPr lang="fi-FI">
              <a:solidFill>
                <a:schemeClr val="bg1"/>
              </a:solidFill>
              <a:cs typeface="Arial"/>
            </a:endParaRPr>
          </a:p>
          <a:p>
            <a:pPr marL="285750" indent="-285750">
              <a:buFont typeface="Arial" panose="020B0604020202020204" pitchFamily="34" charset="0"/>
              <a:buChar char="•"/>
            </a:pPr>
            <a:r>
              <a:rPr lang="sv-FI">
                <a:solidFill>
                  <a:schemeClr val="bg1"/>
                </a:solidFill>
              </a:rPr>
              <a:t>En beroende person identifierar eller medger inte alltid sitt beroende.</a:t>
            </a:r>
          </a:p>
          <a:p>
            <a:pPr marL="285750" indent="-285750">
              <a:buFont typeface="Arial" panose="020B0604020202020204" pitchFamily="34" charset="0"/>
              <a:buChar char="•"/>
            </a:pPr>
            <a:endParaRPr lang="fi-FI">
              <a:solidFill>
                <a:schemeClr val="bg1"/>
              </a:solidFill>
              <a:cs typeface="Arial"/>
            </a:endParaRPr>
          </a:p>
          <a:p>
            <a:pPr marL="285750" indent="-285750">
              <a:buFont typeface="Arial" panose="020B0604020202020204" pitchFamily="34" charset="0"/>
              <a:buChar char="•"/>
            </a:pPr>
            <a:r>
              <a:rPr lang="sv-FI">
                <a:solidFill>
                  <a:schemeClr val="bg1"/>
                </a:solidFill>
                <a:cs typeface="Arial"/>
              </a:rPr>
              <a:t>Allvarligt beroende är en sjukdom.</a:t>
            </a:r>
          </a:p>
          <a:p>
            <a:endParaRPr lang="fi-FI">
              <a:solidFill>
                <a:schemeClr val="bg1"/>
              </a:solidFill>
            </a:endParaRPr>
          </a:p>
          <a:p>
            <a:pPr marL="285750" indent="-285750">
              <a:buFont typeface="Arial" panose="020B0604020202020204" pitchFamily="34" charset="0"/>
              <a:buChar char="•"/>
            </a:pPr>
            <a:r>
              <a:rPr lang="sv-FI">
                <a:solidFill>
                  <a:schemeClr val="bg1"/>
                </a:solidFill>
              </a:rPr>
              <a:t>Skadeverkningar av beroende kan vara t.ex. hälsorisker, försämrade relationer, ekonomiska nackdelar (t.ex. anskaffning av rusmedel, penningspelande).</a:t>
            </a:r>
          </a:p>
        </p:txBody>
      </p:sp>
    </p:spTree>
    <p:extLst>
      <p:ext uri="{BB962C8B-B14F-4D97-AF65-F5344CB8AC3E}">
        <p14:creationId xmlns:p14="http://schemas.microsoft.com/office/powerpoint/2010/main" val="3565889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sv-FI"/>
              <a:t>World cafe-övning</a:t>
            </a:r>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r>
              <a:rPr lang="sv-FI"/>
              <a:t>Klassen delas in i 4 grupper.</a:t>
            </a:r>
          </a:p>
          <a:p>
            <a:pPr marL="238760" indent="-238760"/>
            <a:r>
              <a:rPr lang="sv-FI"/>
              <a:t>Varje grupp får ett papper med en fråga med rusmedelstema. Gruppen har 3–4 minuter tid att svara. När tiden tar slut ges frågorna vidare till följande grupp. Varje grupp svarar på varje fråga.</a:t>
            </a:r>
          </a:p>
          <a:p>
            <a:pPr marL="238760" indent="-238760"/>
            <a:r>
              <a:rPr lang="sv-FI"/>
              <a:t>Syftet är att skriva gruppens åsikter om frågan på pappret, man behöver inte söka information.</a:t>
            </a:r>
          </a:p>
          <a:p>
            <a:pPr marL="238760" indent="-238760"/>
            <a:r>
              <a:rPr lang="sv-FI"/>
              <a:t>När grupperna har svarat på alla frågor presenterar grupperna resultaten för klassen. Svaren diskuteras tillsammans.</a:t>
            </a:r>
          </a:p>
          <a:p>
            <a:pPr marL="238760" indent="-238760"/>
            <a:r>
              <a:rPr lang="sv-FI"/>
              <a:t>Om du vill kan du lämna affischerna t.ex. på väggen i klassen för att påminna om ämnet.</a:t>
            </a:r>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Tree>
    <p:extLst>
      <p:ext uri="{BB962C8B-B14F-4D97-AF65-F5344CB8AC3E}">
        <p14:creationId xmlns:p14="http://schemas.microsoft.com/office/powerpoint/2010/main" val="491251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6BFE-CE89-5E68-CD8B-26B05834FB54}"/>
              </a:ext>
            </a:extLst>
          </p:cNvPr>
          <p:cNvSpPr>
            <a:spLocks noGrp="1"/>
          </p:cNvSpPr>
          <p:nvPr>
            <p:ph type="title"/>
          </p:nvPr>
        </p:nvSpPr>
        <p:spPr>
          <a:xfrm>
            <a:off x="890047" y="746064"/>
            <a:ext cx="10852034" cy="873481"/>
          </a:xfrm>
        </p:spPr>
        <p:txBody>
          <a:bodyPr/>
          <a:lstStyle/>
          <a:p>
            <a:r>
              <a:rPr lang="sv-FI"/>
              <a:t>Faktorer som skyddar mot missbruksproblem</a:t>
            </a:r>
          </a:p>
        </p:txBody>
      </p:sp>
      <p:sp>
        <p:nvSpPr>
          <p:cNvPr id="3" name="Text Placeholder 2">
            <a:extLst>
              <a:ext uri="{FF2B5EF4-FFF2-40B4-BE49-F238E27FC236}">
                <a16:creationId xmlns:a16="http://schemas.microsoft.com/office/drawing/2014/main" id="{F0523E38-733A-B24F-CE3B-5643033C9670}"/>
              </a:ext>
            </a:extLst>
          </p:cNvPr>
          <p:cNvSpPr>
            <a:spLocks noGrp="1"/>
          </p:cNvSpPr>
          <p:nvPr>
            <p:ph type="body" idx="1"/>
          </p:nvPr>
        </p:nvSpPr>
        <p:spPr>
          <a:xfrm>
            <a:off x="875668" y="1837980"/>
            <a:ext cx="10435092" cy="4217885"/>
          </a:xfrm>
        </p:spPr>
        <p:txBody>
          <a:bodyPr vert="horz" lIns="0" tIns="45720" rIns="0" bIns="45720" rtlCol="0" anchor="t">
            <a:noAutofit/>
          </a:bodyPr>
          <a:lstStyle/>
          <a:p>
            <a:pPr marL="238760" indent="-228600">
              <a:lnSpc>
                <a:spcPct val="90000"/>
              </a:lnSpc>
              <a:spcAft>
                <a:spcPts val="600"/>
              </a:spcAft>
              <a:buFont typeface="Arial,Sans-Serif"/>
            </a:pPr>
            <a:r>
              <a:rPr lang="sv-FI"/>
              <a:t>Nära relationer till familjen/</a:t>
            </a:r>
            <a:r>
              <a:rPr lang="sv-FI" u="sng"/>
              <a:t>en annan pålitlig vuxen</a:t>
            </a:r>
            <a:r>
              <a:rPr lang="sv-FI"/>
              <a:t>. </a:t>
            </a:r>
          </a:p>
          <a:p>
            <a:pPr marL="238760" indent="-228600">
              <a:lnSpc>
                <a:spcPct val="90000"/>
              </a:lnSpc>
              <a:spcAft>
                <a:spcPts val="600"/>
              </a:spcAft>
              <a:buFont typeface="Arial,Sans-Serif"/>
            </a:pPr>
            <a:r>
              <a:rPr lang="sv-FI"/>
              <a:t>Sunt självförtroende, positiv självbild. </a:t>
            </a:r>
          </a:p>
          <a:p>
            <a:pPr marL="238760" indent="-228600">
              <a:lnSpc>
                <a:spcPct val="90000"/>
              </a:lnSpc>
              <a:spcAft>
                <a:spcPts val="600"/>
              </a:spcAft>
              <a:buFont typeface="Arial,Sans-Serif"/>
            </a:pPr>
            <a:r>
              <a:rPr lang="sv-FI"/>
              <a:t>Känsla av delaktighet (t.ex. hobby, kompisar, skola, arbete, familj, spelgrupp). </a:t>
            </a:r>
          </a:p>
          <a:p>
            <a:pPr marL="238760" indent="-228600">
              <a:lnSpc>
                <a:spcPct val="90000"/>
              </a:lnSpc>
              <a:spcAft>
                <a:spcPts val="600"/>
              </a:spcAft>
              <a:buFont typeface="Arial,Sans-Serif"/>
            </a:pPr>
            <a:r>
              <a:rPr lang="sv-FI"/>
              <a:t>Starka emotionella och sociala färdigheter.</a:t>
            </a:r>
          </a:p>
          <a:p>
            <a:pPr marL="238760" indent="-228600">
              <a:lnSpc>
                <a:spcPct val="90000"/>
              </a:lnSpc>
              <a:spcAft>
                <a:spcPts val="600"/>
              </a:spcAft>
              <a:buFont typeface="Arial,Sans-Serif"/>
            </a:pPr>
            <a:r>
              <a:rPr lang="sv-FI"/>
              <a:t>Framgångar och positiv respons. </a:t>
            </a:r>
          </a:p>
          <a:p>
            <a:pPr marL="238760" indent="-228600">
              <a:lnSpc>
                <a:spcPct val="90000"/>
              </a:lnSpc>
              <a:spcAft>
                <a:spcPts val="600"/>
              </a:spcAft>
              <a:buFont typeface="Arial,Sans-Serif"/>
            </a:pPr>
            <a:r>
              <a:rPr lang="sv-FI"/>
              <a:t>Närmiljöns ansvarsfulla inställning till rusmedel.</a:t>
            </a:r>
          </a:p>
          <a:p>
            <a:pPr marL="238760" indent="-228600">
              <a:lnSpc>
                <a:spcPct val="90000"/>
              </a:lnSpc>
              <a:spcAft>
                <a:spcPts val="600"/>
              </a:spcAft>
              <a:buFont typeface="Arial,Sans-Serif"/>
            </a:pPr>
            <a:endParaRPr lang="en-US"/>
          </a:p>
          <a:p>
            <a:pPr marL="238760" indent="-228600">
              <a:lnSpc>
                <a:spcPct val="90000"/>
              </a:lnSpc>
              <a:spcAft>
                <a:spcPts val="600"/>
              </a:spcAft>
              <a:buFont typeface="Arial,Sans-Serif"/>
            </a:pPr>
            <a:r>
              <a:rPr lang="sv-FI" b="1"/>
              <a:t>Bristen på ovan nämnda saker innebär inte att den unga blir missbrukare, men risken är större.</a:t>
            </a:r>
            <a:r>
              <a:rPr lang="sv-FI"/>
              <a:t> </a:t>
            </a:r>
          </a:p>
        </p:txBody>
      </p:sp>
    </p:spTree>
    <p:extLst>
      <p:ext uri="{BB962C8B-B14F-4D97-AF65-F5344CB8AC3E}">
        <p14:creationId xmlns:p14="http://schemas.microsoft.com/office/powerpoint/2010/main" val="1542206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descr="Lähteet">
            <a:extLst>
              <a:ext uri="{FF2B5EF4-FFF2-40B4-BE49-F238E27FC236}">
                <a16:creationId xmlns:a16="http://schemas.microsoft.com/office/drawing/2014/main" id="{6FA07076-FA7C-418E-AC45-28069630983B}"/>
              </a:ext>
            </a:extLst>
          </p:cNvPr>
          <p:cNvSpPr>
            <a:spLocks noGrp="1"/>
          </p:cNvSpPr>
          <p:nvPr>
            <p:ph type="body" idx="1"/>
          </p:nvPr>
        </p:nvSpPr>
        <p:spPr>
          <a:xfrm>
            <a:off x="681060" y="5573114"/>
            <a:ext cx="10435091" cy="1006844"/>
          </a:xfrm>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endParaRPr lang="fi-FI"/>
          </a:p>
          <a:p>
            <a:endParaRPr lang="fi-FI"/>
          </a:p>
          <a:p>
            <a:endParaRPr lang="fi-FI"/>
          </a:p>
          <a:p>
            <a:endParaRPr lang="fi-FI"/>
          </a:p>
          <a:p>
            <a:endParaRPr lang="fi-FI"/>
          </a:p>
          <a:p>
            <a:endParaRPr lang="fi-FI"/>
          </a:p>
        </p:txBody>
      </p:sp>
      <p:pic>
        <p:nvPicPr>
          <p:cNvPr id="4" name="Google Shape;55;p13">
            <a:extLst>
              <a:ext uri="{FF2B5EF4-FFF2-40B4-BE49-F238E27FC236}">
                <a16:creationId xmlns:a16="http://schemas.microsoft.com/office/drawing/2014/main" id="{7127372D-BD3E-A4D4-29CF-C9A235E241C0}"/>
              </a:ext>
              <a:ext uri="{C183D7F6-B498-43B3-948B-1728B52AA6E4}">
                <adec:decorative xmlns:adec="http://schemas.microsoft.com/office/drawing/2017/decorative" val="1"/>
              </a:ext>
            </a:extLst>
          </p:cNvPr>
          <p:cNvPicPr preferRelativeResize="0"/>
          <p:nvPr/>
        </p:nvPicPr>
        <p:blipFill>
          <a:blip r:embed="rId3" cstate="print">
            <a:extLst>
              <a:ext uri="{28A0092B-C50C-407E-A947-70E740481C1C}">
                <a14:useLocalDpi xmlns:a14="http://schemas.microsoft.com/office/drawing/2010/main" val="0"/>
              </a:ext>
            </a:extLst>
          </a:blip>
          <a:srcRect t="12879" b="12879"/>
          <a:stretch/>
        </p:blipFill>
        <p:spPr>
          <a:xfrm>
            <a:off x="-4113" y="-95647"/>
            <a:ext cx="12192005" cy="5549473"/>
          </a:xfrm>
          <a:prstGeom prst="rect">
            <a:avLst/>
          </a:prstGeom>
          <a:noFill/>
          <a:ln>
            <a:noFill/>
          </a:ln>
        </p:spPr>
      </p:pic>
      <p:sp>
        <p:nvSpPr>
          <p:cNvPr id="6" name="Otsikko 5">
            <a:extLst>
              <a:ext uri="{FF2B5EF4-FFF2-40B4-BE49-F238E27FC236}">
                <a16:creationId xmlns:a16="http://schemas.microsoft.com/office/drawing/2014/main" id="{AF5DFBB8-004B-F8DD-7994-BA6D16DEC019}"/>
              </a:ext>
            </a:extLst>
          </p:cNvPr>
          <p:cNvSpPr txBox="1">
            <a:spLocks noGrp="1"/>
          </p:cNvSpPr>
          <p:nvPr>
            <p:ph type="title" idx="4294967295"/>
          </p:nvPr>
        </p:nvSpPr>
        <p:spPr>
          <a:xfrm>
            <a:off x="3697402" y="1785171"/>
            <a:ext cx="4791983" cy="329320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8000" b="1" i="0" u="none" strike="noStrike" cap="none" normalizeH="0" baseline="0" noProof="0">
                <a:ln>
                  <a:noFill/>
                </a:ln>
                <a:solidFill>
                  <a:srgbClr val="FFFFFF"/>
                </a:solidFill>
                <a:uLnTx/>
                <a:uFillTx/>
                <a:latin typeface="+mn-lt"/>
                <a:ea typeface="Montserrat"/>
                <a:cs typeface="Montserrat"/>
                <a:sym typeface="Montserrat"/>
              </a:rPr>
              <a:t>Brott(?)</a:t>
            </a:r>
            <a:br>
              <a:rPr lang="sv-FI" sz="5300" b="0" i="0" u="none" strike="noStrike" cap="none" normalizeH="0" baseline="0" noProof="0">
                <a:ln>
                  <a:noFill/>
                </a:ln>
                <a:uLnTx/>
                <a:uFillTx/>
                <a:latin typeface="+mj-lt"/>
                <a:ea typeface="Montserrat Light"/>
                <a:cs typeface="Montserrat Light"/>
              </a:rPr>
            </a:br>
            <a:r>
              <a:rPr lang="sv-FI" sz="3200" b="0">
                <a:solidFill>
                  <a:srgbClr val="FFFFFF"/>
                </a:solidFill>
                <a:latin typeface="+mj-lt"/>
                <a:ea typeface="Montserrat Light"/>
                <a:cs typeface="Montserrat Light"/>
                <a:sym typeface="Montserrat Light"/>
              </a:rPr>
              <a:t>Laglighetsfostran för årskurs 5</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3200" b="0" i="0" u="none" strike="noStrike" cap="none" normalizeH="0" baseline="0" noProof="0">
                <a:ln>
                  <a:noFill/>
                </a:ln>
                <a:solidFill>
                  <a:srgbClr val="FFFFFF"/>
                </a:solidFill>
                <a:uLnTx/>
                <a:uFillTx/>
                <a:latin typeface="+mj-lt"/>
                <a:ea typeface="+mn-ea"/>
                <a:cs typeface="+mn-cs"/>
              </a:rPr>
              <a:t>Laglighet</a:t>
            </a:r>
          </a:p>
          <a:p>
            <a:pPr marL="0" marR="0" lvl="0" indent="0" algn="ctr" defTabSz="609570" rtl="0" eaLnBrk="1" fontAlgn="auto" latinLnBrk="0" hangingPunct="1">
              <a:lnSpc>
                <a:spcPct val="100000"/>
              </a:lnSpc>
              <a:spcBef>
                <a:spcPts val="0"/>
              </a:spcBef>
              <a:spcAft>
                <a:spcPts val="0"/>
              </a:spcAft>
              <a:buClrTx/>
              <a:buSzTx/>
              <a:buFontTx/>
              <a:buNone/>
              <a:tabLst/>
              <a:defRPr/>
            </a:pPr>
            <a:r>
              <a:rPr kumimoji="0" lang="sv-FI" sz="3200" b="0" i="0" u="none" strike="noStrike" cap="none" normalizeH="0" baseline="0" noProof="0">
                <a:ln>
                  <a:noFill/>
                </a:ln>
                <a:solidFill>
                  <a:srgbClr val="FFFFFF"/>
                </a:solidFill>
                <a:uLnTx/>
                <a:uFillTx/>
                <a:latin typeface="+mj-lt"/>
                <a:ea typeface="+mn-ea"/>
                <a:cs typeface="+mn-cs"/>
              </a:rPr>
              <a:t>Självkänsla</a:t>
            </a:r>
          </a:p>
        </p:txBody>
      </p:sp>
      <p:pic>
        <p:nvPicPr>
          <p:cNvPr id="7" name="Google Shape;58;p13" descr="Lähdemerkinnät materiaaleihin.">
            <a:extLst>
              <a:ext uri="{FF2B5EF4-FFF2-40B4-BE49-F238E27FC236}">
                <a16:creationId xmlns:a16="http://schemas.microsoft.com/office/drawing/2014/main" id="{A20BB0B0-4727-9305-7747-924253D7FE98}"/>
              </a:ext>
            </a:extLst>
          </p:cNvPr>
          <p:cNvPicPr preferRelativeResize="0"/>
          <p:nvPr/>
        </p:nvPicPr>
        <p:blipFill rotWithShape="1">
          <a:blip r:embed="rId4">
            <a:alphaModFix/>
          </a:blip>
          <a:srcRect r="43983"/>
          <a:stretch/>
        </p:blipFill>
        <p:spPr>
          <a:xfrm>
            <a:off x="9898273" y="5867898"/>
            <a:ext cx="2225193" cy="805665"/>
          </a:xfrm>
          <a:prstGeom prst="rect">
            <a:avLst/>
          </a:prstGeom>
          <a:noFill/>
          <a:ln>
            <a:noFill/>
          </a:ln>
        </p:spPr>
      </p:pic>
      <p:sp>
        <p:nvSpPr>
          <p:cNvPr id="8" name="Tekstiruutu 7">
            <a:extLst>
              <a:ext uri="{FF2B5EF4-FFF2-40B4-BE49-F238E27FC236}">
                <a16:creationId xmlns:a16="http://schemas.microsoft.com/office/drawing/2014/main" id="{5C231A8E-29F8-9016-EA6A-F8A50B210ABD}"/>
              </a:ext>
            </a:extLst>
          </p:cNvPr>
          <p:cNvSpPr txBox="1"/>
          <p:nvPr/>
        </p:nvSpPr>
        <p:spPr>
          <a:xfrm>
            <a:off x="773407" y="5454429"/>
            <a:ext cx="8663759" cy="1880066"/>
          </a:xfrm>
          <a:prstGeom prst="rect">
            <a:avLst/>
          </a:prstGeom>
          <a:noFill/>
        </p:spPr>
        <p:txBody>
          <a:bodyPr wrap="square" lIns="91440" tIns="45720" rIns="91440" bIns="45720" anchor="t">
            <a:sp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1050"/>
              <a:t>Saara Juutinen, Alvin Koskinen, Laura Kiviranta, Paula Mäkelä och Reetta Vainio</a:t>
            </a:r>
          </a:p>
          <a:p>
            <a:r>
              <a:rPr lang="sv-FI" sz="1050">
                <a:solidFill>
                  <a:srgbClr val="0000FF"/>
                </a:solidFill>
                <a:ea typeface="+mn-lt"/>
                <a:cs typeface="+mn-lt"/>
                <a:hlinkClick r:id="rId5"/>
              </a:rPr>
              <a:t>Förstasidan – Brottsofferjouren (riku.fi)</a:t>
            </a:r>
          </a:p>
          <a:p>
            <a:r>
              <a:rPr lang="sv-FI" sz="1050">
                <a:solidFill>
                  <a:srgbClr val="0000FF"/>
                </a:solidFill>
                <a:ea typeface="+mn-lt"/>
                <a:cs typeface="+mn-lt"/>
                <a:hlinkClick r:id="rId6"/>
              </a:rPr>
              <a:t>Sua varten somessa</a:t>
            </a:r>
          </a:p>
          <a:p>
            <a:r>
              <a:rPr lang="sv-FI" sz="1050">
                <a:solidFill>
                  <a:srgbClr val="0000FF"/>
                </a:solidFill>
                <a:ea typeface="+mn-lt"/>
                <a:cs typeface="+mn-lt"/>
                <a:hlinkClick r:id="rId7"/>
              </a:rPr>
              <a:t>Strafflag 39/1889 - Uppdaterad lagstiftning - FINLEX ®</a:t>
            </a:r>
          </a:p>
          <a:p>
            <a:r>
              <a:rPr lang="sv-FI" sz="1050">
                <a:solidFill>
                  <a:srgbClr val="0000FF"/>
                </a:solidFill>
                <a:ea typeface="+mn-lt"/>
                <a:cs typeface="+mn-lt"/>
                <a:hlinkClick r:id="rId8"/>
              </a:rPr>
              <a:t>Det finns många olika typer av brott - Polisen</a:t>
            </a:r>
          </a:p>
          <a:p>
            <a:r>
              <a:rPr lang="sv-FI" sz="1050">
                <a:solidFill>
                  <a:srgbClr val="0000FF"/>
                </a:solidFill>
                <a:ea typeface="+mn-lt"/>
                <a:cs typeface="+mn-lt"/>
                <a:hlinkClick r:id="rId9"/>
              </a:rPr>
              <a:t>Stärk din psykiska hälsa - MIELI Psykisk Hälsa Finland rf</a:t>
            </a:r>
          </a:p>
          <a:p>
            <a:r>
              <a:rPr lang="sv-FI" sz="1050">
                <a:ea typeface="+mn-lt"/>
                <a:cs typeface="+mn-lt"/>
              </a:rPr>
              <a:t>Case-uppgift från boken Konstaapeli Daniel tässä, moro! (Konstapel Daniel här, tjena!) (</a:t>
            </a:r>
            <a:r>
              <a:rPr lang="sv-FI" sz="1100">
                <a:solidFill>
                  <a:srgbClr val="0A0A0A"/>
                </a:solidFill>
              </a:rPr>
              <a:t>Kalejaiye, Daniel, 2022)</a:t>
            </a:r>
          </a:p>
          <a:p>
            <a:pPr marL="0" indent="0">
              <a:lnSpc>
                <a:spcPct val="100000"/>
              </a:lnSpc>
              <a:buNone/>
            </a:pPr>
            <a:endParaRPr lang="fi-FI" sz="1050">
              <a:cs typeface="Arial"/>
            </a:endParaRPr>
          </a:p>
          <a:p>
            <a:pPr marL="0" indent="0">
              <a:buNone/>
            </a:pPr>
            <a:endParaRPr lang="fi-FI" sz="1050">
              <a:cs typeface="Arial"/>
            </a:endParaRPr>
          </a:p>
          <a:p>
            <a:endParaRPr lang="fi-FI" sz="1067">
              <a:cs typeface="Arial"/>
            </a:endParaRPr>
          </a:p>
          <a:p>
            <a:endParaRPr lang="fi-FI" sz="1050">
              <a:cs typeface="Arial"/>
            </a:endParaRPr>
          </a:p>
        </p:txBody>
      </p:sp>
      <p:pic>
        <p:nvPicPr>
          <p:cNvPr id="9" name="Kuva 8">
            <a:extLst>
              <a:ext uri="{FF2B5EF4-FFF2-40B4-BE49-F238E27FC236}">
                <a16:creationId xmlns:a16="http://schemas.microsoft.com/office/drawing/2014/main" id="{8E355B60-C15E-2723-77B1-B1A16D5FF046}"/>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7319827" y="5370368"/>
            <a:ext cx="2340291" cy="1649905"/>
          </a:xfrm>
          <a:prstGeom prst="rect">
            <a:avLst/>
          </a:prstGeom>
        </p:spPr>
      </p:pic>
    </p:spTree>
    <p:extLst>
      <p:ext uri="{BB962C8B-B14F-4D97-AF65-F5344CB8AC3E}">
        <p14:creationId xmlns:p14="http://schemas.microsoft.com/office/powerpoint/2010/main" val="1048554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82821F7-54DF-68BC-7C00-4F908DF144A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04154" y="71920"/>
            <a:ext cx="10582354" cy="1358428"/>
          </a:xfrm>
          <a:prstGeom prst="rect">
            <a:avLst/>
          </a:prstGeom>
        </p:spPr>
      </p:pic>
      <p:sp>
        <p:nvSpPr>
          <p:cNvPr id="11" name="Otsikko 10">
            <a:extLst>
              <a:ext uri="{FF2B5EF4-FFF2-40B4-BE49-F238E27FC236}">
                <a16:creationId xmlns:a16="http://schemas.microsoft.com/office/drawing/2014/main" id="{B4F24B0F-8479-9597-678C-271A04E93852}"/>
              </a:ext>
            </a:extLst>
          </p:cNvPr>
          <p:cNvSpPr>
            <a:spLocks noGrp="1"/>
          </p:cNvSpPr>
          <p:nvPr>
            <p:ph type="title"/>
          </p:nvPr>
        </p:nvSpPr>
        <p:spPr>
          <a:xfrm>
            <a:off x="904424" y="486096"/>
            <a:ext cx="10435091" cy="715331"/>
          </a:xfrm>
        </p:spPr>
        <p:txBody>
          <a:bodyPr/>
          <a:lstStyle/>
          <a:p>
            <a:pPr algn="ctr"/>
            <a:r>
              <a:rPr lang="sv-FI">
                <a:solidFill>
                  <a:schemeClr val="bg1"/>
                </a:solidFill>
              </a:rPr>
              <a:t>Om säkerhet</a:t>
            </a:r>
          </a:p>
        </p:txBody>
      </p:sp>
      <p:sp>
        <p:nvSpPr>
          <p:cNvPr id="3" name="Tekstin paikkamerkki 2">
            <a:extLst>
              <a:ext uri="{FF2B5EF4-FFF2-40B4-BE49-F238E27FC236}">
                <a16:creationId xmlns:a16="http://schemas.microsoft.com/office/drawing/2014/main" id="{07DFAC2E-B083-ED2A-F5EE-48467174D854}"/>
              </a:ext>
            </a:extLst>
          </p:cNvPr>
          <p:cNvSpPr>
            <a:spLocks noGrp="1"/>
          </p:cNvSpPr>
          <p:nvPr>
            <p:ph type="body" idx="1"/>
          </p:nvPr>
        </p:nvSpPr>
        <p:spPr>
          <a:xfrm>
            <a:off x="989483" y="1687523"/>
            <a:ext cx="10350032" cy="4683115"/>
          </a:xfrm>
        </p:spPr>
        <p:txBody>
          <a:bodyPr vert="horz" lIns="0" tIns="45720" rIns="0" bIns="45720" rtlCol="0" anchor="t">
            <a:noAutofit/>
          </a:bodyPr>
          <a:lstStyle/>
          <a:p>
            <a:pPr marL="0" indent="0">
              <a:buNone/>
            </a:pPr>
            <a:endParaRPr lang="fi-FI" sz="2000"/>
          </a:p>
          <a:p>
            <a:pPr marL="238760" indent="-238760"/>
            <a:r>
              <a:rPr lang="sv-FI" sz="2000"/>
              <a:t>Enligt lagen är en person under 18 år ett barn och barn ska skyddas mot all verksamhet som äventyrar uppväxten och utvecklingen.</a:t>
            </a:r>
          </a:p>
          <a:p>
            <a:pPr marL="479425" lvl="1" indent="0">
              <a:buNone/>
            </a:pPr>
            <a:r>
              <a:rPr lang="sv-FI" sz="1800"/>
              <a:t>= Vuxnas ansvar</a:t>
            </a:r>
          </a:p>
          <a:p>
            <a:pPr marL="238760" indent="-238760"/>
            <a:r>
              <a:rPr lang="sv-FI" sz="2000"/>
              <a:t>Barnet har rätt att få information om världen på sin åldersnivå.</a:t>
            </a:r>
          </a:p>
          <a:p>
            <a:pPr marL="479425" lvl="1" indent="0">
              <a:buNone/>
            </a:pPr>
            <a:r>
              <a:rPr lang="sv-FI" sz="1800"/>
              <a:t>= Barnet ansvarar för att lära sig av världen</a:t>
            </a:r>
          </a:p>
          <a:p>
            <a:pPr marL="238760" indent="-238760"/>
            <a:r>
              <a:rPr lang="sv-FI" sz="2000"/>
              <a:t>Vi strävar tillsammans efter en bättre verklighet.</a:t>
            </a:r>
          </a:p>
          <a:p>
            <a:pPr marL="0" indent="0">
              <a:buNone/>
            </a:pPr>
            <a:r>
              <a:rPr lang="sv-FI" sz="2000"/>
              <a:t>       </a:t>
            </a:r>
            <a:r>
              <a:rPr lang="sv-FI" sz="1800"/>
              <a:t>= Var och en har rätt att vara trygg och i fred</a:t>
            </a:r>
          </a:p>
          <a:p>
            <a:pPr marL="238760" indent="-238760"/>
            <a:r>
              <a:rPr lang="sv-FI" sz="2000"/>
              <a:t>Skadeståndsansvar</a:t>
            </a:r>
          </a:p>
          <a:p>
            <a:pPr marL="719455" lvl="1" indent="-239395">
              <a:buFont typeface="Arial" panose="020B0604020202020204" pitchFamily="34" charset="0"/>
              <a:buChar char="•"/>
            </a:pPr>
            <a:r>
              <a:rPr lang="sv-FI" sz="1800"/>
              <a:t>Obs! Ersättningsskyldigheten gäller personer i alla åldrar!</a:t>
            </a:r>
          </a:p>
        </p:txBody>
      </p:sp>
    </p:spTree>
    <p:extLst>
      <p:ext uri="{BB962C8B-B14F-4D97-AF65-F5344CB8AC3E}">
        <p14:creationId xmlns:p14="http://schemas.microsoft.com/office/powerpoint/2010/main" val="298346619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8FE160D6-B431-B698-8B57-BE541393F7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10642" y="76014"/>
            <a:ext cx="11013895" cy="1181529"/>
          </a:xfrm>
          <a:prstGeom prst="rect">
            <a:avLst/>
          </a:prstGeom>
        </p:spPr>
      </p:pic>
      <p:sp>
        <p:nvSpPr>
          <p:cNvPr id="2" name="Otsikko 1">
            <a:extLst>
              <a:ext uri="{FF2B5EF4-FFF2-40B4-BE49-F238E27FC236}">
                <a16:creationId xmlns:a16="http://schemas.microsoft.com/office/drawing/2014/main" id="{861C04EE-AC6B-BF6F-EF52-E94B2C446620}"/>
              </a:ext>
            </a:extLst>
          </p:cNvPr>
          <p:cNvSpPr>
            <a:spLocks noGrp="1"/>
          </p:cNvSpPr>
          <p:nvPr>
            <p:ph type="title"/>
          </p:nvPr>
        </p:nvSpPr>
        <p:spPr>
          <a:xfrm>
            <a:off x="1440756" y="367634"/>
            <a:ext cx="10435091" cy="715331"/>
          </a:xfrm>
        </p:spPr>
        <p:txBody>
          <a:bodyPr/>
          <a:lstStyle/>
          <a:p>
            <a:pPr algn="ctr"/>
            <a:r>
              <a:rPr lang="sv-FI" sz="4000">
                <a:solidFill>
                  <a:schemeClr val="bg1"/>
                </a:solidFill>
              </a:rPr>
              <a:t>En person under 15 år som förbrytare</a:t>
            </a:r>
          </a:p>
        </p:txBody>
      </p:sp>
      <p:graphicFrame>
        <p:nvGraphicFramePr>
          <p:cNvPr id="4830" name="Kaaviokuva 4829" descr="Kaavio alle 15-vuotiaan rikoksista.">
            <a:extLst>
              <a:ext uri="{FF2B5EF4-FFF2-40B4-BE49-F238E27FC236}">
                <a16:creationId xmlns:a16="http://schemas.microsoft.com/office/drawing/2014/main" id="{22D15E22-6C84-A1BE-F1B0-F4E5E0AB9B10}"/>
              </a:ext>
            </a:extLst>
          </p:cNvPr>
          <p:cNvGraphicFramePr/>
          <p:nvPr>
            <p:extLst>
              <p:ext uri="{D42A27DB-BD31-4B8C-83A1-F6EECF244321}">
                <p14:modId xmlns:p14="http://schemas.microsoft.com/office/powerpoint/2010/main" val="3053897626"/>
              </p:ext>
            </p:extLst>
          </p:nvPr>
        </p:nvGraphicFramePr>
        <p:xfrm>
          <a:off x="467463" y="503434"/>
          <a:ext cx="11257074" cy="63545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kstiruutu 4">
            <a:extLst>
              <a:ext uri="{FF2B5EF4-FFF2-40B4-BE49-F238E27FC236}">
                <a16:creationId xmlns:a16="http://schemas.microsoft.com/office/drawing/2014/main" id="{7F5FE72A-2DE1-8B42-FB87-BE610368D0F3}"/>
              </a:ext>
            </a:extLst>
          </p:cNvPr>
          <p:cNvSpPr txBox="1"/>
          <p:nvPr/>
        </p:nvSpPr>
        <p:spPr>
          <a:xfrm>
            <a:off x="7986001" y="6122492"/>
            <a:ext cx="6097712" cy="369332"/>
          </a:xfrm>
          <a:prstGeom prst="rect">
            <a:avLst/>
          </a:prstGeom>
          <a:noFill/>
        </p:spPr>
        <p:txBody>
          <a:bodyPr wrap="square">
            <a:spAutoFit/>
          </a:bodyPr>
          <a:lstStyle/>
          <a:p>
            <a:r>
              <a:rPr lang="sv-FI">
                <a:hlinkClick r:id="rId9"/>
              </a:rPr>
              <a:t>Kiusaaminen (youtube.com)</a:t>
            </a:r>
          </a:p>
        </p:txBody>
      </p:sp>
      <p:sp>
        <p:nvSpPr>
          <p:cNvPr id="7" name="Tekstiruutu 6">
            <a:extLst>
              <a:ext uri="{FF2B5EF4-FFF2-40B4-BE49-F238E27FC236}">
                <a16:creationId xmlns:a16="http://schemas.microsoft.com/office/drawing/2014/main" id="{8E1E7C25-9B39-30FC-BEE0-43133A80039A}"/>
              </a:ext>
            </a:extLst>
          </p:cNvPr>
          <p:cNvSpPr txBox="1"/>
          <p:nvPr/>
        </p:nvSpPr>
        <p:spPr>
          <a:xfrm>
            <a:off x="7986001" y="5789377"/>
            <a:ext cx="7042934" cy="369332"/>
          </a:xfrm>
          <a:prstGeom prst="rect">
            <a:avLst/>
          </a:prstGeom>
          <a:noFill/>
        </p:spPr>
        <p:txBody>
          <a:bodyPr wrap="square">
            <a:spAutoFit/>
          </a:bodyPr>
          <a:lstStyle/>
          <a:p>
            <a:r>
              <a:rPr lang="sv-FI">
                <a:hlinkClick r:id="rId10"/>
              </a:rPr>
              <a:t>Vahingonteko (youtube.com)</a:t>
            </a:r>
          </a:p>
        </p:txBody>
      </p:sp>
    </p:spTree>
    <p:extLst>
      <p:ext uri="{BB962C8B-B14F-4D97-AF65-F5344CB8AC3E}">
        <p14:creationId xmlns:p14="http://schemas.microsoft.com/office/powerpoint/2010/main" val="3034868488"/>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C92BC2-CD81-0031-1F18-6FC50D6ACA0C}"/>
              </a:ext>
            </a:extLst>
          </p:cNvPr>
          <p:cNvSpPr>
            <a:spLocks noGrp="1"/>
          </p:cNvSpPr>
          <p:nvPr>
            <p:ph type="title" idx="4294967295"/>
          </p:nvPr>
        </p:nvSpPr>
        <p:spPr>
          <a:xfrm>
            <a:off x="1528763" y="5387975"/>
            <a:ext cx="10193337" cy="1470025"/>
          </a:xfrm>
          <a:prstGeom prst="rect">
            <a:avLst/>
          </a:prstGeom>
          <a:noFill/>
          <a:ln>
            <a:noFill/>
            <a:prstDash/>
          </a:ln>
          <a:effectLst/>
        </p:spPr>
        <p:txBody>
          <a:bodyPr rot="0" spcFirstLastPara="0" vertOverflow="overflow" horzOverflow="overflow" vert="horz" wrap="square" lIns="0" tIns="144000" rIns="0" bIns="144000" numCol="1" spcCol="0" rtlCol="0" fromWordArt="0" anchor="ctr" anchorCtr="0" forceAA="0" compatLnSpc="1">
            <a:prstTxWarp prst="textNoShape">
              <a:avLst/>
            </a:prstTxWarp>
            <a:normAutofit/>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marL="0" marR="0" lvl="0" indent="0" algn="l" defTabSz="60957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sv-FI" sz="2800" b="1" i="0" u="none" strike="noStrike" cap="none" normalizeH="0" baseline="0" noProof="0">
                <a:ln>
                  <a:noFill/>
                </a:ln>
                <a:solidFill>
                  <a:schemeClr val="bg1"/>
                </a:solidFill>
                <a:uLnTx/>
                <a:uFillTx/>
                <a:latin typeface="+mn-lt"/>
                <a:ea typeface="+mn-ea"/>
                <a:cs typeface="+mn-cs"/>
              </a:rPr>
              <a:t>Uppgift: Bli brottsutredare</a:t>
            </a:r>
          </a:p>
        </p:txBody>
      </p:sp>
      <p:pic>
        <p:nvPicPr>
          <p:cNvPr id="5" name="Kuva 4" descr="Poliisiauto kadulla">
            <a:extLst>
              <a:ext uri="{FF2B5EF4-FFF2-40B4-BE49-F238E27FC236}">
                <a16:creationId xmlns:a16="http://schemas.microsoft.com/office/drawing/2014/main" id="{D333704D-DDDD-CD53-442D-675F2DCB99C7}"/>
              </a:ext>
            </a:extLst>
          </p:cNvPr>
          <p:cNvPicPr>
            <a:picLocks noChangeAspect="1"/>
          </p:cNvPicPr>
          <p:nvPr/>
        </p:nvPicPr>
        <p:blipFill rotWithShape="1">
          <a:blip r:embed="rId3">
            <a:extLst>
              <a:ext uri="{28A0092B-C50C-407E-A947-70E740481C1C}">
                <a14:useLocalDpi xmlns:a14="http://schemas.microsoft.com/office/drawing/2010/main" val="0"/>
              </a:ext>
            </a:extLst>
          </a:blip>
          <a:srcRect t="11986" b="21799"/>
          <a:stretch/>
        </p:blipFill>
        <p:spPr>
          <a:xfrm>
            <a:off x="2" y="11"/>
            <a:ext cx="12192001" cy="5388667"/>
          </a:xfrm>
          <a:prstGeom prst="rect">
            <a:avLst/>
          </a:prstGeom>
          <a:noFill/>
        </p:spPr>
      </p:pic>
    </p:spTree>
    <p:extLst>
      <p:ext uri="{BB962C8B-B14F-4D97-AF65-F5344CB8AC3E}">
        <p14:creationId xmlns:p14="http://schemas.microsoft.com/office/powerpoint/2010/main" val="1868534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956FB825-1215-226C-20A4-083323925B59}"/>
              </a:ext>
            </a:extLst>
          </p:cNvPr>
          <p:cNvSpPr>
            <a:spLocks noGrp="1"/>
          </p:cNvSpPr>
          <p:nvPr>
            <p:ph type="body" idx="1"/>
          </p:nvPr>
        </p:nvSpPr>
        <p:spPr>
          <a:xfrm>
            <a:off x="1031574" y="235519"/>
            <a:ext cx="10435092" cy="4217885"/>
          </a:xfrm>
        </p:spPr>
        <p:txBody>
          <a:bodyPr vert="horz" lIns="0" tIns="45720" rIns="0" bIns="45720" rtlCol="0" anchor="t">
            <a:noAutofit/>
          </a:bodyPr>
          <a:lstStyle/>
          <a:p>
            <a:pPr marL="0" indent="0">
              <a:spcAft>
                <a:spcPts val="800"/>
              </a:spcAft>
              <a:buNone/>
            </a:pPr>
            <a:r>
              <a:rPr lang="sv-FI" sz="1800" b="1">
                <a:latin typeface="Calibri"/>
                <a:ea typeface="Calibri" panose="020F0502020204030204" pitchFamily="34" charset="0"/>
                <a:cs typeface="Times New Roman"/>
              </a:rPr>
              <a:t>Berättelsen om Tomi och Matti</a:t>
            </a:r>
            <a:r>
              <a:rPr lang="sv-FI" sz="1800">
                <a:latin typeface="Calibri"/>
                <a:ea typeface="Calibri" panose="020F0502020204030204" pitchFamily="34" charset="0"/>
                <a:cs typeface="Times New Roman"/>
              </a:rPr>
              <a:t>. Pojkarna som går i årskurs 5 är på sommarlov och spelar ett utmaningsspel där man hittar på utmaningar som man tror att den andra inte vågar göra.</a:t>
            </a:r>
          </a:p>
          <a:p>
            <a:pPr marL="0" indent="0">
              <a:lnSpc>
                <a:spcPct val="107000"/>
              </a:lnSpc>
              <a:spcAft>
                <a:spcPts val="800"/>
              </a:spcAft>
              <a:buNone/>
            </a:pPr>
            <a:r>
              <a:rPr lang="sv-FI" sz="1800">
                <a:latin typeface="Calibri"/>
                <a:ea typeface="Calibri" panose="020F0502020204030204" pitchFamily="34" charset="0"/>
                <a:cs typeface="Times New Roman"/>
              </a:rPr>
              <a:t>Pojkarnas spel börjar med att de busringer till okända nummer och skriker oförskämdheter på gatan, men utmaningarna blir värre och värre. Matti bestämmer sig för att hitta på en uppgift som Tomi säkert skulle vägra att göra. "Du vågar säkert inte stjäla fem godispåsar från butiken!" Tomi spärrar upp ögonen och han tystnar för en stund, men säger trotsigt: "Det får vi väl se!" Pojkarna går nervöst till bybutiken och går till godishyllan. Matti håller utkik efter väktare och Tomi tar godispåsarna i famnen. Sedan springer Tomi ut ur affären med Matti bakom sig.</a:t>
            </a:r>
          </a:p>
          <a:p>
            <a:pPr marL="0" indent="0">
              <a:spcAft>
                <a:spcPts val="800"/>
              </a:spcAft>
              <a:buNone/>
            </a:pPr>
            <a:r>
              <a:rPr lang="sv-FI" sz="1800">
                <a:latin typeface="Calibri"/>
                <a:ea typeface="Calibri" panose="020F0502020204030204" pitchFamily="34" charset="0"/>
                <a:cs typeface="Times New Roman"/>
              </a:rPr>
              <a:t>Genast utanför dörren möter de en väktare som omedelbart inser vad pojkarna gjort och befaller dem att stanna. Tomi och Matti tittar på varandra, nickar och springer åt olika håll för att skaka av sig väktaren. Tomi kommer undan med sina godispåsar eftersom väktaren springer efter Matti. Efter några steg förstår Matti att han inte kommer undan väktaren, det är ju ändå fråga om en vuxen man. Matti söker efter flyktvägar i panik och märker cyklarna som tillhör barnen som leker på lekplatsen bredvid. Matti springer fram till cyklarna, lyfter upp en av dem, hoppar på cykeln och trampar iväg i full fart. Otroligt nog kommer båda pojkarna undan. Hemma väntar dock arga föräldrar, eftersom butiksägaren kände igen pojkarna redan när de gick in i butiken och ringde deras föräldrar.</a:t>
            </a:r>
          </a:p>
          <a:p>
            <a:pPr marL="238760" indent="-238760"/>
            <a:endParaRPr lang="fi-FI" sz="1400"/>
          </a:p>
        </p:txBody>
      </p:sp>
      <p:sp>
        <p:nvSpPr>
          <p:cNvPr id="2" name="Tekstiruutu 1">
            <a:extLst>
              <a:ext uri="{FF2B5EF4-FFF2-40B4-BE49-F238E27FC236}">
                <a16:creationId xmlns:a16="http://schemas.microsoft.com/office/drawing/2014/main" id="{5790B778-18C4-1BD8-62AE-37B014A8318C}"/>
              </a:ext>
            </a:extLst>
          </p:cNvPr>
          <p:cNvSpPr txBox="1"/>
          <p:nvPr/>
        </p:nvSpPr>
        <p:spPr>
          <a:xfrm>
            <a:off x="1035352" y="5377542"/>
            <a:ext cx="409786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sv-FI" b="1"/>
              <a:t>Strafflagen kap. 28 § 1 </a:t>
            </a:r>
          </a:p>
          <a:p>
            <a:pPr marL="285750" indent="-285750">
              <a:buFont typeface="Arial"/>
              <a:buChar char="•"/>
            </a:pPr>
            <a:r>
              <a:rPr lang="sv-FI" b="1"/>
              <a:t>Stöld (Matti stjäl cykeln)</a:t>
            </a:r>
          </a:p>
          <a:p>
            <a:pPr marL="285750" indent="-285750">
              <a:buFont typeface="Arial"/>
              <a:buChar char="•"/>
            </a:pPr>
            <a:endParaRPr lang="fi-FI" b="1">
              <a:cs typeface="Arial"/>
            </a:endParaRPr>
          </a:p>
        </p:txBody>
      </p:sp>
      <p:sp>
        <p:nvSpPr>
          <p:cNvPr id="4" name="Tekstiruutu 3">
            <a:extLst>
              <a:ext uri="{FF2B5EF4-FFF2-40B4-BE49-F238E27FC236}">
                <a16:creationId xmlns:a16="http://schemas.microsoft.com/office/drawing/2014/main" id="{98D191DA-9407-7DFE-17A8-806CC3485D42}"/>
              </a:ext>
            </a:extLst>
          </p:cNvPr>
          <p:cNvSpPr txBox="1"/>
          <p:nvPr/>
        </p:nvSpPr>
        <p:spPr>
          <a:xfrm>
            <a:off x="5134429" y="5377543"/>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Sans-Serif"/>
              <a:buChar char="•"/>
            </a:pPr>
            <a:r>
              <a:rPr lang="sv-FI" b="1"/>
              <a:t>Strafflagen kap. 28 § 3</a:t>
            </a:r>
          </a:p>
          <a:p>
            <a:pPr marL="285750" indent="-285750">
              <a:buFont typeface="Arial,Sans-Serif"/>
              <a:buChar char="•"/>
            </a:pPr>
            <a:r>
              <a:rPr lang="sv-FI" b="1"/>
              <a:t>Snatteri (Pojkarna snattar godis i butiken)</a:t>
            </a:r>
          </a:p>
        </p:txBody>
      </p:sp>
    </p:spTree>
    <p:extLst>
      <p:ext uri="{BB962C8B-B14F-4D97-AF65-F5344CB8AC3E}">
        <p14:creationId xmlns:p14="http://schemas.microsoft.com/office/powerpoint/2010/main" val="3974009996"/>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A6663-6B68-B36B-6E0E-1AACFD5CD558}"/>
              </a:ext>
            </a:extLst>
          </p:cNvPr>
          <p:cNvSpPr>
            <a:spLocks noGrp="1"/>
          </p:cNvSpPr>
          <p:nvPr>
            <p:ph type="title"/>
          </p:nvPr>
        </p:nvSpPr>
        <p:spPr>
          <a:xfrm>
            <a:off x="497328" y="495543"/>
            <a:ext cx="10435091" cy="715331"/>
          </a:xfrm>
        </p:spPr>
        <p:txBody>
          <a:bodyPr/>
          <a:lstStyle/>
          <a:p>
            <a:r>
              <a:rPr lang="sv-FI" sz="4000"/>
              <a:t>Rusmedel är</a:t>
            </a:r>
          </a:p>
        </p:txBody>
      </p:sp>
      <p:sp>
        <p:nvSpPr>
          <p:cNvPr id="3" name="Text Placeholder 2">
            <a:extLst>
              <a:ext uri="{FF2B5EF4-FFF2-40B4-BE49-F238E27FC236}">
                <a16:creationId xmlns:a16="http://schemas.microsoft.com/office/drawing/2014/main" id="{A15C79E1-5FCD-EBF2-6531-C9154FB4E7A7}"/>
              </a:ext>
            </a:extLst>
          </p:cNvPr>
          <p:cNvSpPr>
            <a:spLocks noGrp="1"/>
          </p:cNvSpPr>
          <p:nvPr>
            <p:ph type="body" idx="1"/>
          </p:nvPr>
        </p:nvSpPr>
        <p:spPr>
          <a:xfrm>
            <a:off x="497327" y="1602839"/>
            <a:ext cx="6901019" cy="4153877"/>
          </a:xfrm>
        </p:spPr>
        <p:txBody>
          <a:bodyPr vert="horz" lIns="0" tIns="45720" rIns="0" bIns="45720" rtlCol="0" anchor="t">
            <a:noAutofit/>
          </a:bodyPr>
          <a:lstStyle/>
          <a:p>
            <a:pPr marL="238760" indent="-238760"/>
            <a:r>
              <a:rPr lang="sv-FI"/>
              <a:t>Narkotika t.ex. cannabis - </a:t>
            </a:r>
            <a:r>
              <a:rPr lang="sv-FI" b="1"/>
              <a:t>olagliga</a:t>
            </a:r>
            <a:r>
              <a:rPr lang="sv-FI"/>
              <a:t>.</a:t>
            </a:r>
          </a:p>
          <a:p>
            <a:pPr marL="238760" indent="-238760"/>
            <a:r>
              <a:rPr lang="sv-FI"/>
              <a:t>Alkohol, t.ex. öl, vin.</a:t>
            </a:r>
          </a:p>
          <a:p>
            <a:pPr marL="238760" indent="-238760"/>
            <a:r>
              <a:rPr lang="sv-FI"/>
              <a:t>Nikotin och tobaksprodukter, t.ex. tobak, snus, e-cigaretter.</a:t>
            </a:r>
          </a:p>
          <a:p>
            <a:pPr marL="238760" indent="-238760"/>
            <a:r>
              <a:rPr lang="sv-FI"/>
              <a:t>Gemensamt för alla rusmedel är att de orsakar beroende och har någon berusande egenskap. </a:t>
            </a:r>
          </a:p>
          <a:p>
            <a:pPr marL="238760" indent="-238760"/>
            <a:r>
              <a:rPr lang="sv-FI"/>
              <a:t>Beroende är ett tvångsmässigt behov av något ämne eller någon verksamhet som orsakar beroende.</a:t>
            </a:r>
          </a:p>
          <a:p>
            <a:pPr marL="0" indent="0">
              <a:buNone/>
            </a:pPr>
            <a:endParaRPr lang="en-US"/>
          </a:p>
          <a:p>
            <a:pPr marL="238760" indent="-238760"/>
            <a:endParaRPr lang="en-US"/>
          </a:p>
          <a:p>
            <a:pPr marL="238760" indent="-238760"/>
            <a:endParaRPr lang="en-US"/>
          </a:p>
        </p:txBody>
      </p:sp>
      <p:pic>
        <p:nvPicPr>
          <p:cNvPr id="4" name="Picture 3">
            <a:extLst>
              <a:ext uri="{FF2B5EF4-FFF2-40B4-BE49-F238E27FC236}">
                <a16:creationId xmlns:a16="http://schemas.microsoft.com/office/drawing/2014/main" id="{FE6B4CCC-A9F4-AFA8-CFCA-BC4651EC763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466231" y="140241"/>
            <a:ext cx="4722964" cy="3278686"/>
          </a:xfrm>
          <a:prstGeom prst="rect">
            <a:avLst/>
          </a:prstGeom>
        </p:spPr>
      </p:pic>
      <p:pic>
        <p:nvPicPr>
          <p:cNvPr id="5" name="Picture 4">
            <a:extLst>
              <a:ext uri="{FF2B5EF4-FFF2-40B4-BE49-F238E27FC236}">
                <a16:creationId xmlns:a16="http://schemas.microsoft.com/office/drawing/2014/main" id="{569AB8E6-47B1-487A-359B-3E349E305EA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63294" y="3423560"/>
            <a:ext cx="4728836" cy="3277774"/>
          </a:xfrm>
          <a:prstGeom prst="rect">
            <a:avLst/>
          </a:prstGeom>
        </p:spPr>
      </p:pic>
    </p:spTree>
    <p:extLst>
      <p:ext uri="{BB962C8B-B14F-4D97-AF65-F5344CB8AC3E}">
        <p14:creationId xmlns:p14="http://schemas.microsoft.com/office/powerpoint/2010/main" val="2689653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96800FA2-0FBA-CE1F-1BE7-592E392036C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3851" y="133535"/>
            <a:ext cx="11010330" cy="1182727"/>
          </a:xfrm>
          <a:prstGeom prst="rect">
            <a:avLst/>
          </a:prstGeom>
        </p:spPr>
      </p:pic>
      <p:sp>
        <p:nvSpPr>
          <p:cNvPr id="2" name="Otsikko 1">
            <a:extLst>
              <a:ext uri="{FF2B5EF4-FFF2-40B4-BE49-F238E27FC236}">
                <a16:creationId xmlns:a16="http://schemas.microsoft.com/office/drawing/2014/main" id="{F6861667-28EE-805E-987D-D3DA87588F24}"/>
              </a:ext>
            </a:extLst>
          </p:cNvPr>
          <p:cNvSpPr>
            <a:spLocks noGrp="1"/>
          </p:cNvSpPr>
          <p:nvPr>
            <p:ph type="title"/>
          </p:nvPr>
        </p:nvSpPr>
        <p:spPr>
          <a:xfrm>
            <a:off x="1391112" y="-410995"/>
            <a:ext cx="5714699" cy="1443296"/>
          </a:xfrm>
        </p:spPr>
        <p:txBody>
          <a:bodyPr wrap="square" anchor="b">
            <a:normAutofit/>
          </a:bodyPr>
          <a:lstStyle/>
          <a:p>
            <a:pPr algn="r"/>
            <a:r>
              <a:rPr lang="sv-FI">
                <a:solidFill>
                  <a:schemeClr val="bg1"/>
                </a:solidFill>
              </a:rPr>
              <a:t>Stark självkänsla</a:t>
            </a:r>
          </a:p>
        </p:txBody>
      </p:sp>
      <p:sp>
        <p:nvSpPr>
          <p:cNvPr id="3079" name="Text Placeholder 2">
            <a:extLst>
              <a:ext uri="{FF2B5EF4-FFF2-40B4-BE49-F238E27FC236}">
                <a16:creationId xmlns:a16="http://schemas.microsoft.com/office/drawing/2014/main" id="{86861C3A-3EAD-EFD0-8C73-B0CFAE8C39D8}"/>
              </a:ext>
            </a:extLst>
          </p:cNvPr>
          <p:cNvSpPr>
            <a:spLocks noGrp="1"/>
          </p:cNvSpPr>
          <p:nvPr>
            <p:ph type="body" sz="quarter" idx="12"/>
          </p:nvPr>
        </p:nvSpPr>
        <p:spPr>
          <a:xfrm>
            <a:off x="1260925" y="1689442"/>
            <a:ext cx="5714700" cy="3479115"/>
          </a:xfrm>
        </p:spPr>
        <p:txBody>
          <a:bodyPr/>
          <a:lstStyle/>
          <a:p>
            <a:endParaRPr lang="en-US"/>
          </a:p>
          <a:p>
            <a:r>
              <a:rPr lang="sv-FI"/>
              <a:t>Gör det lättare att få kompisar.</a:t>
            </a:r>
          </a:p>
          <a:p>
            <a:r>
              <a:rPr lang="sv-FI"/>
              <a:t>Gör det lättare att orka i svåra situationer.</a:t>
            </a:r>
          </a:p>
          <a:p>
            <a:endParaRPr lang="en-US"/>
          </a:p>
          <a:p>
            <a:r>
              <a:rPr lang="sv-FI"/>
              <a:t>Det är lättare att säga NEJ.</a:t>
            </a:r>
          </a:p>
          <a:p>
            <a:r>
              <a:rPr lang="sv-FI"/>
              <a:t>Det är också lättare att uppmuntra en kompis.</a:t>
            </a:r>
          </a:p>
          <a:p>
            <a:endParaRPr lang="en-US"/>
          </a:p>
          <a:p>
            <a:r>
              <a:rPr lang="sv-FI"/>
              <a:t>Ökar trygghetskänslan.</a:t>
            </a:r>
          </a:p>
          <a:p>
            <a:r>
              <a:rPr lang="sv-FI"/>
              <a:t>Ökar upplevelsen av lycka.</a:t>
            </a:r>
          </a:p>
          <a:p>
            <a:r>
              <a:rPr lang="sv-FI"/>
              <a:t>Ökar respekten för en själv.</a:t>
            </a:r>
          </a:p>
          <a:p>
            <a:pPr marL="0" indent="0">
              <a:buNone/>
            </a:pPr>
            <a:endParaRPr lang="en-US"/>
          </a:p>
          <a:p>
            <a:pPr marL="0" indent="0">
              <a:buNone/>
            </a:pPr>
            <a:endParaRPr lang="en-US"/>
          </a:p>
          <a:p>
            <a:endParaRPr lang="en-US"/>
          </a:p>
          <a:p>
            <a:pPr marL="0" indent="0">
              <a:buNone/>
            </a:pPr>
            <a:endParaRPr lang="en-US"/>
          </a:p>
        </p:txBody>
      </p:sp>
      <p:sp>
        <p:nvSpPr>
          <p:cNvPr id="3" name="Suorakulmio 2">
            <a:extLst>
              <a:ext uri="{FF2B5EF4-FFF2-40B4-BE49-F238E27FC236}">
                <a16:creationId xmlns:a16="http://schemas.microsoft.com/office/drawing/2014/main" id="{E8A4973D-8B43-FC01-BBEF-765B4E870A7B}"/>
              </a:ext>
            </a:extLst>
          </p:cNvPr>
          <p:cNvSpPr/>
          <p:nvPr/>
        </p:nvSpPr>
        <p:spPr>
          <a:xfrm>
            <a:off x="7520683" y="1586700"/>
            <a:ext cx="4193498" cy="5029857"/>
          </a:xfrm>
          <a:prstGeom prst="rect">
            <a:avLst/>
          </a:prstGeom>
          <a:solidFill>
            <a:schemeClr val="bg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2400"/>
          </a:p>
          <a:p>
            <a:pPr algn="ctr"/>
            <a:r>
              <a:rPr lang="sv-FI" sz="2200">
                <a:solidFill>
                  <a:schemeClr val="tx2"/>
                </a:solidFill>
              </a:rPr>
              <a:t>I vilka situationer brukar du säga NEJ?</a:t>
            </a:r>
          </a:p>
          <a:p>
            <a:pPr algn="ctr"/>
            <a:endParaRPr lang="fi-FI" sz="2200">
              <a:solidFill>
                <a:schemeClr val="tx2"/>
              </a:solidFill>
            </a:endParaRPr>
          </a:p>
          <a:p>
            <a:pPr algn="ctr"/>
            <a:r>
              <a:rPr lang="sv-FI" sz="2200">
                <a:solidFill>
                  <a:schemeClr val="tx2"/>
                </a:solidFill>
              </a:rPr>
              <a:t>Är det lätt för dig att säga NEJ?</a:t>
            </a:r>
          </a:p>
          <a:p>
            <a:pPr algn="ctr"/>
            <a:endParaRPr lang="fi-FI" sz="2200">
              <a:solidFill>
                <a:schemeClr val="tx2"/>
              </a:solidFill>
            </a:endParaRPr>
          </a:p>
          <a:p>
            <a:pPr algn="ctr"/>
            <a:r>
              <a:rPr lang="sv-FI" sz="2200">
                <a:solidFill>
                  <a:schemeClr val="tx2"/>
                </a:solidFill>
              </a:rPr>
              <a:t>När är det svårt att säga NEJ?</a:t>
            </a:r>
          </a:p>
          <a:p>
            <a:pPr algn="ctr"/>
            <a:endParaRPr lang="fi-FI" sz="2200">
              <a:solidFill>
                <a:schemeClr val="tx2"/>
              </a:solidFill>
            </a:endParaRPr>
          </a:p>
          <a:p>
            <a:pPr algn="ctr"/>
            <a:r>
              <a:rPr lang="sv-FI" sz="2200">
                <a:solidFill>
                  <a:schemeClr val="tx2"/>
                </a:solidFill>
              </a:rPr>
              <a:t>Är det lätt eller svårt att säga NEJ i sociala medier?</a:t>
            </a:r>
          </a:p>
          <a:p>
            <a:pPr algn="ctr"/>
            <a:endParaRPr lang="fi-FI" sz="2400">
              <a:solidFill>
                <a:schemeClr val="tx2"/>
              </a:solidFill>
            </a:endParaRPr>
          </a:p>
          <a:p>
            <a:pPr algn="ctr"/>
            <a:endParaRPr lang="fi-FI" sz="2400">
              <a:solidFill>
                <a:schemeClr val="tx2"/>
              </a:solidFill>
            </a:endParaRPr>
          </a:p>
          <a:p>
            <a:pPr algn="ctr"/>
            <a:r>
              <a:rPr lang="sv-FI" sz="1600">
                <a:solidFill>
                  <a:schemeClr val="tx2"/>
                </a:solidFill>
              </a:rPr>
              <a:t>Frågor: suavartensomessa</a:t>
            </a:r>
          </a:p>
        </p:txBody>
      </p:sp>
    </p:spTree>
    <p:extLst>
      <p:ext uri="{BB962C8B-B14F-4D97-AF65-F5344CB8AC3E}">
        <p14:creationId xmlns:p14="http://schemas.microsoft.com/office/powerpoint/2010/main" val="3727765492"/>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9">
                                            <p:txEl>
                                              <p:pRg st="1" end="1"/>
                                            </p:txEl>
                                          </p:spTgt>
                                        </p:tgtEl>
                                        <p:attrNameLst>
                                          <p:attrName>style.visibility</p:attrName>
                                        </p:attrNameLst>
                                      </p:cBhvr>
                                      <p:to>
                                        <p:strVal val="visible"/>
                                      </p:to>
                                    </p:set>
                                    <p:animEffect transition="in" filter="fade">
                                      <p:cBhvr>
                                        <p:cTn id="7" dur="500"/>
                                        <p:tgtEl>
                                          <p:spTgt spid="307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9">
                                            <p:txEl>
                                              <p:pRg st="2" end="2"/>
                                            </p:txEl>
                                          </p:spTgt>
                                        </p:tgtEl>
                                        <p:attrNameLst>
                                          <p:attrName>style.visibility</p:attrName>
                                        </p:attrNameLst>
                                      </p:cBhvr>
                                      <p:to>
                                        <p:strVal val="visible"/>
                                      </p:to>
                                    </p:set>
                                    <p:animEffect transition="in" filter="fade">
                                      <p:cBhvr>
                                        <p:cTn id="12" dur="500"/>
                                        <p:tgtEl>
                                          <p:spTgt spid="30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9">
                                            <p:txEl>
                                              <p:pRg st="4" end="4"/>
                                            </p:txEl>
                                          </p:spTgt>
                                        </p:tgtEl>
                                        <p:attrNameLst>
                                          <p:attrName>style.visibility</p:attrName>
                                        </p:attrNameLst>
                                      </p:cBhvr>
                                      <p:to>
                                        <p:strVal val="visible"/>
                                      </p:to>
                                    </p:set>
                                    <p:animEffect transition="in" filter="fade">
                                      <p:cBhvr>
                                        <p:cTn id="17" dur="500"/>
                                        <p:tgtEl>
                                          <p:spTgt spid="30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79">
                                            <p:txEl>
                                              <p:pRg st="5" end="5"/>
                                            </p:txEl>
                                          </p:spTgt>
                                        </p:tgtEl>
                                        <p:attrNameLst>
                                          <p:attrName>style.visibility</p:attrName>
                                        </p:attrNameLst>
                                      </p:cBhvr>
                                      <p:to>
                                        <p:strVal val="visible"/>
                                      </p:to>
                                    </p:set>
                                    <p:animEffect transition="in" filter="fade">
                                      <p:cBhvr>
                                        <p:cTn id="22" dur="500"/>
                                        <p:tgtEl>
                                          <p:spTgt spid="307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79">
                                            <p:txEl>
                                              <p:pRg st="7" end="7"/>
                                            </p:txEl>
                                          </p:spTgt>
                                        </p:tgtEl>
                                        <p:attrNameLst>
                                          <p:attrName>style.visibility</p:attrName>
                                        </p:attrNameLst>
                                      </p:cBhvr>
                                      <p:to>
                                        <p:strVal val="visible"/>
                                      </p:to>
                                    </p:set>
                                    <p:animEffect transition="in" filter="fade">
                                      <p:cBhvr>
                                        <p:cTn id="27" dur="500"/>
                                        <p:tgtEl>
                                          <p:spTgt spid="3079">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79">
                                            <p:txEl>
                                              <p:pRg st="8" end="8"/>
                                            </p:txEl>
                                          </p:spTgt>
                                        </p:tgtEl>
                                        <p:attrNameLst>
                                          <p:attrName>style.visibility</p:attrName>
                                        </p:attrNameLst>
                                      </p:cBhvr>
                                      <p:to>
                                        <p:strVal val="visible"/>
                                      </p:to>
                                    </p:set>
                                    <p:animEffect transition="in" filter="fade">
                                      <p:cBhvr>
                                        <p:cTn id="32" dur="500"/>
                                        <p:tgtEl>
                                          <p:spTgt spid="307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79">
                                            <p:txEl>
                                              <p:pRg st="9" end="9"/>
                                            </p:txEl>
                                          </p:spTgt>
                                        </p:tgtEl>
                                        <p:attrNameLst>
                                          <p:attrName>style.visibility</p:attrName>
                                        </p:attrNameLst>
                                      </p:cBhvr>
                                      <p:to>
                                        <p:strVal val="visible"/>
                                      </p:to>
                                    </p:set>
                                    <p:animEffect transition="in" filter="fade">
                                      <p:cBhvr>
                                        <p:cTn id="37" dur="500"/>
                                        <p:tgtEl>
                                          <p:spTgt spid="307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9D5F98D8-2A28-EE1D-E31E-0114436604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0835" y="42793"/>
            <a:ext cx="11010330" cy="1182727"/>
          </a:xfrm>
          <a:prstGeom prst="rect">
            <a:avLst/>
          </a:prstGeom>
        </p:spPr>
      </p:pic>
      <p:sp>
        <p:nvSpPr>
          <p:cNvPr id="18" name="Title 1">
            <a:extLst>
              <a:ext uri="{FF2B5EF4-FFF2-40B4-BE49-F238E27FC236}">
                <a16:creationId xmlns:a16="http://schemas.microsoft.com/office/drawing/2014/main" id="{A384609F-5195-75E4-B07B-F607D9057A27}"/>
              </a:ext>
            </a:extLst>
          </p:cNvPr>
          <p:cNvSpPr>
            <a:spLocks noGrp="1"/>
          </p:cNvSpPr>
          <p:nvPr>
            <p:ph type="title"/>
          </p:nvPr>
        </p:nvSpPr>
        <p:spPr>
          <a:xfrm>
            <a:off x="1838526" y="194378"/>
            <a:ext cx="8322616" cy="879556"/>
          </a:xfrm>
        </p:spPr>
        <p:txBody>
          <a:bodyPr/>
          <a:lstStyle/>
          <a:p>
            <a:pPr algn="ctr"/>
            <a:r>
              <a:rPr lang="sv-FI">
                <a:solidFill>
                  <a:schemeClr val="bg1"/>
                </a:solidFill>
              </a:rPr>
              <a:t>Det goda livets tårta!</a:t>
            </a:r>
          </a:p>
        </p:txBody>
      </p:sp>
      <p:sp>
        <p:nvSpPr>
          <p:cNvPr id="20" name="Text Placeholder 2">
            <a:extLst>
              <a:ext uri="{FF2B5EF4-FFF2-40B4-BE49-F238E27FC236}">
                <a16:creationId xmlns:a16="http://schemas.microsoft.com/office/drawing/2014/main" id="{379698A0-E86D-9539-8D86-41DBC2F54A72}"/>
              </a:ext>
            </a:extLst>
          </p:cNvPr>
          <p:cNvSpPr>
            <a:spLocks noGrp="1"/>
          </p:cNvSpPr>
          <p:nvPr>
            <p:ph type="body" sz="quarter" idx="12"/>
          </p:nvPr>
        </p:nvSpPr>
        <p:spPr>
          <a:xfrm>
            <a:off x="872754" y="1684963"/>
            <a:ext cx="5714700" cy="4125460"/>
          </a:xfrm>
        </p:spPr>
        <p:txBody>
          <a:bodyPr vert="horz" lIns="0" tIns="0" rIns="0" bIns="0" rtlCol="0" anchor="t">
            <a:noAutofit/>
          </a:bodyPr>
          <a:lstStyle/>
          <a:p>
            <a:pPr marL="239395" indent="-239395"/>
            <a:r>
              <a:rPr lang="sv-FI" sz="2100"/>
              <a:t>Fundera på viktiga och bra saker som du tycker gör livet bra och viktigt.</a:t>
            </a:r>
          </a:p>
          <a:p>
            <a:pPr marL="239395" indent="-239395"/>
            <a:endParaRPr lang="en-US"/>
          </a:p>
          <a:p>
            <a:pPr marL="239395" indent="-239395"/>
            <a:r>
              <a:rPr lang="sv-FI" sz="2100"/>
              <a:t>Skriv så många saker du kan på tårtans lager! (du kan också färglägga tårtan!)</a:t>
            </a:r>
          </a:p>
          <a:p>
            <a:pPr marL="239395" indent="-239395"/>
            <a:endParaRPr lang="en-US"/>
          </a:p>
          <a:p>
            <a:pPr marL="239395" indent="-239395"/>
            <a:r>
              <a:rPr lang="sv-FI"/>
              <a:t>Dessa goda saker ökar också din självkänsla, som i sin tur skyddar dig i livet (Viktigt!)</a:t>
            </a:r>
          </a:p>
          <a:p>
            <a:pPr marL="239395" indent="-239395"/>
            <a:endParaRPr lang="en-US"/>
          </a:p>
        </p:txBody>
      </p:sp>
      <p:pic>
        <p:nvPicPr>
          <p:cNvPr id="13" name="Kuvan paikkamerkki 12" descr="Hääkakku ääriviiva">
            <a:extLst>
              <a:ext uri="{FF2B5EF4-FFF2-40B4-BE49-F238E27FC236}">
                <a16:creationId xmlns:a16="http://schemas.microsoft.com/office/drawing/2014/main" id="{1354F3FC-6467-5B11-0D10-4C032C558ED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1794" r="11794"/>
          <a:stretch/>
        </p:blipFill>
        <p:spPr>
          <a:xfrm>
            <a:off x="7219360" y="1594116"/>
            <a:ext cx="3928101" cy="5140688"/>
          </a:xfrm>
        </p:spPr>
      </p:pic>
    </p:spTree>
    <p:extLst>
      <p:ext uri="{BB962C8B-B14F-4D97-AF65-F5344CB8AC3E}">
        <p14:creationId xmlns:p14="http://schemas.microsoft.com/office/powerpoint/2010/main" val="2069994264"/>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5C4298B-BAE3-CE9D-489A-24B5C0B7D007}"/>
              </a:ext>
            </a:extLst>
          </p:cNvPr>
          <p:cNvSpPr>
            <a:spLocks noGrp="1"/>
          </p:cNvSpPr>
          <p:nvPr>
            <p:ph type="title"/>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r>
              <a:rPr lang="sv-FI" sz="3600">
                <a:solidFill>
                  <a:srgbClr val="FFFFFF"/>
                </a:solidFill>
              </a:rPr>
              <a:t>Var får man hjälp i olika situationer?</a:t>
            </a:r>
          </a:p>
        </p:txBody>
      </p:sp>
      <p:sp>
        <p:nvSpPr>
          <p:cNvPr id="3" name="Tekstin paikkamerkki 2">
            <a:extLst>
              <a:ext uri="{FF2B5EF4-FFF2-40B4-BE49-F238E27FC236}">
                <a16:creationId xmlns:a16="http://schemas.microsoft.com/office/drawing/2014/main" id="{DD4BA08B-9D97-7823-4458-41E6D35D81F0}"/>
              </a:ext>
            </a:extLst>
          </p:cNvPr>
          <p:cNvSpPr>
            <a:spLocks noGrp="1"/>
          </p:cNvSpPr>
          <p:nvPr>
            <p:ph type="body" idx="1"/>
          </p:nvPr>
        </p:nvSpPr>
        <p:spPr/>
        <p:txBody>
          <a:bodyPr/>
          <a:lst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a:lstStyle>
          <a:p>
            <a:pPr fontAlgn="base"/>
            <a:r>
              <a:rPr lang="sv-FI" sz="1600" u="sng">
                <a:solidFill>
                  <a:schemeClr val="bg1"/>
                </a:solidFill>
                <a:latin typeface="Arial" panose="020B0604020202020204" pitchFamily="34" charset="0"/>
                <a:ea typeface="Times New Roman" panose="02020603050405020304" pitchFamily="18" charset="0"/>
              </a:rPr>
              <a:t>RIKU.FI</a:t>
            </a:r>
          </a:p>
          <a:p>
            <a:pPr marL="0" indent="0" fontAlgn="base">
              <a:buNone/>
            </a:pPr>
            <a:r>
              <a:rPr lang="sv-FI" sz="1600">
                <a:solidFill>
                  <a:schemeClr val="bg1"/>
                </a:solidFill>
                <a:latin typeface="Arial" panose="020B0604020202020204" pitchFamily="34" charset="0"/>
                <a:ea typeface="Times New Roman" panose="02020603050405020304" pitchFamily="18" charset="0"/>
              </a:rPr>
              <a:t>Brottsofferjouren 116 006 betjänar på finska må–fr kl. 9–20.</a:t>
            </a:r>
            <a:r>
              <a:rPr lang="sv-FI" sz="1600">
                <a:solidFill>
                  <a:schemeClr val="bg1"/>
                </a:solidFill>
                <a:latin typeface="Times New Roman" panose="02020603050405020304" pitchFamily="18" charset="0"/>
                <a:ea typeface="Times New Roman" panose="02020603050405020304" pitchFamily="18" charset="0"/>
              </a:rPr>
              <a:t> (avgiftsfri + anonym) på webbplatsen RIKU-Chat.</a:t>
            </a:r>
          </a:p>
          <a:p>
            <a:pPr fontAlgn="base"/>
            <a:r>
              <a:rPr lang="sv-FI" sz="1600" u="sng">
                <a:solidFill>
                  <a:schemeClr val="bg1"/>
                </a:solidFill>
                <a:latin typeface="Arial" panose="020B0604020202020204" pitchFamily="34" charset="0"/>
                <a:ea typeface="Times New Roman" panose="02020603050405020304" pitchFamily="18" charset="0"/>
              </a:rPr>
              <a:t>MLL.FI</a:t>
            </a:r>
          </a:p>
          <a:p>
            <a:pPr marL="0" indent="0" fontAlgn="base">
              <a:buNone/>
            </a:pPr>
            <a:r>
              <a:rPr lang="sv-FI" sz="1600">
                <a:solidFill>
                  <a:schemeClr val="bg1"/>
                </a:solidFill>
                <a:latin typeface="Arial" panose="020B0604020202020204" pitchFamily="34" charset="0"/>
                <a:ea typeface="Times New Roman" panose="02020603050405020304" pitchFamily="18" charset="0"/>
              </a:rPr>
              <a:t>MLL Barn- och ungdomstelefon 116 111 måndag till fredag kl. 14–20, lördagar och söndagar kl. 17–20 (avgiftsfri + anonym)</a:t>
            </a:r>
          </a:p>
          <a:p>
            <a:pPr fontAlgn="base"/>
            <a:r>
              <a:rPr lang="sv-FI" sz="1600" u="sng">
                <a:solidFill>
                  <a:schemeClr val="bg1"/>
                </a:solidFill>
                <a:latin typeface="Arial" panose="020B0604020202020204" pitchFamily="34" charset="0"/>
                <a:ea typeface="Times New Roman" panose="02020603050405020304" pitchFamily="18" charset="0"/>
              </a:rPr>
              <a:t>Ehyt.fi</a:t>
            </a:r>
          </a:p>
          <a:p>
            <a:pPr marL="0" indent="0" fontAlgn="base">
              <a:buNone/>
            </a:pPr>
            <a:r>
              <a:rPr lang="sv-FI" sz="1600">
                <a:solidFill>
                  <a:schemeClr val="bg1"/>
                </a:solidFill>
                <a:latin typeface="Arial" panose="020B0604020202020204" pitchFamily="34" charset="0"/>
                <a:ea typeface="Times New Roman" panose="02020603050405020304" pitchFamily="18" charset="0"/>
              </a:rPr>
              <a:t>EHYT rf:s missbrukarrådgivning Telefonnummer: </a:t>
            </a:r>
            <a:r>
              <a:rPr lang="sv-FI" sz="1600">
                <a:solidFill>
                  <a:schemeClr val="bg1"/>
                </a:solidFill>
              </a:rPr>
              <a:t>0800 900 45 (avgiftsfri + anonym + du kan ringa när som helst)</a:t>
            </a:r>
          </a:p>
          <a:p>
            <a:pPr marL="0" indent="0" fontAlgn="base">
              <a:buNone/>
            </a:pPr>
            <a:r>
              <a:rPr lang="sv-FI" sz="1600">
                <a:solidFill>
                  <a:schemeClr val="bg1"/>
                </a:solidFill>
                <a:latin typeface="Arial" panose="020B0604020202020204" pitchFamily="34" charset="0"/>
                <a:ea typeface="Calibri" panose="020F0502020204030204" pitchFamily="34" charset="0"/>
              </a:rPr>
              <a:t>112-applikationen (servicerådgivning, informationssökning)</a:t>
            </a:r>
          </a:p>
          <a:p>
            <a:pPr marL="0" indent="0" fontAlgn="base">
              <a:buNone/>
            </a:pPr>
            <a:endParaRPr lang="fi-FI" sz="160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50173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46F14004-78BB-77B2-6CC0-5EF2241D6F22}"/>
              </a:ext>
            </a:extLst>
          </p:cNvPr>
          <p:cNvSpPr>
            <a:spLocks noGrp="1"/>
          </p:cNvSpPr>
          <p:nvPr>
            <p:ph type="body" idx="1"/>
          </p:nvPr>
        </p:nvSpPr>
        <p:spPr/>
        <p:txBody>
          <a:bodyPr/>
          <a:lstStyle/>
          <a:p>
            <a:endParaRPr lang="fi-FI"/>
          </a:p>
        </p:txBody>
      </p:sp>
      <p:pic>
        <p:nvPicPr>
          <p:cNvPr id="4" name="Kuva 3" descr="Kuva, joka sisältää kohteen luonnos, piirros, clipart, muotoilu&#10;&#10;Kuvaus luotu automaattisesti">
            <a:extLst>
              <a:ext uri="{FF2B5EF4-FFF2-40B4-BE49-F238E27FC236}">
                <a16:creationId xmlns:a16="http://schemas.microsoft.com/office/drawing/2014/main" id="{2FEDE463-CBF3-67A4-1070-2FEB7CC1C995}"/>
              </a:ext>
            </a:extLst>
          </p:cNvPr>
          <p:cNvPicPr>
            <a:picLocks noChangeAspect="1"/>
          </p:cNvPicPr>
          <p:nvPr/>
        </p:nvPicPr>
        <p:blipFill>
          <a:blip r:embed="rId2"/>
          <a:stretch>
            <a:fillRect/>
          </a:stretch>
        </p:blipFill>
        <p:spPr>
          <a:xfrm rot="-5400000">
            <a:off x="2817356" y="-2586486"/>
            <a:ext cx="7120093" cy="12224937"/>
          </a:xfrm>
          <a:prstGeom prst="rect">
            <a:avLst/>
          </a:prstGeom>
        </p:spPr>
      </p:pic>
      <p:sp>
        <p:nvSpPr>
          <p:cNvPr id="5" name="Otsikko 4">
            <a:extLst>
              <a:ext uri="{FF2B5EF4-FFF2-40B4-BE49-F238E27FC236}">
                <a16:creationId xmlns:a16="http://schemas.microsoft.com/office/drawing/2014/main" id="{7774CB54-EB4F-6C9D-BB67-5DB6B65EA775}"/>
              </a:ext>
            </a:extLst>
          </p:cNvPr>
          <p:cNvSpPr>
            <a:spLocks noGrp="1"/>
          </p:cNvSpPr>
          <p:nvPr>
            <p:ph type="title"/>
          </p:nvPr>
        </p:nvSpPr>
        <p:spPr>
          <a:xfrm>
            <a:off x="904424" y="-715331"/>
            <a:ext cx="10435091" cy="715331"/>
          </a:xfrm>
        </p:spPr>
        <p:txBody>
          <a:bodyPr vert="horz" wrap="square" lIns="0" tIns="0" rIns="0" bIns="0" rtlCol="0" anchor="b" anchorCtr="0">
            <a:noAutofit/>
          </a:bodyPr>
          <a:lstStyle/>
          <a:p>
            <a:r>
              <a:rPr lang="sv-FI"/>
              <a:t>Utskrivbart</a:t>
            </a:r>
          </a:p>
        </p:txBody>
      </p:sp>
    </p:spTree>
    <p:extLst>
      <p:ext uri="{BB962C8B-B14F-4D97-AF65-F5344CB8AC3E}">
        <p14:creationId xmlns:p14="http://schemas.microsoft.com/office/powerpoint/2010/main" val="244702279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D7A954-99B4-DD6C-1C41-5FCAFA7BB51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51870" y="454795"/>
            <a:ext cx="5237296" cy="3931939"/>
          </a:xfrm>
          <a:prstGeom prst="rect">
            <a:avLst/>
          </a:prstGeom>
        </p:spPr>
      </p:pic>
      <p:pic>
        <p:nvPicPr>
          <p:cNvPr id="2" name="Picture 1">
            <a:extLst>
              <a:ext uri="{FF2B5EF4-FFF2-40B4-BE49-F238E27FC236}">
                <a16:creationId xmlns:a16="http://schemas.microsoft.com/office/drawing/2014/main" id="{FBCDD596-D243-2E50-A784-ACB63B513851}"/>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19227" y="435"/>
            <a:ext cx="5277757" cy="3624509"/>
          </a:xfrm>
          <a:prstGeom prst="rect">
            <a:avLst/>
          </a:prstGeom>
        </p:spPr>
      </p:pic>
      <p:pic>
        <p:nvPicPr>
          <p:cNvPr id="3" name="Picture 2">
            <a:extLst>
              <a:ext uri="{FF2B5EF4-FFF2-40B4-BE49-F238E27FC236}">
                <a16:creationId xmlns:a16="http://schemas.microsoft.com/office/drawing/2014/main" id="{C622CE09-AD60-CAAA-4010-D910B121323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15956" y="3417228"/>
            <a:ext cx="5274953" cy="3440160"/>
          </a:xfrm>
          <a:prstGeom prst="rect">
            <a:avLst/>
          </a:prstGeom>
        </p:spPr>
      </p:pic>
      <p:sp>
        <p:nvSpPr>
          <p:cNvPr id="5" name="Otsikko 4">
            <a:extLst>
              <a:ext uri="{FF2B5EF4-FFF2-40B4-BE49-F238E27FC236}">
                <a16:creationId xmlns:a16="http://schemas.microsoft.com/office/drawing/2014/main" id="{DF50FF1F-CD1E-114B-A30C-7AAD7E36A754}"/>
              </a:ext>
            </a:extLst>
          </p:cNvPr>
          <p:cNvSpPr>
            <a:spLocks noGrp="1"/>
          </p:cNvSpPr>
          <p:nvPr>
            <p:ph type="title"/>
          </p:nvPr>
        </p:nvSpPr>
        <p:spPr>
          <a:xfrm>
            <a:off x="904424" y="-715331"/>
            <a:ext cx="10435091" cy="715331"/>
          </a:xfrm>
        </p:spPr>
        <p:txBody>
          <a:bodyPr vert="horz" wrap="square" lIns="0" tIns="0" rIns="0" bIns="0" rtlCol="0" anchor="b" anchorCtr="0">
            <a:noAutofit/>
          </a:bodyPr>
          <a:lstStyle/>
          <a:p>
            <a:r>
              <a:rPr lang="sv-FI"/>
              <a:t>Bilder av olika rusmedel</a:t>
            </a:r>
          </a:p>
        </p:txBody>
      </p:sp>
    </p:spTree>
    <p:extLst>
      <p:ext uri="{BB962C8B-B14F-4D97-AF65-F5344CB8AC3E}">
        <p14:creationId xmlns:p14="http://schemas.microsoft.com/office/powerpoint/2010/main" val="104303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extLst>
              <p:ext uri="{D42A27DB-BD31-4B8C-83A1-F6EECF244321}">
                <p14:modId xmlns:p14="http://schemas.microsoft.com/office/powerpoint/2010/main" val="2465667396"/>
              </p:ext>
            </p:extLst>
          </p:nvPr>
        </p:nvGraphicFramePr>
        <p:xfrm>
          <a:off x="647700" y="533400"/>
          <a:ext cx="10801548" cy="604333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sv-FI" sz="2000"/>
                        <a:t>Lagliga rusmedel</a:t>
                      </a:r>
                    </a:p>
                  </a:txBody>
                  <a:tcPr/>
                </a:tc>
                <a:tc>
                  <a:txBody>
                    <a:bodyPr/>
                    <a:lstStyle/>
                    <a:p>
                      <a:r>
                        <a:rPr lang="sv-FI" sz="2000"/>
                        <a:t>Olagliga rusmedel</a:t>
                      </a:r>
                    </a:p>
                  </a:txBody>
                  <a:tcPr/>
                </a:tc>
                <a:tc>
                  <a:txBody>
                    <a:bodyPr/>
                    <a:lstStyle/>
                    <a:p>
                      <a:pPr lvl="0">
                        <a:buNone/>
                      </a:pPr>
                      <a:r>
                        <a:rPr lang="sv-FI" sz="2000"/>
                        <a:t>Andra skadliga ämnen/</a:t>
                      </a:r>
                    </a:p>
                    <a:p>
                      <a:pPr lvl="0">
                        <a:buNone/>
                      </a:pPr>
                      <a:r>
                        <a:rPr lang="sv-FI" sz="2000"/>
                        <a:t>föreningar</a:t>
                      </a:r>
                    </a:p>
                  </a:txBody>
                  <a:tcPr/>
                </a:tc>
                <a:extLst>
                  <a:ext uri="{0D108BD9-81ED-4DB2-BD59-A6C34878D82A}">
                    <a16:rowId xmlns:a16="http://schemas.microsoft.com/office/drawing/2014/main" val="1013036390"/>
                  </a:ext>
                </a:extLst>
              </a:tr>
              <a:tr h="685800">
                <a:tc>
                  <a:txBody>
                    <a:bodyPr/>
                    <a:lstStyle/>
                    <a:p>
                      <a:pPr lvl="0">
                        <a:buNone/>
                      </a:pPr>
                      <a:r>
                        <a:rPr lang="sv-FI" sz="2000"/>
                        <a:t>Under 18 år </a:t>
                      </a:r>
                    </a:p>
                  </a:txBody>
                  <a:tcPr/>
                </a:tc>
                <a:tc>
                  <a:txBody>
                    <a:bodyPr/>
                    <a:lstStyle/>
                    <a:p>
                      <a:pPr lvl="0" algn="ctr">
                        <a:buNone/>
                      </a:pPr>
                      <a:r>
                        <a:rPr lang="sv-FI" sz="2000" b="1"/>
                        <a:t>X</a:t>
                      </a:r>
                    </a:p>
                  </a:txBody>
                  <a:tcPr/>
                </a:tc>
                <a:tc>
                  <a:txBody>
                    <a:bodyPr/>
                    <a:lstStyle/>
                    <a:p>
                      <a:pPr lvl="0" algn="ctr">
                        <a:buNone/>
                      </a:pPr>
                      <a:r>
                        <a:rPr lang="sv-FI" sz="2000" b="1"/>
                        <a:t>X</a:t>
                      </a:r>
                    </a:p>
                  </a:txBody>
                  <a:tcPr/>
                </a:tc>
                <a:tc>
                  <a:txBody>
                    <a:bodyPr/>
                    <a:lstStyle/>
                    <a:p>
                      <a:pPr lvl="0" algn="ctr">
                        <a:buNone/>
                      </a:pPr>
                      <a:r>
                        <a:rPr lang="sv-FI" sz="2000" b="1"/>
                        <a:t>X</a:t>
                      </a:r>
                    </a:p>
                  </a:txBody>
                  <a:tcPr/>
                </a:tc>
                <a:extLst>
                  <a:ext uri="{0D108BD9-81ED-4DB2-BD59-A6C34878D82A}">
                    <a16:rowId xmlns:a16="http://schemas.microsoft.com/office/drawing/2014/main" val="4277004442"/>
                  </a:ext>
                </a:extLst>
              </a:tr>
              <a:tr h="3343275">
                <a:tc>
                  <a:txBody>
                    <a:bodyPr/>
                    <a:lstStyle/>
                    <a:p>
                      <a:r>
                        <a:rPr lang="sv-FI"/>
                        <a:t>K-18</a:t>
                      </a:r>
                    </a:p>
                  </a:txBody>
                  <a:tcPr/>
                </a:tc>
                <a:tc>
                  <a:txBody>
                    <a:bodyPr/>
                    <a:lstStyle/>
                    <a:p>
                      <a:r>
                        <a:rPr lang="sv-FI" sz="2000"/>
                        <a:t>Tobak, svaga alkoholdrycker (alkohol 1,2–22%).</a:t>
                      </a:r>
                    </a:p>
                    <a:p>
                      <a:pPr lvl="0">
                        <a:buNone/>
                      </a:pPr>
                      <a:r>
                        <a:rPr lang="sv-FI" sz="2000"/>
                        <a:t>Nikotinpåsar.</a:t>
                      </a:r>
                    </a:p>
                    <a:p>
                      <a:pPr lvl="0">
                        <a:buNone/>
                      </a:pPr>
                      <a:r>
                        <a:rPr lang="sv-FI" sz="2000"/>
                        <a:t>E-cigaretter (produkter i gatuhandeln olagliga).</a:t>
                      </a:r>
                    </a:p>
                    <a:p>
                      <a:pPr lvl="0">
                        <a:buNone/>
                      </a:pPr>
                      <a:r>
                        <a:rPr lang="sv-FI" sz="2000"/>
                        <a:t>Snus</a:t>
                      </a:r>
                    </a:p>
                    <a:p>
                      <a:pPr lvl="0">
                        <a:buNone/>
                      </a:pPr>
                      <a:r>
                        <a:rPr lang="sv-FI" sz="2000"/>
                        <a:t>(försäljning och köp olagligt i Finland.)</a:t>
                      </a:r>
                    </a:p>
                  </a:txBody>
                  <a:tcPr/>
                </a:tc>
                <a:tc>
                  <a:txBody>
                    <a:bodyPr/>
                    <a:lstStyle/>
                    <a:p>
                      <a:r>
                        <a:rPr lang="sv-FI" sz="2000"/>
                        <a:t>Droger, t.ex. cannabis, kokain, ecstasy, heroin.</a:t>
                      </a:r>
                    </a:p>
                    <a:p>
                      <a:pPr lvl="0">
                        <a:buNone/>
                      </a:pPr>
                      <a:r>
                        <a:rPr lang="sv-FI" sz="2000"/>
                        <a:t>Nikotinprodukter med över 20 mg nikotin (t.ex. vissa e-cigaretter).</a:t>
                      </a:r>
                    </a:p>
                    <a:p>
                      <a:pPr lvl="0" algn="l" rtl="0">
                        <a:buNone/>
                      </a:pPr>
                      <a:endParaRPr lang="en-US"/>
                    </a:p>
                    <a:p>
                      <a:pPr lvl="0">
                        <a:buNone/>
                      </a:pPr>
                      <a:r>
                        <a:rPr lang="sv-FI" sz="1400" b="1"/>
                        <a:t>Olagliga i Finland </a:t>
                      </a:r>
                    </a:p>
                    <a:p>
                      <a:pPr lvl="0">
                        <a:buNone/>
                      </a:pPr>
                      <a:r>
                        <a:rPr lang="sv-FI" sz="1400" b="1"/>
                        <a:t>för personer i alla åldrar!</a:t>
                      </a:r>
                    </a:p>
                  </a:txBody>
                  <a:tcPr/>
                </a:tc>
                <a:tc>
                  <a:txBody>
                    <a:bodyPr/>
                    <a:lstStyle/>
                    <a:p>
                      <a:pPr lvl="0">
                        <a:buNone/>
                      </a:pPr>
                      <a:r>
                        <a:rPr lang="sv-FI" sz="2000" b="0"/>
                        <a:t>Läkemedels- </a:t>
                      </a:r>
                    </a:p>
                    <a:p>
                      <a:pPr lvl="0">
                        <a:buNone/>
                      </a:pPr>
                      <a:r>
                        <a:rPr lang="sv-FI" sz="2000" b="0"/>
                        <a:t>missbruk. </a:t>
                      </a:r>
                    </a:p>
                    <a:p>
                      <a:pPr lvl="0">
                        <a:buNone/>
                      </a:pPr>
                      <a:r>
                        <a:rPr lang="sv-FI" sz="2000" b="0"/>
                        <a:t>Blandmissbruk.</a:t>
                      </a:r>
                    </a:p>
                    <a:p>
                      <a:pPr lvl="0">
                        <a:buNone/>
                      </a:pPr>
                      <a:r>
                        <a:rPr lang="sv-FI" sz="2000" b="0"/>
                        <a:t>Alla kemikalier som används i berusningssyfte.</a:t>
                      </a:r>
                    </a:p>
                  </a:txBody>
                  <a:tcPr/>
                </a:tc>
                <a:extLst>
                  <a:ext uri="{0D108BD9-81ED-4DB2-BD59-A6C34878D82A}">
                    <a16:rowId xmlns:a16="http://schemas.microsoft.com/office/drawing/2014/main" val="1279153625"/>
                  </a:ext>
                </a:extLst>
              </a:tr>
              <a:tr h="914400">
                <a:tc>
                  <a:txBody>
                    <a:bodyPr/>
                    <a:lstStyle/>
                    <a:p>
                      <a:r>
                        <a:rPr lang="sv-FI"/>
                        <a:t>K-20</a:t>
                      </a:r>
                    </a:p>
                  </a:txBody>
                  <a:tcPr/>
                </a:tc>
                <a:tc>
                  <a:txBody>
                    <a:bodyPr/>
                    <a:lstStyle/>
                    <a:p>
                      <a:r>
                        <a:rPr lang="sv-FI" sz="2000"/>
                        <a:t>Starka alkoholdrycker, t.ex. vodka, alla med över 22 % alkohol</a:t>
                      </a:r>
                    </a:p>
                  </a:txBody>
                  <a:tcPr/>
                </a:tc>
                <a:tc>
                  <a:txBody>
                    <a:bodyPr/>
                    <a:lstStyle/>
                    <a:p>
                      <a:endParaRPr lang="en-US"/>
                    </a:p>
                  </a:txBody>
                  <a:tcPr/>
                </a:tc>
                <a:tc>
                  <a:txBody>
                    <a:bodyPr/>
                    <a:lstStyle/>
                    <a:p>
                      <a:pPr lvl="0" algn="l" rt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sv-FI"/>
              <a:t>Tabell över rusmedel</a:t>
            </a:r>
          </a:p>
        </p:txBody>
      </p:sp>
    </p:spTree>
    <p:extLst>
      <p:ext uri="{BB962C8B-B14F-4D97-AF65-F5344CB8AC3E}">
        <p14:creationId xmlns:p14="http://schemas.microsoft.com/office/powerpoint/2010/main" val="47377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sv-FI"/>
              <a:t>Rusmedelsfakta</a:t>
            </a:r>
          </a:p>
        </p:txBody>
      </p:sp>
      <p:sp>
        <p:nvSpPr>
          <p:cNvPr id="3" name="Text Placeholder 2">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456565" indent="-456565">
              <a:buFont typeface="+mj-lt"/>
              <a:buAutoNum type="arabicPeriod"/>
            </a:pPr>
            <a:endParaRPr lang="fi-FI" dirty="0"/>
          </a:p>
          <a:p>
            <a:pPr marL="238760" indent="-238760"/>
            <a:r>
              <a:rPr lang="sv-FI" dirty="0">
                <a:hlinkClick r:id="rId3"/>
              </a:rPr>
              <a:t>www.kahoot.it</a:t>
            </a:r>
            <a:endParaRPr lang="sv-FI" dirty="0">
              <a:hlinkClick r:id="rId4"/>
            </a:endParaRPr>
          </a:p>
          <a:p>
            <a:pPr marL="0" indent="0">
              <a:buNone/>
            </a:pPr>
            <a:endParaRPr lang="fi-FI" dirty="0"/>
          </a:p>
          <a:p>
            <a:pPr marL="238760" indent="-238760"/>
            <a:r>
              <a:rPr lang="sv-FI" dirty="0"/>
              <a:t>Logga in i spelet med EGET förnamn. </a:t>
            </a:r>
          </a:p>
        </p:txBody>
      </p:sp>
    </p:spTree>
    <p:extLst>
      <p:ext uri="{BB962C8B-B14F-4D97-AF65-F5344CB8AC3E}">
        <p14:creationId xmlns:p14="http://schemas.microsoft.com/office/powerpoint/2010/main" val="53370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Yle: Nuorilta takavarikoidut vapet vietiin laboratorioon 💨🔬 #ylemix #yle #uutiset #vape #shorts">
            <a:hlinkClick r:id="" action="ppaction://media"/>
            <a:extLst>
              <a:ext uri="{FF2B5EF4-FFF2-40B4-BE49-F238E27FC236}">
                <a16:creationId xmlns:a16="http://schemas.microsoft.com/office/drawing/2014/main" id="{0837F7C6-1164-330A-7D78-315E4F3DB02B}"/>
              </a:ext>
            </a:extLst>
          </p:cNvPr>
          <p:cNvPicPr>
            <a:picLocks noRot="1" noChangeAspect="1"/>
          </p:cNvPicPr>
          <p:nvPr>
            <a:videoFile r:link="rId1"/>
          </p:nvPr>
        </p:nvPicPr>
        <p:blipFill>
          <a:blip r:embed="rId4"/>
          <a:stretch>
            <a:fillRect/>
          </a:stretch>
        </p:blipFill>
        <p:spPr>
          <a:xfrm>
            <a:off x="4201544" y="24442"/>
            <a:ext cx="3790500" cy="6823493"/>
          </a:xfrm>
          <a:prstGeom prst="rect">
            <a:avLst/>
          </a:prstGeom>
        </p:spPr>
      </p:pic>
      <p:sp>
        <p:nvSpPr>
          <p:cNvPr id="2" name="Otsikko 1">
            <a:extLst>
              <a:ext uri="{FF2B5EF4-FFF2-40B4-BE49-F238E27FC236}">
                <a16:creationId xmlns:a16="http://schemas.microsoft.com/office/drawing/2014/main" id="{4FA95B55-535D-F6A5-DFD3-B5C9942E74D4}"/>
              </a:ext>
            </a:extLst>
          </p:cNvPr>
          <p:cNvSpPr>
            <a:spLocks noGrp="1"/>
          </p:cNvSpPr>
          <p:nvPr>
            <p:ph type="ctrTitle"/>
          </p:nvPr>
        </p:nvSpPr>
        <p:spPr>
          <a:xfrm>
            <a:off x="879501" y="6858000"/>
            <a:ext cx="10433001" cy="4457989"/>
          </a:xfrm>
        </p:spPr>
        <p:txBody>
          <a:bodyPr vert="horz" wrap="square" lIns="0" tIns="0" rIns="0" bIns="0" rtlCol="0" anchor="t" anchorCtr="0">
            <a:noAutofit/>
          </a:bodyPr>
          <a:lstStyle/>
          <a:p>
            <a:r>
              <a:rPr lang="sv-FI"/>
              <a:t>Yles nyhet 2023</a:t>
            </a:r>
          </a:p>
        </p:txBody>
      </p:sp>
      <p:sp>
        <p:nvSpPr>
          <p:cNvPr id="4" name="Tekstiruutu 3">
            <a:extLst>
              <a:ext uri="{FF2B5EF4-FFF2-40B4-BE49-F238E27FC236}">
                <a16:creationId xmlns:a16="http://schemas.microsoft.com/office/drawing/2014/main" id="{25A86357-E53E-8FFF-593F-7706675F7089}"/>
              </a:ext>
            </a:extLst>
          </p:cNvPr>
          <p:cNvSpPr txBox="1"/>
          <p:nvPr/>
        </p:nvSpPr>
        <p:spPr>
          <a:xfrm>
            <a:off x="8804953" y="2974523"/>
            <a:ext cx="2907587" cy="923330"/>
          </a:xfrm>
          <a:prstGeom prst="rect">
            <a:avLst/>
          </a:prstGeom>
          <a:noFill/>
        </p:spPr>
        <p:txBody>
          <a:bodyPr wrap="square" rtlCol="0">
            <a:spAutoFit/>
          </a:bodyPr>
          <a:lstStyle/>
          <a:p>
            <a:r>
              <a:rPr lang="sv-SE" dirty="0">
                <a:solidFill>
                  <a:schemeClr val="bg1"/>
                </a:solidFill>
              </a:rPr>
              <a:t>Välj svensk undertext i inställningarna på Youtube. </a:t>
            </a:r>
            <a:endParaRPr lang="fi-FI" dirty="0">
              <a:solidFill>
                <a:schemeClr val="bg1"/>
              </a:solidFill>
            </a:endParaRPr>
          </a:p>
        </p:txBody>
      </p:sp>
    </p:spTree>
    <p:extLst>
      <p:ext uri="{BB962C8B-B14F-4D97-AF65-F5344CB8AC3E}">
        <p14:creationId xmlns:p14="http://schemas.microsoft.com/office/powerpoint/2010/main" val="773797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F2584-2ED8-43AF-AE15-4C6251365022}"/>
              </a:ext>
            </a:extLst>
          </p:cNvPr>
          <p:cNvSpPr>
            <a:spLocks noGrp="1"/>
          </p:cNvSpPr>
          <p:nvPr>
            <p:ph type="title"/>
          </p:nvPr>
        </p:nvSpPr>
        <p:spPr>
          <a:xfrm>
            <a:off x="1037062" y="409576"/>
            <a:ext cx="10435091" cy="942974"/>
          </a:xfrm>
        </p:spPr>
        <p:txBody>
          <a:bodyPr/>
          <a:lstStyle/>
          <a:p>
            <a:r>
              <a:rPr lang="sv-FI"/>
              <a:t>Tacka nej</a:t>
            </a:r>
          </a:p>
        </p:txBody>
      </p:sp>
      <p:sp>
        <p:nvSpPr>
          <p:cNvPr id="3" name="Text Placeholder 2" descr="Tehtävän ohje.">
            <a:extLst>
              <a:ext uri="{FF2B5EF4-FFF2-40B4-BE49-F238E27FC236}">
                <a16:creationId xmlns:a16="http://schemas.microsoft.com/office/drawing/2014/main" id="{4D3C7F67-F13E-4271-8834-399815C7EFCB}"/>
              </a:ext>
            </a:extLst>
          </p:cNvPr>
          <p:cNvSpPr>
            <a:spLocks noGrp="1"/>
          </p:cNvSpPr>
          <p:nvPr>
            <p:ph type="body" idx="1"/>
          </p:nvPr>
        </p:nvSpPr>
        <p:spPr>
          <a:xfrm>
            <a:off x="1037062" y="1352550"/>
            <a:ext cx="10276483" cy="5017588"/>
          </a:xfrm>
        </p:spPr>
        <p:txBody>
          <a:bodyPr vert="horz" lIns="0" tIns="45720" rIns="0" bIns="45720" numCol="1" rtlCol="0" anchor="t">
            <a:noAutofit/>
          </a:bodyPr>
          <a:lstStyle/>
          <a:p>
            <a:pPr marL="238760" indent="-238760"/>
            <a:endParaRPr lang="fi-FI"/>
          </a:p>
          <a:p>
            <a:pPr marL="238760" indent="-238760"/>
            <a:endParaRPr lang="fi-FI"/>
          </a:p>
          <a:p>
            <a:pPr marL="456565" indent="-456565">
              <a:buFont typeface="+mj-lt"/>
              <a:buAutoNum type="arabicPeriod"/>
            </a:pPr>
            <a:endParaRPr lang="fi-FI"/>
          </a:p>
          <a:p>
            <a:pPr marL="456565" indent="-456565">
              <a:buFont typeface="+mj-lt"/>
              <a:buAutoNum type="arabicPeriod"/>
            </a:pPr>
            <a:endParaRPr lang="fi-FI"/>
          </a:p>
        </p:txBody>
      </p:sp>
      <p:sp>
        <p:nvSpPr>
          <p:cNvPr id="4" name="TextBox 3">
            <a:extLst>
              <a:ext uri="{FF2B5EF4-FFF2-40B4-BE49-F238E27FC236}">
                <a16:creationId xmlns:a16="http://schemas.microsoft.com/office/drawing/2014/main" id="{ED94AA7B-9617-AB65-AA21-611D165CD33C}"/>
              </a:ext>
            </a:extLst>
          </p:cNvPr>
          <p:cNvSpPr txBox="1"/>
          <p:nvPr/>
        </p:nvSpPr>
        <p:spPr>
          <a:xfrm>
            <a:off x="1037908" y="1727337"/>
            <a:ext cx="7527231"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sv-FI" sz="2400">
                <a:cs typeface="Arial"/>
              </a:rPr>
              <a:t>Klassen delas in i mindre grupper under lärarens ledning.</a:t>
            </a:r>
          </a:p>
          <a:p>
            <a:pPr marL="285750" indent="-285750">
              <a:buFont typeface="Arial"/>
              <a:buChar char="•"/>
            </a:pPr>
            <a:r>
              <a:rPr lang="sv-FI" sz="2400">
                <a:cs typeface="Arial"/>
              </a:rPr>
              <a:t>Varje grupp får ett ämne de ska ”sälja” till de andra i gruppen, det vill säga övertala andra att pröva på rusmedlet i fråga. </a:t>
            </a:r>
            <a:r>
              <a:rPr lang="sv-FI" sz="2400" b="1">
                <a:cs typeface="Arial"/>
              </a:rPr>
              <a:t>De andra hittar på olika sätt att tacka nej. </a:t>
            </a:r>
            <a:r>
              <a:rPr lang="sv-FI" sz="2400">
                <a:cs typeface="Arial"/>
              </a:rPr>
              <a:t>Ibland byter man roller.</a:t>
            </a:r>
          </a:p>
          <a:p>
            <a:pPr marL="285750" indent="-285750">
              <a:buFont typeface="Arial"/>
              <a:buChar char="•"/>
            </a:pPr>
            <a:endParaRPr lang="en-US" sz="2400">
              <a:cs typeface="Arial"/>
            </a:endParaRPr>
          </a:p>
          <a:p>
            <a:pPr marL="285750" indent="-285750">
              <a:buFont typeface="Arial"/>
              <a:buChar char="•"/>
            </a:pPr>
            <a:r>
              <a:rPr lang="sv-FI" sz="2400">
                <a:cs typeface="Arial"/>
              </a:rPr>
              <a:t>Till slut diskuteras om det var lätt eller svårt att tacka nej och hur man kan tacka nej om personen som erbjuder är bekant/obekant.</a:t>
            </a:r>
          </a:p>
          <a:p>
            <a:pPr marL="285750" indent="-285750">
              <a:buFont typeface="Arial"/>
              <a:buChar char="•"/>
            </a:pPr>
            <a:endParaRPr lang="en-US" sz="2400">
              <a:cs typeface="Arial"/>
            </a:endParaRPr>
          </a:p>
        </p:txBody>
      </p:sp>
    </p:spTree>
    <p:extLst>
      <p:ext uri="{BB962C8B-B14F-4D97-AF65-F5344CB8AC3E}">
        <p14:creationId xmlns:p14="http://schemas.microsoft.com/office/powerpoint/2010/main" val="3198427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D3A68B-2169-4940-97C5-A10F00CDEB9F}"/>
              </a:ext>
            </a:extLst>
          </p:cNvPr>
          <p:cNvSpPr>
            <a:spLocks noGrp="1"/>
          </p:cNvSpPr>
          <p:nvPr>
            <p:ph type="ctrTitle"/>
          </p:nvPr>
        </p:nvSpPr>
        <p:spPr>
          <a:xfrm>
            <a:off x="647139" y="2730423"/>
            <a:ext cx="6654981" cy="2252396"/>
          </a:xfrm>
        </p:spPr>
        <p:txBody>
          <a:bodyPr wrap="square" anchor="b">
            <a:normAutofit fontScale="90000"/>
          </a:bodyPr>
          <a:lstStyle/>
          <a:p>
            <a:r>
              <a:rPr lang="sv-FI" sz="5900"/>
              <a:t>Reflektion över rusmedlens effekter</a:t>
            </a:r>
          </a:p>
        </p:txBody>
      </p:sp>
      <p:sp>
        <p:nvSpPr>
          <p:cNvPr id="3" name="Alaotsikko 2">
            <a:extLst>
              <a:ext uri="{FF2B5EF4-FFF2-40B4-BE49-F238E27FC236}">
                <a16:creationId xmlns:a16="http://schemas.microsoft.com/office/drawing/2014/main" id="{EBB4AF93-CB7D-4D7E-B004-990FB059E389}"/>
              </a:ext>
            </a:extLst>
          </p:cNvPr>
          <p:cNvSpPr>
            <a:spLocks noGrp="1"/>
          </p:cNvSpPr>
          <p:nvPr>
            <p:ph type="subTitle" idx="1"/>
          </p:nvPr>
        </p:nvSpPr>
        <p:spPr>
          <a:xfrm>
            <a:off x="647141" y="5012498"/>
            <a:ext cx="6921076" cy="1694628"/>
          </a:xfrm>
        </p:spPr>
        <p:txBody>
          <a:bodyPr anchor="t">
            <a:normAutofit/>
          </a:bodyPr>
          <a:lstStyle/>
          <a:p>
            <a:pPr>
              <a:spcAft>
                <a:spcPts val="600"/>
              </a:spcAft>
            </a:pPr>
            <a:r>
              <a:rPr lang="sv-FI" sz="2900"/>
              <a:t>2. Lektionen</a:t>
            </a:r>
          </a:p>
          <a:p>
            <a:r>
              <a:rPr lang="sv-FI" sz="1200"/>
              <a:t>Åbo stads projekt för förebyggande rusmedelsarbete Selvästi JEES! (Nyktert JESS!) 2023–2025, Sanna Tahko &amp; Kristiina Helenius </a:t>
            </a:r>
          </a:p>
          <a:p>
            <a:r>
              <a:rPr lang="sv-FI" sz="1200"/>
              <a:t>Källor: </a:t>
            </a:r>
          </a:p>
          <a:p>
            <a:r>
              <a:rPr lang="sv-FI" sz="1200"/>
              <a:t>Institutet för hälsa och välfärd</a:t>
            </a:r>
          </a:p>
          <a:p>
            <a:r>
              <a:rPr lang="sv-FI" sz="1200"/>
              <a:t>Ehyt rf</a:t>
            </a:r>
          </a:p>
          <a:p>
            <a:r>
              <a:rPr lang="sv-FI" sz="1200"/>
              <a:t>Droglänken</a:t>
            </a:r>
          </a:p>
        </p:txBody>
      </p:sp>
    </p:spTree>
    <p:extLst>
      <p:ext uri="{BB962C8B-B14F-4D97-AF65-F5344CB8AC3E}">
        <p14:creationId xmlns:p14="http://schemas.microsoft.com/office/powerpoint/2010/main" val="333906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32DF969-4EE8-6896-7645-CAA8B2E3F9D3}"/>
              </a:ext>
            </a:extLst>
          </p:cNvPr>
          <p:cNvGraphicFramePr>
            <a:graphicFrameLocks noGrp="1"/>
          </p:cNvGraphicFramePr>
          <p:nvPr>
            <p:extLst>
              <p:ext uri="{D42A27DB-BD31-4B8C-83A1-F6EECF244321}">
                <p14:modId xmlns:p14="http://schemas.microsoft.com/office/powerpoint/2010/main" val="3722936723"/>
              </p:ext>
            </p:extLst>
          </p:nvPr>
        </p:nvGraphicFramePr>
        <p:xfrm>
          <a:off x="647700" y="533400"/>
          <a:ext cx="10801548" cy="6043333"/>
        </p:xfrm>
        <a:graphic>
          <a:graphicData uri="http://schemas.openxmlformats.org/drawingml/2006/table">
            <a:tbl>
              <a:tblPr firstRow="1" bandRow="1">
                <a:tableStyleId>{5C22544A-7EE6-4342-B048-85BDC9FD1C3A}</a:tableStyleId>
              </a:tblPr>
              <a:tblGrid>
                <a:gridCol w="1219143">
                  <a:extLst>
                    <a:ext uri="{9D8B030D-6E8A-4147-A177-3AD203B41FA5}">
                      <a16:colId xmlns:a16="http://schemas.microsoft.com/office/drawing/2014/main" val="3614142682"/>
                    </a:ext>
                  </a:extLst>
                </a:gridCol>
                <a:gridCol w="4651995">
                  <a:extLst>
                    <a:ext uri="{9D8B030D-6E8A-4147-A177-3AD203B41FA5}">
                      <a16:colId xmlns:a16="http://schemas.microsoft.com/office/drawing/2014/main" val="928330980"/>
                    </a:ext>
                  </a:extLst>
                </a:gridCol>
                <a:gridCol w="2438286">
                  <a:extLst>
                    <a:ext uri="{9D8B030D-6E8A-4147-A177-3AD203B41FA5}">
                      <a16:colId xmlns:a16="http://schemas.microsoft.com/office/drawing/2014/main" val="2973324346"/>
                    </a:ext>
                  </a:extLst>
                </a:gridCol>
                <a:gridCol w="2492124">
                  <a:extLst>
                    <a:ext uri="{9D8B030D-6E8A-4147-A177-3AD203B41FA5}">
                      <a16:colId xmlns:a16="http://schemas.microsoft.com/office/drawing/2014/main" val="3050124613"/>
                    </a:ext>
                  </a:extLst>
                </a:gridCol>
              </a:tblGrid>
              <a:tr h="1084618">
                <a:tc>
                  <a:txBody>
                    <a:bodyPr/>
                    <a:lstStyle/>
                    <a:p>
                      <a:endParaRPr lang="en-US"/>
                    </a:p>
                  </a:txBody>
                  <a:tcPr/>
                </a:tc>
                <a:tc>
                  <a:txBody>
                    <a:bodyPr/>
                    <a:lstStyle/>
                    <a:p>
                      <a:r>
                        <a:rPr lang="sv-FI" sz="2000"/>
                        <a:t>Lagliga rusmedel</a:t>
                      </a:r>
                    </a:p>
                  </a:txBody>
                  <a:tcPr/>
                </a:tc>
                <a:tc>
                  <a:txBody>
                    <a:bodyPr/>
                    <a:lstStyle/>
                    <a:p>
                      <a:r>
                        <a:rPr lang="sv-FI" sz="2000"/>
                        <a:t>Olagliga rusmedel</a:t>
                      </a:r>
                    </a:p>
                  </a:txBody>
                  <a:tcPr/>
                </a:tc>
                <a:tc>
                  <a:txBody>
                    <a:bodyPr/>
                    <a:lstStyle/>
                    <a:p>
                      <a:pPr lvl="0">
                        <a:buNone/>
                      </a:pPr>
                      <a:r>
                        <a:rPr lang="sv-FI" sz="2000"/>
                        <a:t>Andra skadliga ämnen/</a:t>
                      </a:r>
                    </a:p>
                    <a:p>
                      <a:pPr lvl="0">
                        <a:buNone/>
                      </a:pPr>
                      <a:r>
                        <a:rPr lang="sv-FI" sz="2000"/>
                        <a:t>föreningar</a:t>
                      </a:r>
                    </a:p>
                  </a:txBody>
                  <a:tcPr/>
                </a:tc>
                <a:extLst>
                  <a:ext uri="{0D108BD9-81ED-4DB2-BD59-A6C34878D82A}">
                    <a16:rowId xmlns:a16="http://schemas.microsoft.com/office/drawing/2014/main" val="1013036390"/>
                  </a:ext>
                </a:extLst>
              </a:tr>
              <a:tr h="685800">
                <a:tc>
                  <a:txBody>
                    <a:bodyPr/>
                    <a:lstStyle/>
                    <a:p>
                      <a:pPr lvl="0">
                        <a:buNone/>
                      </a:pPr>
                      <a:r>
                        <a:rPr lang="sv-FI" sz="2000"/>
                        <a:t>Under 18 år </a:t>
                      </a:r>
                    </a:p>
                  </a:txBody>
                  <a:tcPr/>
                </a:tc>
                <a:tc>
                  <a:txBody>
                    <a:bodyPr/>
                    <a:lstStyle/>
                    <a:p>
                      <a:pPr lvl="0" algn="l" rtl="0">
                        <a:buNone/>
                      </a:pPr>
                      <a:endParaRPr lang="en-US" sz="2000" b="1"/>
                    </a:p>
                  </a:txBody>
                  <a:tcPr/>
                </a:tc>
                <a:tc>
                  <a:txBody>
                    <a:bodyPr/>
                    <a:lstStyle/>
                    <a:p>
                      <a:pPr lvl="0" algn="l" rtl="0">
                        <a:buNone/>
                      </a:pPr>
                      <a:endParaRPr lang="en-US" sz="2000" b="1"/>
                    </a:p>
                  </a:txBody>
                  <a:tcPr/>
                </a:tc>
                <a:tc>
                  <a:txBody>
                    <a:bodyPr/>
                    <a:lstStyle/>
                    <a:p>
                      <a:pPr lvl="0" algn="l" rtl="0">
                        <a:buNone/>
                      </a:pPr>
                      <a:endParaRPr lang="en-US" sz="2000" b="1"/>
                    </a:p>
                  </a:txBody>
                  <a:tcPr/>
                </a:tc>
                <a:extLst>
                  <a:ext uri="{0D108BD9-81ED-4DB2-BD59-A6C34878D82A}">
                    <a16:rowId xmlns:a16="http://schemas.microsoft.com/office/drawing/2014/main" val="4277004442"/>
                  </a:ext>
                </a:extLst>
              </a:tr>
              <a:tr h="3343275">
                <a:tc>
                  <a:txBody>
                    <a:bodyPr/>
                    <a:lstStyle/>
                    <a:p>
                      <a:r>
                        <a:rPr lang="sv-FI"/>
                        <a:t>K-18</a:t>
                      </a:r>
                    </a:p>
                  </a:txBody>
                  <a:tcPr/>
                </a:tc>
                <a:tc>
                  <a:txBody>
                    <a:bodyPr/>
                    <a:lstStyle/>
                    <a:p>
                      <a:endParaRPr lang="en-US" sz="2000"/>
                    </a:p>
                  </a:txBody>
                  <a:tcPr/>
                </a:tc>
                <a:tc>
                  <a:txBody>
                    <a:bodyPr/>
                    <a:lstStyle/>
                    <a:p>
                      <a:endParaRPr lang="en-US" sz="2000"/>
                    </a:p>
                  </a:txBody>
                  <a:tcPr/>
                </a:tc>
                <a:tc>
                  <a:txBody>
                    <a:bodyPr/>
                    <a:lstStyle/>
                    <a:p>
                      <a:pPr lvl="0" algn="l" rtl="0">
                        <a:buNone/>
                      </a:pPr>
                      <a:endParaRPr lang="en-US" sz="2000" b="0"/>
                    </a:p>
                  </a:txBody>
                  <a:tcPr/>
                </a:tc>
                <a:extLst>
                  <a:ext uri="{0D108BD9-81ED-4DB2-BD59-A6C34878D82A}">
                    <a16:rowId xmlns:a16="http://schemas.microsoft.com/office/drawing/2014/main" val="1279153625"/>
                  </a:ext>
                </a:extLst>
              </a:tr>
              <a:tr h="914400">
                <a:tc>
                  <a:txBody>
                    <a:bodyPr/>
                    <a:lstStyle/>
                    <a:p>
                      <a:r>
                        <a:rPr lang="sv-FI"/>
                        <a:t>K-20</a:t>
                      </a:r>
                    </a:p>
                  </a:txBody>
                  <a:tcPr/>
                </a:tc>
                <a:tc>
                  <a:txBody>
                    <a:bodyPr/>
                    <a:lstStyle/>
                    <a:p>
                      <a:endParaRPr lang="en-US" sz="2000"/>
                    </a:p>
                  </a:txBody>
                  <a:tcPr/>
                </a:tc>
                <a:tc>
                  <a:txBody>
                    <a:bodyPr/>
                    <a:lstStyle/>
                    <a:p>
                      <a:endParaRPr lang="en-US"/>
                    </a:p>
                  </a:txBody>
                  <a:tcPr/>
                </a:tc>
                <a:tc>
                  <a:txBody>
                    <a:bodyPr/>
                    <a:lstStyle/>
                    <a:p>
                      <a:pPr lvl="0" algn="l" rtl="0">
                        <a:buNone/>
                      </a:pPr>
                      <a:endParaRPr lang="en-US"/>
                    </a:p>
                  </a:txBody>
                  <a:tcPr/>
                </a:tc>
                <a:extLst>
                  <a:ext uri="{0D108BD9-81ED-4DB2-BD59-A6C34878D82A}">
                    <a16:rowId xmlns:a16="http://schemas.microsoft.com/office/drawing/2014/main" val="838656994"/>
                  </a:ext>
                </a:extLst>
              </a:tr>
            </a:tbl>
          </a:graphicData>
        </a:graphic>
      </p:graphicFrame>
      <p:sp>
        <p:nvSpPr>
          <p:cNvPr id="2" name="Otsikko 1">
            <a:extLst>
              <a:ext uri="{FF2B5EF4-FFF2-40B4-BE49-F238E27FC236}">
                <a16:creationId xmlns:a16="http://schemas.microsoft.com/office/drawing/2014/main" id="{23076D90-5B16-F32B-D39A-A5087E884404}"/>
              </a:ext>
            </a:extLst>
          </p:cNvPr>
          <p:cNvSpPr>
            <a:spLocks noGrp="1"/>
          </p:cNvSpPr>
          <p:nvPr>
            <p:ph type="ctrTitle"/>
          </p:nvPr>
        </p:nvSpPr>
        <p:spPr>
          <a:xfrm>
            <a:off x="647139" y="6858000"/>
            <a:ext cx="6159076" cy="2349157"/>
          </a:xfrm>
        </p:spPr>
        <p:txBody>
          <a:bodyPr vert="horz" wrap="square" lIns="0" tIns="0" rIns="0" bIns="0" rtlCol="0" anchor="t" anchorCtr="0">
            <a:noAutofit/>
          </a:bodyPr>
          <a:lstStyle/>
          <a:p>
            <a:r>
              <a:rPr lang="sv-FI"/>
              <a:t>Tabell över rusmedel</a:t>
            </a:r>
          </a:p>
        </p:txBody>
      </p:sp>
    </p:spTree>
    <p:extLst>
      <p:ext uri="{BB962C8B-B14F-4D97-AF65-F5344CB8AC3E}">
        <p14:creationId xmlns:p14="http://schemas.microsoft.com/office/powerpoint/2010/main" val="1839165075"/>
      </p:ext>
    </p:extLst>
  </p:cSld>
  <p:clrMapOvr>
    <a:masterClrMapping/>
  </p:clrMapOvr>
</p:sld>
</file>

<file path=ppt/theme/theme1.xml><?xml version="1.0" encoding="utf-8"?>
<a:theme xmlns:a="http://schemas.openxmlformats.org/drawingml/2006/main" name="Turun kaupunki perustyyli">
  <a:themeElements>
    <a:clrScheme name="Turun kaupunki">
      <a:dk1>
        <a:sysClr val="windowText" lastClr="000000"/>
      </a:dk1>
      <a:lt1>
        <a:sysClr val="window" lastClr="FFFFFF"/>
      </a:lt1>
      <a:dk2>
        <a:srgbClr val="0062AE"/>
      </a:dk2>
      <a:lt2>
        <a:srgbClr val="CDCBBD"/>
      </a:lt2>
      <a:accent1>
        <a:srgbClr val="009BD8"/>
      </a:accent1>
      <a:accent2>
        <a:srgbClr val="CE4B16"/>
      </a:accent2>
      <a:accent3>
        <a:srgbClr val="00855F"/>
      </a:accent3>
      <a:accent4>
        <a:srgbClr val="E50064"/>
      </a:accent4>
      <a:accent5>
        <a:srgbClr val="3CA29A"/>
      </a:accent5>
      <a:accent6>
        <a:srgbClr val="FFD239"/>
      </a:accent6>
      <a:hlink>
        <a:srgbClr val="0062AE"/>
      </a:hlink>
      <a:folHlink>
        <a:srgbClr val="535353"/>
      </a:folHlink>
    </a:clrScheme>
    <a:fontScheme name="Turun kaupunk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URUN_PPT_POHJA_16-9_FI_2021" id="{878F35D0-A915-4E86-A00B-D55362D94209}" vid="{3DC63F2B-1DDA-49AA-A6C0-C831026389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e70ee2f-dab2-4529-9dbb-dd8518a87fcf">
      <Terms xmlns="http://schemas.microsoft.com/office/infopath/2007/PartnerControls"/>
    </lcf76f155ced4ddcb4097134ff3c332f>
    <TaxCatchAll xmlns="d3a7fb74-fcaf-47fd-b1e3-0541edb53a79"/>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E6017AFD2ACF40873DEFE162957BE8" ma:contentTypeVersion="12" ma:contentTypeDescription="Create a new document." ma:contentTypeScope="" ma:versionID="762ae34c09bcc1943eba47cd0fed5487">
  <xsd:schema xmlns:xsd="http://www.w3.org/2001/XMLSchema" xmlns:xs="http://www.w3.org/2001/XMLSchema" xmlns:p="http://schemas.microsoft.com/office/2006/metadata/properties" xmlns:ns2="de70ee2f-dab2-4529-9dbb-dd8518a87fcf" xmlns:ns3="d3a7fb74-fcaf-47fd-b1e3-0541edb53a79" targetNamespace="http://schemas.microsoft.com/office/2006/metadata/properties" ma:root="true" ma:fieldsID="6e180672fbff003054f258f67f19a82f" ns2:_="" ns3:_="">
    <xsd:import namespace="de70ee2f-dab2-4529-9dbb-dd8518a87fcf"/>
    <xsd:import namespace="d3a7fb74-fcaf-47fd-b1e3-0541edb53a7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70ee2f-dab2-4529-9dbb-dd8518a87f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fb9b281-25f8-4ed3-b6e8-f02703d6e012"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a7fb74-fcaf-47fd-b1e3-0541edb53a7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4c2bb4e-cc01-490f-9c16-3977c191af56}" ma:internalName="TaxCatchAll" ma:showField="CatchAllData" ma:web="d3a7fb74-fcaf-47fd-b1e3-0541edb53a79">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127BB3-9E32-4136-8DC5-0ADC3B573AB9}">
  <ds:schemaRefs>
    <ds:schemaRef ds:uri="http://schemas.microsoft.com/office/2006/documentManagement/types"/>
    <ds:schemaRef ds:uri="http://purl.org/dc/terms/"/>
    <ds:schemaRef ds:uri="d3a7fb74-fcaf-47fd-b1e3-0541edb53a79"/>
    <ds:schemaRef ds:uri="http://schemas.microsoft.com/office/infopath/2007/PartnerControls"/>
    <ds:schemaRef ds:uri="http://www.w3.org/XML/1998/namespace"/>
    <ds:schemaRef ds:uri="http://purl.org/dc/elements/1.1/"/>
    <ds:schemaRef ds:uri="de70ee2f-dab2-4529-9dbb-dd8518a87fcf"/>
    <ds:schemaRef ds:uri="http://schemas.openxmlformats.org/package/2006/metadata/core-propertie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67325EE1-79BD-44D0-94F3-C1308EACF431}">
  <ds:schemaRefs>
    <ds:schemaRef ds:uri="http://schemas.microsoft.com/sharepoint/v3/contenttype/forms"/>
  </ds:schemaRefs>
</ds:datastoreItem>
</file>

<file path=customXml/itemProps3.xml><?xml version="1.0" encoding="utf-8"?>
<ds:datastoreItem xmlns:ds="http://schemas.openxmlformats.org/officeDocument/2006/customXml" ds:itemID="{4B3F2072-89E4-4C26-AC66-59E2BA1C4C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70ee2f-dab2-4529-9dbb-dd8518a87fcf"/>
    <ds:schemaRef ds:uri="d3a7fb74-fcaf-47fd-b1e3-0541edb53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1514</TotalTime>
  <Words>2636</Words>
  <Application>Microsoft Office PowerPoint</Application>
  <PresentationFormat>Laajakuva</PresentationFormat>
  <Paragraphs>313</Paragraphs>
  <Slides>23</Slides>
  <Notes>19</Notes>
  <HiddenSlides>0</HiddenSlides>
  <MMClips>1</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23</vt:i4>
      </vt:variant>
    </vt:vector>
  </HeadingPairs>
  <TitlesOfParts>
    <vt:vector size="30" baseType="lpstr">
      <vt:lpstr>Arial</vt:lpstr>
      <vt:lpstr>Arial,Sans-Serif</vt:lpstr>
      <vt:lpstr>Calibri</vt:lpstr>
      <vt:lpstr>Courier New</vt:lpstr>
      <vt:lpstr>Lucida Grande</vt:lpstr>
      <vt:lpstr>Times New Roman</vt:lpstr>
      <vt:lpstr>Turun kaupunki perustyyli</vt:lpstr>
      <vt:lpstr>Vad vet vi om rusmedel?</vt:lpstr>
      <vt:lpstr>Rusmedel är</vt:lpstr>
      <vt:lpstr>Bilder av olika rusmedel</vt:lpstr>
      <vt:lpstr>Tabell över rusmedel</vt:lpstr>
      <vt:lpstr>Rusmedelsfakta</vt:lpstr>
      <vt:lpstr>Yles nyhet 2023</vt:lpstr>
      <vt:lpstr>Tacka nej</vt:lpstr>
      <vt:lpstr>Reflektion över rusmedlens effekter</vt:lpstr>
      <vt:lpstr>Tabell över rusmedel</vt:lpstr>
      <vt:lpstr>Rusmedelstabell</vt:lpstr>
      <vt:lpstr>Beroende</vt:lpstr>
      <vt:lpstr>Beroende</vt:lpstr>
      <vt:lpstr>World cafe-övning</vt:lpstr>
      <vt:lpstr>Faktorer som skyddar mot missbruksproblem</vt:lpstr>
      <vt:lpstr>Brott(?) Laglighetsfostran för årskurs 5 Laglighet Självkänsla</vt:lpstr>
      <vt:lpstr>Om säkerhet</vt:lpstr>
      <vt:lpstr>En person under 15 år som förbrytare</vt:lpstr>
      <vt:lpstr>Uppgift: Bli brottsutredare</vt:lpstr>
      <vt:lpstr>PowerPoint-esitys</vt:lpstr>
      <vt:lpstr>Stark självkänsla</vt:lpstr>
      <vt:lpstr>Det goda livets tårta!</vt:lpstr>
      <vt:lpstr>Var får man hjälp i olika situationer?</vt:lpstr>
      <vt:lpstr>Utskrivbart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Hankkeiden viestintäsuunnitelma</dc:title>
  <dc:creator>Innilä Julia</dc:creator>
  <cp:lastModifiedBy>Tahko Sanna</cp:lastModifiedBy>
  <cp:revision>8</cp:revision>
  <dcterms:created xsi:type="dcterms:W3CDTF">2022-03-11T13:34:38Z</dcterms:created>
  <dcterms:modified xsi:type="dcterms:W3CDTF">2025-02-03T10:38:25Z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0x01010096E6017AFD2ACF40873DEFE162957BE8</vt:lpwstr>
  </property>
  <property fmtid="{D5CDD505-2E9C-101B-9397-08002B2CF9AE}" pid="3" name="TurkuDoTku_PresentationMaterialTypeTaxHTField0">
    <vt:lpwstr>Diaesitys|29bf125c-3304-4b20-a038-e327a30ca536</vt:lpwstr>
  </property>
  <property fmtid="{D5CDD505-2E9C-101B-9397-08002B2CF9AE}" pid="4" name="TurkuDoTku_LanguageTaxHTField0">
    <vt:lpwstr>Suomi|ddab1725-3888-478f-9c8c-3eeceecd16e9</vt:lpwstr>
  </property>
  <property fmtid="{D5CDD505-2E9C-101B-9397-08002B2CF9AE}" pid="5" name="TurkuDoTku_PresentationMaterialType">
    <vt:lpwstr>1;#Diaesitys|29bf125c-3304-4b20-a038-e327a30ca536</vt:lpwstr>
  </property>
  <property fmtid="{D5CDD505-2E9C-101B-9397-08002B2CF9AE}" pid="6" name="TurkuDoTku_Language">
    <vt:lpwstr>2;#Suomi|ddab1725-3888-478f-9c8c-3eeceecd16e9</vt:lpwstr>
  </property>
  <property fmtid="{D5CDD505-2E9C-101B-9397-08002B2CF9AE}" pid="7" name="MediaServiceImageTags">
    <vt:lpwstr/>
  </property>
  <property fmtid="{D5CDD505-2E9C-101B-9397-08002B2CF9AE}" pid="8" name="Order">
    <vt:r8>24200</vt:r8>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y fmtid="{D5CDD505-2E9C-101B-9397-08002B2CF9AE}" pid="15" name="SharedWithUsers">
    <vt:lpwstr/>
  </property>
  <property fmtid="{D5CDD505-2E9C-101B-9397-08002B2CF9AE}" pid="16" name="lcf76f155ced4ddcb4097134ff3c332f">
    <vt:lpwstr/>
  </property>
</Properties>
</file>