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BF975-6E99-4CBB-AB18-8CD6FE116731}" type="datetimeFigureOut">
              <a:rPr lang="fi-FI" smtClean="0"/>
              <a:t>10.5.2016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6C0CE-AAD4-410F-A8F6-B72123776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1838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6C0CE-AAD4-410F-A8F6-B72123776BB6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9557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494D5-DE5F-4BFC-9AB7-87C564D90B66}" type="datetime1">
              <a:rPr lang="fi-FI" smtClean="0"/>
              <a:t>10.5.2016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Vänni 2016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5E67-2ECA-4774-907D-EAA2601DA8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268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88AE-6AB2-48DF-94E9-EADD0102ADD6}" type="datetime1">
              <a:rPr lang="fi-FI" smtClean="0"/>
              <a:t>10.5.2016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Vänni 2016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5E67-2ECA-4774-907D-EAA2601DA8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890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DB26-7496-496C-A743-44BE524F80EA}" type="datetime1">
              <a:rPr lang="fi-FI" smtClean="0"/>
              <a:t>10.5.2016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Vänni 2016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5E67-2ECA-4774-907D-EAA2601DA8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1650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B9C8-9979-4E52-864F-9D22FB1138D6}" type="datetime1">
              <a:rPr lang="fi-FI" smtClean="0"/>
              <a:t>10.5.2016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Vänni 2016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5E67-2ECA-4774-907D-EAA2601DA8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628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61AB-B865-46CA-8279-8299F728182E}" type="datetime1">
              <a:rPr lang="fi-FI" smtClean="0"/>
              <a:t>10.5.2016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Vänni 2016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5E67-2ECA-4774-907D-EAA2601DA8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509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53FC-E788-4CA7-877C-6DC3AAD9DC2E}" type="datetime1">
              <a:rPr lang="fi-FI" smtClean="0"/>
              <a:t>10.5.2016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Vänni 2016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5E67-2ECA-4774-907D-EAA2601DA8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222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BE1D-14F8-4033-B27A-7C332F12C522}" type="datetime1">
              <a:rPr lang="fi-FI" smtClean="0"/>
              <a:t>10.5.2016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Vänni 2016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5E67-2ECA-4774-907D-EAA2601DA8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094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9979-5665-4299-8D80-F4B078059EFA}" type="datetime1">
              <a:rPr lang="fi-FI" smtClean="0"/>
              <a:t>10.5.2016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Vänni 2016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5E67-2ECA-4774-907D-EAA2601DA8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842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6698-54D7-4E4E-8886-433E39B0A55C}" type="datetime1">
              <a:rPr lang="fi-FI" smtClean="0"/>
              <a:t>10.5.2016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Vänni 2016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5E67-2ECA-4774-907D-EAA2601DA8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5711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4814-7017-4F53-A47B-AF342DD27B0D}" type="datetime1">
              <a:rPr lang="fi-FI" smtClean="0"/>
              <a:t>10.5.2016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Vänni 2016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5E67-2ECA-4774-907D-EAA2601DA8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2345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4E7D-F919-4127-9633-1272130866D8}" type="datetime1">
              <a:rPr lang="fi-FI" smtClean="0"/>
              <a:t>10.5.2016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Vänni 2016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5E67-2ECA-4774-907D-EAA2601DA8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6833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3FE3F-FE3C-4430-97A7-DD240AE095E9}" type="datetime1">
              <a:rPr lang="fi-FI" smtClean="0"/>
              <a:t>10.5.2016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Vänni 2016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35E67-2ECA-4774-907D-EAA2601DA8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602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900617" y="764193"/>
            <a:ext cx="7467599" cy="4506097"/>
          </a:xfrm>
        </p:spPr>
        <p:txBody>
          <a:bodyPr>
            <a:normAutofit fontScale="92500" lnSpcReduction="10000"/>
          </a:bodyPr>
          <a:lstStyle/>
          <a:p>
            <a:r>
              <a:rPr lang="fi-FI" sz="5600" dirty="0" smtClean="0"/>
              <a:t>ARVIOINNISTA</a:t>
            </a:r>
          </a:p>
          <a:p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3. luokan taide- ja taitoaineiden valinnaiset </a:t>
            </a:r>
            <a:r>
              <a:rPr lang="fi-FI" dirty="0" smtClean="0">
                <a:solidFill>
                  <a:srgbClr val="FF0000"/>
                </a:solidFill>
              </a:rPr>
              <a:t>TUNNIT</a:t>
            </a:r>
          </a:p>
          <a:p>
            <a:endParaRPr lang="fi-FI" dirty="0" smtClean="0"/>
          </a:p>
          <a:p>
            <a:r>
              <a:rPr lang="fi-FI" dirty="0" smtClean="0"/>
              <a:t>4.-6. luokan valinnaiset </a:t>
            </a:r>
            <a:r>
              <a:rPr lang="fi-FI" dirty="0" smtClean="0">
                <a:solidFill>
                  <a:srgbClr val="0070C0"/>
                </a:solidFill>
              </a:rPr>
              <a:t>AINEET</a:t>
            </a:r>
          </a:p>
          <a:p>
            <a:endParaRPr lang="fi-FI" dirty="0" smtClean="0"/>
          </a:p>
          <a:p>
            <a:r>
              <a:rPr lang="fi-FI" dirty="0" smtClean="0"/>
              <a:t>8. ja 9. </a:t>
            </a:r>
            <a:r>
              <a:rPr lang="fi-FI" dirty="0"/>
              <a:t>luokan taide- ja taitoaineiden </a:t>
            </a:r>
            <a:r>
              <a:rPr lang="fi-FI" dirty="0" smtClean="0"/>
              <a:t>valinnaiset </a:t>
            </a:r>
            <a:r>
              <a:rPr lang="fi-FI" dirty="0" smtClean="0">
                <a:solidFill>
                  <a:srgbClr val="FF0000"/>
                </a:solidFill>
              </a:rPr>
              <a:t>TUNNIT</a:t>
            </a:r>
          </a:p>
          <a:p>
            <a:endParaRPr lang="fi-FI" dirty="0" smtClean="0"/>
          </a:p>
          <a:p>
            <a:r>
              <a:rPr lang="fi-FI" dirty="0" smtClean="0"/>
              <a:t>8. ja 9. luokan valinnaiset </a:t>
            </a:r>
            <a:r>
              <a:rPr lang="fi-FI" dirty="0" smtClean="0">
                <a:solidFill>
                  <a:srgbClr val="0070C0"/>
                </a:solidFill>
              </a:rPr>
              <a:t>AINEET</a:t>
            </a:r>
            <a:endParaRPr lang="fi-FI" dirty="0">
              <a:solidFill>
                <a:srgbClr val="0070C0"/>
              </a:solidFill>
            </a:endParaRPr>
          </a:p>
          <a:p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7051589" y="5552303"/>
            <a:ext cx="4736757" cy="847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fi-FI" sz="1200" dirty="0" smtClean="0">
                <a:solidFill>
                  <a:prstClr val="black"/>
                </a:solidFill>
              </a:rPr>
              <a:t>Lähteet:</a:t>
            </a:r>
            <a:endParaRPr lang="fi-FI" sz="1200" dirty="0">
              <a:solidFill>
                <a:prstClr val="black"/>
              </a:solidFill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fi-FI" sz="1200" dirty="0" smtClean="0">
                <a:solidFill>
                  <a:prstClr val="black"/>
                </a:solidFill>
              </a:rPr>
              <a:t>1. </a:t>
            </a:r>
            <a:r>
              <a:rPr lang="fi-FI" sz="1200" dirty="0">
                <a:solidFill>
                  <a:prstClr val="black"/>
                </a:solidFill>
              </a:rPr>
              <a:t>P</a:t>
            </a:r>
            <a:r>
              <a:rPr lang="fi-FI" sz="1200" dirty="0" smtClean="0">
                <a:solidFill>
                  <a:prstClr val="black"/>
                </a:solidFill>
              </a:rPr>
              <a:t>erusopetuksen </a:t>
            </a:r>
            <a:r>
              <a:rPr lang="fi-FI" sz="1200" dirty="0">
                <a:solidFill>
                  <a:prstClr val="black"/>
                </a:solidFill>
              </a:rPr>
              <a:t>opetussuunnitelman perusteiden 2014 </a:t>
            </a:r>
            <a:r>
              <a:rPr lang="fi-FI" sz="1200" dirty="0" smtClean="0">
                <a:solidFill>
                  <a:prstClr val="black"/>
                </a:solidFill>
              </a:rPr>
              <a:t>luku 6 ja 12</a:t>
            </a:r>
            <a:r>
              <a:rPr lang="fi-FI" sz="1200" dirty="0">
                <a:solidFill>
                  <a:prstClr val="black"/>
                </a:solidFill>
              </a:rPr>
              <a:t>.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fi-FI" sz="1200" dirty="0" smtClean="0">
                <a:solidFill>
                  <a:prstClr val="black"/>
                </a:solidFill>
              </a:rPr>
              <a:t>2. http</a:t>
            </a:r>
            <a:r>
              <a:rPr lang="fi-FI" sz="1200" dirty="0">
                <a:solidFill>
                  <a:prstClr val="black"/>
                </a:solidFill>
              </a:rPr>
              <a:t>://www.oph.fi/ops2016/tiekartta/valinnaisuus_ja_arviointi</a:t>
            </a: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800" y="844646"/>
            <a:ext cx="3354410" cy="4707657"/>
          </a:xfrm>
          <a:prstGeom prst="rect">
            <a:avLst/>
          </a:prstGeom>
        </p:spPr>
      </p:pic>
      <p:sp>
        <p:nvSpPr>
          <p:cNvPr id="18" name="Ellipsi 17"/>
          <p:cNvSpPr/>
          <p:nvPr/>
        </p:nvSpPr>
        <p:spPr>
          <a:xfrm>
            <a:off x="1940010" y="3770736"/>
            <a:ext cx="230660" cy="2388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Ellipsi 19"/>
          <p:cNvSpPr/>
          <p:nvPr/>
        </p:nvSpPr>
        <p:spPr>
          <a:xfrm>
            <a:off x="2994455" y="3770737"/>
            <a:ext cx="395416" cy="2388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Ellipsi 20"/>
          <p:cNvSpPr/>
          <p:nvPr/>
        </p:nvSpPr>
        <p:spPr>
          <a:xfrm>
            <a:off x="2165747" y="4229033"/>
            <a:ext cx="568411" cy="20594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Ellipsi 21"/>
          <p:cNvSpPr/>
          <p:nvPr/>
        </p:nvSpPr>
        <p:spPr>
          <a:xfrm>
            <a:off x="2994455" y="4229033"/>
            <a:ext cx="395416" cy="20594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Vänni 2016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5E67-2ECA-4774-907D-EAA2601DA82F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209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 rotWithShape="1">
          <a:blip r:embed="rId2"/>
          <a:srcRect l="33491" t="14855" r="35386" b="4619"/>
          <a:stretch/>
        </p:blipFill>
        <p:spPr>
          <a:xfrm>
            <a:off x="486034" y="520148"/>
            <a:ext cx="2496063" cy="349991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82097" y="520148"/>
            <a:ext cx="8701216" cy="1290680"/>
          </a:xfrm>
        </p:spPr>
        <p:txBody>
          <a:bodyPr>
            <a:normAutofit/>
          </a:bodyPr>
          <a:lstStyle/>
          <a:p>
            <a:pPr algn="ctr"/>
            <a:r>
              <a:rPr lang="fi-FI" sz="3600" b="1" dirty="0" smtClean="0"/>
              <a:t>3. </a:t>
            </a:r>
            <a:r>
              <a:rPr lang="fi-FI" sz="3600" b="1" dirty="0"/>
              <a:t>l</a:t>
            </a:r>
            <a:r>
              <a:rPr lang="fi-FI" sz="3600" b="1" dirty="0" smtClean="0"/>
              <a:t>uokan taide- ja taitoaineiden valinnaiset </a:t>
            </a:r>
            <a:r>
              <a:rPr lang="fi-FI" sz="3600" b="1" dirty="0" smtClean="0">
                <a:solidFill>
                  <a:srgbClr val="FF0000"/>
                </a:solidFill>
              </a:rPr>
              <a:t>TUNNIT</a:t>
            </a:r>
            <a:endParaRPr lang="fi-FI" sz="3600" b="1" dirty="0">
              <a:solidFill>
                <a:srgbClr val="FF00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95130" y="2141838"/>
            <a:ext cx="8303746" cy="4036539"/>
          </a:xfrm>
        </p:spPr>
        <p:txBody>
          <a:bodyPr>
            <a:normAutofit/>
          </a:bodyPr>
          <a:lstStyle/>
          <a:p>
            <a:pPr algn="just"/>
            <a:r>
              <a:rPr lang="fi-FI" sz="1800" dirty="0"/>
              <a:t>O</a:t>
            </a:r>
            <a:r>
              <a:rPr lang="fi-FI" sz="1800" dirty="0" smtClean="0"/>
              <a:t>vat </a:t>
            </a:r>
            <a:r>
              <a:rPr lang="fi-FI" sz="1800" dirty="0" smtClean="0">
                <a:solidFill>
                  <a:srgbClr val="FF0000"/>
                </a:solidFill>
              </a:rPr>
              <a:t>osa yhteisinä oppiaineina opetettavien </a:t>
            </a:r>
            <a:r>
              <a:rPr lang="fi-FI" sz="1800" dirty="0" smtClean="0"/>
              <a:t>taide- ja taitoaineiden opetusta ja ne myös </a:t>
            </a:r>
            <a:r>
              <a:rPr lang="fi-FI" sz="1800" dirty="0" smtClean="0">
                <a:solidFill>
                  <a:srgbClr val="FF0000"/>
                </a:solidFill>
              </a:rPr>
              <a:t>arvioidaan osana niiden opetusta.</a:t>
            </a:r>
          </a:p>
          <a:p>
            <a:pPr lvl="1" algn="just"/>
            <a:r>
              <a:rPr lang="fi-FI" sz="1800" dirty="0"/>
              <a:t>V</a:t>
            </a:r>
            <a:r>
              <a:rPr lang="fi-FI" sz="1800" dirty="0" smtClean="0"/>
              <a:t>alinnaisista tunneista </a:t>
            </a:r>
            <a:r>
              <a:rPr lang="fi-FI" sz="1800" dirty="0" smtClean="0">
                <a:solidFill>
                  <a:srgbClr val="FF0000"/>
                </a:solidFill>
              </a:rPr>
              <a:t>ei</a:t>
            </a:r>
            <a:r>
              <a:rPr lang="fi-FI" sz="1800" dirty="0" smtClean="0"/>
              <a:t> siis tule </a:t>
            </a:r>
            <a:r>
              <a:rPr lang="fi-FI" sz="1800" dirty="0" smtClean="0">
                <a:solidFill>
                  <a:srgbClr val="FF0000"/>
                </a:solidFill>
              </a:rPr>
              <a:t>erillistä arviota todistuksiin</a:t>
            </a:r>
            <a:r>
              <a:rPr lang="fi-FI" sz="1800" dirty="0" smtClean="0"/>
              <a:t>.</a:t>
            </a:r>
          </a:p>
          <a:p>
            <a:pPr marL="457200" lvl="1" indent="0" algn="just">
              <a:buNone/>
            </a:pPr>
            <a:endParaRPr lang="fi-FI" sz="1800" dirty="0" smtClean="0"/>
          </a:p>
          <a:p>
            <a:pPr algn="just"/>
            <a:r>
              <a:rPr lang="fi-FI" sz="1800" dirty="0"/>
              <a:t>O</a:t>
            </a:r>
            <a:r>
              <a:rPr lang="fi-FI" sz="1800" dirty="0" smtClean="0"/>
              <a:t>n erityisen tärkeää </a:t>
            </a:r>
            <a:r>
              <a:rPr lang="fi-FI" sz="1800" dirty="0" smtClean="0">
                <a:solidFill>
                  <a:srgbClr val="FF0000"/>
                </a:solidFill>
              </a:rPr>
              <a:t>tiedottaa oppilaille ja huoltajille, ettei näistä opinnoista tule erillistä arvosanaa </a:t>
            </a:r>
            <a:r>
              <a:rPr lang="fi-FI" sz="1800" dirty="0" smtClean="0"/>
              <a:t>lukuvuositodistukseen.</a:t>
            </a:r>
          </a:p>
          <a:p>
            <a:pPr marL="0" indent="0" algn="just">
              <a:buNone/>
            </a:pPr>
            <a:endParaRPr lang="fi-FI" sz="1800" dirty="0" smtClean="0"/>
          </a:p>
          <a:p>
            <a:pPr algn="just"/>
            <a:r>
              <a:rPr lang="fi-FI" sz="1800" dirty="0" smtClean="0"/>
              <a:t> </a:t>
            </a:r>
            <a:r>
              <a:rPr lang="fi-FI" sz="1800" dirty="0"/>
              <a:t>Valinnaisia tunteja voidaan </a:t>
            </a:r>
            <a:r>
              <a:rPr lang="fi-FI" sz="1800" dirty="0">
                <a:solidFill>
                  <a:srgbClr val="FF0000"/>
                </a:solidFill>
              </a:rPr>
              <a:t>käyttää myös painotetun opetuksen järjestämiseen</a:t>
            </a:r>
            <a:r>
              <a:rPr lang="fi-FI" sz="1800" dirty="0"/>
              <a:t>.</a:t>
            </a:r>
            <a:endParaRPr lang="fi-FI" sz="1800" strike="sngStrike" dirty="0"/>
          </a:p>
          <a:p>
            <a:pPr algn="just"/>
            <a:endParaRPr lang="fi-FI" sz="1800" dirty="0" smtClean="0"/>
          </a:p>
        </p:txBody>
      </p:sp>
      <p:sp>
        <p:nvSpPr>
          <p:cNvPr id="6" name="Ellipsi 5"/>
          <p:cNvSpPr/>
          <p:nvPr/>
        </p:nvSpPr>
        <p:spPr>
          <a:xfrm>
            <a:off x="1569305" y="2619631"/>
            <a:ext cx="255377" cy="26361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Vänni 2016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5E67-2ECA-4774-907D-EAA2601DA82F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461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432" y="365125"/>
            <a:ext cx="2412053" cy="339133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048000" y="365125"/>
            <a:ext cx="8305799" cy="1060021"/>
          </a:xfrm>
        </p:spPr>
        <p:txBody>
          <a:bodyPr>
            <a:normAutofit/>
          </a:bodyPr>
          <a:lstStyle/>
          <a:p>
            <a:pPr algn="ctr"/>
            <a:r>
              <a:rPr lang="fi-FI" sz="4000" b="1" dirty="0" smtClean="0"/>
              <a:t>4.-6. luokan valinnaiset </a:t>
            </a:r>
            <a:r>
              <a:rPr lang="fi-FI" sz="4000" b="1" dirty="0" smtClean="0">
                <a:solidFill>
                  <a:srgbClr val="0070C0"/>
                </a:solidFill>
              </a:rPr>
              <a:t>AINEET</a:t>
            </a:r>
            <a:endParaRPr lang="fi-FI" sz="4000" b="1" dirty="0">
              <a:solidFill>
                <a:srgbClr val="0070C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048001" y="1556951"/>
            <a:ext cx="8616778" cy="4868563"/>
          </a:xfrm>
        </p:spPr>
        <p:txBody>
          <a:bodyPr>
            <a:noAutofit/>
          </a:bodyPr>
          <a:lstStyle/>
          <a:p>
            <a:pPr algn="just"/>
            <a:r>
              <a:rPr lang="fi-FI" sz="1600" dirty="0"/>
              <a:t>V</a:t>
            </a:r>
            <a:r>
              <a:rPr lang="fi-FI" sz="1600" dirty="0" smtClean="0"/>
              <a:t>oidaan tarjota perusopetuksen yhteisten aineiden syventäviä ja soveltavia opintoja tai useasta aineesta muodostettuja oppiainekokonaisuuksia. </a:t>
            </a:r>
          </a:p>
          <a:p>
            <a:pPr marL="0" indent="0" algn="just">
              <a:buNone/>
            </a:pPr>
            <a:endParaRPr lang="fi-FI" sz="1600" dirty="0" smtClean="0"/>
          </a:p>
          <a:p>
            <a:pPr algn="just"/>
            <a:r>
              <a:rPr lang="fi-FI" sz="1600" dirty="0" smtClean="0"/>
              <a:t>Jokainen valinnainen aine muodostaa oppimäärän, joka siten myös </a:t>
            </a:r>
            <a:r>
              <a:rPr lang="fi-FI" sz="1600" dirty="0" smtClean="0">
                <a:solidFill>
                  <a:srgbClr val="0070C0"/>
                </a:solidFill>
              </a:rPr>
              <a:t>arvioidaan omana oppiaineenaan</a:t>
            </a:r>
            <a:r>
              <a:rPr lang="fi-FI" sz="1600" dirty="0" smtClean="0"/>
              <a:t>.</a:t>
            </a:r>
          </a:p>
          <a:p>
            <a:pPr lvl="1" algn="just"/>
            <a:r>
              <a:rPr lang="fi-FI" sz="1600" dirty="0" smtClean="0">
                <a:solidFill>
                  <a:srgbClr val="0070C0"/>
                </a:solidFill>
              </a:rPr>
              <a:t>Alle kaksi vuosiviikkotuntia </a:t>
            </a:r>
            <a:r>
              <a:rPr lang="fi-FI" sz="1600" dirty="0" smtClean="0"/>
              <a:t>käsittävät valinnaiset aineet arvioidaan </a:t>
            </a:r>
            <a:r>
              <a:rPr lang="fi-FI" sz="1600" dirty="0" smtClean="0">
                <a:solidFill>
                  <a:srgbClr val="0070C0"/>
                </a:solidFill>
              </a:rPr>
              <a:t>sanallisesti</a:t>
            </a:r>
            <a:r>
              <a:rPr lang="fi-FI" sz="1600" dirty="0" smtClean="0"/>
              <a:t>.</a:t>
            </a:r>
          </a:p>
          <a:p>
            <a:pPr lvl="2" algn="just"/>
            <a:r>
              <a:rPr lang="fi-FI" sz="1600" dirty="0" smtClean="0"/>
              <a:t>Mikäli sanallisesti arvioitu valinnainen aine katsotaan jonkin yhteisen aineen </a:t>
            </a:r>
            <a:r>
              <a:rPr lang="fi-FI" sz="1600" dirty="0" smtClean="0">
                <a:solidFill>
                  <a:srgbClr val="0070C0"/>
                </a:solidFill>
              </a:rPr>
              <a:t>syventäviksi opinnoiksi</a:t>
            </a:r>
            <a:r>
              <a:rPr lang="fi-FI" sz="1600" dirty="0" smtClean="0"/>
              <a:t>, sen suoritus voi korottaa kyseisen oppiaineen arvosanaa.</a:t>
            </a:r>
          </a:p>
          <a:p>
            <a:pPr lvl="2" algn="just"/>
            <a:r>
              <a:rPr lang="fi-FI" sz="1600" dirty="0" smtClean="0"/>
              <a:t>Sanallisesti arvioitavista valinnaisista aineista merkitään todistuksiin vuosiviikkotuntimäärä sekä merkintä ”hyväksytty / hylätty”.</a:t>
            </a:r>
          </a:p>
          <a:p>
            <a:pPr marL="914400" lvl="2" indent="0" algn="just">
              <a:buNone/>
            </a:pPr>
            <a:endParaRPr lang="fi-FI" sz="1600" dirty="0" smtClean="0"/>
          </a:p>
          <a:p>
            <a:pPr algn="just"/>
            <a:r>
              <a:rPr lang="fi-FI" sz="1600" dirty="0" smtClean="0"/>
              <a:t>Valinnaisiin aineisiin osoitettuja vuosiviikkotunteja voidaan käyttää myös </a:t>
            </a:r>
            <a:r>
              <a:rPr lang="fi-FI" sz="1600" dirty="0" smtClean="0">
                <a:solidFill>
                  <a:srgbClr val="0070C0"/>
                </a:solidFill>
              </a:rPr>
              <a:t>painotetun opetuksen järjestämiseen</a:t>
            </a:r>
            <a:r>
              <a:rPr lang="fi-FI" sz="1600" dirty="0" smtClean="0"/>
              <a:t>.</a:t>
            </a:r>
          </a:p>
        </p:txBody>
      </p:sp>
      <p:sp>
        <p:nvSpPr>
          <p:cNvPr id="5" name="Ellipsi 4"/>
          <p:cNvSpPr/>
          <p:nvPr/>
        </p:nvSpPr>
        <p:spPr>
          <a:xfrm>
            <a:off x="1474573" y="2693773"/>
            <a:ext cx="601362" cy="345989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0070C0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Vänni 2016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5E67-2ECA-4774-907D-EAA2601DA82F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959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833816" y="365126"/>
            <a:ext cx="8519984" cy="1298918"/>
          </a:xfrm>
        </p:spPr>
        <p:txBody>
          <a:bodyPr>
            <a:normAutofit/>
          </a:bodyPr>
          <a:lstStyle/>
          <a:p>
            <a:pPr algn="ctr"/>
            <a:r>
              <a:rPr lang="fi-FI" sz="4000" b="1" dirty="0" smtClean="0"/>
              <a:t>8. ja 9. luokan </a:t>
            </a:r>
            <a:r>
              <a:rPr lang="fi-FI" sz="4000" b="1" dirty="0"/>
              <a:t>taide- ja taitoaineiden </a:t>
            </a:r>
            <a:r>
              <a:rPr lang="fi-FI" sz="4000" b="1" dirty="0" smtClean="0"/>
              <a:t>valinnaiset </a:t>
            </a:r>
            <a:r>
              <a:rPr lang="fi-FI" sz="4000" b="1" dirty="0" smtClean="0">
                <a:solidFill>
                  <a:srgbClr val="FF0000"/>
                </a:solidFill>
              </a:rPr>
              <a:t>TUNNIT</a:t>
            </a:r>
            <a:endParaRPr lang="fi-FI" sz="4000" b="1" dirty="0">
              <a:solidFill>
                <a:srgbClr val="FF00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833816" y="1825625"/>
            <a:ext cx="8519984" cy="4723456"/>
          </a:xfrm>
        </p:spPr>
        <p:txBody>
          <a:bodyPr>
            <a:normAutofit/>
          </a:bodyPr>
          <a:lstStyle/>
          <a:p>
            <a:pPr lvl="0" algn="just"/>
            <a:r>
              <a:rPr lang="fi-FI" sz="1800" dirty="0">
                <a:solidFill>
                  <a:prstClr val="black"/>
                </a:solidFill>
              </a:rPr>
              <a:t>Ovat </a:t>
            </a:r>
            <a:r>
              <a:rPr lang="fi-FI" sz="1800" dirty="0">
                <a:solidFill>
                  <a:srgbClr val="FF0000"/>
                </a:solidFill>
              </a:rPr>
              <a:t>osa yhteisinä oppiaineina opetettavien </a:t>
            </a:r>
            <a:r>
              <a:rPr lang="fi-FI" sz="1800" dirty="0" smtClean="0">
                <a:solidFill>
                  <a:prstClr val="black"/>
                </a:solidFill>
              </a:rPr>
              <a:t>taide-</a:t>
            </a:r>
            <a:r>
              <a:rPr lang="fi-FI" sz="1800" dirty="0">
                <a:solidFill>
                  <a:prstClr val="black"/>
                </a:solidFill>
              </a:rPr>
              <a:t> </a:t>
            </a:r>
            <a:r>
              <a:rPr lang="fi-FI" sz="1800" dirty="0" smtClean="0">
                <a:solidFill>
                  <a:prstClr val="black"/>
                </a:solidFill>
              </a:rPr>
              <a:t>ja taitoaineiden opetusta ja </a:t>
            </a:r>
            <a:r>
              <a:rPr lang="fi-FI" sz="1800" dirty="0">
                <a:solidFill>
                  <a:prstClr val="black"/>
                </a:solidFill>
              </a:rPr>
              <a:t>ne myös </a:t>
            </a:r>
            <a:r>
              <a:rPr lang="fi-FI" sz="1800" dirty="0">
                <a:solidFill>
                  <a:srgbClr val="FF0000"/>
                </a:solidFill>
              </a:rPr>
              <a:t>arvioidaan osana niiden opetusta.</a:t>
            </a:r>
          </a:p>
          <a:p>
            <a:pPr lvl="1" algn="just"/>
            <a:r>
              <a:rPr lang="fi-FI" sz="1800" dirty="0">
                <a:solidFill>
                  <a:prstClr val="black"/>
                </a:solidFill>
              </a:rPr>
              <a:t>Valinnaisista tunneista </a:t>
            </a:r>
            <a:r>
              <a:rPr lang="fi-FI" sz="1800" dirty="0">
                <a:solidFill>
                  <a:srgbClr val="FF0000"/>
                </a:solidFill>
              </a:rPr>
              <a:t>ei</a:t>
            </a:r>
            <a:r>
              <a:rPr lang="fi-FI" sz="1800" dirty="0">
                <a:solidFill>
                  <a:prstClr val="black"/>
                </a:solidFill>
              </a:rPr>
              <a:t> siis tule </a:t>
            </a:r>
            <a:r>
              <a:rPr lang="fi-FI" sz="1800" dirty="0">
                <a:solidFill>
                  <a:srgbClr val="FF0000"/>
                </a:solidFill>
              </a:rPr>
              <a:t>erillistä arviota </a:t>
            </a:r>
            <a:r>
              <a:rPr lang="fi-FI" sz="1800" dirty="0" smtClean="0">
                <a:solidFill>
                  <a:srgbClr val="FF0000"/>
                </a:solidFill>
              </a:rPr>
              <a:t>todistuksiin</a:t>
            </a:r>
            <a:r>
              <a:rPr lang="fi-FI" sz="1800" dirty="0" smtClean="0">
                <a:solidFill>
                  <a:prstClr val="black"/>
                </a:solidFill>
              </a:rPr>
              <a:t>.</a:t>
            </a:r>
          </a:p>
          <a:p>
            <a:pPr marL="457200" lvl="1" indent="0" algn="just">
              <a:buNone/>
            </a:pPr>
            <a:endParaRPr lang="fi-FI" sz="1800" dirty="0">
              <a:solidFill>
                <a:prstClr val="black"/>
              </a:solidFill>
            </a:endParaRPr>
          </a:p>
          <a:p>
            <a:pPr lvl="0" algn="just"/>
            <a:r>
              <a:rPr lang="fi-FI" sz="1800" dirty="0">
                <a:solidFill>
                  <a:prstClr val="black"/>
                </a:solidFill>
              </a:rPr>
              <a:t>O</a:t>
            </a:r>
            <a:r>
              <a:rPr lang="fi-FI" sz="1800" dirty="0" smtClean="0">
                <a:solidFill>
                  <a:prstClr val="black"/>
                </a:solidFill>
              </a:rPr>
              <a:t>n </a:t>
            </a:r>
            <a:r>
              <a:rPr lang="fi-FI" sz="1800" dirty="0">
                <a:solidFill>
                  <a:prstClr val="black"/>
                </a:solidFill>
              </a:rPr>
              <a:t>erityisen tärkeää </a:t>
            </a:r>
            <a:r>
              <a:rPr lang="fi-FI" sz="1800" dirty="0">
                <a:solidFill>
                  <a:srgbClr val="FF0000"/>
                </a:solidFill>
              </a:rPr>
              <a:t>tiedottaa oppilaille ja huoltajille, ettei näistä opinnoista tule erillistä arvosanaa </a:t>
            </a:r>
            <a:r>
              <a:rPr lang="fi-FI" sz="1800" dirty="0">
                <a:solidFill>
                  <a:prstClr val="black"/>
                </a:solidFill>
              </a:rPr>
              <a:t>lukuvuositodistukseen</a:t>
            </a:r>
            <a:r>
              <a:rPr lang="fi-FI" sz="1800" dirty="0" smtClean="0">
                <a:solidFill>
                  <a:prstClr val="black"/>
                </a:solidFill>
              </a:rPr>
              <a:t>.</a:t>
            </a:r>
          </a:p>
          <a:p>
            <a:pPr lvl="0" algn="just"/>
            <a:endParaRPr lang="fi-FI" sz="1800" dirty="0"/>
          </a:p>
          <a:p>
            <a:r>
              <a:rPr lang="fi-FI" sz="1800" dirty="0">
                <a:solidFill>
                  <a:srgbClr val="FF0000"/>
                </a:solidFill>
              </a:rPr>
              <a:t>Päättöarviointi </a:t>
            </a:r>
            <a:r>
              <a:rPr lang="fi-FI" sz="1800" dirty="0"/>
              <a:t>tehdään kaikissa taide- ja taitoaineissa siinä vaiheessa, kun oppilaan </a:t>
            </a:r>
            <a:r>
              <a:rPr lang="fi-FI" sz="1600" dirty="0"/>
              <a:t>opiskelu kyseisissä aineissa </a:t>
            </a:r>
            <a:r>
              <a:rPr lang="fi-FI" sz="1600" dirty="0" smtClean="0"/>
              <a:t>päättyy.</a:t>
            </a:r>
          </a:p>
          <a:p>
            <a:pPr lvl="1"/>
            <a:r>
              <a:rPr lang="fi-FI" sz="1600" dirty="0" smtClean="0"/>
              <a:t>Esimerkki: Kaikille yhteinen kotitalous päättyy 7. luokalla. Oppilas voi kuitenkin opiskella kotitaloutta valinnaisena tuntina / tunteina vielä 8. ja / tai 9. luokalla, jolloin viimeisin arvosana on oppilaan kotitalouden päättöarvosana.</a:t>
            </a:r>
          </a:p>
          <a:p>
            <a:pPr lvl="1"/>
            <a:r>
              <a:rPr lang="fi-FI" sz="1600" i="1" dirty="0" smtClean="0"/>
              <a:t>Asia varmistettu Opetushallituksesta 9.5.2016. OPH tekee asiaan liittyviä korjauksia opetussuunnitelman perusteisiin syksyllä 2016.</a:t>
            </a:r>
          </a:p>
          <a:p>
            <a:pPr marL="457200" lvl="1" indent="0">
              <a:buNone/>
            </a:pPr>
            <a:endParaRPr lang="fi-FI" sz="1600" i="1" dirty="0"/>
          </a:p>
          <a:p>
            <a:pPr algn="just"/>
            <a:r>
              <a:rPr lang="fi-FI" sz="1600" dirty="0">
                <a:solidFill>
                  <a:prstClr val="black"/>
                </a:solidFill>
              </a:rPr>
              <a:t>Valinnaisia tunteja voidaan </a:t>
            </a:r>
            <a:r>
              <a:rPr lang="fi-FI" sz="1600" dirty="0">
                <a:solidFill>
                  <a:srgbClr val="FF0000"/>
                </a:solidFill>
              </a:rPr>
              <a:t>käyttää myös painotetun opetuksen järjestämiseen</a:t>
            </a:r>
            <a:r>
              <a:rPr lang="fi-FI" sz="1600" dirty="0">
                <a:solidFill>
                  <a:prstClr val="black"/>
                </a:solidFill>
              </a:rPr>
              <a:t>.</a:t>
            </a:r>
            <a:endParaRPr lang="fi-FI" sz="1600" strike="sngStrike" dirty="0">
              <a:solidFill>
                <a:prstClr val="black"/>
              </a:solidFill>
            </a:endParaRPr>
          </a:p>
          <a:p>
            <a:pPr lvl="0" algn="just"/>
            <a:endParaRPr lang="fi-FI" sz="1600" dirty="0">
              <a:solidFill>
                <a:prstClr val="black"/>
              </a:solidFill>
            </a:endParaRPr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049" y="252720"/>
            <a:ext cx="2237426" cy="3145809"/>
          </a:xfrm>
          <a:prstGeom prst="rect">
            <a:avLst/>
          </a:prstGeom>
        </p:spPr>
      </p:pic>
      <p:sp>
        <p:nvSpPr>
          <p:cNvPr id="5" name="Ellipsi 4"/>
          <p:cNvSpPr/>
          <p:nvPr/>
        </p:nvSpPr>
        <p:spPr>
          <a:xfrm>
            <a:off x="2026508" y="2150076"/>
            <a:ext cx="395416" cy="25537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Vänni 2016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5E67-2ECA-4774-907D-EAA2601DA82F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108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718486" y="365125"/>
            <a:ext cx="8635314" cy="1331870"/>
          </a:xfrm>
        </p:spPr>
        <p:txBody>
          <a:bodyPr/>
          <a:lstStyle/>
          <a:p>
            <a:pPr algn="ctr"/>
            <a:r>
              <a:rPr lang="fi-FI" b="1" dirty="0" smtClean="0"/>
              <a:t>8. ja 9. luokan valinnaiset </a:t>
            </a:r>
            <a:r>
              <a:rPr lang="fi-FI" b="1" dirty="0" smtClean="0">
                <a:solidFill>
                  <a:srgbClr val="0070C0"/>
                </a:solidFill>
              </a:rPr>
              <a:t>AINEET</a:t>
            </a:r>
            <a:endParaRPr lang="fi-FI" b="1" dirty="0">
              <a:solidFill>
                <a:srgbClr val="0070C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718486" y="1825624"/>
            <a:ext cx="8635314" cy="4558699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fi-FI" sz="1600" dirty="0">
                <a:solidFill>
                  <a:prstClr val="black"/>
                </a:solidFill>
              </a:rPr>
              <a:t>Voidaan tarjota perusopetuksen yhteisten aineiden syventäviä ja soveltavia opintoja tai useasta aineesta muodostettuja oppiainekokonaisuuksia. </a:t>
            </a:r>
          </a:p>
          <a:p>
            <a:pPr marL="0" lvl="0" indent="0" algn="just">
              <a:buNone/>
            </a:pPr>
            <a:endParaRPr lang="fi-FI" sz="1600" dirty="0">
              <a:solidFill>
                <a:prstClr val="black"/>
              </a:solidFill>
            </a:endParaRPr>
          </a:p>
          <a:p>
            <a:pPr lvl="0" algn="just"/>
            <a:r>
              <a:rPr lang="fi-FI" sz="1600" dirty="0">
                <a:solidFill>
                  <a:prstClr val="black"/>
                </a:solidFill>
              </a:rPr>
              <a:t>Jokainen valinnainen aine muodostaa oppimäärän, joka siten myös </a:t>
            </a:r>
            <a:r>
              <a:rPr lang="fi-FI" sz="1600" dirty="0">
                <a:solidFill>
                  <a:srgbClr val="0070C0"/>
                </a:solidFill>
              </a:rPr>
              <a:t>arvioidaan omana oppiaineenaan</a:t>
            </a:r>
            <a:r>
              <a:rPr lang="fi-FI" sz="1600" dirty="0">
                <a:solidFill>
                  <a:prstClr val="black"/>
                </a:solidFill>
              </a:rPr>
              <a:t>.</a:t>
            </a:r>
          </a:p>
          <a:p>
            <a:pPr lvl="1" algn="just"/>
            <a:r>
              <a:rPr lang="fi-FI" sz="1600" dirty="0">
                <a:solidFill>
                  <a:srgbClr val="0070C0"/>
                </a:solidFill>
              </a:rPr>
              <a:t>Vähintään kahden vuosiviikkotunnin </a:t>
            </a:r>
            <a:r>
              <a:rPr lang="fi-FI" sz="1600" dirty="0">
                <a:solidFill>
                  <a:prstClr val="black"/>
                </a:solidFill>
              </a:rPr>
              <a:t>oppimäärä arvioidaan </a:t>
            </a:r>
            <a:r>
              <a:rPr lang="fi-FI" sz="1600" dirty="0">
                <a:solidFill>
                  <a:srgbClr val="0070C0"/>
                </a:solidFill>
              </a:rPr>
              <a:t>numeroin</a:t>
            </a:r>
            <a:r>
              <a:rPr lang="fi-FI" sz="1600" dirty="0">
                <a:solidFill>
                  <a:prstClr val="black"/>
                </a:solidFill>
              </a:rPr>
              <a:t>.</a:t>
            </a:r>
          </a:p>
          <a:p>
            <a:pPr lvl="2" algn="just"/>
            <a:r>
              <a:rPr lang="fi-FI" sz="1600" dirty="0">
                <a:solidFill>
                  <a:prstClr val="black"/>
                </a:solidFill>
              </a:rPr>
              <a:t>Todistuksiin nimi, vuosiviikkotuntimäärä ja annettu arvosana. </a:t>
            </a:r>
          </a:p>
          <a:p>
            <a:pPr lvl="1" algn="just"/>
            <a:r>
              <a:rPr lang="fi-FI" sz="1600" dirty="0">
                <a:solidFill>
                  <a:srgbClr val="0070C0"/>
                </a:solidFill>
              </a:rPr>
              <a:t>Alle kaksi vuosiviikkotuntia </a:t>
            </a:r>
            <a:r>
              <a:rPr lang="fi-FI" sz="1600" dirty="0">
                <a:solidFill>
                  <a:prstClr val="black"/>
                </a:solidFill>
              </a:rPr>
              <a:t>käsittävät valinnaiset aineet arvioidaan </a:t>
            </a:r>
            <a:r>
              <a:rPr lang="fi-FI" sz="1600" dirty="0">
                <a:solidFill>
                  <a:srgbClr val="0070C0"/>
                </a:solidFill>
              </a:rPr>
              <a:t>sanallisesti</a:t>
            </a:r>
            <a:r>
              <a:rPr lang="fi-FI" sz="1600" dirty="0">
                <a:solidFill>
                  <a:prstClr val="black"/>
                </a:solidFill>
              </a:rPr>
              <a:t>.</a:t>
            </a:r>
          </a:p>
          <a:p>
            <a:pPr lvl="2" algn="just"/>
            <a:r>
              <a:rPr lang="fi-FI" sz="1600" dirty="0">
                <a:solidFill>
                  <a:prstClr val="black"/>
                </a:solidFill>
              </a:rPr>
              <a:t>Mikäli sanallisesti arvioitu valinnainen aine katsotaan jonkin yhteisen aineen </a:t>
            </a:r>
            <a:r>
              <a:rPr lang="fi-FI" sz="1600" dirty="0">
                <a:solidFill>
                  <a:srgbClr val="0070C0"/>
                </a:solidFill>
              </a:rPr>
              <a:t>syventäviksi opinnoiksi</a:t>
            </a:r>
            <a:r>
              <a:rPr lang="fi-FI" sz="1600" dirty="0">
                <a:solidFill>
                  <a:prstClr val="black"/>
                </a:solidFill>
              </a:rPr>
              <a:t>, sen suoritus </a:t>
            </a:r>
            <a:r>
              <a:rPr lang="fi-FI" sz="1600" dirty="0">
                <a:solidFill>
                  <a:srgbClr val="0070C0"/>
                </a:solidFill>
              </a:rPr>
              <a:t>voi korottaa </a:t>
            </a:r>
            <a:r>
              <a:rPr lang="fi-FI" sz="1600" dirty="0">
                <a:solidFill>
                  <a:prstClr val="black"/>
                </a:solidFill>
              </a:rPr>
              <a:t>kyseisen oppiaineen arvosanaa</a:t>
            </a:r>
            <a:r>
              <a:rPr lang="fi-FI" sz="1600" dirty="0" smtClean="0">
                <a:solidFill>
                  <a:prstClr val="black"/>
                </a:solidFill>
              </a:rPr>
              <a:t>.</a:t>
            </a:r>
          </a:p>
          <a:p>
            <a:pPr lvl="2" algn="just"/>
            <a:r>
              <a:rPr lang="fi-FI" sz="1600" dirty="0" smtClean="0"/>
              <a:t>Myös esim. 1 </a:t>
            </a:r>
            <a:r>
              <a:rPr lang="fi-FI" sz="1600" dirty="0" err="1" smtClean="0"/>
              <a:t>vvh:n</a:t>
            </a:r>
            <a:r>
              <a:rPr lang="fi-FI" sz="1600" dirty="0" smtClean="0"/>
              <a:t> historian </a:t>
            </a:r>
            <a:r>
              <a:rPr lang="fi-FI" sz="1600" dirty="0"/>
              <a:t>syventävä </a:t>
            </a:r>
            <a:r>
              <a:rPr lang="fi-FI" sz="1600" dirty="0" smtClean="0"/>
              <a:t>valinnaisaine voi </a:t>
            </a:r>
            <a:r>
              <a:rPr lang="fi-FI" sz="1600" dirty="0"/>
              <a:t>korottaa </a:t>
            </a:r>
            <a:r>
              <a:rPr lang="fi-FI" sz="1600" dirty="0" smtClean="0"/>
              <a:t>kahdeksannella luokalla päättynyttä historian arvosanaa päättötodistuksessa.</a:t>
            </a:r>
            <a:endParaRPr lang="fi-FI" sz="1600" dirty="0">
              <a:solidFill>
                <a:prstClr val="black"/>
              </a:solidFill>
            </a:endParaRPr>
          </a:p>
          <a:p>
            <a:pPr lvl="2" algn="just"/>
            <a:r>
              <a:rPr lang="fi-FI" sz="1600" dirty="0">
                <a:solidFill>
                  <a:prstClr val="black"/>
                </a:solidFill>
              </a:rPr>
              <a:t>Sanallisesti arvioitavista valinnaisista aineista merkitään todistuksiin vuosiviikkotuntimäärä sekä merkintä ”</a:t>
            </a:r>
            <a:r>
              <a:rPr lang="fi-FI" sz="1600" dirty="0" smtClean="0">
                <a:solidFill>
                  <a:prstClr val="black"/>
                </a:solidFill>
              </a:rPr>
              <a:t>hyväksytty / hylätty”.</a:t>
            </a:r>
            <a:endParaRPr lang="fi-FI" sz="1600" dirty="0">
              <a:solidFill>
                <a:prstClr val="black"/>
              </a:solidFill>
            </a:endParaRPr>
          </a:p>
          <a:p>
            <a:pPr marL="914400" lvl="2" indent="0" algn="just">
              <a:buNone/>
            </a:pPr>
            <a:endParaRPr lang="fi-FI" sz="1600" dirty="0">
              <a:solidFill>
                <a:prstClr val="black"/>
              </a:solidFill>
            </a:endParaRPr>
          </a:p>
          <a:p>
            <a:pPr lvl="0" algn="just"/>
            <a:r>
              <a:rPr lang="fi-FI" sz="1600" dirty="0">
                <a:solidFill>
                  <a:prstClr val="black"/>
                </a:solidFill>
              </a:rPr>
              <a:t>Valinnaisiin aineisiin osoitettuja vuosiviikkotunteja voidaan </a:t>
            </a:r>
            <a:r>
              <a:rPr lang="fi-FI" sz="1600" dirty="0" smtClean="0">
                <a:solidFill>
                  <a:prstClr val="black"/>
                </a:solidFill>
              </a:rPr>
              <a:t>käyttää myös </a:t>
            </a:r>
            <a:r>
              <a:rPr lang="fi-FI" sz="1600" dirty="0" smtClean="0">
                <a:solidFill>
                  <a:srgbClr val="0070C0"/>
                </a:solidFill>
              </a:rPr>
              <a:t>painotetun </a:t>
            </a:r>
            <a:r>
              <a:rPr lang="fi-FI" sz="1600" dirty="0">
                <a:solidFill>
                  <a:srgbClr val="0070C0"/>
                </a:solidFill>
              </a:rPr>
              <a:t>opetuksen järjestämiseen</a:t>
            </a:r>
            <a:r>
              <a:rPr lang="fi-FI" sz="1600" dirty="0" smtClean="0">
                <a:solidFill>
                  <a:prstClr val="black"/>
                </a:solidFill>
              </a:rPr>
              <a:t>.</a:t>
            </a:r>
            <a:endParaRPr lang="fi-FI" sz="1600" dirty="0">
              <a:solidFill>
                <a:prstClr val="black"/>
              </a:solidFill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958" y="365125"/>
            <a:ext cx="2237426" cy="3145809"/>
          </a:xfrm>
          <a:prstGeom prst="rect">
            <a:avLst/>
          </a:prstGeom>
        </p:spPr>
      </p:pic>
      <p:sp>
        <p:nvSpPr>
          <p:cNvPr id="5" name="Ellipsi 4"/>
          <p:cNvSpPr/>
          <p:nvPr/>
        </p:nvSpPr>
        <p:spPr>
          <a:xfrm>
            <a:off x="1952368" y="2570205"/>
            <a:ext cx="378940" cy="214184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Vänni 2016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5E67-2ECA-4774-907D-EAA2601DA82F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53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470</Words>
  <Application>Microsoft Office PowerPoint</Application>
  <PresentationFormat>Laajakuva</PresentationFormat>
  <Paragraphs>63</Paragraphs>
  <Slides>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PowerPoint-esitys</vt:lpstr>
      <vt:lpstr>3. luokan taide- ja taitoaineiden valinnaiset TUNNIT</vt:lpstr>
      <vt:lpstr>4.-6. luokan valinnaiset AINEET</vt:lpstr>
      <vt:lpstr>8. ja 9. luokan taide- ja taitoaineiden valinnaiset TUNNIT</vt:lpstr>
      <vt:lpstr>8. ja 9. luokan valinnaiset AINEET</vt:lpstr>
    </vt:vector>
  </TitlesOfParts>
  <Company>Turun kaupunki (hallinto x64)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Salminen Taru</dc:creator>
  <cp:lastModifiedBy>Vänni Tuija</cp:lastModifiedBy>
  <cp:revision>33</cp:revision>
  <dcterms:created xsi:type="dcterms:W3CDTF">2016-05-09T09:23:35Z</dcterms:created>
  <dcterms:modified xsi:type="dcterms:W3CDTF">2016-05-10T05:32:36Z</dcterms:modified>
</cp:coreProperties>
</file>