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2" r:id="rId5"/>
    <p:sldMasterId id="2147483918" r:id="rId6"/>
  </p:sldMasterIdLst>
  <p:notesMasterIdLst>
    <p:notesMasterId r:id="rId20"/>
  </p:notesMasterIdLst>
  <p:handoutMasterIdLst>
    <p:handoutMasterId r:id="rId21"/>
  </p:handoutMasterIdLst>
  <p:sldIdLst>
    <p:sldId id="2147475083" r:id="rId7"/>
    <p:sldId id="2147475075" r:id="rId8"/>
    <p:sldId id="2147475077" r:id="rId9"/>
    <p:sldId id="2147475090" r:id="rId10"/>
    <p:sldId id="2147475079" r:id="rId11"/>
    <p:sldId id="2147475078" r:id="rId12"/>
    <p:sldId id="2147475073" r:id="rId13"/>
    <p:sldId id="2147475091" r:id="rId14"/>
    <p:sldId id="2147475092" r:id="rId15"/>
    <p:sldId id="2147475093" r:id="rId16"/>
    <p:sldId id="2147475094" r:id="rId17"/>
    <p:sldId id="2147475103" r:id="rId18"/>
    <p:sldId id="2147475104" r:id="rId19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B1"/>
    <a:srgbClr val="BFE6F6"/>
    <a:srgbClr val="851843"/>
    <a:srgbClr val="F1F2F5"/>
    <a:srgbClr val="D6D6FF"/>
    <a:srgbClr val="EDEEF3"/>
    <a:srgbClr val="404040"/>
    <a:srgbClr val="000000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15822-02B1-4E8A-9EFE-51918D5964BA}" v="8" dt="2026-06-10T08:25:53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83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6/10/2026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  <a:br>
              <a:rPr lang="fi-FI"/>
            </a:br>
            <a:br>
              <a:rPr lang="fi-FI"/>
            </a:br>
            <a:r>
              <a:rPr lang="fi-FI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</a:t>
            </a:r>
            <a:br>
              <a:rPr lang="fi-FI"/>
            </a:br>
            <a:r>
              <a:rPr lang="fi-FI"/>
              <a:t>Kuvat 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1</a:t>
            </a:r>
            <a:endParaRPr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2</a:t>
            </a:r>
            <a:endParaRPr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3</a:t>
            </a:r>
            <a:endParaRPr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4</a:t>
            </a:r>
            <a:endParaRPr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Aikajana</a:t>
            </a:r>
            <a:endParaRPr lang="fi-FI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Taulukko</a:t>
            </a:r>
            <a:endParaRPr lang="fi-FI" noProof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/>
              <a:t>Lainaus</a:t>
            </a:r>
            <a:br>
              <a:rPr lang="fi-FI"/>
            </a:br>
            <a:r>
              <a:rPr lang="fi-FI"/>
              <a:t>kahdella rivillä”</a:t>
            </a:r>
            <a:endParaRPr lang="en-US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</a:t>
            </a:r>
            <a:br>
              <a:rPr lang="fi-FI"/>
            </a:br>
            <a:r>
              <a:rPr lang="fi-FI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</a:t>
            </a:r>
            <a:br>
              <a:rPr lang="fi-FI"/>
            </a:br>
            <a:r>
              <a:rPr lang="fi-FI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Kuvateksti väritaustalla. </a:t>
            </a:r>
            <a:br>
              <a:rPr lang="fi-FI"/>
            </a:br>
            <a:r>
              <a:rPr lang="fi-FI"/>
              <a:t>Voit rajata kuvan korkeutta jos kuvateksti on pitkä. (Kuvan muoto &gt; Rajaa) </a:t>
            </a:r>
            <a:br>
              <a:rPr lang="fi-FI"/>
            </a:br>
            <a:r>
              <a:rPr lang="fi-FI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slogania napsauttamalla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Esiintyjän nimi</a:t>
            </a:r>
            <a:endParaRPr lang="en-US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Titteli</a:t>
            </a:r>
            <a:endParaRPr lang="en-US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Tietoja esiintyjästä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esiintyjän kuva: </a:t>
            </a:r>
            <a:br>
              <a:rPr lang="fi-FI"/>
            </a:br>
            <a:r>
              <a:rPr lang="fi-FI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5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väliotsikkoa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akanava.fi/voimapaussi" TargetMode="External"/><Relationship Id="rId2" Type="http://schemas.openxmlformats.org/officeDocument/2006/relationships/hyperlink" Target="https://blog.edu.turku.fi/potkuri/pulssihetke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elkakanava.fi/liikuntapyora" TargetMode="External"/><Relationship Id="rId4" Type="http://schemas.openxmlformats.org/officeDocument/2006/relationships/hyperlink" Target="https://selkakanava.fi/paivan-taukojumpp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vekoululainen.fi/opetusmateriaalit/tyokaluja-teemoittain/move-treenit/" TargetMode="External"/><Relationship Id="rId7" Type="http://schemas.openxmlformats.org/officeDocument/2006/relationships/hyperlink" Target="https://www.youtube.com/@turunliikkuvakoulu8043/video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@Vinkkipankki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9Zh8xwJY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wp-content/uploads/2023/03/suunnitelma-liikkeen-lisaamiseksi-teko.pdf" TargetMode="External"/><Relationship Id="rId2" Type="http://schemas.openxmlformats.org/officeDocument/2006/relationships/hyperlink" Target="https://forms.cloud.microsoft/Pages/ShareFormPage.aspx?id=iixebPDTC0qWWEJQLHPhe0CWSKsssXZNs8pihYxUiH9UMTNLVkQ5N1dXTVJMRERXWjIyTFhJMkZMSy4u&amp;sharetoken=1AMOM04LLCjEsOV5rXVY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oph.fi/sites/default/files/documents/Astu%20sis%C3%A4%C3%A4n%20oppilaiden%20Move%21-palautteeseen%20Juha%20Vuorisen%20huumorin%20siivitt%C3%A4m%C3%A4n%C3%A4%2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wp-content/uploads/2023/03/suunnitelma-liikkeen-lisaamiseksi-teko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skysely/" TargetMode="External"/><Relationship Id="rId2" Type="http://schemas.openxmlformats.org/officeDocument/2006/relationships/hyperlink" Target="https://www.slideshare.net/slideshow/x-breikkitekoliikunta/45922416#17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ukkinstituutti.fi/wp-content/uploads/2022/02/Kouluikaisten-liikkumissuositus-2021.pdf" TargetMode="External"/><Relationship Id="rId4" Type="http://schemas.openxmlformats.org/officeDocument/2006/relationships/hyperlink" Target="https://www.youtube.com/watch?v=4OiKD9s_xH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6FD661CB-290D-719C-32C8-E6F31C1F43A2}"/>
              </a:ext>
            </a:extLst>
          </p:cNvPr>
          <p:cNvSpPr/>
          <p:nvPr/>
        </p:nvSpPr>
        <p:spPr>
          <a:xfrm>
            <a:off x="9230264" y="86264"/>
            <a:ext cx="1880558" cy="1829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DF34E7-39C3-6A08-AF84-4993525E2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Move!-palautetunti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E5DA84-1E1F-0D78-A92F-028BD0711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 luokan oppilaat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90DE5D-AE53-7E0F-1014-B411123E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30" y="484892"/>
            <a:ext cx="1268822" cy="10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2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BFAE0-861D-620B-7693-817A9B35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989095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-mittaukset ja fyysinen toimintakyky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2E0C4F-0925-F7FD-F828-59F6BFBC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500078"/>
            <a:ext cx="9570534" cy="3857844"/>
          </a:xfrm>
        </p:spPr>
        <p:txBody>
          <a:bodyPr/>
          <a:lstStyle/>
          <a:p>
            <a:pPr marL="0" indent="0">
              <a:buNone/>
            </a:pPr>
            <a:r>
              <a:rPr lang="fi-FI" sz="1600" b="1"/>
              <a:t>Ohje</a:t>
            </a:r>
            <a:r>
              <a:rPr lang="fi-FI" sz="1600" b="1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Kirjoita lapuille Move!-mittauksissa mitattavat ominaisuudet: voima, kestävyys, välineenkäsittelytaidot, liikkuvuus, nopeusvoima ja vie ne eri puolille luokkaa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Oppilaat siirtyvät sen lapun luo, mitä ominaisuutta tarvitset arjen toimissa:</a:t>
            </a:r>
          </a:p>
          <a:p>
            <a:pPr lvl="1"/>
            <a:r>
              <a:rPr lang="fi-FI" sz="1200" dirty="0"/>
              <a:t>Voima: kuntosaliharjoittelu, kannat kauppakasseja</a:t>
            </a:r>
          </a:p>
          <a:p>
            <a:pPr lvl="1"/>
            <a:r>
              <a:rPr lang="fi-FI" sz="1200" dirty="0"/>
              <a:t>Kestävyys: kävelet tai pyöräilet kouluun, ulkoilutat koiraa, </a:t>
            </a:r>
          </a:p>
          <a:p>
            <a:pPr lvl="1"/>
            <a:r>
              <a:rPr lang="fi-FI" sz="1200" dirty="0"/>
              <a:t>Käsittelytaidot: pelaat koripalloa, pelaat jalkapalloa, pelaat frisbeegolfia</a:t>
            </a:r>
          </a:p>
          <a:p>
            <a:pPr lvl="1"/>
            <a:r>
              <a:rPr lang="fi-FI" sz="1200" dirty="0"/>
              <a:t>Liikkuvuus: puet takin, sidot kengännauhoja</a:t>
            </a:r>
          </a:p>
          <a:p>
            <a:pPr lvl="1"/>
            <a:r>
              <a:rPr lang="fi-FI" sz="1200" dirty="0"/>
              <a:t>Nopeusvoima: juokset bussiin viime hetkellä, vältät liukastumisen jäällä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7074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49EDD-AD1C-6C8F-B339-18BE098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280567"/>
            <a:ext cx="9890954" cy="715331"/>
          </a:xfrm>
        </p:spPr>
        <p:txBody>
          <a:bodyPr/>
          <a:lstStyle/>
          <a:p>
            <a:r>
              <a:rPr lang="fi-FI" dirty="0"/>
              <a:t>Taukoliikunta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 txBox="1">
            <a:spLocks/>
          </p:cNvSpPr>
          <p:nvPr/>
        </p:nvSpPr>
        <p:spPr>
          <a:xfrm>
            <a:off x="619372" y="1266432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965" indent="-263993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51971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31959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1947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Tauottaminen auttaa, koska keskittyminen pysyy parempana ja oppiminen helpottuu.</a:t>
            </a:r>
          </a:p>
          <a:p>
            <a:r>
              <a:rPr lang="fi-FI" sz="1200" dirty="0"/>
              <a:t>Taukoliikuntaesimerkkejä:</a:t>
            </a:r>
          </a:p>
          <a:p>
            <a:pPr lvl="1"/>
            <a:r>
              <a:rPr lang="fi-FI" sz="1200" dirty="0"/>
              <a:t>Pulssihetki-taukoliikunta: </a:t>
            </a:r>
            <a:r>
              <a:rPr lang="fi-FI" sz="1200" dirty="0">
                <a:hlinkClick r:id="rId2"/>
              </a:rPr>
              <a:t>https://blog.edu.turku.fi/potkuri/pulssihetket/</a:t>
            </a:r>
            <a:endParaRPr lang="fi-FI" sz="1200" dirty="0"/>
          </a:p>
          <a:p>
            <a:pPr lvl="1"/>
            <a:r>
              <a:rPr lang="fi-FI" sz="1200" dirty="0"/>
              <a:t>Pelillisiä taukojumppia Selkäkanavan sivuilla:</a:t>
            </a:r>
          </a:p>
          <a:p>
            <a:pPr lvl="2"/>
            <a:r>
              <a:rPr lang="fi-FI" sz="1200" dirty="0"/>
              <a:t>Voimapaussi: </a:t>
            </a:r>
            <a:r>
              <a:rPr lang="fi-FI" sz="1200" dirty="0">
                <a:hlinkClick r:id="rId3"/>
              </a:rPr>
              <a:t>https://selkakanava.fi/voimapaussi</a:t>
            </a:r>
            <a:endParaRPr lang="fi-FI" sz="1200" dirty="0"/>
          </a:p>
          <a:p>
            <a:pPr lvl="2"/>
            <a:r>
              <a:rPr lang="fi-FI" sz="1200" dirty="0"/>
              <a:t>Päivän taukojumppa: </a:t>
            </a:r>
            <a:r>
              <a:rPr lang="fi-FI" sz="1200" dirty="0">
                <a:hlinkClick r:id="rId4"/>
              </a:rPr>
              <a:t>https://selkakanava.fi/paivan-taukojumppa</a:t>
            </a:r>
            <a:endParaRPr lang="fi-FI" sz="1200" dirty="0"/>
          </a:p>
          <a:p>
            <a:pPr lvl="2"/>
            <a:r>
              <a:rPr lang="fi-FI" sz="1200" dirty="0"/>
              <a:t>Liikuntapyörä: </a:t>
            </a:r>
            <a:r>
              <a:rPr lang="fi-FI" sz="1200" dirty="0">
                <a:hlinkClick r:id="rId5"/>
              </a:rPr>
              <a:t>https://selkakanava.fi/liikuntapyora</a:t>
            </a:r>
            <a:endParaRPr lang="fi-FI" sz="1200" dirty="0"/>
          </a:p>
          <a:p>
            <a:pPr lvl="1"/>
            <a:r>
              <a:rPr lang="fi-FI" sz="1200" dirty="0" err="1"/>
              <a:t>Youtubesta</a:t>
            </a:r>
            <a:r>
              <a:rPr lang="fi-FI" sz="1200" dirty="0"/>
              <a:t> löytyy seuraavilla hakusanoilla taukoliikuntaa:</a:t>
            </a:r>
          </a:p>
          <a:p>
            <a:pPr lvl="2"/>
            <a:r>
              <a:rPr lang="fi-FI" sz="1200" dirty="0" err="1"/>
              <a:t>Dance</a:t>
            </a:r>
            <a:r>
              <a:rPr lang="fi-FI" sz="1200" dirty="0"/>
              <a:t> and </a:t>
            </a:r>
            <a:r>
              <a:rPr lang="fi-FI" sz="1200" dirty="0" err="1"/>
              <a:t>Freeze</a:t>
            </a:r>
            <a:endParaRPr lang="fi-FI" sz="1200" dirty="0"/>
          </a:p>
          <a:p>
            <a:pPr lvl="2"/>
            <a:r>
              <a:rPr lang="fi-FI" sz="1200" dirty="0"/>
              <a:t>Danny Go!</a:t>
            </a:r>
          </a:p>
          <a:p>
            <a:pPr lvl="2"/>
            <a:r>
              <a:rPr lang="fi-FI" sz="1200" dirty="0"/>
              <a:t>DJ </a:t>
            </a:r>
            <a:r>
              <a:rPr lang="fi-FI" sz="1200" dirty="0" err="1"/>
              <a:t>Raphi</a:t>
            </a:r>
            <a:endParaRPr lang="fi-FI" sz="1200" dirty="0"/>
          </a:p>
          <a:p>
            <a:pPr lvl="2"/>
            <a:r>
              <a:rPr lang="fi-FI" sz="1200" dirty="0"/>
              <a:t>Level </a:t>
            </a:r>
            <a:r>
              <a:rPr lang="fi-FI" sz="1200" dirty="0" err="1"/>
              <a:t>up</a:t>
            </a:r>
            <a:r>
              <a:rPr lang="fi-FI" sz="1200" dirty="0"/>
              <a:t>-jumpat</a:t>
            </a:r>
          </a:p>
          <a:p>
            <a:pPr lvl="2"/>
            <a:r>
              <a:rPr lang="fi-FI" sz="1200" dirty="0" err="1"/>
              <a:t>Immersive</a:t>
            </a:r>
            <a:r>
              <a:rPr lang="fi-FI" sz="1200" dirty="0"/>
              <a:t> Interactive </a:t>
            </a:r>
            <a:r>
              <a:rPr lang="fi-FI" sz="1200" dirty="0" err="1"/>
              <a:t>Warm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endParaRPr lang="fi-FI" sz="1200" dirty="0"/>
          </a:p>
          <a:p>
            <a:pPr lvl="2"/>
            <a:r>
              <a:rPr lang="fi-FI" sz="1200" dirty="0"/>
              <a:t>Just </a:t>
            </a:r>
            <a:r>
              <a:rPr lang="fi-FI" sz="1200" dirty="0" err="1"/>
              <a:t>dance</a:t>
            </a:r>
            <a:endParaRPr lang="fi-FI" sz="1200" dirty="0"/>
          </a:p>
          <a:p>
            <a:pPr lvl="2"/>
            <a:r>
              <a:rPr lang="fi-FI" sz="1200" dirty="0" err="1"/>
              <a:t>Would</a:t>
            </a:r>
            <a:r>
              <a:rPr lang="fi-FI" sz="1200" dirty="0"/>
              <a:t> </a:t>
            </a:r>
            <a:r>
              <a:rPr lang="fi-FI" sz="1200" dirty="0" err="1"/>
              <a:t>you</a:t>
            </a:r>
            <a:r>
              <a:rPr lang="fi-FI" sz="1200" dirty="0"/>
              <a:t> </a:t>
            </a:r>
            <a:r>
              <a:rPr lang="fi-FI" sz="1200" dirty="0" err="1"/>
              <a:t>rather</a:t>
            </a:r>
            <a:r>
              <a:rPr lang="fi-FI" sz="1200" dirty="0"/>
              <a:t> </a:t>
            </a:r>
            <a:r>
              <a:rPr lang="fi-FI" sz="1200" dirty="0" err="1"/>
              <a:t>workout</a:t>
            </a:r>
            <a:endParaRPr lang="fi-FI" sz="1200" dirty="0"/>
          </a:p>
          <a:p>
            <a:pPr lvl="2"/>
            <a:r>
              <a:rPr lang="fi-FI" sz="1200" dirty="0"/>
              <a:t>Yoga </a:t>
            </a:r>
            <a:r>
              <a:rPr lang="fi-FI" sz="1200" dirty="0" err="1"/>
              <a:t>guppy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7646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4493906-DE15-5B9E-2AEA-F0E34FEC5C16}"/>
              </a:ext>
            </a:extLst>
          </p:cNvPr>
          <p:cNvSpPr/>
          <p:nvPr/>
        </p:nvSpPr>
        <p:spPr>
          <a:xfrm>
            <a:off x="7648789" y="2456450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CFDDAE9-9660-D1F6-30BF-D5FD22E6CF32}"/>
              </a:ext>
            </a:extLst>
          </p:cNvPr>
          <p:cNvSpPr/>
          <p:nvPr/>
        </p:nvSpPr>
        <p:spPr>
          <a:xfrm>
            <a:off x="4257226" y="2376622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3D3315-1267-FE50-D1EB-ACFE695B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5426"/>
            <a:ext cx="9890954" cy="715331"/>
          </a:xfrm>
        </p:spPr>
        <p:txBody>
          <a:bodyPr/>
          <a:lstStyle/>
          <a:p>
            <a:r>
              <a:rPr lang="fi-FI" sz="3200" dirty="0"/>
              <a:t>Materiaaleja Move-mittausten harjoitteluun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FA29F68-0CF2-0864-DBDA-54BAD873B0C0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8463F7-4A22-D6D1-29C7-6005865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3" y="2610340"/>
            <a:ext cx="2134581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DB4191A-4931-F457-10F4-BA3098D8A09E}"/>
              </a:ext>
            </a:extLst>
          </p:cNvPr>
          <p:cNvSpPr txBox="1"/>
          <p:nvPr/>
        </p:nvSpPr>
        <p:spPr>
          <a:xfrm>
            <a:off x="1450526" y="5058466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3"/>
              </a:rPr>
              <a:t>Move-treenit</a:t>
            </a:r>
            <a:endParaRPr lang="fi-FI" sz="1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41C742-E69B-A1BF-6123-20D79DE3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1" y="2610340"/>
            <a:ext cx="2134582" cy="21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87715D-BD96-930E-1920-E85A50160CCF}"/>
              </a:ext>
            </a:extLst>
          </p:cNvPr>
          <p:cNvSpPr txBox="1"/>
          <p:nvPr/>
        </p:nvSpPr>
        <p:spPr>
          <a:xfrm>
            <a:off x="4694021" y="5058465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5"/>
              </a:rPr>
              <a:t>Move-vinkkipankki</a:t>
            </a:r>
            <a:endParaRPr lang="fi-FI" sz="1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BE807B-AFB1-6AAB-188F-5149ACDD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3" y="2690165"/>
            <a:ext cx="2134583" cy="2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00D0A88-F406-0EF3-0EF8-28A9AC020D04}"/>
              </a:ext>
            </a:extLst>
          </p:cNvPr>
          <p:cNvSpPr txBox="1"/>
          <p:nvPr/>
        </p:nvSpPr>
        <p:spPr>
          <a:xfrm>
            <a:off x="8079972" y="505846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7"/>
              </a:rPr>
              <a:t>Liikkumishaasteita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67727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A6634-88B3-3BCD-D3BF-E7C8D19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Move</a:t>
            </a:r>
            <a:r>
              <a:rPr lang="fi-FI" dirty="0"/>
              <a:t>-vanhempainvideo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0C939D0-C89D-44A2-73CE-D36165FD1835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ADD219-F55A-AB28-37D8-6054ABFC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7" y="2804506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630522B-933C-3B1A-2C83-72D2B0DED735}"/>
              </a:ext>
            </a:extLst>
          </p:cNvPr>
          <p:cNvSpPr txBox="1"/>
          <p:nvPr/>
        </p:nvSpPr>
        <p:spPr>
          <a:xfrm>
            <a:off x="4001550" y="3228945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hlinkClick r:id="rId3"/>
              </a:rPr>
              <a:t>Vanhemmille suunnattu video (kesto n. 3 min)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5478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0AF42D-61AD-7F40-8995-BD061F3A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192738"/>
            <a:ext cx="9890954" cy="3857844"/>
          </a:xfrm>
        </p:spPr>
        <p:txBody>
          <a:bodyPr/>
          <a:lstStyle/>
          <a:p>
            <a:r>
              <a:rPr lang="fi-FI" sz="1800" dirty="0"/>
              <a:t>Keskeisenä tavoitteena on auttaa oppilaita ymmärtämään fyysisen toimintakyvyn mittausten (Move!-mittausten) tuloksia ja niiden yhteyttä omaan terveyteen, jaksamiseen sekä hyvinvointiin.</a:t>
            </a:r>
          </a:p>
          <a:p>
            <a:r>
              <a:rPr lang="fi-FI" sz="1800" dirty="0"/>
              <a:t>Osatavoitteet: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1190B3-C01F-AB9D-6A80-C4C1B082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158072"/>
            <a:ext cx="9890954" cy="715331"/>
          </a:xfrm>
        </p:spPr>
        <p:txBody>
          <a:bodyPr/>
          <a:lstStyle/>
          <a:p>
            <a:r>
              <a:rPr lang="fi-FI" sz="4000" dirty="0"/>
              <a:t>Move!-palautetunti 8.lk oppilaille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C1359F0-AEF0-2F0C-4B61-4F381533D5F2}"/>
              </a:ext>
            </a:extLst>
          </p:cNvPr>
          <p:cNvSpPr/>
          <p:nvPr/>
        </p:nvSpPr>
        <p:spPr>
          <a:xfrm>
            <a:off x="904426" y="2735532"/>
            <a:ext cx="3170208" cy="203306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Oppilas hahmottaa, miten oma fyysinen toimintakyky vaikuttaa terveyteen ja jaksamiseen.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7FEE8AB-9F4B-E028-4BDA-141C0B761A57}"/>
              </a:ext>
            </a:extLst>
          </p:cNvPr>
          <p:cNvSpPr/>
          <p:nvPr/>
        </p:nvSpPr>
        <p:spPr>
          <a:xfrm>
            <a:off x="7561326" y="2707592"/>
            <a:ext cx="3180272" cy="203306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Oppilas osaa laatia liikuntasuunnitelman itselleen ja toteuttaa sitä omatoimisesti.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3C8E2E6-8411-319F-61A3-4CE746E2A85B}"/>
              </a:ext>
            </a:extLst>
          </p:cNvPr>
          <p:cNvSpPr/>
          <p:nvPr/>
        </p:nvSpPr>
        <p:spPr>
          <a:xfrm>
            <a:off x="4232876" y="2735532"/>
            <a:ext cx="3170208" cy="203306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Oppilas osaa tulkita omat Move!-tuloksensa ja tunnistaa omat fyysisen toimintakyvyn vahvuutensa ja kehityskohteensa.</a:t>
            </a:r>
          </a:p>
        </p:txBody>
      </p:sp>
    </p:spTree>
    <p:extLst>
      <p:ext uri="{BB962C8B-B14F-4D97-AF65-F5344CB8AC3E}">
        <p14:creationId xmlns:p14="http://schemas.microsoft.com/office/powerpoint/2010/main" val="31760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B5623-D293-6A43-3AC3-7530A3D6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64891"/>
            <a:ext cx="1039857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-palautetunti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67B2AF-48A1-9C42-B15D-F444E01B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259208"/>
            <a:ext cx="9597857" cy="3857844"/>
          </a:xfrm>
        </p:spPr>
        <p:txBody>
          <a:bodyPr/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Oppilaan tehtävänä on kirjata omat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-tuloksensa sähköiselle lomakkeelle, jonka perusteella hän saa yksilöllisiä harjoitusohjeita. Tulosten ja ohjeiden pohjalta oppilas laatii oman liikuntasuunnitelman ja toteuttaa sitä sovitun ajanjakson ajan.</a:t>
            </a: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Ohjeet tuntiin valmistautumiseen:</a:t>
            </a:r>
          </a:p>
          <a:p>
            <a:pPr lvl="1"/>
            <a:r>
              <a:rPr lang="fi-FI" sz="1400" dirty="0"/>
              <a:t>Tee ennen tuntia sähköisestä </a:t>
            </a:r>
            <a:r>
              <a:rPr lang="fi-FI" sz="1400" dirty="0" err="1"/>
              <a:t>Move</a:t>
            </a:r>
            <a:r>
              <a:rPr lang="fi-FI" sz="1400" dirty="0"/>
              <a:t>-tuloslomakkeesta kopio itsellesi, jotta saat vastaukset itsellesi. Ohje seuraavalla dialla. </a:t>
            </a:r>
            <a:r>
              <a:rPr lang="fi-FI" sz="1400" dirty="0">
                <a:hlinkClick r:id="rId2"/>
              </a:rPr>
              <a:t>Tästä lomakepohjaan. </a:t>
            </a:r>
            <a:endParaRPr lang="fi-FI" sz="1400" dirty="0"/>
          </a:p>
          <a:p>
            <a:pPr lvl="1"/>
            <a:r>
              <a:rPr lang="fi-FI" sz="1400" dirty="0"/>
              <a:t>Nimeä lomake luokan mukaan ennen kuin keräät vastauksia.</a:t>
            </a:r>
          </a:p>
          <a:p>
            <a:pPr lvl="1"/>
            <a:r>
              <a:rPr lang="fi-FI" sz="1400" dirty="0"/>
              <a:t>Jaa vastauslinkki haluamallasi tavalla oppilaille esim. sähköposti tai Teams.</a:t>
            </a:r>
          </a:p>
          <a:p>
            <a:pPr lvl="1"/>
            <a:r>
              <a:rPr lang="fi-FI" sz="1400" dirty="0"/>
              <a:t>Jaa </a:t>
            </a:r>
            <a:r>
              <a:rPr lang="fi-FI" sz="1400" dirty="0">
                <a:hlinkClick r:id="rId3"/>
              </a:rPr>
              <a:t>liikuntasuunnitelmapohja</a:t>
            </a:r>
            <a:r>
              <a:rPr lang="fi-FI" sz="1400" dirty="0"/>
              <a:t>, johon oppilas tekee </a:t>
            </a:r>
            <a:r>
              <a:rPr lang="fi-FI" sz="1400" dirty="0" err="1"/>
              <a:t>Move</a:t>
            </a:r>
            <a:r>
              <a:rPr lang="fi-FI" sz="1400" dirty="0"/>
              <a:t>-tulosten pohjalta oman liikuntasuunnitelman.</a:t>
            </a:r>
          </a:p>
          <a:p>
            <a:r>
              <a:rPr lang="fi-FI" sz="1400" dirty="0"/>
              <a:t>Kotitehtävänä oppilas toteuttaa laatimaansa liikuntasuunnitelmaa sovitun ajan. Jakson päätyttyä oppilas arvioi sähköiselle lomakkeelle, miten suunnitelma toteutui, mikä onnistui hyvin ja mitkä asiat tuntuivat haastavilta. Kotitehtävän purku esim. 2 viikon jälkeen. Yhteiseen keskusteluun kysymyksiä: </a:t>
            </a:r>
          </a:p>
          <a:p>
            <a:pPr lvl="1"/>
            <a:r>
              <a:rPr lang="fi-FI" sz="1400" dirty="0"/>
              <a:t>Miten hyvin onnistuit noudattamaan suunnitelmaasi? Mikä oli vaikeaa?</a:t>
            </a:r>
          </a:p>
          <a:p>
            <a:pPr lvl="1"/>
            <a:r>
              <a:rPr lang="fi-FI" sz="1400" dirty="0"/>
              <a:t>Kuinka motivoitunut olit toteuttamaan suunnitelmaasi asteikolla 1-5? Miksi?</a:t>
            </a:r>
          </a:p>
          <a:p>
            <a:pPr lvl="1"/>
            <a:r>
              <a:rPr lang="fi-FI" sz="1400" dirty="0"/>
              <a:t>Huomasitko muutoksia omassa jaksamisessa tai olossa? Jos kyllä, millaisia? Huomasitko kehitystä?</a:t>
            </a:r>
          </a:p>
          <a:p>
            <a:pPr lvl="1"/>
            <a:r>
              <a:rPr lang="fi-FI" sz="1400" dirty="0"/>
              <a:t>Mitä opit itsestäsi tämän jakson aikana?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C905066-D741-5B71-CEF0-082F31DD1044}"/>
              </a:ext>
            </a:extLst>
          </p:cNvPr>
          <p:cNvSpPr txBox="1"/>
          <p:nvPr/>
        </p:nvSpPr>
        <p:spPr>
          <a:xfrm>
            <a:off x="8686210" y="6546888"/>
            <a:ext cx="771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u="sng" dirty="0" err="1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</a:t>
            </a:r>
            <a:r>
              <a:rPr lang="fi-FI" sz="1000" u="sng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-palautelomakkeen tekstit on kirjoittanut Vuorinen</a:t>
            </a:r>
            <a:r>
              <a:rPr lang="fi-FI" sz="1000" u="sng" dirty="0">
                <a:solidFill>
                  <a:schemeClr val="bg1">
                    <a:lumMod val="50000"/>
                  </a:schemeClr>
                </a:solidFill>
              </a:rPr>
              <a:t> J.</a:t>
            </a:r>
          </a:p>
        </p:txBody>
      </p:sp>
    </p:spTree>
    <p:extLst>
      <p:ext uri="{BB962C8B-B14F-4D97-AF65-F5344CB8AC3E}">
        <p14:creationId xmlns:p14="http://schemas.microsoft.com/office/powerpoint/2010/main" val="22292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5075BE-2420-2D57-D0F4-324B3BD2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31002"/>
            <a:ext cx="9890954" cy="715331"/>
          </a:xfrm>
        </p:spPr>
        <p:txBody>
          <a:bodyPr/>
          <a:lstStyle/>
          <a:p>
            <a:r>
              <a:rPr lang="fi-FI" sz="3200" dirty="0"/>
              <a:t>Miten tehdä lomakkeesta kopio?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427AFC1-86FB-3AB8-9EC9-1590C8CC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76" y="920853"/>
            <a:ext cx="3647305" cy="1944755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133D7217-4F51-C33F-10B3-8A5E60029643}"/>
              </a:ext>
            </a:extLst>
          </p:cNvPr>
          <p:cNvSpPr/>
          <p:nvPr/>
        </p:nvSpPr>
        <p:spPr>
          <a:xfrm>
            <a:off x="524318" y="795183"/>
            <a:ext cx="3150536" cy="3534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B58B3F9-1FBF-9A5F-633A-E35AAEDA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1" y="2941072"/>
            <a:ext cx="3680342" cy="1713583"/>
          </a:xfrm>
          <a:prstGeom prst="rect">
            <a:avLst/>
          </a:prstGeom>
        </p:spPr>
      </p:pic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881BA6ED-42EA-B6CE-809D-8EBD48F83EF0}"/>
              </a:ext>
            </a:extLst>
          </p:cNvPr>
          <p:cNvSpPr/>
          <p:nvPr/>
        </p:nvSpPr>
        <p:spPr>
          <a:xfrm>
            <a:off x="465624" y="3336057"/>
            <a:ext cx="1976296" cy="42266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6D356E3-F230-C39A-1056-ADCD4C72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420" y="1550394"/>
            <a:ext cx="3680342" cy="2346045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F214E6F1-D3CE-21CA-11B0-364BAFBE6FC6}"/>
              </a:ext>
            </a:extLst>
          </p:cNvPr>
          <p:cNvCxnSpPr/>
          <p:nvPr/>
        </p:nvCxnSpPr>
        <p:spPr>
          <a:xfrm flipH="1">
            <a:off x="3567022" y="996317"/>
            <a:ext cx="5607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9198D20A-38A7-7F44-96B2-C83516F07F5C}"/>
              </a:ext>
            </a:extLst>
          </p:cNvPr>
          <p:cNvSpPr txBox="1"/>
          <p:nvPr/>
        </p:nvSpPr>
        <p:spPr>
          <a:xfrm>
            <a:off x="4171623" y="825106"/>
            <a:ext cx="2390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1. Valitse ylhäältä Monista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8D72FF6-55DE-2ABB-47E6-C7833033F629}"/>
              </a:ext>
            </a:extLst>
          </p:cNvPr>
          <p:cNvCxnSpPr>
            <a:cxnSpLocks/>
          </p:cNvCxnSpPr>
          <p:nvPr/>
        </p:nvCxnSpPr>
        <p:spPr>
          <a:xfrm flipH="1" flipV="1">
            <a:off x="2343259" y="3560809"/>
            <a:ext cx="2204618" cy="11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D557059-F346-9CB6-FC69-58D8B7C80202}"/>
              </a:ext>
            </a:extLst>
          </p:cNvPr>
          <p:cNvSpPr txBox="1"/>
          <p:nvPr/>
        </p:nvSpPr>
        <p:spPr>
          <a:xfrm>
            <a:off x="4498811" y="3429000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2. Nimeä lomake uudelleen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CBB4674D-B7C6-21C6-27D9-3DAC6A78F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08" y="4810362"/>
            <a:ext cx="4311103" cy="1450688"/>
          </a:xfrm>
          <a:prstGeom prst="rect">
            <a:avLst/>
          </a:prstGeom>
        </p:spPr>
      </p:pic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9B7B9D21-9E43-8453-92F1-8C6D1B92F904}"/>
              </a:ext>
            </a:extLst>
          </p:cNvPr>
          <p:cNvSpPr/>
          <p:nvPr/>
        </p:nvSpPr>
        <p:spPr>
          <a:xfrm>
            <a:off x="3862863" y="4725518"/>
            <a:ext cx="778148" cy="329726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015BBBEB-31E6-399A-AB1B-3FC143433ADF}"/>
              </a:ext>
            </a:extLst>
          </p:cNvPr>
          <p:cNvCxnSpPr>
            <a:cxnSpLocks/>
          </p:cNvCxnSpPr>
          <p:nvPr/>
        </p:nvCxnSpPr>
        <p:spPr>
          <a:xfrm flipH="1">
            <a:off x="4567572" y="4890235"/>
            <a:ext cx="8153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1A4EDD5-FA1C-2C25-8682-73CB3AF9C00A}"/>
              </a:ext>
            </a:extLst>
          </p:cNvPr>
          <p:cNvSpPr txBox="1"/>
          <p:nvPr/>
        </p:nvSpPr>
        <p:spPr>
          <a:xfrm>
            <a:off x="5451644" y="4762505"/>
            <a:ext cx="2431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3. Valitse kerää vastauksia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F3FC7B93-6F39-0ED2-CF62-3E0B1F80A855}"/>
              </a:ext>
            </a:extLst>
          </p:cNvPr>
          <p:cNvSpPr/>
          <p:nvPr/>
        </p:nvSpPr>
        <p:spPr>
          <a:xfrm>
            <a:off x="9410806" y="1681895"/>
            <a:ext cx="1976296" cy="42266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6454BF33-EFFC-276D-8062-306E55966709}"/>
              </a:ext>
            </a:extLst>
          </p:cNvPr>
          <p:cNvCxnSpPr>
            <a:cxnSpLocks/>
          </p:cNvCxnSpPr>
          <p:nvPr/>
        </p:nvCxnSpPr>
        <p:spPr>
          <a:xfrm>
            <a:off x="10644383" y="1431985"/>
            <a:ext cx="0" cy="349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kstiruutu 31">
            <a:extLst>
              <a:ext uri="{FF2B5EF4-FFF2-40B4-BE49-F238E27FC236}">
                <a16:creationId xmlns:a16="http://schemas.microsoft.com/office/drawing/2014/main" id="{42DB7197-4B2B-B137-71EE-5C22A24C72D4}"/>
              </a:ext>
            </a:extLst>
          </p:cNvPr>
          <p:cNvSpPr txBox="1"/>
          <p:nvPr/>
        </p:nvSpPr>
        <p:spPr>
          <a:xfrm>
            <a:off x="9078852" y="1108958"/>
            <a:ext cx="280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4. Lyhennä URL ja kopioi linkki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DCB5427-B43B-BE71-30F2-878A9C711889}"/>
              </a:ext>
            </a:extLst>
          </p:cNvPr>
          <p:cNvSpPr txBox="1"/>
          <p:nvPr/>
        </p:nvSpPr>
        <p:spPr>
          <a:xfrm>
            <a:off x="8173966" y="4463908"/>
            <a:ext cx="38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5. Tee jokaiselle luokalle oma kopio, jotta saat luokan oppilaiden vastaukset kootusti</a:t>
            </a:r>
          </a:p>
        </p:txBody>
      </p:sp>
    </p:spTree>
    <p:extLst>
      <p:ext uri="{BB962C8B-B14F-4D97-AF65-F5344CB8AC3E}">
        <p14:creationId xmlns:p14="http://schemas.microsoft.com/office/powerpoint/2010/main" val="173620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973B70F-08E6-6BF6-4A43-2BE1B0B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060" y="2033906"/>
            <a:ext cx="7945880" cy="2790188"/>
          </a:xfrm>
        </p:spPr>
        <p:txBody>
          <a:bodyPr/>
          <a:lstStyle/>
          <a:p>
            <a:pPr algn="ctr"/>
            <a:r>
              <a:rPr lang="fi-FI" sz="6600" dirty="0"/>
              <a:t>Ohjeet oppilaille</a:t>
            </a:r>
          </a:p>
        </p:txBody>
      </p:sp>
    </p:spTree>
    <p:extLst>
      <p:ext uri="{BB962C8B-B14F-4D97-AF65-F5344CB8AC3E}">
        <p14:creationId xmlns:p14="http://schemas.microsoft.com/office/powerpoint/2010/main" val="365644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807A0-57D0-86BB-E255-341D2AC2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26" y="38954"/>
            <a:ext cx="989095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-palautetunti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2725AD-1012-83C9-4865-07975335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219328"/>
            <a:ext cx="9890954" cy="3857844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1. Kirjaa omat </a:t>
            </a:r>
            <a:r>
              <a:rPr lang="fi-FI" sz="1600" dirty="0" err="1"/>
              <a:t>Move</a:t>
            </a:r>
            <a:r>
              <a:rPr lang="fi-FI" sz="1600" dirty="0"/>
              <a:t>-tuloksesi lomakkeelle ja vastaa </a:t>
            </a:r>
            <a:r>
              <a:rPr lang="fi-FI" sz="1600" dirty="0" err="1"/>
              <a:t>Moveen</a:t>
            </a:r>
            <a:r>
              <a:rPr lang="fi-FI" sz="1600" dirty="0"/>
              <a:t> liittyviin kysymyksiin. Saat samalla henkilökohtaisia harjoitusohjeita tulostesi pohjalta.</a:t>
            </a:r>
          </a:p>
          <a:p>
            <a:pPr marL="0" indent="0">
              <a:buNone/>
            </a:pPr>
            <a:br>
              <a:rPr lang="fi-FI" sz="1600" dirty="0"/>
            </a:br>
            <a:r>
              <a:rPr lang="fi-FI" sz="1600" dirty="0"/>
              <a:t>	</a:t>
            </a:r>
            <a:r>
              <a:rPr lang="fi-FI" sz="1600" i="1" dirty="0"/>
              <a:t>(Lisää tähän lomakkeen linkki)</a:t>
            </a:r>
            <a:br>
              <a:rPr lang="fi-FI" sz="1600" i="1" dirty="0"/>
            </a:br>
            <a:br>
              <a:rPr lang="fi-FI" sz="1600" i="1" dirty="0"/>
            </a:br>
            <a:br>
              <a:rPr lang="fi-FI" sz="1600" i="1" dirty="0"/>
            </a:br>
            <a:r>
              <a:rPr lang="fi-FI" sz="1600" i="1" dirty="0"/>
              <a:t>2. </a:t>
            </a:r>
            <a:r>
              <a:rPr lang="fi-FI" sz="1600" dirty="0"/>
              <a:t>Laadi oma liikuntasuunnitelma ja hyödynnä siinä saamiasi harjoitusohjeita.</a:t>
            </a:r>
          </a:p>
          <a:p>
            <a:pPr marL="0" indent="0">
              <a:buNone/>
            </a:pPr>
            <a:br>
              <a:rPr lang="fi-FI" sz="1600" dirty="0"/>
            </a:br>
            <a:r>
              <a:rPr lang="fi-FI" sz="1600" u="sng" dirty="0">
                <a:hlinkClick r:id="rId2"/>
              </a:rPr>
              <a:t>Tästä linkistä lomakkeelle</a:t>
            </a:r>
            <a:endParaRPr lang="fi-FI" sz="1600" u="sng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3. Kotitehtävä: Toteuta liikuntasuunnitelmaa sovitun ajan ja arvioi onnistumista.</a:t>
            </a:r>
          </a:p>
          <a:p>
            <a:pPr marL="457200" indent="-457200">
              <a:buAutoNum type="arabicPeriod"/>
            </a:pPr>
            <a:endParaRPr lang="fi-FI" sz="1600" i="1" dirty="0"/>
          </a:p>
          <a:p>
            <a:pPr marL="457200" indent="-457200">
              <a:buAutoNum type="arabicPeriod"/>
            </a:pPr>
            <a:endParaRPr lang="fi-FI" sz="1600" i="1" dirty="0"/>
          </a:p>
        </p:txBody>
      </p:sp>
    </p:spTree>
    <p:extLst>
      <p:ext uri="{BB962C8B-B14F-4D97-AF65-F5344CB8AC3E}">
        <p14:creationId xmlns:p14="http://schemas.microsoft.com/office/powerpoint/2010/main" val="38519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264A265-A262-6FC4-3A41-4DC697E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71" y="2294025"/>
            <a:ext cx="7945880" cy="2790188"/>
          </a:xfrm>
        </p:spPr>
        <p:txBody>
          <a:bodyPr/>
          <a:lstStyle/>
          <a:p>
            <a:r>
              <a:rPr lang="fi-FI" sz="6600" dirty="0"/>
              <a:t>Muut materiaalit</a:t>
            </a:r>
            <a:br>
              <a:rPr lang="fi-FI" sz="6600" dirty="0"/>
            </a:br>
            <a:r>
              <a:rPr lang="fi-FI" sz="2800" dirty="0"/>
              <a:t>Voit halutessasi ottaa näitä mukaan tunnille oman valintasi mukaan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61864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617777-CBDA-9033-54A4-F49877C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10855774" cy="715331"/>
          </a:xfrm>
        </p:spPr>
        <p:txBody>
          <a:bodyPr/>
          <a:lstStyle/>
          <a:p>
            <a:r>
              <a:rPr lang="fi-FI" sz="3200" dirty="0"/>
              <a:t>Liikkumissuositukset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71C1C2-E616-3B67-CDE0-84190484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851" y="5285675"/>
            <a:ext cx="11643174" cy="1433622"/>
          </a:xfrm>
        </p:spPr>
        <p:txBody>
          <a:bodyPr/>
          <a:lstStyle/>
          <a:p>
            <a:pPr marL="0" indent="0">
              <a:buNone/>
            </a:pPr>
            <a:r>
              <a:rPr lang="fi-FI" sz="2000" b="1" u="sng" dirty="0"/>
              <a:t>Tehtäviä:</a:t>
            </a:r>
            <a:endParaRPr lang="fi-FI" sz="20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b="1" dirty="0"/>
              <a:t>Väittämiä nuorten liikuntasuosituksista, joihin vastataan liikkeillä (X-BREIKKI): </a:t>
            </a:r>
            <a:r>
              <a:rPr lang="fi-FI" sz="1200" u="sng" dirty="0">
                <a:hlinkClick r:id="rId2"/>
              </a:rPr>
              <a:t>https://www.slideshare.net/slideshow/x-breikkitekoliikunta/45922416#17</a:t>
            </a:r>
            <a:endParaRPr lang="fi-FI" sz="12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b="1" dirty="0"/>
              <a:t>Liikkumiskysely, johon kirjataan arkiliikunnan määrää (UKK-instituutti):</a:t>
            </a:r>
            <a:r>
              <a:rPr lang="fi-FI" sz="1200" dirty="0"/>
              <a:t> </a:t>
            </a:r>
            <a:r>
              <a:rPr lang="fi-FI" sz="1200" dirty="0">
                <a:hlinkClick r:id="rId3"/>
              </a:rPr>
              <a:t>https://ukkinstituutti.fi/liikkumiskysely/</a:t>
            </a:r>
            <a:endParaRPr lang="fi-FI" sz="1200" dirty="0"/>
          </a:p>
          <a:p>
            <a:pPr marL="455972" lvl="1" indent="0">
              <a:buNone/>
            </a:pPr>
            <a:endParaRPr lang="fi-FI" sz="1600" dirty="0"/>
          </a:p>
          <a:p>
            <a:endParaRPr lang="fi-FI" sz="20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9210C40-E18E-C7E2-A055-015DCF35BDCB}"/>
              </a:ext>
            </a:extLst>
          </p:cNvPr>
          <p:cNvSpPr/>
          <p:nvPr/>
        </p:nvSpPr>
        <p:spPr>
          <a:xfrm>
            <a:off x="224976" y="1695450"/>
            <a:ext cx="3671506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Video koululaisen liikkumissuosituksista</a:t>
            </a:r>
          </a:p>
          <a:p>
            <a:pPr marL="318901" indent="-342900"/>
            <a:endParaRPr lang="fi-FI" sz="1600" b="1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Aadan ja Pyryn päivä (2 min) </a:t>
            </a:r>
            <a:br>
              <a:rPr lang="fi-FI" sz="1600" b="1" dirty="0">
                <a:solidFill>
                  <a:schemeClr val="tx1"/>
                </a:solidFill>
              </a:rPr>
            </a:b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 </a:t>
            </a:r>
            <a:r>
              <a:rPr lang="fi-FI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https://www.youtube.com/watch?v=4OiKD9s_xHc</a:t>
            </a:r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dirty="0">
                <a:solidFill>
                  <a:schemeClr val="tx1"/>
                </a:solidFill>
              </a:rPr>
              <a:t>	</a:t>
            </a: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F528526-3668-6873-057A-CD3742361369}"/>
              </a:ext>
            </a:extLst>
          </p:cNvPr>
          <p:cNvSpPr/>
          <p:nvPr/>
        </p:nvSpPr>
        <p:spPr>
          <a:xfrm>
            <a:off x="4193572" y="1695450"/>
            <a:ext cx="3671506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Koululaisten liikkumissuosituksesta esitysmateriaali </a:t>
            </a:r>
            <a:br>
              <a:rPr lang="fi-FI" sz="1600" b="1" dirty="0">
                <a:solidFill>
                  <a:schemeClr val="tx1"/>
                </a:solidFill>
              </a:rPr>
            </a:b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https://ukkinstituutti.fi/wp-content/uploads/2022/02/Kouluikaisten-liikkumissuositus-2021.pdf</a:t>
            </a:r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57AE2E0-0418-85CE-8712-3FB5B727AAC8}"/>
              </a:ext>
            </a:extLst>
          </p:cNvPr>
          <p:cNvSpPr/>
          <p:nvPr/>
        </p:nvSpPr>
        <p:spPr>
          <a:xfrm>
            <a:off x="8162168" y="1695450"/>
            <a:ext cx="3923920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Liikkumisen kertyminen pienissä osissa päivän aikana</a:t>
            </a: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</a:t>
            </a: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</a:t>
            </a:r>
            <a:r>
              <a:rPr lang="fi-FI" sz="1600" u="sng" dirty="0">
                <a:solidFill>
                  <a:schemeClr val="tx1"/>
                </a:solidFill>
              </a:rPr>
              <a:t> https://ukkinstituutti.fi/aineistot/lasten-ja-nuorten-liikkumisviikot/</a:t>
            </a:r>
          </a:p>
          <a:p>
            <a:pPr marL="318901" indent="-342900"/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1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DE8-BCBA-773C-B62F-CD481F50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87" y="312748"/>
            <a:ext cx="7669343" cy="715331"/>
          </a:xfrm>
        </p:spPr>
        <p:txBody>
          <a:bodyPr/>
          <a:lstStyle/>
          <a:p>
            <a:r>
              <a:rPr lang="fi-FI" sz="3600" dirty="0"/>
              <a:t>Arkiliikkumisen kaveribingo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987" y="1500078"/>
            <a:ext cx="6817174" cy="3857844"/>
          </a:xfrm>
        </p:spPr>
        <p:txBody>
          <a:bodyPr/>
          <a:lstStyle/>
          <a:p>
            <a:r>
              <a:rPr lang="fi-FI" sz="2000" b="1" dirty="0"/>
              <a:t>Ohje: </a:t>
            </a:r>
            <a:r>
              <a:rPr lang="fi-FI" sz="2000" dirty="0"/>
              <a:t>Oppilaat liikkuvat luokassa ja etsivät luokkakavereita, jotka sopivat bingoruudukon väittämiin. Kun oppilas löytää henkilön, joka sopii ruutuun, hän kirjoittaa tämän nimen ruutuun. Tavoitteena on saada bingorivi täyteen (vaaka-, pysty- tai vinorivi). Leikkimielinen kisa, kuka saa ensimmäisenä bingon, tai sen jälkeen koko ruudukon täyteen.</a:t>
            </a:r>
          </a:p>
          <a:p>
            <a:r>
              <a:rPr lang="fi-FI" sz="2000" b="1" dirty="0"/>
              <a:t>Tarvikkeet: </a:t>
            </a:r>
            <a:r>
              <a:rPr lang="fi-FI" sz="2000" dirty="0"/>
              <a:t>bingo-ruudukko jokaiselle oppilaalle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4097" name="Kuva 10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AF8141AE-85EB-D05D-AD7F-40B7405F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52507"/>
            <a:ext cx="4710685" cy="6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95595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1_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21E502B73EC48B7C481B02707A95D" ma:contentTypeVersion="6" ma:contentTypeDescription="Create a new document." ma:contentTypeScope="" ma:versionID="251c8c23a969e0e4c9ea579813427387">
  <xsd:schema xmlns:xsd="http://www.w3.org/2001/XMLSchema" xmlns:xs="http://www.w3.org/2001/XMLSchema" xmlns:p="http://schemas.microsoft.com/office/2006/metadata/properties" xmlns:ns2="1a834da9-6c01-4b0d-9854-214ab0844664" xmlns:ns3="3e128f30-cef5-496e-8ae1-acf69bdb7a7e" targetNamespace="http://schemas.microsoft.com/office/2006/metadata/properties" ma:root="true" ma:fieldsID="00a3a15e56b54826d1d7b43cfecc91da" ns2:_="" ns3:_="">
    <xsd:import namespace="1a834da9-6c01-4b0d-9854-214ab0844664"/>
    <xsd:import namespace="3e128f30-cef5-496e-8ae1-acf69bdb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34da9-6c01-4b0d-9854-214ab0844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f30-cef5-496e-8ae1-acf69bdb7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036097-6929-4DD2-B77D-E70CEF8EE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34da9-6c01-4b0d-9854-214ab0844664"/>
    <ds:schemaRef ds:uri="3e128f30-cef5-496e-8ae1-acf69bdb7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EEA7-9FE3-4AF7-9243-C46B5DE08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30E45-4219-4191-B47D-7A46637DD451}">
  <ds:schemaRefs>
    <ds:schemaRef ds:uri="http://schemas.microsoft.com/office/2006/documentManagement/types"/>
    <ds:schemaRef ds:uri="1a834da9-6c01-4b0d-9854-214ab0844664"/>
    <ds:schemaRef ds:uri="http://purl.org/dc/terms/"/>
    <ds:schemaRef ds:uri="http://www.w3.org/XML/1998/namespace"/>
    <ds:schemaRef ds:uri="http://purl.org/dc/elements/1.1/"/>
    <ds:schemaRef ds:uri="http://purl.org/dc/dcmitype/"/>
    <ds:schemaRef ds:uri="3e128f30-cef5-496e-8ae1-acf69bdb7a7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kaupungin pohja</Template>
  <TotalTime>13004</TotalTime>
  <Words>752</Words>
  <Application>Microsoft Office PowerPoint</Application>
  <PresentationFormat>Laajakuva</PresentationFormat>
  <Paragraphs>85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Turun kaupunki perustyyli</vt:lpstr>
      <vt:lpstr>Turun kaupunki erikoisdiat</vt:lpstr>
      <vt:lpstr>1_Turun kaupunki erikoisdiat</vt:lpstr>
      <vt:lpstr>Move!-palautetunti</vt:lpstr>
      <vt:lpstr>Move!-palautetunti 8.lk oppilaille</vt:lpstr>
      <vt:lpstr>Move-palautetunti</vt:lpstr>
      <vt:lpstr>Miten tehdä lomakkeesta kopio?</vt:lpstr>
      <vt:lpstr>Ohjeet oppilaille</vt:lpstr>
      <vt:lpstr>Move-palautetunti</vt:lpstr>
      <vt:lpstr>Muut materiaalit Voit halutessasi ottaa näitä mukaan tunnille oman valintasi mukaan</vt:lpstr>
      <vt:lpstr>Liikkumissuositukset</vt:lpstr>
      <vt:lpstr>Arkiliikkumisen kaveribingo</vt:lpstr>
      <vt:lpstr>Move-mittaukset ja fyysinen toimintakyky</vt:lpstr>
      <vt:lpstr>Taukoliikunta</vt:lpstr>
      <vt:lpstr>Materiaaleja Move-mittausten harjoitteluun</vt:lpstr>
      <vt:lpstr>Move-vanhempainvideo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Viberg Tuulia</dc:creator>
  <cp:lastModifiedBy>Viberg Tuulia</cp:lastModifiedBy>
  <cp:revision>33</cp:revision>
  <cp:lastPrinted>2015-03-30T13:04:50Z</cp:lastPrinted>
  <dcterms:created xsi:type="dcterms:W3CDTF">2025-06-04T11:54:00Z</dcterms:created>
  <dcterms:modified xsi:type="dcterms:W3CDTF">2026-06-10T08:26:58Z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0x010100DA421E502B73EC48B7C481B02707A95D</vt:lpwstr>
  </property>
  <property fmtid="{D5CDD505-2E9C-101B-9397-08002B2CF9AE}" pid="3" name="MediaServiceImageTags">
    <vt:lpwstr/>
  </property>
</Properties>
</file>