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2" r:id="rId5"/>
    <p:sldMasterId id="2147483918" r:id="rId6"/>
  </p:sldMasterIdLst>
  <p:notesMasterIdLst>
    <p:notesMasterId r:id="rId30"/>
  </p:notesMasterIdLst>
  <p:handoutMasterIdLst>
    <p:handoutMasterId r:id="rId31"/>
  </p:handoutMasterIdLst>
  <p:sldIdLst>
    <p:sldId id="2147475084" r:id="rId7"/>
    <p:sldId id="2147475075" r:id="rId8"/>
    <p:sldId id="2147475100" r:id="rId9"/>
    <p:sldId id="2147475091" r:id="rId10"/>
    <p:sldId id="2147475101" r:id="rId11"/>
    <p:sldId id="2147475088" r:id="rId12"/>
    <p:sldId id="2147475090" r:id="rId13"/>
    <p:sldId id="2147475093" r:id="rId14"/>
    <p:sldId id="2147475096" r:id="rId15"/>
    <p:sldId id="2147475098" r:id="rId16"/>
    <p:sldId id="2147475102" r:id="rId17"/>
    <p:sldId id="2147475089" r:id="rId18"/>
    <p:sldId id="2147475106" r:id="rId19"/>
    <p:sldId id="2147475107" r:id="rId20"/>
    <p:sldId id="2147475108" r:id="rId21"/>
    <p:sldId id="2147475109" r:id="rId22"/>
    <p:sldId id="2147475110" r:id="rId23"/>
    <p:sldId id="2147475073" r:id="rId24"/>
    <p:sldId id="2147475070" r:id="rId25"/>
    <p:sldId id="2147475072" r:id="rId26"/>
    <p:sldId id="2147475074" r:id="rId27"/>
    <p:sldId id="2147475103" r:id="rId28"/>
    <p:sldId id="2147475104" r:id="rId29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B1"/>
    <a:srgbClr val="BFE6F6"/>
    <a:srgbClr val="851843"/>
    <a:srgbClr val="F1F2F5"/>
    <a:srgbClr val="D6D6FF"/>
    <a:srgbClr val="EDEEF3"/>
    <a:srgbClr val="404040"/>
    <a:srgbClr val="000000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2450" autoAdjust="0"/>
  </p:normalViewPr>
  <p:slideViewPr>
    <p:cSldViewPr snapToGrid="0">
      <p:cViewPr varScale="1">
        <p:scale>
          <a:sx n="111" d="100"/>
          <a:sy n="111" d="100"/>
        </p:scale>
        <p:origin x="648" y="96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CA2CA-9D7D-45D2-9A1C-1E939F52C9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5201340-43E1-4192-BD6B-E552FDFB0D3B}">
      <dgm:prSet custT="1"/>
      <dgm:spPr/>
      <dgm:t>
        <a:bodyPr/>
        <a:lstStyle/>
        <a:p>
          <a:r>
            <a:rPr lang="fi-FI" sz="2000" dirty="0"/>
            <a:t>Oppilas ymmärtää omat </a:t>
          </a:r>
          <a:r>
            <a:rPr lang="fi-FI" sz="2000" dirty="0" err="1"/>
            <a:t>Move</a:t>
          </a:r>
          <a:r>
            <a:rPr lang="fi-FI" sz="2000" dirty="0"/>
            <a:t>-mittaustuloksensa ja niiden yhteyden fyysiseen toimintakykyyn, terveyteen ja arjessa jaksamiseen.</a:t>
          </a:r>
        </a:p>
      </dgm:t>
    </dgm:pt>
    <dgm:pt modelId="{DB74D2E1-7D90-4A41-AED8-54F79F4C86CF}" type="parTrans" cxnId="{ECF2753A-20C1-468C-BA6F-BD23CF2C44ED}">
      <dgm:prSet/>
      <dgm:spPr/>
      <dgm:t>
        <a:bodyPr/>
        <a:lstStyle/>
        <a:p>
          <a:endParaRPr lang="fi-FI"/>
        </a:p>
      </dgm:t>
    </dgm:pt>
    <dgm:pt modelId="{884E2E98-E796-4448-90C6-D64C1FA3D40E}" type="sibTrans" cxnId="{ECF2753A-20C1-468C-BA6F-BD23CF2C44ED}">
      <dgm:prSet/>
      <dgm:spPr/>
      <dgm:t>
        <a:bodyPr/>
        <a:lstStyle/>
        <a:p>
          <a:endParaRPr lang="fi-FI"/>
        </a:p>
      </dgm:t>
    </dgm:pt>
    <dgm:pt modelId="{27936AC8-8FFF-46BE-8E60-3F86A22FDBC4}">
      <dgm:prSet custT="1"/>
      <dgm:spPr/>
      <dgm:t>
        <a:bodyPr/>
        <a:lstStyle/>
        <a:p>
          <a:r>
            <a:rPr lang="fi-FI" sz="2000" dirty="0"/>
            <a:t>Luokka sopii yhdessä mittaustulosten perusteella ominaisuuden, jota kehitetään yhdessä sovitulla tavalla tietyn ajanjakson ajan.</a:t>
          </a:r>
          <a:endParaRPr lang="en-US" sz="2000" dirty="0"/>
        </a:p>
      </dgm:t>
    </dgm:pt>
    <dgm:pt modelId="{2ADAAC52-63F6-4CC1-91F4-7C75E3B364BE}" type="parTrans" cxnId="{786A2B37-11D7-456F-9C42-FA3A45B10AC6}">
      <dgm:prSet/>
      <dgm:spPr/>
      <dgm:t>
        <a:bodyPr/>
        <a:lstStyle/>
        <a:p>
          <a:endParaRPr lang="fi-FI"/>
        </a:p>
      </dgm:t>
    </dgm:pt>
    <dgm:pt modelId="{0B140EB5-0680-44AE-92C6-D0809CFF4A02}" type="sibTrans" cxnId="{786A2B37-11D7-456F-9C42-FA3A45B10AC6}">
      <dgm:prSet/>
      <dgm:spPr/>
      <dgm:t>
        <a:bodyPr/>
        <a:lstStyle/>
        <a:p>
          <a:endParaRPr lang="fi-FI"/>
        </a:p>
      </dgm:t>
    </dgm:pt>
    <dgm:pt modelId="{47692CFF-45F7-4EFC-A95E-7542234A012F}" type="pres">
      <dgm:prSet presAssocID="{C6BCA2CA-9D7D-45D2-9A1C-1E939F52C936}" presName="linear" presStyleCnt="0">
        <dgm:presLayoutVars>
          <dgm:animLvl val="lvl"/>
          <dgm:resizeHandles val="exact"/>
        </dgm:presLayoutVars>
      </dgm:prSet>
      <dgm:spPr/>
    </dgm:pt>
    <dgm:pt modelId="{082B3734-467F-4038-8A67-358CA43D7379}" type="pres">
      <dgm:prSet presAssocID="{65201340-43E1-4192-BD6B-E552FDFB0D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19D9E1-614C-4B11-96A4-42B7288FF13F}" type="pres">
      <dgm:prSet presAssocID="{884E2E98-E796-4448-90C6-D64C1FA3D40E}" presName="spacer" presStyleCnt="0"/>
      <dgm:spPr/>
    </dgm:pt>
    <dgm:pt modelId="{E8E7F550-054A-43D5-A5A8-D0390D037487}" type="pres">
      <dgm:prSet presAssocID="{27936AC8-8FFF-46BE-8E60-3F86A22FDBC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592006-58DC-4C7F-91F2-94463A4E7D7F}" type="presOf" srcId="{65201340-43E1-4192-BD6B-E552FDFB0D3B}" destId="{082B3734-467F-4038-8A67-358CA43D7379}" srcOrd="0" destOrd="0" presId="urn:microsoft.com/office/officeart/2005/8/layout/vList2"/>
    <dgm:cxn modelId="{FBDFB025-98E9-4304-A4A0-32FF2409B9C6}" type="presOf" srcId="{C6BCA2CA-9D7D-45D2-9A1C-1E939F52C936}" destId="{47692CFF-45F7-4EFC-A95E-7542234A012F}" srcOrd="0" destOrd="0" presId="urn:microsoft.com/office/officeart/2005/8/layout/vList2"/>
    <dgm:cxn modelId="{786A2B37-11D7-456F-9C42-FA3A45B10AC6}" srcId="{C6BCA2CA-9D7D-45D2-9A1C-1E939F52C936}" destId="{27936AC8-8FFF-46BE-8E60-3F86A22FDBC4}" srcOrd="1" destOrd="0" parTransId="{2ADAAC52-63F6-4CC1-91F4-7C75E3B364BE}" sibTransId="{0B140EB5-0680-44AE-92C6-D0809CFF4A02}"/>
    <dgm:cxn modelId="{ECF2753A-20C1-468C-BA6F-BD23CF2C44ED}" srcId="{C6BCA2CA-9D7D-45D2-9A1C-1E939F52C936}" destId="{65201340-43E1-4192-BD6B-E552FDFB0D3B}" srcOrd="0" destOrd="0" parTransId="{DB74D2E1-7D90-4A41-AED8-54F79F4C86CF}" sibTransId="{884E2E98-E796-4448-90C6-D64C1FA3D40E}"/>
    <dgm:cxn modelId="{EDFD7E4C-C62E-4FD9-A102-A770E51AB00F}" type="presOf" srcId="{27936AC8-8FFF-46BE-8E60-3F86A22FDBC4}" destId="{E8E7F550-054A-43D5-A5A8-D0390D037487}" srcOrd="0" destOrd="0" presId="urn:microsoft.com/office/officeart/2005/8/layout/vList2"/>
    <dgm:cxn modelId="{14006096-0682-442C-9B0C-FCFB0BFB7036}" type="presParOf" srcId="{47692CFF-45F7-4EFC-A95E-7542234A012F}" destId="{082B3734-467F-4038-8A67-358CA43D7379}" srcOrd="0" destOrd="0" presId="urn:microsoft.com/office/officeart/2005/8/layout/vList2"/>
    <dgm:cxn modelId="{0C1FB000-6335-4DE3-AFF6-9EDB07A4F422}" type="presParOf" srcId="{47692CFF-45F7-4EFC-A95E-7542234A012F}" destId="{7A19D9E1-614C-4B11-96A4-42B7288FF13F}" srcOrd="1" destOrd="0" presId="urn:microsoft.com/office/officeart/2005/8/layout/vList2"/>
    <dgm:cxn modelId="{C37985E3-7985-4630-9A32-6FC336839DBC}" type="presParOf" srcId="{47692CFF-45F7-4EFC-A95E-7542234A012F}" destId="{E8E7F550-054A-43D5-A5A8-D0390D0374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3734-467F-4038-8A67-358CA43D7379}">
      <dsp:nvSpPr>
        <dsp:cNvPr id="0" name=""/>
        <dsp:cNvSpPr/>
      </dsp:nvSpPr>
      <dsp:spPr>
        <a:xfrm>
          <a:off x="0" y="1398933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Oppilas ymmärtää omat </a:t>
          </a:r>
          <a:r>
            <a:rPr lang="fi-FI" sz="2000" kern="1200" dirty="0" err="1"/>
            <a:t>Move</a:t>
          </a:r>
          <a:r>
            <a:rPr lang="fi-FI" sz="2000" kern="1200" dirty="0"/>
            <a:t>-mittaustuloksensa ja niiden yhteyden fyysiseen toimintakykyyn, terveyteen ja arjessa jaksamiseen.</a:t>
          </a:r>
        </a:p>
      </dsp:txBody>
      <dsp:txXfrm>
        <a:off x="59399" y="1458332"/>
        <a:ext cx="8009202" cy="1098002"/>
      </dsp:txXfrm>
    </dsp:sp>
    <dsp:sp modelId="{E8E7F550-054A-43D5-A5A8-D0390D037487}">
      <dsp:nvSpPr>
        <dsp:cNvPr id="0" name=""/>
        <dsp:cNvSpPr/>
      </dsp:nvSpPr>
      <dsp:spPr>
        <a:xfrm>
          <a:off x="0" y="2802933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Luokka sopii yhdessä mittaustulosten perusteella ominaisuuden, jota kehitetään yhdessä sovitulla tavalla tietyn ajanjakson ajan.</a:t>
          </a:r>
          <a:endParaRPr lang="en-US" sz="2000" kern="1200" dirty="0"/>
        </a:p>
      </dsp:txBody>
      <dsp:txXfrm>
        <a:off x="59399" y="2862332"/>
        <a:ext cx="8009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6/10/2026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  <a:br>
              <a:rPr lang="fi-FI"/>
            </a:br>
            <a:br>
              <a:rPr lang="fi-FI"/>
            </a:br>
            <a:r>
              <a:rPr lang="fi-FI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</a:t>
            </a:r>
            <a:br>
              <a:rPr lang="fi-FI"/>
            </a:br>
            <a:r>
              <a:rPr lang="fi-FI"/>
              <a:t>Kuvat 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1</a:t>
            </a:r>
            <a:endParaRPr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2</a:t>
            </a:r>
            <a:endParaRPr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3</a:t>
            </a:r>
            <a:endParaRPr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4</a:t>
            </a:r>
            <a:endParaRPr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Aikajana</a:t>
            </a:r>
            <a:endParaRPr lang="fi-FI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Taulukko</a:t>
            </a:r>
            <a:endParaRPr lang="fi-FI" noProof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/>
              <a:t>Lainaus</a:t>
            </a:r>
            <a:br>
              <a:rPr lang="fi-FI"/>
            </a:br>
            <a:r>
              <a:rPr lang="fi-FI"/>
              <a:t>kahdella rivillä”</a:t>
            </a:r>
            <a:endParaRPr lang="en-US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</a:t>
            </a:r>
            <a:br>
              <a:rPr lang="fi-FI"/>
            </a:br>
            <a:r>
              <a:rPr lang="fi-FI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</a:t>
            </a:r>
            <a:br>
              <a:rPr lang="fi-FI"/>
            </a:br>
            <a:r>
              <a:rPr lang="fi-FI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Kuvateksti väritaustalla. </a:t>
            </a:r>
            <a:br>
              <a:rPr lang="fi-FI"/>
            </a:br>
            <a:r>
              <a:rPr lang="fi-FI"/>
              <a:t>Voit rajata kuvan korkeutta jos kuvateksti on pitkä. (Kuvan muoto &gt; Rajaa) </a:t>
            </a:r>
            <a:br>
              <a:rPr lang="fi-FI"/>
            </a:br>
            <a:r>
              <a:rPr lang="fi-FI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slogania napsauttamalla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Esiintyjän nimi</a:t>
            </a:r>
            <a:endParaRPr lang="en-US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Titteli</a:t>
            </a:r>
            <a:endParaRPr lang="en-US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Tietoja esiintyjästä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esiintyjän kuva: </a:t>
            </a:r>
            <a:br>
              <a:rPr lang="fi-FI"/>
            </a:br>
            <a:r>
              <a:rPr lang="fi-FI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5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2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väliotsikkoa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du.turku.fi/move/files/2026/06/Kilometritaulukko.pdf" TargetMode="External"/><Relationship Id="rId2" Type="http://schemas.openxmlformats.org/officeDocument/2006/relationships/hyperlink" Target="https://blog.edu.turku.fi/move/files/2026/06/Jaakarhujuliste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log.edu.turku.fi/move/liikuntalaksyt/" TargetMode="External"/><Relationship Id="rId5" Type="http://schemas.openxmlformats.org/officeDocument/2006/relationships/hyperlink" Target="https://blog.edu.turku.fi/move/files/2026/06/hippahuhtikuu_suomeksi.pdf" TargetMode="External"/><Relationship Id="rId4" Type="http://schemas.openxmlformats.org/officeDocument/2006/relationships/hyperlink" Target="https://blog.edu.turku.fi/move/files/2026/06/Kilometrihaasteen-taulukko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edu.turku.fi/move/liikuntalaksyt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du.turku.fi/move/liikuntalaksyt/" TargetMode="External"/><Relationship Id="rId2" Type="http://schemas.openxmlformats.org/officeDocument/2006/relationships/hyperlink" Target="https://blog.edu.turku.fi/move/files/2026/06/Seinapallo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.edu.turku.fi/move/files/2026/06/Kymppise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du.turku.fi/potkuri/pulssihetket/" TargetMode="External"/><Relationship Id="rId2" Type="http://schemas.openxmlformats.org/officeDocument/2006/relationships/hyperlink" Target="https://blog.edu.turku.fi/move/liikuntalaksyt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log.edu.turku.fi/move/files/2026/06/100-liiketta-lihaskunto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edu.turku.fi/move/liikuntalaksyt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akanava.fi/voimapaussi" TargetMode="External"/><Relationship Id="rId2" Type="http://schemas.openxmlformats.org/officeDocument/2006/relationships/hyperlink" Target="https://blog.edu.turku.fi/potkuri/pulssihetke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elkakanava.fi/liikuntapyora" TargetMode="External"/><Relationship Id="rId4" Type="http://schemas.openxmlformats.org/officeDocument/2006/relationships/hyperlink" Target="https://selkakanava.fi/paivan-taukojumpp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vekoululainen.fi/opetusmateriaalit/tyokaluja-teemoittain/move-treenit/" TargetMode="External"/><Relationship Id="rId7" Type="http://schemas.openxmlformats.org/officeDocument/2006/relationships/hyperlink" Target="https://www.youtube.com/@turunliikkuvakoulu8043/video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@Vinkkipankki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9Zh8xwJY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6788F-F738-DA55-FF15-AD178A44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193ADDBA-E64B-9320-8339-AFABBFC16DA1}"/>
              </a:ext>
            </a:extLst>
          </p:cNvPr>
          <p:cNvSpPr/>
          <p:nvPr/>
        </p:nvSpPr>
        <p:spPr>
          <a:xfrm>
            <a:off x="9230264" y="86264"/>
            <a:ext cx="1880558" cy="18299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45340A-4B0B-D611-ED7B-1FD2B53EF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/>
              <a:t>Move!-palautetunti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83E9A9-1A28-BF50-5E18-B1A1F06B5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5. luokan oppilaat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577E0A0-720D-2182-F73C-BC832929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30" y="484892"/>
            <a:ext cx="1268822" cy="10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AF810-7466-7202-1A75-F77545AE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06" y="396619"/>
            <a:ext cx="9890954" cy="715331"/>
          </a:xfrm>
        </p:spPr>
        <p:txBody>
          <a:bodyPr/>
          <a:lstStyle/>
          <a:p>
            <a:r>
              <a:rPr lang="fi-FI" sz="3600" dirty="0"/>
              <a:t>Liikkuvuus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FF4D9A-F9E0-89DF-1083-8DD30650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272" y="1646726"/>
            <a:ext cx="11595728" cy="3857844"/>
          </a:xfrm>
        </p:spPr>
        <p:txBody>
          <a:bodyPr/>
          <a:lstStyle/>
          <a:p>
            <a:r>
              <a:rPr lang="fi-FI" sz="2000" dirty="0"/>
              <a:t>Hyvä liikkuvuus:</a:t>
            </a:r>
          </a:p>
          <a:p>
            <a:pPr lvl="1"/>
            <a:r>
              <a:rPr lang="fi-FI" dirty="0"/>
              <a:t>auttaa ennaltaehkäisemään lihas- ja nivelvammoja</a:t>
            </a:r>
          </a:p>
          <a:p>
            <a:pPr lvl="1"/>
            <a:r>
              <a:rPr lang="fi-FI" dirty="0"/>
              <a:t>parantaa kehon asentoa ja ryhtiä. Oppitunneilla istuminen sujuu helpommin, kun liikkuvuutesi auttaa sinua istumaan ryhdikkäästi.</a:t>
            </a:r>
          </a:p>
          <a:p>
            <a:pPr lvl="1"/>
            <a:r>
              <a:rPr lang="fi-FI" dirty="0"/>
              <a:t>edistää fyysisestä rasituksesta palautumisesta</a:t>
            </a:r>
          </a:p>
          <a:p>
            <a:pPr lvl="1"/>
            <a:r>
              <a:rPr lang="fi-FI" dirty="0"/>
              <a:t>mahdollistaa sujuvan arjen askareiden suorittamisen ja vaivattoman liikkumisen.  </a:t>
            </a:r>
          </a:p>
          <a:p>
            <a:r>
              <a:rPr lang="fi-FI" sz="2000" dirty="0"/>
              <a:t> Nivelten ja lihasten liikelaajuutta voit parantaa liikkuvuusharjoitteiden avulla. </a:t>
            </a:r>
          </a:p>
          <a:p>
            <a:r>
              <a:rPr lang="fi-FI" sz="2000" dirty="0"/>
              <a:t>Kyykistymiset, venytykset ja kurkotukset ovat erittäin hyviä liikkuvuusharjoitteita. </a:t>
            </a:r>
          </a:p>
          <a:p>
            <a:endParaRPr lang="fi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D5A600-1800-B4B2-961E-66CEF3A97266}"/>
              </a:ext>
            </a:extLst>
          </p:cNvPr>
          <p:cNvSpPr txBox="1"/>
          <p:nvPr/>
        </p:nvSpPr>
        <p:spPr>
          <a:xfrm>
            <a:off x="10763412" y="655830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Lähde: OPH 2026</a:t>
            </a:r>
          </a:p>
        </p:txBody>
      </p:sp>
    </p:spTree>
    <p:extLst>
      <p:ext uri="{BB962C8B-B14F-4D97-AF65-F5344CB8AC3E}">
        <p14:creationId xmlns:p14="http://schemas.microsoft.com/office/powerpoint/2010/main" val="315914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A1FD8C-688C-3AA2-66A4-3B5A6C4E5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/>
              <a:t>Yhteinen tavoite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9991C5-C9E9-8413-5EAE-D9179C070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000" dirty="0"/>
              <a:t>Valitkaa yksi ominaisuus, mitä haluatte kehittää. </a:t>
            </a:r>
          </a:p>
          <a:p>
            <a:r>
              <a:rPr lang="fi-FI" sz="2000" dirty="0"/>
              <a:t>Luokka tai opettaja valitsee seuraavilta dioilta yhden pelin tai haasteen, mitä teette yhdessä sovitun ajan.</a:t>
            </a:r>
          </a:p>
        </p:txBody>
      </p:sp>
    </p:spTree>
    <p:extLst>
      <p:ext uri="{BB962C8B-B14F-4D97-AF65-F5344CB8AC3E}">
        <p14:creationId xmlns:p14="http://schemas.microsoft.com/office/powerpoint/2010/main" val="157953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AC362-DC4B-CDF0-A55A-41F44924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58" y="521544"/>
            <a:ext cx="9890954" cy="715331"/>
          </a:xfrm>
        </p:spPr>
        <p:txBody>
          <a:bodyPr/>
          <a:lstStyle/>
          <a:p>
            <a:r>
              <a:rPr lang="fi-FI" sz="3200" dirty="0"/>
              <a:t>Tavoitteena kestävyyden kehittäminen</a:t>
            </a:r>
            <a:br>
              <a:rPr lang="fi-FI" sz="3200" dirty="0"/>
            </a:br>
            <a:r>
              <a:rPr lang="fi-FI" sz="2000" dirty="0"/>
              <a:t>Valitkaa yksi seuraavista vaihtoehdoista:</a:t>
            </a:r>
            <a:endParaRPr lang="fi-FI" sz="3200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7BC296F-76FA-77BD-8680-583AF5D9C899}"/>
              </a:ext>
            </a:extLst>
          </p:cNvPr>
          <p:cNvSpPr/>
          <p:nvPr/>
        </p:nvSpPr>
        <p:spPr>
          <a:xfrm>
            <a:off x="614930" y="1550680"/>
            <a:ext cx="3238441" cy="44885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Koulumatkaliikkumisen haaste</a:t>
            </a:r>
            <a:br>
              <a:rPr lang="fi-FI" sz="1400" b="1" dirty="0">
                <a:solidFill>
                  <a:schemeClr val="tx1"/>
                </a:solidFill>
              </a:rPr>
            </a:br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Kävele tai pyöräile koulumatka ja saat lisätä yhden lumipallon kuvaan. Yhdistäkää jääkarhuperhe lumipalloilla.</a:t>
            </a:r>
            <a:br>
              <a:rPr lang="fi-FI" sz="1400" dirty="0">
                <a:solidFill>
                  <a:schemeClr val="tx1"/>
                </a:solidFill>
              </a:rPr>
            </a:br>
            <a:br>
              <a:rPr lang="fi-FI" sz="1400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tulosta</a:t>
            </a:r>
            <a:r>
              <a:rPr lang="fi-FI" sz="1400" dirty="0">
                <a:solidFill>
                  <a:schemeClr val="tx1"/>
                </a:solidFill>
                <a:hlinkClick r:id="rId2"/>
              </a:rPr>
              <a:t> jääkarhuperhe </a:t>
            </a:r>
            <a:r>
              <a:rPr lang="fi-FI" sz="1400" dirty="0">
                <a:solidFill>
                  <a:schemeClr val="tx1"/>
                </a:solidFill>
              </a:rPr>
              <a:t>ja tee rei’ittimellä lumipalloja.</a:t>
            </a:r>
          </a:p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CC0C3F11-59EF-6CFB-7737-5433CE3563A0}"/>
              </a:ext>
            </a:extLst>
          </p:cNvPr>
          <p:cNvSpPr/>
          <p:nvPr/>
        </p:nvSpPr>
        <p:spPr>
          <a:xfrm>
            <a:off x="4304251" y="1494450"/>
            <a:ext cx="3238441" cy="44885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Kilometrihaaste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mittaa välituntialueelle reitti, jota voi kulkea ja kerätä välitunneilla kierroksia, jotka merkitään luokassa olevalle lomakkeelle. Muuttakaa kierrokset kilometreiksi ja matkustakaa Turusta kohti Lapin tuntureita kerättyjen kilometrien mukaan.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tulosta </a:t>
            </a:r>
            <a:r>
              <a:rPr lang="fi-FI" sz="1400" dirty="0">
                <a:solidFill>
                  <a:schemeClr val="tx1"/>
                </a:solidFill>
                <a:hlinkClick r:id="rId3"/>
              </a:rPr>
              <a:t>Suomen kartta </a:t>
            </a:r>
            <a:r>
              <a:rPr lang="fi-FI" sz="1400" dirty="0">
                <a:solidFill>
                  <a:schemeClr val="tx1"/>
                </a:solidFill>
              </a:rPr>
              <a:t>ja</a:t>
            </a:r>
            <a:r>
              <a:rPr lang="fi-FI" sz="1400" dirty="0">
                <a:solidFill>
                  <a:schemeClr val="tx1"/>
                </a:solidFill>
                <a:hlinkClick r:id="rId4"/>
              </a:rPr>
              <a:t> kierrostaulukko</a:t>
            </a:r>
            <a:r>
              <a:rPr lang="fi-FI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74FBF98-7464-9795-A92F-D2AEC5B7620B}"/>
              </a:ext>
            </a:extLst>
          </p:cNvPr>
          <p:cNvSpPr/>
          <p:nvPr/>
        </p:nvSpPr>
        <p:spPr>
          <a:xfrm>
            <a:off x="7993570" y="1494450"/>
            <a:ext cx="3425825" cy="141171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Hippahuhtikuu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  <a:hlinkClick r:id="rId5"/>
              </a:rPr>
              <a:t>katso hippahuhtikuu-materiaali</a:t>
            </a:r>
            <a:r>
              <a:rPr lang="fi-FI" sz="1400" dirty="0">
                <a:solidFill>
                  <a:schemeClr val="tx1"/>
                </a:solidFill>
              </a:rPr>
              <a:t>. Valitaan materiaalista viikon hippa.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D2B3D86-1F20-C85D-705F-B795FFF1FA83}"/>
              </a:ext>
            </a:extLst>
          </p:cNvPr>
          <p:cNvSpPr/>
          <p:nvPr/>
        </p:nvSpPr>
        <p:spPr>
          <a:xfrm>
            <a:off x="7993571" y="3154514"/>
            <a:ext cx="3425825" cy="28284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Liikuntaläksyt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Viikon liikuntaläksy tehdään 2 kertaa viikon aikana ja sen jälkeen merkitään suoritus lomakkeelle (</a:t>
            </a:r>
            <a:r>
              <a:rPr lang="fi-FI" sz="1400" dirty="0">
                <a:solidFill>
                  <a:schemeClr val="tx1"/>
                </a:solidFill>
                <a:hlinkClick r:id="rId6"/>
              </a:rPr>
              <a:t>siirry materiaaliin tästä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tulosta lomakkeet oppilaille tai vihkoon.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AF450-A1A9-7045-E00B-1CA1B26BA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56210-7C26-2ED6-BDCF-8A4066CA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29" y="470744"/>
            <a:ext cx="10820342" cy="715331"/>
          </a:xfrm>
        </p:spPr>
        <p:txBody>
          <a:bodyPr/>
          <a:lstStyle/>
          <a:p>
            <a:r>
              <a:rPr lang="fi-FI" sz="3200" dirty="0"/>
              <a:t>Tavoitteena hyppytaitojen ja kimmoisuuden kehittäminen</a:t>
            </a:r>
            <a:br>
              <a:rPr lang="fi-FI" sz="3200" dirty="0"/>
            </a:br>
            <a:r>
              <a:rPr lang="fi-FI" sz="2000" dirty="0"/>
              <a:t>Valitkaa yksi seuraavista vaihtoehdoista:</a:t>
            </a:r>
            <a:endParaRPr lang="fi-FI" sz="3200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4B152CB3-4648-6922-87C2-8B74840AA4EF}"/>
              </a:ext>
            </a:extLst>
          </p:cNvPr>
          <p:cNvSpPr/>
          <p:nvPr/>
        </p:nvSpPr>
        <p:spPr>
          <a:xfrm>
            <a:off x="869409" y="2377378"/>
            <a:ext cx="3238441" cy="3195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100 hyppyä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hyppikää välitunnilla hyppynarulla, ruutuhyppelynä tai liiduilla piirretyllä radalla.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Tehkää yhteinen tekeminen näkyväksi, lopussa esimerkkejä. 100 hypystä saat yhden merkin.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 </a:t>
            </a:r>
            <a:r>
              <a:rPr lang="fi-FI" sz="1400" dirty="0">
                <a:solidFill>
                  <a:schemeClr val="tx1"/>
                </a:solidFill>
              </a:rPr>
              <a:t>hyppynaruja, ruutuhyppelyruudukkoja tms.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3D72DD7-099E-83C8-29D0-B131D72776A3}"/>
              </a:ext>
            </a:extLst>
          </p:cNvPr>
          <p:cNvSpPr/>
          <p:nvPr/>
        </p:nvSpPr>
        <p:spPr>
          <a:xfrm>
            <a:off x="4590510" y="2377378"/>
            <a:ext cx="3238441" cy="31262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 err="1">
                <a:solidFill>
                  <a:schemeClr val="tx1"/>
                </a:solidFill>
              </a:rPr>
              <a:t>Keppariesterata</a:t>
            </a:r>
            <a:endParaRPr lang="fi-FI" sz="1400" b="1" dirty="0">
              <a:solidFill>
                <a:schemeClr val="tx1"/>
              </a:solidFill>
            </a:endParaRP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rakentakaa välitunnilla esterata, jossa on vähintään 5 estettä. 10 kierroksesta saa yhden viivan tukkimiehen kirjanpitoon.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Tehkää yhteinen tekeminen näkyväksi, lopussa esimerkkejä.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 </a:t>
            </a:r>
            <a:r>
              <a:rPr lang="fi-FI" sz="1400" dirty="0" err="1">
                <a:solidFill>
                  <a:schemeClr val="tx1"/>
                </a:solidFill>
              </a:rPr>
              <a:t>keppariesteradan</a:t>
            </a:r>
            <a:r>
              <a:rPr lang="fi-FI" sz="1400" dirty="0">
                <a:solidFill>
                  <a:schemeClr val="tx1"/>
                </a:solidFill>
              </a:rPr>
              <a:t> tarvikkeet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86CFD76-6F4D-D817-EC10-47FFE1EF12E8}"/>
              </a:ext>
            </a:extLst>
          </p:cNvPr>
          <p:cNvSpPr/>
          <p:nvPr/>
        </p:nvSpPr>
        <p:spPr>
          <a:xfrm>
            <a:off x="8311611" y="2377378"/>
            <a:ext cx="3035241" cy="31262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Liikuntaläksyt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Viikon liikuntaläksy tehdään 2 kertaa viikon aikana ja sen jälkeen merkitään suoritus lomakkeelle (</a:t>
            </a:r>
            <a:r>
              <a:rPr lang="fi-FI" sz="1400" dirty="0">
                <a:solidFill>
                  <a:schemeClr val="tx1"/>
                </a:solidFill>
                <a:hlinkClick r:id="rId2"/>
              </a:rPr>
              <a:t>siirry materiaaliin tästä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tulosta lomakkeet oppilaille tai vihkoon.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2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8EDE-1C97-8331-9AC5-72CFAA57C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A910C1-1C2F-EBAC-FCF5-142D9A50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5" y="119728"/>
            <a:ext cx="9890954" cy="715331"/>
          </a:xfrm>
        </p:spPr>
        <p:txBody>
          <a:bodyPr/>
          <a:lstStyle/>
          <a:p>
            <a:r>
              <a:rPr lang="fi-FI" sz="3200" dirty="0"/>
              <a:t>Tavoitteena kehittää heitto-kiinniottotaitoja</a:t>
            </a:r>
            <a:br>
              <a:rPr lang="fi-FI" sz="3200" dirty="0"/>
            </a:br>
            <a:r>
              <a:rPr lang="fi-FI" sz="2000" dirty="0"/>
              <a:t>Valitkaa yksi seuraavista vaihtoehdoista:</a:t>
            </a:r>
            <a:endParaRPr lang="fi-FI" sz="3200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A60B910-C1CA-30EF-8DD4-06B32253607C}"/>
              </a:ext>
            </a:extLst>
          </p:cNvPr>
          <p:cNvSpPr/>
          <p:nvPr/>
        </p:nvSpPr>
        <p:spPr>
          <a:xfrm>
            <a:off x="609655" y="1496765"/>
            <a:ext cx="3238441" cy="18334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Seinäpallo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heittäkää palloa seinään eri tavoin. </a:t>
            </a:r>
            <a:r>
              <a:rPr lang="fi-FI" sz="1400" dirty="0">
                <a:solidFill>
                  <a:schemeClr val="tx1"/>
                </a:solidFill>
                <a:hlinkClick r:id="rId2"/>
              </a:rPr>
              <a:t>Siirry ohjeisiin tästä</a:t>
            </a:r>
            <a:r>
              <a:rPr lang="fi-FI" sz="1400" dirty="0">
                <a:solidFill>
                  <a:schemeClr val="tx1"/>
                </a:solidFill>
              </a:rPr>
              <a:t>. Tehkää yhteinen tekeminen näkyväksi, lopussa esimerkkejä.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B16D4432-D666-2D88-C279-63BA7EBBA8F2}"/>
              </a:ext>
            </a:extLst>
          </p:cNvPr>
          <p:cNvSpPr/>
          <p:nvPr/>
        </p:nvSpPr>
        <p:spPr>
          <a:xfrm>
            <a:off x="8055692" y="2799308"/>
            <a:ext cx="3238441" cy="18427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Korihaaste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kerätkää välitunneilla heitettyjä koreja. Tehkää tekeminen näkyväksi, lopussa esimerkkejä.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B571435-8E20-0EFE-FE05-21991F8DF03F}"/>
              </a:ext>
            </a:extLst>
          </p:cNvPr>
          <p:cNvSpPr/>
          <p:nvPr/>
        </p:nvSpPr>
        <p:spPr>
          <a:xfrm>
            <a:off x="4529163" y="3900181"/>
            <a:ext cx="3035241" cy="2452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Liikuntaläksyt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Viikon liikuntaläksy tehdään 2 kertaa viikon aikana ja sen jälkeen merkitään suoritus lomakkeelle (</a:t>
            </a:r>
            <a:r>
              <a:rPr lang="fi-FI" sz="1400" dirty="0">
                <a:solidFill>
                  <a:schemeClr val="tx1"/>
                </a:solidFill>
                <a:hlinkClick r:id="rId3"/>
              </a:rPr>
              <a:t>siirry materiaaliin tästä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tulosta lomakkeet oppilaille tai vihkoon.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3FE1D726-B1CA-518D-56CD-8EB2E8B744BD}"/>
              </a:ext>
            </a:extLst>
          </p:cNvPr>
          <p:cNvSpPr/>
          <p:nvPr/>
        </p:nvSpPr>
        <p:spPr>
          <a:xfrm>
            <a:off x="609655" y="3991918"/>
            <a:ext cx="3238441" cy="18334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Kymppiset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heittäkää palloa ilmaan ja ottakaa kiinni eri tavoin. </a:t>
            </a:r>
            <a:r>
              <a:rPr lang="fi-FI" sz="1400" dirty="0">
                <a:solidFill>
                  <a:schemeClr val="tx1"/>
                </a:solidFill>
                <a:hlinkClick r:id="rId4"/>
              </a:rPr>
              <a:t>Siirry ohjeisiin tästä</a:t>
            </a:r>
            <a:r>
              <a:rPr lang="fi-FI" sz="1400" b="1" dirty="0">
                <a:solidFill>
                  <a:schemeClr val="tx1"/>
                </a:solidFill>
                <a:hlinkClick r:id="rId4"/>
              </a:rPr>
              <a:t>.</a:t>
            </a:r>
            <a:r>
              <a:rPr lang="fi-FI" sz="1400" b="1" i="1" dirty="0">
                <a:solidFill>
                  <a:schemeClr val="tx1"/>
                </a:solidFill>
              </a:rPr>
              <a:t> </a:t>
            </a:r>
            <a:r>
              <a:rPr lang="fi-FI" sz="1400" dirty="0">
                <a:solidFill>
                  <a:schemeClr val="tx1"/>
                </a:solidFill>
              </a:rPr>
              <a:t>Tehkää yhteinen tekeminen näkyväksi, lopussa esimerkkejä.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2BFBD1AA-E880-2C35-179F-81540DC6A971}"/>
              </a:ext>
            </a:extLst>
          </p:cNvPr>
          <p:cNvSpPr/>
          <p:nvPr/>
        </p:nvSpPr>
        <p:spPr>
          <a:xfrm>
            <a:off x="4462501" y="1187115"/>
            <a:ext cx="3168566" cy="2452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Osana toiminnallista opetusta harjoitellaan </a:t>
            </a:r>
            <a:r>
              <a:rPr lang="fi-FI" sz="1400" b="1" dirty="0" err="1">
                <a:solidFill>
                  <a:schemeClr val="tx1"/>
                </a:solidFill>
              </a:rPr>
              <a:t>kopittelua</a:t>
            </a:r>
            <a:endParaRPr lang="fi-FI" sz="1400" b="1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Esimerkiksi </a:t>
            </a:r>
            <a:r>
              <a:rPr lang="fi-FI" sz="1400" dirty="0" err="1">
                <a:solidFill>
                  <a:schemeClr val="tx1"/>
                </a:solidFill>
              </a:rPr>
              <a:t>kopitellaan</a:t>
            </a:r>
            <a:r>
              <a:rPr lang="fi-FI" sz="1400" dirty="0">
                <a:solidFill>
                  <a:schemeClr val="tx1"/>
                </a:solidFill>
              </a:rPr>
              <a:t> tiettyyn sanaluokkaan kuuluvia sanoja tai kertotauluja kaverin kanssa.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Tehkää tekeminen näkyväksi, lopussa esimerkkejä.</a:t>
            </a:r>
          </a:p>
        </p:txBody>
      </p:sp>
    </p:spTree>
    <p:extLst>
      <p:ext uri="{BB962C8B-B14F-4D97-AF65-F5344CB8AC3E}">
        <p14:creationId xmlns:p14="http://schemas.microsoft.com/office/powerpoint/2010/main" val="83604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D647-E22F-EE35-F953-CA63BC949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9AF38D-D577-E7CB-4A69-4C27FED2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58" y="216744"/>
            <a:ext cx="9890954" cy="715331"/>
          </a:xfrm>
        </p:spPr>
        <p:txBody>
          <a:bodyPr/>
          <a:lstStyle/>
          <a:p>
            <a:r>
              <a:rPr lang="fi-FI" sz="3200" dirty="0"/>
              <a:t>Tavoitteena kehittää lihaskuntoa</a:t>
            </a:r>
            <a:br>
              <a:rPr lang="fi-FI" sz="3200" dirty="0"/>
            </a:br>
            <a:r>
              <a:rPr lang="fi-FI" sz="2000" dirty="0"/>
              <a:t>Valitkaa yksi seuraavista vaihtoehdoista:</a:t>
            </a:r>
            <a:endParaRPr lang="fi-FI" sz="3200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1DDF346A-33CE-28FF-B4A2-8A929E9E5E35}"/>
              </a:ext>
            </a:extLst>
          </p:cNvPr>
          <p:cNvSpPr/>
          <p:nvPr/>
        </p:nvSpPr>
        <p:spPr>
          <a:xfrm>
            <a:off x="9193218" y="1277270"/>
            <a:ext cx="2797099" cy="44885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Liikuntaläksyt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Viikon liikuntaläksy tehdään 2 kertaa viikon aikana ja sen jälkeen merkitään suoritus lomakkeelle (</a:t>
            </a:r>
            <a:r>
              <a:rPr lang="fi-FI" sz="1400" dirty="0">
                <a:solidFill>
                  <a:schemeClr val="tx1"/>
                </a:solidFill>
                <a:hlinkClick r:id="rId2"/>
              </a:rPr>
              <a:t>siirry materiaaliin tästä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tulosta lomakkeet oppilaille tai vihkoon.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6B31A00-C473-A799-1BFF-7BBD8BCFBD03}"/>
              </a:ext>
            </a:extLst>
          </p:cNvPr>
          <p:cNvSpPr/>
          <p:nvPr/>
        </p:nvSpPr>
        <p:spPr>
          <a:xfrm>
            <a:off x="6299200" y="1295552"/>
            <a:ext cx="2754319" cy="44885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Korttipeli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Oppilaat keksivät pelikorttien maille liikkeet. Kortin numero kertoo, kuinka monta kertaa liike tehdään.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Jokaisesta korttipelivälkkään osallistumisesta saa merkinnän. Tehkää yhteinen tekeminen näkyväksi, lopussa esimerkkejä.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  <a:r>
              <a:rPr lang="fi-FI" sz="1400" dirty="0">
                <a:solidFill>
                  <a:schemeClr val="tx1"/>
                </a:solidFill>
              </a:rPr>
              <a:t> pelikortit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1E24CF0-2352-2B82-3261-54561B13CAC7}"/>
              </a:ext>
            </a:extLst>
          </p:cNvPr>
          <p:cNvSpPr/>
          <p:nvPr/>
        </p:nvSpPr>
        <p:spPr>
          <a:xfrm>
            <a:off x="196820" y="1277270"/>
            <a:ext cx="3035241" cy="44885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Lyhyet taukojumpat joka päivä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Voidaan hyödyntää esimerkiksi: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tx1"/>
                </a:solidFill>
              </a:rPr>
              <a:t>Pulssihetki-taukoliikunta </a:t>
            </a:r>
            <a:r>
              <a:rPr lang="fi-FI" sz="1400" dirty="0">
                <a:solidFill>
                  <a:schemeClr val="tx1"/>
                </a:solidFill>
                <a:hlinkClick r:id="rId3"/>
              </a:rPr>
              <a:t>(siirry materiaaliin tästä)</a:t>
            </a:r>
            <a:endParaRPr lang="fi-FI" sz="900" u="sng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tx1"/>
                </a:solidFill>
              </a:rPr>
              <a:t>100 liikettä (</a:t>
            </a:r>
            <a:r>
              <a:rPr lang="fi-FI" sz="1400" dirty="0">
                <a:solidFill>
                  <a:schemeClr val="tx1"/>
                </a:solidFill>
                <a:hlinkClick r:id="rId4"/>
              </a:rPr>
              <a:t>siirry materiaaliin tästä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tx1"/>
                </a:solidFill>
              </a:rPr>
              <a:t>Oppilaiden ohjaamat taukojumpat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2A9B6B8F-570E-C1EF-61E5-8D80B28B0491}"/>
              </a:ext>
            </a:extLst>
          </p:cNvPr>
          <p:cNvSpPr/>
          <p:nvPr/>
        </p:nvSpPr>
        <p:spPr>
          <a:xfrm>
            <a:off x="3405181" y="1295552"/>
            <a:ext cx="2754320" cy="44885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Jumppanoppa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Taskunopassa on erilaisia jumppaliikkeitä. Oppilaat heittävät noppaa ja tekevät lihaskuntoliikkeen välitunnilla tai oppitunnilla taukoliikuntana.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Tehkää tekeminen näkyväksi, lopussa esimerkkejä.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Materiaalit:</a:t>
            </a:r>
          </a:p>
          <a:p>
            <a:r>
              <a:rPr lang="fi-FI" sz="1400" dirty="0">
                <a:solidFill>
                  <a:schemeClr val="tx1"/>
                </a:solidFill>
              </a:rPr>
              <a:t>taskunoppia välituntikäyttöön tai oppitunneille.</a:t>
            </a:r>
          </a:p>
        </p:txBody>
      </p:sp>
    </p:spTree>
    <p:extLst>
      <p:ext uri="{BB962C8B-B14F-4D97-AF65-F5344CB8AC3E}">
        <p14:creationId xmlns:p14="http://schemas.microsoft.com/office/powerpoint/2010/main" val="38355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249AA-8D70-EFFC-C90B-81386E78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E6798-DE1F-3DE2-C9F3-5AFB4C73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58" y="216744"/>
            <a:ext cx="9890954" cy="715331"/>
          </a:xfrm>
        </p:spPr>
        <p:txBody>
          <a:bodyPr/>
          <a:lstStyle/>
          <a:p>
            <a:r>
              <a:rPr lang="fi-FI" sz="3200" dirty="0"/>
              <a:t>Tavoitteena kehittää liikkuvuutta</a:t>
            </a:r>
            <a:br>
              <a:rPr lang="fi-FI" sz="3200" dirty="0"/>
            </a:br>
            <a:r>
              <a:rPr lang="fi-FI" sz="2000" dirty="0"/>
              <a:t>Valitkaa yksi seuraavista vaihtoehdoista:</a:t>
            </a:r>
            <a:endParaRPr lang="fi-FI" sz="3200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AC73DCB-193D-B6A3-8313-A7E7D8D8759F}"/>
              </a:ext>
            </a:extLst>
          </p:cNvPr>
          <p:cNvSpPr/>
          <p:nvPr/>
        </p:nvSpPr>
        <p:spPr>
          <a:xfrm>
            <a:off x="8048038" y="1464135"/>
            <a:ext cx="3035241" cy="4488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Liikuntaläksyt</a:t>
            </a:r>
            <a:br>
              <a:rPr lang="fi-FI" sz="1400" b="1" dirty="0">
                <a:solidFill>
                  <a:schemeClr val="tx1"/>
                </a:solidFill>
              </a:rPr>
            </a:b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Viikon liikuntaläksy tehdään 2 kertaa viikon aikana ja sen jälkeen merkitään suoritus lomakkeelle </a:t>
            </a:r>
            <a:r>
              <a:rPr lang="fi-FI" sz="1400" dirty="0">
                <a:solidFill>
                  <a:schemeClr val="tx1"/>
                </a:solidFill>
                <a:hlinkClick r:id="rId2"/>
              </a:rPr>
              <a:t>(siirry materiaaliin tästä)</a:t>
            </a:r>
            <a:r>
              <a:rPr lang="fi-FI" sz="1400" dirty="0">
                <a:solidFill>
                  <a:schemeClr val="tx1"/>
                </a:solidFill>
              </a:rPr>
              <a:t>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Materiaali: </a:t>
            </a:r>
            <a:r>
              <a:rPr lang="fi-FI" sz="1400" dirty="0">
                <a:solidFill>
                  <a:schemeClr val="tx1"/>
                </a:solidFill>
              </a:rPr>
              <a:t>Tulosta lomakkeet oppilaille tai vihkoon.</a:t>
            </a:r>
          </a:p>
          <a:p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6661A54-B450-B6A9-227B-8EF8E5E9CBE8}"/>
              </a:ext>
            </a:extLst>
          </p:cNvPr>
          <p:cNvSpPr/>
          <p:nvPr/>
        </p:nvSpPr>
        <p:spPr>
          <a:xfrm>
            <a:off x="966790" y="1464135"/>
            <a:ext cx="3035241" cy="4488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Lyhyet taukoliikunnat joka päivä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Voidaan hyödyntää esimerkiksi: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tx1"/>
                </a:solidFill>
              </a:rPr>
              <a:t>100 liikettä (katso materiaali tästä)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tx1"/>
                </a:solidFill>
              </a:rPr>
              <a:t>Venyttelyvideoita </a:t>
            </a:r>
            <a:r>
              <a:rPr lang="fi-FI" sz="1400" dirty="0" err="1">
                <a:solidFill>
                  <a:schemeClr val="tx1"/>
                </a:solidFill>
              </a:rPr>
              <a:t>Youtubesta</a:t>
            </a:r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tx1"/>
                </a:solidFill>
              </a:rPr>
              <a:t>Oppilaiden ohjaamat venyttelyhetket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94CE5482-C1DB-0094-D52D-BF47C6131AD1}"/>
              </a:ext>
            </a:extLst>
          </p:cNvPr>
          <p:cNvSpPr/>
          <p:nvPr/>
        </p:nvSpPr>
        <p:spPr>
          <a:xfrm>
            <a:off x="4507414" y="1464135"/>
            <a:ext cx="3035241" cy="4488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Liikkuvuusnoppa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Taskunopassa on erilaisia liikkuvuusliikkeitä. Oppilaat heittävät noppaa ja tekevät venyttelyliikkeen hitaasti 10 laskien. Pelatkaa välitunnilla tai oppitunnilla taukoliikuntana. Tehkää yhteinen tekeminen näkyväksi, lopussa esimerkkejä.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Tarvikkeet:</a:t>
            </a:r>
          </a:p>
          <a:p>
            <a:r>
              <a:rPr lang="fi-FI" sz="1400" dirty="0">
                <a:solidFill>
                  <a:schemeClr val="tx1"/>
                </a:solidFill>
              </a:rPr>
              <a:t>taskunoppia välituntikäyttöön tai oppitunneille.</a:t>
            </a:r>
          </a:p>
        </p:txBody>
      </p:sp>
    </p:spTree>
    <p:extLst>
      <p:ext uri="{BB962C8B-B14F-4D97-AF65-F5344CB8AC3E}">
        <p14:creationId xmlns:p14="http://schemas.microsoft.com/office/powerpoint/2010/main" val="194962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9D448-369B-AED7-35AD-FB0C2B39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26" y="425194"/>
            <a:ext cx="9890954" cy="715331"/>
          </a:xfrm>
        </p:spPr>
        <p:txBody>
          <a:bodyPr/>
          <a:lstStyle/>
          <a:p>
            <a:r>
              <a:rPr lang="fi-FI" sz="3200" dirty="0"/>
              <a:t>Miten tehdä yhteinen tekeminen näkyväksi?</a:t>
            </a:r>
            <a:br>
              <a:rPr lang="fi-FI" sz="1600" dirty="0"/>
            </a:br>
            <a:r>
              <a:rPr lang="fi-FI" sz="1600" dirty="0"/>
              <a:t>Kun yhteisen tekemisen tulokset ovat konkreettisesti nähtävillä, motivaatio kasvaa ja yhteishenki vahvistuu.</a:t>
            </a:r>
            <a:endParaRPr lang="fi-FI" sz="3200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747F0522-A119-6774-91DE-C3BC29D41A19}"/>
              </a:ext>
            </a:extLst>
          </p:cNvPr>
          <p:cNvSpPr/>
          <p:nvPr/>
        </p:nvSpPr>
        <p:spPr>
          <a:xfrm>
            <a:off x="4299508" y="3529244"/>
            <a:ext cx="3035241" cy="2437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Linnan rakennus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Tarvikkeet: </a:t>
            </a:r>
            <a:r>
              <a:rPr lang="fi-FI" sz="1400" dirty="0">
                <a:solidFill>
                  <a:schemeClr val="tx1"/>
                </a:solidFill>
              </a:rPr>
              <a:t>palikoita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aseta palikka linnaan, kun olet suorittanut annetun tehtävän. Jos palikat loppuvat, voi vaihtaa yhden palikan paikkaa linnassa.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C4060A4D-6E6F-C35D-D8BB-2C257C5A4CEA}"/>
              </a:ext>
            </a:extLst>
          </p:cNvPr>
          <p:cNvSpPr/>
          <p:nvPr/>
        </p:nvSpPr>
        <p:spPr>
          <a:xfrm>
            <a:off x="978035" y="1735647"/>
            <a:ext cx="3035241" cy="41238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Reitin eteneminen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Tarvikkeet: </a:t>
            </a:r>
            <a:r>
              <a:rPr lang="fi-FI" sz="1400" dirty="0">
                <a:solidFill>
                  <a:schemeClr val="tx1"/>
                </a:solidFill>
              </a:rPr>
              <a:t>tulostettuna jokin kuva</a:t>
            </a:r>
            <a:endParaRPr lang="fi-FI" sz="1400" b="1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Tulosta valitsemanne kuva ja suunnitelkaa sille taululle 3–5 pysähdyksen reitti. Kerätkää yhdessä viivoja tukkimiehen kirjanpitoon, ja aina kun sovittu tavoite esimerkiksi 100 viivaa täyttyy hahmo etenee seuraavalle pysäkille. Esim. </a:t>
            </a:r>
            <a:r>
              <a:rPr lang="fi-FI" sz="1400" dirty="0" err="1">
                <a:solidFill>
                  <a:schemeClr val="tx1"/>
                </a:solidFill>
              </a:rPr>
              <a:t>keppariradan</a:t>
            </a:r>
            <a:r>
              <a:rPr lang="fi-FI" sz="1400" dirty="0">
                <a:solidFill>
                  <a:schemeClr val="tx1"/>
                </a:solidFill>
              </a:rPr>
              <a:t> suorittamisessa voi olla hevosen kuva, joka liikkuu pysäkiltä toiselle.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7057FF1E-3B53-B95D-AE21-31392F2EE3FB}"/>
              </a:ext>
            </a:extLst>
          </p:cNvPr>
          <p:cNvSpPr/>
          <p:nvPr/>
        </p:nvSpPr>
        <p:spPr>
          <a:xfrm>
            <a:off x="4299509" y="1582448"/>
            <a:ext cx="3035241" cy="176002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Tukkimiehen kirjanpito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 </a:t>
            </a:r>
            <a:r>
              <a:rPr lang="fi-FI" sz="1400" dirty="0">
                <a:solidFill>
                  <a:schemeClr val="tx1"/>
                </a:solidFill>
              </a:rPr>
              <a:t>merkitse viiva, kun olet suorittanut tehtävän, viides viiva kulkee neljän muun viivan yli. Laskekaa jokaisen viikon viivojen saldo.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8FD418CF-7689-F80F-26FE-262B8886B829}"/>
              </a:ext>
            </a:extLst>
          </p:cNvPr>
          <p:cNvSpPr/>
          <p:nvPr/>
        </p:nvSpPr>
        <p:spPr>
          <a:xfrm>
            <a:off x="7620981" y="2253008"/>
            <a:ext cx="3035241" cy="29209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400" b="1" dirty="0">
                <a:solidFill>
                  <a:schemeClr val="tx1"/>
                </a:solidFill>
              </a:rPr>
              <a:t>Pallo purkkiin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Tarvikkeet: </a:t>
            </a:r>
            <a:r>
              <a:rPr lang="fi-FI" sz="1400" dirty="0">
                <a:solidFill>
                  <a:schemeClr val="tx1"/>
                </a:solidFill>
              </a:rPr>
              <a:t>puuhelmiä ja purkki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r>
              <a:rPr lang="fi-FI" sz="1400" b="1" dirty="0">
                <a:solidFill>
                  <a:schemeClr val="tx1"/>
                </a:solidFill>
              </a:rPr>
              <a:t>Ohje:</a:t>
            </a:r>
            <a:r>
              <a:rPr lang="fi-FI" sz="1400" dirty="0">
                <a:solidFill>
                  <a:schemeClr val="tx1"/>
                </a:solidFill>
              </a:rPr>
              <a:t> aseta puuhelmi purkkiin, kun olet suorittanut annetun tehtävän.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Kun purkki on täynnä</a:t>
            </a:r>
            <a:r>
              <a:rPr lang="fi-FI" sz="1400">
                <a:solidFill>
                  <a:schemeClr val="tx1"/>
                </a:solidFill>
              </a:rPr>
              <a:t>, laskekaa </a:t>
            </a:r>
            <a:r>
              <a:rPr lang="fi-FI" sz="1400" dirty="0">
                <a:solidFill>
                  <a:schemeClr val="tx1"/>
                </a:solidFill>
              </a:rPr>
              <a:t>montako kertaa tehtävä on suoritettu.</a:t>
            </a:r>
            <a:endParaRPr lang="fi-FI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264A265-A262-6FC4-3A41-4DC697E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71" y="2294025"/>
            <a:ext cx="7945880" cy="2790188"/>
          </a:xfrm>
        </p:spPr>
        <p:txBody>
          <a:bodyPr/>
          <a:lstStyle/>
          <a:p>
            <a:r>
              <a:rPr lang="fi-FI" sz="6600" dirty="0"/>
              <a:t>Muut materiaalit</a:t>
            </a:r>
            <a:br>
              <a:rPr lang="fi-FI" sz="6600" dirty="0"/>
            </a:br>
            <a:r>
              <a:rPr lang="fi-FI" sz="2800" dirty="0"/>
              <a:t>Voit halutessasi ottaa näitä mukaan tunnille oman valintasi mukaan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61864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DE8-BCBA-773C-B62F-CD481F50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87" y="312748"/>
            <a:ext cx="7669343" cy="715331"/>
          </a:xfrm>
        </p:spPr>
        <p:txBody>
          <a:bodyPr/>
          <a:lstStyle/>
          <a:p>
            <a:r>
              <a:rPr lang="fi-FI" sz="3600" dirty="0"/>
              <a:t>Arkiliikkumisen kaveribingo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987" y="1500078"/>
            <a:ext cx="6817174" cy="3857844"/>
          </a:xfrm>
        </p:spPr>
        <p:txBody>
          <a:bodyPr/>
          <a:lstStyle/>
          <a:p>
            <a:r>
              <a:rPr lang="fi-FI" sz="2000" b="1" dirty="0"/>
              <a:t>Ohje: </a:t>
            </a:r>
            <a:r>
              <a:rPr lang="fi-FI" sz="2000" dirty="0"/>
              <a:t>Oppilaat liikkuvat luokassa ja etsivät luokkakavereita, jotka sopivat bingoruudukon väittämiin. Kun oppilas löytää henkilön, joka sopii ruutuun, hän kirjoittaa tämän nimen ruutuun. Tavoitteena on saada bingorivi täyteen (vaaka-, pysty- tai vinorivi). Leikkimielinen kisa, kuka saa ensimmäisenä bingon, tai sen jälkeen koko ruudukon täyteen.</a:t>
            </a:r>
          </a:p>
          <a:p>
            <a:r>
              <a:rPr lang="fi-FI" sz="2000" b="1" dirty="0"/>
              <a:t>Tarvikkeet: </a:t>
            </a:r>
            <a:r>
              <a:rPr lang="fi-FI" sz="2000" dirty="0"/>
              <a:t>bingo-ruudukko jokaiselle oppilaalle</a:t>
            </a:r>
          </a:p>
          <a:p>
            <a:endParaRPr lang="fi-FI" sz="2000" dirty="0"/>
          </a:p>
          <a:p>
            <a:endParaRPr lang="fi-FI" dirty="0"/>
          </a:p>
        </p:txBody>
      </p:sp>
      <p:pic>
        <p:nvPicPr>
          <p:cNvPr id="4097" name="Kuva 10" descr="Kuva, joka sisältää kohteen teksti, kuvakaappaus, Fontti, muotoilu&#10;&#10;Tekoälyllä luotu sisältö voi olla virheellistä.">
            <a:extLst>
              <a:ext uri="{FF2B5EF4-FFF2-40B4-BE49-F238E27FC236}">
                <a16:creationId xmlns:a16="http://schemas.microsoft.com/office/drawing/2014/main" id="{AF8141AE-85EB-D05D-AD7F-40B7405F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52507"/>
            <a:ext cx="4710685" cy="65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8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190B3-C01F-AB9D-6A80-C4C1B082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500" y="768766"/>
            <a:ext cx="10306051" cy="713620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Move!-palautetunnin tavoitteet</a:t>
            </a:r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88E75292-6D37-15D4-8563-908648956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655352"/>
              </p:ext>
            </p:extLst>
          </p:nvPr>
        </p:nvGraphicFramePr>
        <p:xfrm>
          <a:off x="951500" y="11255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00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0BFAE0-861D-620B-7693-817A9B35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6619"/>
            <a:ext cx="9890954" cy="715331"/>
          </a:xfrm>
        </p:spPr>
        <p:txBody>
          <a:bodyPr/>
          <a:lstStyle/>
          <a:p>
            <a:r>
              <a:rPr lang="fi-FI" sz="3200" dirty="0" err="1"/>
              <a:t>Move</a:t>
            </a:r>
            <a:r>
              <a:rPr lang="fi-FI" sz="3200" dirty="0"/>
              <a:t>-mittaukset ja fyysinen toimintakyky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2E0C4F-0925-F7FD-F828-59F6BFBC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500078"/>
            <a:ext cx="9570534" cy="3857844"/>
          </a:xfrm>
        </p:spPr>
        <p:txBody>
          <a:bodyPr/>
          <a:lstStyle/>
          <a:p>
            <a:pPr marL="0" indent="0">
              <a:buNone/>
            </a:pPr>
            <a:r>
              <a:rPr lang="fi-FI" sz="1600" b="1"/>
              <a:t>Ohje</a:t>
            </a:r>
            <a:r>
              <a:rPr lang="fi-FI" sz="1600" b="1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Kirjoita lapuille Move!-mittauksissa mitattavat ominaisuudet: voima, kestävyys, välineenkäsittelytaidot, liikkuvuus, nopeusvoima ja vie ne eri puolille luokkaa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Oppilaat siirtyvät sen lapun luo, mitä ominaisuutta tarvitset arjen toimissa:</a:t>
            </a:r>
          </a:p>
          <a:p>
            <a:pPr lvl="1"/>
            <a:r>
              <a:rPr lang="fi-FI" sz="1200" dirty="0"/>
              <a:t>Voima: kuntosaliharjoittelu, kannat kauppakasseja</a:t>
            </a:r>
          </a:p>
          <a:p>
            <a:pPr lvl="1"/>
            <a:r>
              <a:rPr lang="fi-FI" sz="1200" dirty="0"/>
              <a:t>Kestävyys: kävelet tai pyöräilet kouluun, ulkoilutat koiraa, </a:t>
            </a:r>
          </a:p>
          <a:p>
            <a:pPr lvl="1"/>
            <a:r>
              <a:rPr lang="fi-FI" sz="1200" dirty="0"/>
              <a:t>Käsittelytaidot: pelaat koripalloa, pelaat jalkapalloa, pelaat frisbeegolfia</a:t>
            </a:r>
          </a:p>
          <a:p>
            <a:pPr lvl="1"/>
            <a:r>
              <a:rPr lang="fi-FI" sz="1200" dirty="0"/>
              <a:t>Liikkuvuus: puet takin, sidot kengännauhoja</a:t>
            </a:r>
          </a:p>
          <a:p>
            <a:pPr lvl="1"/>
            <a:r>
              <a:rPr lang="fi-FI" sz="1200" dirty="0"/>
              <a:t>Nopeusvoima: juokset bussiin viime hetkellä, vältät liukastumisen jäällä</a:t>
            </a:r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81156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49EDD-AD1C-6C8F-B339-18BE098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280567"/>
            <a:ext cx="9890954" cy="715331"/>
          </a:xfrm>
        </p:spPr>
        <p:txBody>
          <a:bodyPr/>
          <a:lstStyle/>
          <a:p>
            <a:r>
              <a:rPr lang="fi-FI" dirty="0"/>
              <a:t>Taukoliikunta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 txBox="1">
            <a:spLocks/>
          </p:cNvSpPr>
          <p:nvPr/>
        </p:nvSpPr>
        <p:spPr>
          <a:xfrm>
            <a:off x="619372" y="1266432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965" indent="-263993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51971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31959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1947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Tauottaminen auttaa, koska keskittyminen pysyy parempana ja oppiminen helpottuu.</a:t>
            </a:r>
          </a:p>
          <a:p>
            <a:r>
              <a:rPr lang="fi-FI" sz="1200" dirty="0"/>
              <a:t>Taukoliikuntaesimerkkejä:</a:t>
            </a:r>
          </a:p>
          <a:p>
            <a:pPr lvl="1"/>
            <a:r>
              <a:rPr lang="fi-FI" sz="1200" dirty="0"/>
              <a:t>Pulssihetki-taukoliikunta: </a:t>
            </a:r>
            <a:r>
              <a:rPr lang="fi-FI" sz="1200" dirty="0">
                <a:hlinkClick r:id="rId2"/>
              </a:rPr>
              <a:t>https://blog.edu.turku.fi/potkuri/pulssihetket/</a:t>
            </a:r>
            <a:endParaRPr lang="fi-FI" sz="1200" dirty="0"/>
          </a:p>
          <a:p>
            <a:pPr lvl="1"/>
            <a:r>
              <a:rPr lang="fi-FI" sz="1200" dirty="0"/>
              <a:t>Pelillisiä taukojumppia Selkäkanavan sivuilla:</a:t>
            </a:r>
          </a:p>
          <a:p>
            <a:pPr lvl="2"/>
            <a:r>
              <a:rPr lang="fi-FI" sz="1200" dirty="0"/>
              <a:t>Voimapaussi: </a:t>
            </a:r>
            <a:r>
              <a:rPr lang="fi-FI" sz="1200" dirty="0">
                <a:hlinkClick r:id="rId3"/>
              </a:rPr>
              <a:t>https://selkakanava.fi/voimapaussi</a:t>
            </a:r>
            <a:endParaRPr lang="fi-FI" sz="1200" dirty="0"/>
          </a:p>
          <a:p>
            <a:pPr lvl="2"/>
            <a:r>
              <a:rPr lang="fi-FI" sz="1200" dirty="0"/>
              <a:t>Päivän taukojumppa: </a:t>
            </a:r>
            <a:r>
              <a:rPr lang="fi-FI" sz="1200" dirty="0">
                <a:hlinkClick r:id="rId4"/>
              </a:rPr>
              <a:t>https://selkakanava.fi/paivan-taukojumppa</a:t>
            </a:r>
            <a:endParaRPr lang="fi-FI" sz="1200" dirty="0"/>
          </a:p>
          <a:p>
            <a:pPr lvl="2"/>
            <a:r>
              <a:rPr lang="fi-FI" sz="1200" dirty="0"/>
              <a:t>Liikuntapyörä: </a:t>
            </a:r>
            <a:r>
              <a:rPr lang="fi-FI" sz="1200" dirty="0">
                <a:hlinkClick r:id="rId5"/>
              </a:rPr>
              <a:t>https://selkakanava.fi/liikuntapyora</a:t>
            </a:r>
            <a:endParaRPr lang="fi-FI" sz="1200" dirty="0"/>
          </a:p>
          <a:p>
            <a:pPr lvl="1"/>
            <a:r>
              <a:rPr lang="fi-FI" sz="1200" dirty="0" err="1"/>
              <a:t>Youtubesta</a:t>
            </a:r>
            <a:r>
              <a:rPr lang="fi-FI" sz="1200" dirty="0"/>
              <a:t> löytyy seuraavilla hakusanoilla taukoliikuntaa:</a:t>
            </a:r>
          </a:p>
          <a:p>
            <a:pPr lvl="2"/>
            <a:r>
              <a:rPr lang="fi-FI" sz="1200" dirty="0" err="1"/>
              <a:t>Dance</a:t>
            </a:r>
            <a:r>
              <a:rPr lang="fi-FI" sz="1200" dirty="0"/>
              <a:t> and </a:t>
            </a:r>
            <a:r>
              <a:rPr lang="fi-FI" sz="1200" dirty="0" err="1"/>
              <a:t>Freeze</a:t>
            </a:r>
            <a:endParaRPr lang="fi-FI" sz="1200" dirty="0"/>
          </a:p>
          <a:p>
            <a:pPr lvl="2"/>
            <a:r>
              <a:rPr lang="fi-FI" sz="1200" dirty="0"/>
              <a:t>Danny Go!</a:t>
            </a:r>
          </a:p>
          <a:p>
            <a:pPr lvl="2"/>
            <a:r>
              <a:rPr lang="fi-FI" sz="1200" dirty="0"/>
              <a:t>DJ </a:t>
            </a:r>
            <a:r>
              <a:rPr lang="fi-FI" sz="1200" dirty="0" err="1"/>
              <a:t>Raphi</a:t>
            </a:r>
            <a:endParaRPr lang="fi-FI" sz="1200" dirty="0"/>
          </a:p>
          <a:p>
            <a:pPr lvl="2"/>
            <a:r>
              <a:rPr lang="fi-FI" sz="1200" dirty="0"/>
              <a:t>Level </a:t>
            </a:r>
            <a:r>
              <a:rPr lang="fi-FI" sz="1200" dirty="0" err="1"/>
              <a:t>up</a:t>
            </a:r>
            <a:r>
              <a:rPr lang="fi-FI" sz="1200" dirty="0"/>
              <a:t>-jumpat</a:t>
            </a:r>
          </a:p>
          <a:p>
            <a:pPr lvl="2"/>
            <a:r>
              <a:rPr lang="fi-FI" sz="1200" dirty="0" err="1"/>
              <a:t>Immersive</a:t>
            </a:r>
            <a:r>
              <a:rPr lang="fi-FI" sz="1200" dirty="0"/>
              <a:t> Interactive </a:t>
            </a:r>
            <a:r>
              <a:rPr lang="fi-FI" sz="1200" dirty="0" err="1"/>
              <a:t>Warm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endParaRPr lang="fi-FI" sz="1200" dirty="0"/>
          </a:p>
          <a:p>
            <a:pPr lvl="2"/>
            <a:r>
              <a:rPr lang="fi-FI" sz="1200" dirty="0"/>
              <a:t>Just </a:t>
            </a:r>
            <a:r>
              <a:rPr lang="fi-FI" sz="1200" dirty="0" err="1"/>
              <a:t>dance</a:t>
            </a:r>
            <a:endParaRPr lang="fi-FI" sz="1200" dirty="0"/>
          </a:p>
          <a:p>
            <a:pPr lvl="2"/>
            <a:r>
              <a:rPr lang="fi-FI" sz="1200" dirty="0" err="1"/>
              <a:t>Would</a:t>
            </a:r>
            <a:r>
              <a:rPr lang="fi-FI" sz="1200" dirty="0"/>
              <a:t> </a:t>
            </a:r>
            <a:r>
              <a:rPr lang="fi-FI" sz="1200" dirty="0" err="1"/>
              <a:t>you</a:t>
            </a:r>
            <a:r>
              <a:rPr lang="fi-FI" sz="1200" dirty="0"/>
              <a:t> </a:t>
            </a:r>
            <a:r>
              <a:rPr lang="fi-FI" sz="1200" dirty="0" err="1"/>
              <a:t>rather</a:t>
            </a:r>
            <a:r>
              <a:rPr lang="fi-FI" sz="1200" dirty="0"/>
              <a:t> </a:t>
            </a:r>
            <a:r>
              <a:rPr lang="fi-FI" sz="1200" dirty="0" err="1"/>
              <a:t>workout</a:t>
            </a:r>
            <a:endParaRPr lang="fi-FI" sz="1200" dirty="0"/>
          </a:p>
          <a:p>
            <a:pPr lvl="2"/>
            <a:r>
              <a:rPr lang="fi-FI" sz="1200" dirty="0"/>
              <a:t>Yoga </a:t>
            </a:r>
            <a:r>
              <a:rPr lang="fi-FI" sz="1200" dirty="0" err="1"/>
              <a:t>guppy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9089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4493906-DE15-5B9E-2AEA-F0E34FEC5C16}"/>
              </a:ext>
            </a:extLst>
          </p:cNvPr>
          <p:cNvSpPr/>
          <p:nvPr/>
        </p:nvSpPr>
        <p:spPr>
          <a:xfrm>
            <a:off x="7648789" y="2456450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CFDDAE9-9660-D1F6-30BF-D5FD22E6CF32}"/>
              </a:ext>
            </a:extLst>
          </p:cNvPr>
          <p:cNvSpPr/>
          <p:nvPr/>
        </p:nvSpPr>
        <p:spPr>
          <a:xfrm>
            <a:off x="4257226" y="2376622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3D3315-1267-FE50-D1EB-ACFE695B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5426"/>
            <a:ext cx="9890954" cy="715331"/>
          </a:xfrm>
        </p:spPr>
        <p:txBody>
          <a:bodyPr/>
          <a:lstStyle/>
          <a:p>
            <a:r>
              <a:rPr lang="fi-FI" sz="3200" dirty="0"/>
              <a:t>Materiaaleja Move-mittausten harjoitteluun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0FA29F68-0CF2-0864-DBDA-54BAD873B0C0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8463F7-4A22-D6D1-29C7-6005865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3" y="2610340"/>
            <a:ext cx="2134581" cy="2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DB4191A-4931-F457-10F4-BA3098D8A09E}"/>
              </a:ext>
            </a:extLst>
          </p:cNvPr>
          <p:cNvSpPr txBox="1"/>
          <p:nvPr/>
        </p:nvSpPr>
        <p:spPr>
          <a:xfrm>
            <a:off x="1450526" y="5058466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3"/>
              </a:rPr>
              <a:t>Move-treenit</a:t>
            </a:r>
            <a:endParaRPr lang="fi-FI" sz="1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41C742-E69B-A1BF-6123-20D79DE3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1" y="2610340"/>
            <a:ext cx="2134582" cy="21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87715D-BD96-930E-1920-E85A50160CCF}"/>
              </a:ext>
            </a:extLst>
          </p:cNvPr>
          <p:cNvSpPr txBox="1"/>
          <p:nvPr/>
        </p:nvSpPr>
        <p:spPr>
          <a:xfrm>
            <a:off x="4694021" y="5058465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5"/>
              </a:rPr>
              <a:t>Move-vinkkipankki</a:t>
            </a:r>
            <a:endParaRPr lang="fi-FI" sz="1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BE807B-AFB1-6AAB-188F-5149ACDD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13" y="2690165"/>
            <a:ext cx="2134583" cy="21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00D0A88-F406-0EF3-0EF8-28A9AC020D04}"/>
              </a:ext>
            </a:extLst>
          </p:cNvPr>
          <p:cNvSpPr txBox="1"/>
          <p:nvPr/>
        </p:nvSpPr>
        <p:spPr>
          <a:xfrm>
            <a:off x="8079972" y="505846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7"/>
              </a:rPr>
              <a:t>Liikkumishaasteita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677270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A6634-88B3-3BCD-D3BF-E7C8D19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Move</a:t>
            </a:r>
            <a:r>
              <a:rPr lang="fi-FI" dirty="0"/>
              <a:t>-vanhempainvideo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0C939D0-C89D-44A2-73CE-D36165FD1835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ADD219-F55A-AB28-37D8-6054ABFC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7" y="2804506"/>
            <a:ext cx="174625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630522B-933C-3B1A-2C83-72D2B0DED735}"/>
              </a:ext>
            </a:extLst>
          </p:cNvPr>
          <p:cNvSpPr txBox="1"/>
          <p:nvPr/>
        </p:nvSpPr>
        <p:spPr>
          <a:xfrm>
            <a:off x="4001550" y="3228945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hlinkClick r:id="rId3"/>
              </a:rPr>
              <a:t>Vanhemmille suunnattu video (kesto n. 3 min)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54781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A9003D-E5D1-793E-187C-76D6B33B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73" y="1675219"/>
            <a:ext cx="4624828" cy="3507563"/>
          </a:xfrm>
        </p:spPr>
        <p:txBody>
          <a:bodyPr wrap="square" anchor="ctr">
            <a:normAutofit/>
          </a:bodyPr>
          <a:lstStyle/>
          <a:p>
            <a:r>
              <a:rPr lang="fi-FI" sz="5400" dirty="0"/>
              <a:t>Ohjeet Move!-palautetuntiin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CFAC07-62A3-2DB2-4738-F81DB42D2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7415" y="1255621"/>
            <a:ext cx="5551760" cy="4346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1900" dirty="0"/>
              <a:t>Käykää yhdessä läpi </a:t>
            </a:r>
            <a:r>
              <a:rPr lang="fi-FI" sz="1900" dirty="0" err="1"/>
              <a:t>Move</a:t>
            </a:r>
            <a:r>
              <a:rPr lang="fi-FI" sz="1900" dirty="0"/>
              <a:t>!-tulokset.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900" dirty="0"/>
              <a:t>Ohessa materiaali tukemaan tulosten läpi käymistä.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900" dirty="0"/>
              <a:t>Valitkaa luokan kanssa yhdessä yksi ominaisuus, mitä haluatte yhdessä kehittää tietyn ajanjakson esim. 2 viikkoa tai kuukausi.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900" dirty="0"/>
              <a:t>Tässä materiaalissa on harjoituksia, joilla voitte kehittää ominaisuutta. Valitkaa yksi peli tai liikuntahaaste jaksolle. Tehkää yhteinen tekeminen näkyväksi.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900" dirty="0"/>
              <a:t>Pohtikaa jakson jälkeen yhdessä, onko ominaisuus kehittynyt.</a:t>
            </a:r>
          </a:p>
        </p:txBody>
      </p:sp>
    </p:spTree>
    <p:extLst>
      <p:ext uri="{BB962C8B-B14F-4D97-AF65-F5344CB8AC3E}">
        <p14:creationId xmlns:p14="http://schemas.microsoft.com/office/powerpoint/2010/main" val="26643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BD77B8-22DA-BF4E-831B-FCF6CE989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/>
              <a:t>Tulosten läpikäynti oppilaiden kanssa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420E83-9220-9E68-390E-6E72A9705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Jokaisella oma tuloslomake</a:t>
            </a:r>
          </a:p>
        </p:txBody>
      </p:sp>
    </p:spTree>
    <p:extLst>
      <p:ext uri="{BB962C8B-B14F-4D97-AF65-F5344CB8AC3E}">
        <p14:creationId xmlns:p14="http://schemas.microsoft.com/office/powerpoint/2010/main" val="350273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38708B-9ECB-D400-E591-E442638E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5" y="512711"/>
            <a:ext cx="9890954" cy="715331"/>
          </a:xfrm>
        </p:spPr>
        <p:txBody>
          <a:bodyPr/>
          <a:lstStyle/>
          <a:p>
            <a:r>
              <a:rPr lang="fi-FI" dirty="0"/>
              <a:t>Mitä hymynaamat tarkoittavat?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56C4F6AA-7C9C-1BF5-E477-693BC9BF7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62277"/>
              </p:ext>
            </p:extLst>
          </p:nvPr>
        </p:nvGraphicFramePr>
        <p:xfrm>
          <a:off x="1006025" y="1709435"/>
          <a:ext cx="10208075" cy="406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837">
                  <a:extLst>
                    <a:ext uri="{9D8B030D-6E8A-4147-A177-3AD203B41FA5}">
                      <a16:colId xmlns:a16="http://schemas.microsoft.com/office/drawing/2014/main" val="3497248370"/>
                    </a:ext>
                  </a:extLst>
                </a:gridCol>
                <a:gridCol w="7996238">
                  <a:extLst>
                    <a:ext uri="{9D8B030D-6E8A-4147-A177-3AD203B41FA5}">
                      <a16:colId xmlns:a16="http://schemas.microsoft.com/office/drawing/2014/main" val="877983174"/>
                    </a:ext>
                  </a:extLst>
                </a:gridCol>
              </a:tblGrid>
              <a:tr h="1351265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>
                          <a:solidFill>
                            <a:schemeClr val="tx1"/>
                          </a:solidFill>
                        </a:rPr>
                        <a:t>Fyysinen toimintakyky on hyvällä tasolla, jolloin päivittäiset toimet sujuvat helposti. Jatka samaan malliin!</a:t>
                      </a:r>
                      <a:endParaRPr lang="fi-FI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081071"/>
                  </a:ext>
                </a:extLst>
              </a:tr>
              <a:tr h="1357609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/>
                        <a:t>Fyysinen toimintakyky on kohtalaisella tasolla, jolloin päivittäiset toimet sujuvat. Pienellä lisäharjoittelulla jaksaminen ja hyvinvointi edistyvät.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148046"/>
                  </a:ext>
                </a:extLst>
              </a:tr>
              <a:tr h="1357609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/>
                        <a:t>Fyysinen toimintakyky tarvitsee harjoitusta. Pyri lisäämään liikuntaa arkisiin toimiin, esimerkiksi koulumatkoihin tai välitunteihin. Kokeile myös uusia aktiivisia vapaa-ajanviettotapoja ja liikuntamuotoja.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82556"/>
                  </a:ext>
                </a:extLst>
              </a:tr>
            </a:tbl>
          </a:graphicData>
        </a:graphic>
      </p:graphicFrame>
      <p:pic>
        <p:nvPicPr>
          <p:cNvPr id="11" name="Kuva 10">
            <a:extLst>
              <a:ext uri="{FF2B5EF4-FFF2-40B4-BE49-F238E27FC236}">
                <a16:creationId xmlns:a16="http://schemas.microsoft.com/office/drawing/2014/main" id="{8B477EF6-5FCF-8C29-578B-917DCCF0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17" y="1951885"/>
            <a:ext cx="1276419" cy="97007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39A424E-8903-D34E-622B-BC109A2D3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00" y="3206159"/>
            <a:ext cx="1171654" cy="97007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075D52E-711B-6FB1-A8C2-612A0982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00" y="4657630"/>
            <a:ext cx="1133858" cy="9700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0F3F5CF-6181-B224-8256-D74A49010F4C}"/>
              </a:ext>
            </a:extLst>
          </p:cNvPr>
          <p:cNvSpPr txBox="1"/>
          <p:nvPr/>
        </p:nvSpPr>
        <p:spPr>
          <a:xfrm>
            <a:off x="10972962" y="6581745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/>
              <a:t>Lähde: OPH 2026</a:t>
            </a:r>
          </a:p>
        </p:txBody>
      </p:sp>
    </p:spTree>
    <p:extLst>
      <p:ext uri="{BB962C8B-B14F-4D97-AF65-F5344CB8AC3E}">
        <p14:creationId xmlns:p14="http://schemas.microsoft.com/office/powerpoint/2010/main" val="109462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9E5990-539E-FBE3-F472-C3AEC233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78" y="181154"/>
            <a:ext cx="9890954" cy="715331"/>
          </a:xfrm>
        </p:spPr>
        <p:txBody>
          <a:bodyPr/>
          <a:lstStyle/>
          <a:p>
            <a:r>
              <a:rPr lang="fi-FI" sz="3600" dirty="0"/>
              <a:t>20 m viivajuoksu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C7D6B8-D3DB-8E0E-612D-192D6897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085" y="1261793"/>
            <a:ext cx="10907772" cy="3857844"/>
          </a:xfrm>
        </p:spPr>
        <p:txBody>
          <a:bodyPr/>
          <a:lstStyle/>
          <a:p>
            <a:r>
              <a:rPr lang="fi-FI" sz="2000" dirty="0"/>
              <a:t>Kestävyys on kivijalka, jonka varaan fyysinen toimintakyky rakentuu.</a:t>
            </a:r>
          </a:p>
          <a:p>
            <a:r>
              <a:rPr lang="fi-FI" sz="2000" dirty="0"/>
              <a:t>Hyvä kestävyyskunto:</a:t>
            </a:r>
          </a:p>
          <a:p>
            <a:pPr lvl="1"/>
            <a:r>
              <a:rPr lang="fi-FI" dirty="0"/>
              <a:t>toimii pohjana kaikelle liikkumiselle</a:t>
            </a:r>
          </a:p>
          <a:p>
            <a:pPr lvl="1"/>
            <a:r>
              <a:rPr lang="fi-FI" dirty="0"/>
              <a:t>edistää jaksamista koulupäivän aikana ja vapaa-ajalla (mm. koulurepun kantaminen, portaiden kulkeminen)</a:t>
            </a:r>
          </a:p>
          <a:p>
            <a:pPr lvl="1"/>
            <a:r>
              <a:rPr lang="fi-FI" dirty="0"/>
              <a:t>mahdollistaa osallistumisen liikunnallisiin peleihin ja leikkeihin</a:t>
            </a:r>
          </a:p>
          <a:p>
            <a:r>
              <a:rPr lang="fi-FI" sz="2000" dirty="0"/>
              <a:t>Kestävyyttä voi kehittää esimerkiksi:</a:t>
            </a:r>
          </a:p>
          <a:p>
            <a:pPr lvl="1"/>
            <a:r>
              <a:rPr lang="fi-FI" dirty="0"/>
              <a:t>kävelemällä ja pyöräilemällä kouluun</a:t>
            </a:r>
          </a:p>
          <a:p>
            <a:pPr lvl="1"/>
            <a:r>
              <a:rPr lang="fi-FI" dirty="0"/>
              <a:t>käyttämällä portaita hissin sijaan</a:t>
            </a:r>
          </a:p>
          <a:p>
            <a:pPr lvl="1"/>
            <a:r>
              <a:rPr lang="fi-FI" dirty="0"/>
              <a:t>käymällä retkeilemässä </a:t>
            </a:r>
          </a:p>
          <a:p>
            <a:pPr lvl="1"/>
            <a:r>
              <a:rPr lang="fi-FI" dirty="0"/>
              <a:t>leikkimällä ja pelaamalla pallopelejä ulkona</a:t>
            </a:r>
          </a:p>
          <a:p>
            <a:pPr lvl="1"/>
            <a:r>
              <a:rPr lang="fi-FI" dirty="0"/>
              <a:t>monissa liikuntalajeissa</a:t>
            </a:r>
          </a:p>
          <a:p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87F95FC-9C8D-2D52-DA37-5D15F2B3688C}"/>
              </a:ext>
            </a:extLst>
          </p:cNvPr>
          <p:cNvSpPr txBox="1"/>
          <p:nvPr/>
        </p:nvSpPr>
        <p:spPr>
          <a:xfrm>
            <a:off x="10972962" y="6581745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/>
              <a:t>Lähde: OPH 2026</a:t>
            </a:r>
          </a:p>
        </p:txBody>
      </p:sp>
    </p:spTree>
    <p:extLst>
      <p:ext uri="{BB962C8B-B14F-4D97-AF65-F5344CB8AC3E}">
        <p14:creationId xmlns:p14="http://schemas.microsoft.com/office/powerpoint/2010/main" val="14278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2CC5FA-4AB3-BEFD-DB85-80398EAB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5" y="580101"/>
            <a:ext cx="9647931" cy="715331"/>
          </a:xfrm>
        </p:spPr>
        <p:txBody>
          <a:bodyPr/>
          <a:lstStyle/>
          <a:p>
            <a:r>
              <a:rPr lang="fi-FI" sz="3600" dirty="0"/>
              <a:t>5-loikka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33D3EF-E2B8-B6BB-48CE-982CFBF7C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17" y="1756786"/>
            <a:ext cx="10591547" cy="3857844"/>
          </a:xfrm>
        </p:spPr>
        <p:txBody>
          <a:bodyPr/>
          <a:lstStyle/>
          <a:p>
            <a:r>
              <a:rPr lang="fi-FI" sz="2000" dirty="0"/>
              <a:t>Kun hyppytaidot ja kimmoisuus kehittyvät, myös luusto ja lihakset vahvistuvat sekä tasapaino kehittyy. </a:t>
            </a:r>
          </a:p>
          <a:p>
            <a:r>
              <a:rPr lang="fi-FI" sz="2000" dirty="0"/>
              <a:t>Hyppytaitoja ja kimmoisuutta tarvitaan erilaisissa peleissä tai välituntipuuhissa ja ne auttavat selviytymään horjahduksista esimerkiksi talvella liukkaalla. </a:t>
            </a:r>
          </a:p>
          <a:p>
            <a:r>
              <a:rPr lang="fi-FI" sz="2000" dirty="0"/>
              <a:t>Voit kehittää näitä ominaisuuksia esimerkiksi pallopelien, parkourin avulla, hyppimällä ruutua tai narua.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C69A061-876D-160A-E6DA-95D9F0A7678A}"/>
              </a:ext>
            </a:extLst>
          </p:cNvPr>
          <p:cNvSpPr txBox="1"/>
          <p:nvPr/>
        </p:nvSpPr>
        <p:spPr>
          <a:xfrm>
            <a:off x="10972962" y="6581745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/>
              <a:t>Lähde: OPH 2026</a:t>
            </a:r>
          </a:p>
        </p:txBody>
      </p:sp>
    </p:spTree>
    <p:extLst>
      <p:ext uri="{BB962C8B-B14F-4D97-AF65-F5344CB8AC3E}">
        <p14:creationId xmlns:p14="http://schemas.microsoft.com/office/powerpoint/2010/main" val="270810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2B41A7-F28B-235A-2B75-D22851F6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07" y="697903"/>
            <a:ext cx="9890954" cy="715331"/>
          </a:xfrm>
        </p:spPr>
        <p:txBody>
          <a:bodyPr/>
          <a:lstStyle/>
          <a:p>
            <a:r>
              <a:rPr lang="fi-FI" sz="3600" dirty="0"/>
              <a:t>Heitto-kiinniotto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71255E-9319-BA6C-EC68-4FBD7026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507" y="1937704"/>
            <a:ext cx="11057017" cy="2194272"/>
          </a:xfrm>
        </p:spPr>
        <p:txBody>
          <a:bodyPr/>
          <a:lstStyle/>
          <a:p>
            <a:r>
              <a:rPr lang="fi-FI" sz="2000" dirty="0"/>
              <a:t>Hyvät välineen käsittelytaidot:</a:t>
            </a:r>
          </a:p>
          <a:p>
            <a:pPr lvl="1"/>
            <a:r>
              <a:rPr lang="fi-FI" dirty="0"/>
              <a:t>mahdollistavat osallistumisen liikunnallisiin peleihin ja leikkeihin</a:t>
            </a:r>
          </a:p>
          <a:p>
            <a:pPr lvl="1"/>
            <a:r>
              <a:rPr lang="fi-FI" dirty="0"/>
              <a:t>luovat pohjan monipuolisten lajitaitojen kehittymiselle</a:t>
            </a:r>
          </a:p>
          <a:p>
            <a:pPr lvl="1"/>
            <a:r>
              <a:rPr lang="fi-FI" dirty="0"/>
              <a:t>Tiesitkö, että kirjoittaminen, piirtäminen ja käsitöiden tekeminen kohenevat, kun välineenkäsittelytaitosi kehittyvät? </a:t>
            </a:r>
          </a:p>
          <a:p>
            <a:r>
              <a:rPr lang="fi-FI" sz="2000" dirty="0"/>
              <a:t>Käsittely- ja havaintomotorisia taitojasi voit parantaa esimerkiksi pelaamalla pallopelejä, kuten koppipalloa tai pesäpalloa, tai heittämällä frisbeegolfia.</a:t>
            </a:r>
          </a:p>
          <a:p>
            <a:r>
              <a:rPr lang="fi-FI" sz="2000" dirty="0"/>
              <a:t>Vaihtelemalla palloa kehität monipuolisesti heittotaitojasi.</a:t>
            </a:r>
          </a:p>
          <a:p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2AD5487-1702-0E1B-3C49-E20ED989C06C}"/>
              </a:ext>
            </a:extLst>
          </p:cNvPr>
          <p:cNvSpPr txBox="1"/>
          <p:nvPr/>
        </p:nvSpPr>
        <p:spPr>
          <a:xfrm>
            <a:off x="10972962" y="6581745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/>
              <a:t>Lähde: OPH 2026</a:t>
            </a:r>
          </a:p>
        </p:txBody>
      </p:sp>
    </p:spTree>
    <p:extLst>
      <p:ext uri="{BB962C8B-B14F-4D97-AF65-F5344CB8AC3E}">
        <p14:creationId xmlns:p14="http://schemas.microsoft.com/office/powerpoint/2010/main" val="91987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9D10BB-5235-8B52-ADB2-3A573A16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93" y="525954"/>
            <a:ext cx="9890954" cy="715331"/>
          </a:xfrm>
        </p:spPr>
        <p:txBody>
          <a:bodyPr/>
          <a:lstStyle/>
          <a:p>
            <a:r>
              <a:rPr lang="fi-FI" sz="3600" dirty="0"/>
              <a:t>Ylävartalon kohotus ja etunojapunnerrus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F59267-9749-D9E0-48DB-22927D5E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593" y="1758871"/>
            <a:ext cx="10163787" cy="3857844"/>
          </a:xfrm>
        </p:spPr>
        <p:txBody>
          <a:bodyPr/>
          <a:lstStyle/>
          <a:p>
            <a:r>
              <a:rPr lang="fi-FI" sz="2000" dirty="0"/>
              <a:t>Hyvä lihaskunto:</a:t>
            </a:r>
          </a:p>
          <a:p>
            <a:pPr lvl="1"/>
            <a:r>
              <a:rPr lang="fi-FI" dirty="0"/>
              <a:t>auttaa kaikessa liikkumisessa ja kehon asentojen hallinnassa. Parantaa ryhtiä ja auttaa istumaan ilman kipuja.</a:t>
            </a:r>
          </a:p>
          <a:p>
            <a:pPr lvl="1"/>
            <a:r>
              <a:rPr lang="fi-FI" dirty="0"/>
              <a:t>helpottaa painavien tavaroiden, kuten koulurepun ja harrastusvälineiden nostamista ja kantamista</a:t>
            </a:r>
          </a:p>
          <a:p>
            <a:pPr lvl="1"/>
            <a:r>
              <a:rPr lang="fi-FI" dirty="0"/>
              <a:t>ennaltaehkäisee tapaturmia, kuten liukastumisia.  </a:t>
            </a:r>
          </a:p>
          <a:p>
            <a:r>
              <a:rPr lang="fi-FI" sz="2000" dirty="0"/>
              <a:t>Voit kehittää lihaskuntoa esimerkiksi tanssimalla, budo- ja kamppailulajeissa, telinevoimistelussa, kiipeilyssä, hiihtämisessä, kotona tai salilla voimistellen, osallistumalla kodin pihatöihin esim. haravointiin tai lumitöihin, valitsemalla hissin sijaan portaat.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FB9E49E-E8A2-8415-9F54-708AAFA523BC}"/>
              </a:ext>
            </a:extLst>
          </p:cNvPr>
          <p:cNvSpPr txBox="1"/>
          <p:nvPr/>
        </p:nvSpPr>
        <p:spPr>
          <a:xfrm>
            <a:off x="10763412" y="655830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Lähde: OPH 2026</a:t>
            </a:r>
          </a:p>
        </p:txBody>
      </p:sp>
    </p:spTree>
    <p:extLst>
      <p:ext uri="{BB962C8B-B14F-4D97-AF65-F5344CB8AC3E}">
        <p14:creationId xmlns:p14="http://schemas.microsoft.com/office/powerpoint/2010/main" val="1738218365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1_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21E502B73EC48B7C481B02707A95D" ma:contentTypeVersion="6" ma:contentTypeDescription="Create a new document." ma:contentTypeScope="" ma:versionID="251c8c23a969e0e4c9ea579813427387">
  <xsd:schema xmlns:xsd="http://www.w3.org/2001/XMLSchema" xmlns:xs="http://www.w3.org/2001/XMLSchema" xmlns:p="http://schemas.microsoft.com/office/2006/metadata/properties" xmlns:ns2="1a834da9-6c01-4b0d-9854-214ab0844664" xmlns:ns3="3e128f30-cef5-496e-8ae1-acf69bdb7a7e" targetNamespace="http://schemas.microsoft.com/office/2006/metadata/properties" ma:root="true" ma:fieldsID="00a3a15e56b54826d1d7b43cfecc91da" ns2:_="" ns3:_="">
    <xsd:import namespace="1a834da9-6c01-4b0d-9854-214ab0844664"/>
    <xsd:import namespace="3e128f30-cef5-496e-8ae1-acf69bdb7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34da9-6c01-4b0d-9854-214ab0844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8f30-cef5-496e-8ae1-acf69bdb7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30E45-4219-4191-B47D-7A46637DD451}">
  <ds:schemaRefs>
    <ds:schemaRef ds:uri="http://purl.org/dc/terms/"/>
    <ds:schemaRef ds:uri="1a834da9-6c01-4b0d-9854-214ab084466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e128f30-cef5-496e-8ae1-acf69bdb7a7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1BEEA7-9FE3-4AF7-9243-C46B5DE08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DD6B4-C39F-4D77-B21E-226CAB6D1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34da9-6c01-4b0d-9854-214ab0844664"/>
    <ds:schemaRef ds:uri="3e128f30-cef5-496e-8ae1-acf69bdb7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kaupungin pohja</Template>
  <TotalTime>21887</TotalTime>
  <Words>1553</Words>
  <Application>Microsoft Office PowerPoint</Application>
  <PresentationFormat>Laajakuva</PresentationFormat>
  <Paragraphs>212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Grande</vt:lpstr>
      <vt:lpstr>Wingdings</vt:lpstr>
      <vt:lpstr>Turun kaupunki perustyyli</vt:lpstr>
      <vt:lpstr>Turun kaupunki erikoisdiat</vt:lpstr>
      <vt:lpstr>1_Turun kaupunki erikoisdiat</vt:lpstr>
      <vt:lpstr>Move!-palautetunti</vt:lpstr>
      <vt:lpstr>Move!-palautetunnin tavoitteet</vt:lpstr>
      <vt:lpstr>Ohjeet Move!-palautetuntiin</vt:lpstr>
      <vt:lpstr>Tulosten läpikäynti oppilaiden kanssa</vt:lpstr>
      <vt:lpstr>Mitä hymynaamat tarkoittavat?</vt:lpstr>
      <vt:lpstr>20 m viivajuoksu</vt:lpstr>
      <vt:lpstr>5-loikka</vt:lpstr>
      <vt:lpstr>Heitto-kiinniotto</vt:lpstr>
      <vt:lpstr>Ylävartalon kohotus ja etunojapunnerrus</vt:lpstr>
      <vt:lpstr>Liikkuvuus</vt:lpstr>
      <vt:lpstr>Yhteinen tavoite</vt:lpstr>
      <vt:lpstr>Tavoitteena kestävyyden kehittäminen Valitkaa yksi seuraavista vaihtoehdoista:</vt:lpstr>
      <vt:lpstr>Tavoitteena hyppytaitojen ja kimmoisuuden kehittäminen Valitkaa yksi seuraavista vaihtoehdoista:</vt:lpstr>
      <vt:lpstr>Tavoitteena kehittää heitto-kiinniottotaitoja Valitkaa yksi seuraavista vaihtoehdoista:</vt:lpstr>
      <vt:lpstr>Tavoitteena kehittää lihaskuntoa Valitkaa yksi seuraavista vaihtoehdoista:</vt:lpstr>
      <vt:lpstr>Tavoitteena kehittää liikkuvuutta Valitkaa yksi seuraavista vaihtoehdoista:</vt:lpstr>
      <vt:lpstr>Miten tehdä yhteinen tekeminen näkyväksi? Kun yhteisen tekemisen tulokset ovat konkreettisesti nähtävillä, motivaatio kasvaa ja yhteishenki vahvistuu.</vt:lpstr>
      <vt:lpstr>Muut materiaalit Voit halutessasi ottaa näitä mukaan tunnille oman valintasi mukaan</vt:lpstr>
      <vt:lpstr>Arkiliikkumisen kaveribingo</vt:lpstr>
      <vt:lpstr>Move-mittaukset ja fyysinen toimintakyky</vt:lpstr>
      <vt:lpstr>Taukoliikunta</vt:lpstr>
      <vt:lpstr>Materiaaleja Move-mittausten harjoitteluun</vt:lpstr>
      <vt:lpstr>Move-vanhempainvideo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Viberg Tuulia</dc:creator>
  <cp:lastModifiedBy>Viberg Tuulia</cp:lastModifiedBy>
  <cp:revision>358</cp:revision>
  <cp:lastPrinted>2015-03-30T13:04:50Z</cp:lastPrinted>
  <dcterms:created xsi:type="dcterms:W3CDTF">2025-06-04T11:54:00Z</dcterms:created>
  <dcterms:modified xsi:type="dcterms:W3CDTF">2026-06-10T08:32:03Z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0x010100DA421E502B73EC48B7C481B02707A95D</vt:lpwstr>
  </property>
  <property fmtid="{D5CDD505-2E9C-101B-9397-08002B2CF9AE}" pid="3" name="MediaServiceImageTags">
    <vt:lpwstr/>
  </property>
</Properties>
</file>