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52" r:id="rId5"/>
    <p:sldMasterId id="2147483918" r:id="rId6"/>
  </p:sldMasterIdLst>
  <p:notesMasterIdLst>
    <p:notesMasterId r:id="rId19"/>
  </p:notesMasterIdLst>
  <p:handoutMasterIdLst>
    <p:handoutMasterId r:id="rId20"/>
  </p:handoutMasterIdLst>
  <p:sldIdLst>
    <p:sldId id="2147475084" r:id="rId7"/>
    <p:sldId id="2147475086" r:id="rId8"/>
    <p:sldId id="470" r:id="rId9"/>
    <p:sldId id="2147475089" r:id="rId10"/>
    <p:sldId id="2147475087" r:id="rId11"/>
    <p:sldId id="2147475073" r:id="rId12"/>
    <p:sldId id="2147475088" r:id="rId13"/>
    <p:sldId id="2147475092" r:id="rId14"/>
    <p:sldId id="2147475093" r:id="rId15"/>
    <p:sldId id="2147475094" r:id="rId16"/>
    <p:sldId id="2147475103" r:id="rId17"/>
    <p:sldId id="2147475104" r:id="rId18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1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pos="1153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B1"/>
    <a:srgbClr val="BFE6F6"/>
    <a:srgbClr val="851843"/>
    <a:srgbClr val="F1F2F5"/>
    <a:srgbClr val="D6D6FF"/>
    <a:srgbClr val="EDEEF3"/>
    <a:srgbClr val="404040"/>
    <a:srgbClr val="000000"/>
    <a:srgbClr val="EAEA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83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948"/>
        <p:guide orient="horz" pos="319"/>
        <p:guide orient="horz" pos="3711"/>
        <p:guide orient="horz" pos="1368"/>
        <p:guide pos="1153"/>
        <p:guide pos="7055"/>
        <p:guide pos="3839"/>
        <p:guide pos="7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erg Tuulia" userId="ab489640-b12c-4d76-b3ca-62858c54887f" providerId="ADAL" clId="{2CE95324-3B23-4D3F-8535-137B3A97A42A}"/>
    <pc:docChg chg="delSld modSld sldOrd">
      <pc:chgData name="Viberg Tuulia" userId="ab489640-b12c-4d76-b3ca-62858c54887f" providerId="ADAL" clId="{2CE95324-3B23-4D3F-8535-137B3A97A42A}" dt="2026-06-02T12:26:36.897" v="31" actId="47"/>
      <pc:docMkLst>
        <pc:docMk/>
      </pc:docMkLst>
      <pc:sldChg chg="del">
        <pc:chgData name="Viberg Tuulia" userId="ab489640-b12c-4d76-b3ca-62858c54887f" providerId="ADAL" clId="{2CE95324-3B23-4D3F-8535-137B3A97A42A}" dt="2026-06-02T12:26:06.885" v="0" actId="47"/>
        <pc:sldMkLst>
          <pc:docMk/>
          <pc:sldMk cId="3176004336" sldId="2147475075"/>
        </pc:sldMkLst>
      </pc:sldChg>
      <pc:sldChg chg="del">
        <pc:chgData name="Viberg Tuulia" userId="ab489640-b12c-4d76-b3ca-62858c54887f" providerId="ADAL" clId="{2CE95324-3B23-4D3F-8535-137B3A97A42A}" dt="2026-06-02T12:26:06.885" v="0" actId="47"/>
        <pc:sldMkLst>
          <pc:docMk/>
          <pc:sldMk cId="2229244411" sldId="2147475077"/>
        </pc:sldMkLst>
      </pc:sldChg>
      <pc:sldChg chg="del">
        <pc:chgData name="Viberg Tuulia" userId="ab489640-b12c-4d76-b3ca-62858c54887f" providerId="ADAL" clId="{2CE95324-3B23-4D3F-8535-137B3A97A42A}" dt="2026-06-02T12:26:06.885" v="0" actId="47"/>
        <pc:sldMkLst>
          <pc:docMk/>
          <pc:sldMk cId="3851996727" sldId="2147475078"/>
        </pc:sldMkLst>
      </pc:sldChg>
      <pc:sldChg chg="del">
        <pc:chgData name="Viberg Tuulia" userId="ab489640-b12c-4d76-b3ca-62858c54887f" providerId="ADAL" clId="{2CE95324-3B23-4D3F-8535-137B3A97A42A}" dt="2026-06-02T12:26:06.885" v="0" actId="47"/>
        <pc:sldMkLst>
          <pc:docMk/>
          <pc:sldMk cId="3656449156" sldId="2147475079"/>
        </pc:sldMkLst>
      </pc:sldChg>
      <pc:sldChg chg="del">
        <pc:chgData name="Viberg Tuulia" userId="ab489640-b12c-4d76-b3ca-62858c54887f" providerId="ADAL" clId="{2CE95324-3B23-4D3F-8535-137B3A97A42A}" dt="2026-06-02T12:26:06.885" v="0" actId="47"/>
        <pc:sldMkLst>
          <pc:docMk/>
          <pc:sldMk cId="685113295" sldId="2147475082"/>
        </pc:sldMkLst>
      </pc:sldChg>
      <pc:sldChg chg="del">
        <pc:chgData name="Viberg Tuulia" userId="ab489640-b12c-4d76-b3ca-62858c54887f" providerId="ADAL" clId="{2CE95324-3B23-4D3F-8535-137B3A97A42A}" dt="2026-06-02T12:26:06.885" v="0" actId="47"/>
        <pc:sldMkLst>
          <pc:docMk/>
          <pc:sldMk cId="4159326454" sldId="2147475083"/>
        </pc:sldMkLst>
      </pc:sldChg>
      <pc:sldChg chg="modSp mod ord">
        <pc:chgData name="Viberg Tuulia" userId="ab489640-b12c-4d76-b3ca-62858c54887f" providerId="ADAL" clId="{2CE95324-3B23-4D3F-8535-137B3A97A42A}" dt="2026-06-02T12:26:34.687" v="30" actId="6549"/>
        <pc:sldMkLst>
          <pc:docMk/>
          <pc:sldMk cId="2159088331" sldId="2147475088"/>
        </pc:sldMkLst>
        <pc:spChg chg="mod">
          <ac:chgData name="Viberg Tuulia" userId="ab489640-b12c-4d76-b3ca-62858c54887f" providerId="ADAL" clId="{2CE95324-3B23-4D3F-8535-137B3A97A42A}" dt="2026-06-02T12:26:34.687" v="30" actId="6549"/>
          <ac:spMkLst>
            <pc:docMk/>
            <pc:sldMk cId="2159088331" sldId="2147475088"/>
            <ac:spMk id="2" creationId="{44617777-CBDA-9033-54A4-F49877C5B66A}"/>
          </ac:spMkLst>
        </pc:spChg>
      </pc:sldChg>
      <pc:sldChg chg="del">
        <pc:chgData name="Viberg Tuulia" userId="ab489640-b12c-4d76-b3ca-62858c54887f" providerId="ADAL" clId="{2CE95324-3B23-4D3F-8535-137B3A97A42A}" dt="2026-06-02T12:26:06.885" v="0" actId="47"/>
        <pc:sldMkLst>
          <pc:docMk/>
          <pc:sldMk cId="1736207465" sldId="2147475090"/>
        </pc:sldMkLst>
      </pc:sldChg>
      <pc:sldChg chg="del">
        <pc:chgData name="Viberg Tuulia" userId="ab489640-b12c-4d76-b3ca-62858c54887f" providerId="ADAL" clId="{2CE95324-3B23-4D3F-8535-137B3A97A42A}" dt="2026-06-02T12:26:36.897" v="31" actId="47"/>
        <pc:sldMkLst>
          <pc:docMk/>
          <pc:sldMk cId="2733511435" sldId="21474750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6/2/2026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78F42-7F9A-4504-974A-04618EA02151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4533-E5B4-4320-8716-C922D11DF1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6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4533-E5B4-4320-8716-C922D11DF12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90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aareva kuva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  <a:br>
              <a:rPr lang="fi-FI"/>
            </a:br>
            <a:br>
              <a:rPr lang="fi-FI"/>
            </a:br>
            <a:r>
              <a:rPr lang="fi-FI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</a:t>
            </a:r>
            <a:br>
              <a:rPr lang="fi-FI"/>
            </a:br>
            <a:r>
              <a:rPr lang="fi-FI"/>
              <a:t>Kuvat 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4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277411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1</a:t>
            </a:r>
            <a:endParaRPr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2</a:t>
            </a:r>
            <a:endParaRPr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3</a:t>
            </a:r>
            <a:endParaRPr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4</a:t>
            </a:r>
            <a:endParaRPr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066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0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74196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Aikajana</a:t>
            </a:r>
            <a:endParaRPr lang="fi-FI" noProof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2626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Taulukko</a:t>
            </a:r>
            <a:endParaRPr lang="fi-FI" noProof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19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/>
              <a:t>Lainaus</a:t>
            </a:r>
            <a:br>
              <a:rPr lang="fi-FI"/>
            </a:br>
            <a:r>
              <a:rPr lang="fi-FI"/>
              <a:t>kahdella rivillä”</a:t>
            </a:r>
            <a:endParaRPr lang="en-US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4475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1385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</a:t>
            </a:r>
            <a:br>
              <a:rPr lang="fi-FI"/>
            </a:br>
            <a:r>
              <a:rPr lang="fi-FI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2838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</a:t>
            </a:r>
            <a:br>
              <a:rPr lang="fi-FI"/>
            </a:br>
            <a:r>
              <a:rPr lang="fi-FI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416375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5416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302099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Kuvateksti väritaustalla. </a:t>
            </a:r>
            <a:br>
              <a:rPr lang="fi-FI"/>
            </a:br>
            <a:r>
              <a:rPr lang="fi-FI"/>
              <a:t>Voit rajata kuvan korkeutta jos kuvateksti on pitkä. (Kuvan muoto &gt; Rajaa) </a:t>
            </a:r>
            <a:br>
              <a:rPr lang="fi-FI"/>
            </a:br>
            <a:r>
              <a:rPr lang="fi-FI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449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slogania napsauttamalla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Esiintyjän nimi</a:t>
            </a:r>
            <a:endParaRPr lang="en-US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Titteli</a:t>
            </a:r>
            <a:endParaRPr lang="en-US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Tietoja esiintyjästä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esiintyjän kuva: </a:t>
            </a:r>
            <a:br>
              <a:rPr lang="fi-FI"/>
            </a:br>
            <a:r>
              <a:rPr lang="fi-FI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0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5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2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väliotsikkoa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4" r:id="rId2"/>
    <p:sldLayoutId id="2147483782" r:id="rId3"/>
    <p:sldLayoutId id="2147483809" r:id="rId4"/>
    <p:sldLayoutId id="2147483833" r:id="rId5"/>
    <p:sldLayoutId id="2147483830" r:id="rId6"/>
    <p:sldLayoutId id="2147483836" r:id="rId7"/>
    <p:sldLayoutId id="2147483746" r:id="rId8"/>
    <p:sldLayoutId id="2147483815" r:id="rId9"/>
    <p:sldLayoutId id="2147483706" r:id="rId10"/>
    <p:sldLayoutId id="2147483843" r:id="rId11"/>
    <p:sldLayoutId id="2147483841" r:id="rId12"/>
    <p:sldLayoutId id="2147483734" r:id="rId13"/>
    <p:sldLayoutId id="2147483743" r:id="rId14"/>
    <p:sldLayoutId id="2147483732" r:id="rId15"/>
    <p:sldLayoutId id="2147483733" r:id="rId16"/>
    <p:sldLayoutId id="2147483744" r:id="rId17"/>
    <p:sldLayoutId id="2147483738" r:id="rId18"/>
    <p:sldLayoutId id="2147483764" r:id="rId19"/>
    <p:sldLayoutId id="2147483810" r:id="rId20"/>
    <p:sldLayoutId id="2147483749" r:id="rId21"/>
    <p:sldLayoutId id="2147483737" r:id="rId22"/>
    <p:sldLayoutId id="2147483736" r:id="rId23"/>
    <p:sldLayoutId id="2147483745" r:id="rId24"/>
    <p:sldLayoutId id="2147483709" r:id="rId25"/>
    <p:sldLayoutId id="2147483688" r:id="rId26"/>
    <p:sldLayoutId id="2147483916" r:id="rId27"/>
    <p:sldLayoutId id="2147483716" r:id="rId28"/>
    <p:sldLayoutId id="2147483904" r:id="rId29"/>
    <p:sldLayoutId id="2147483889" r:id="rId30"/>
    <p:sldLayoutId id="2147483914" r:id="rId31"/>
    <p:sldLayoutId id="2147483915" r:id="rId32"/>
    <p:sldLayoutId id="2147483893" r:id="rId33"/>
    <p:sldLayoutId id="2147483899" r:id="rId34"/>
    <p:sldLayoutId id="2147483897" r:id="rId35"/>
    <p:sldLayoutId id="2147483905" r:id="rId36"/>
    <p:sldLayoutId id="2147483906" r:id="rId37"/>
    <p:sldLayoutId id="2147483902" r:id="rId38"/>
    <p:sldLayoutId id="2147483726" r:id="rId39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13" r:id="rId2"/>
    <p:sldLayoutId id="2147483912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akanava.fi/voimapaussi" TargetMode="External"/><Relationship Id="rId2" Type="http://schemas.openxmlformats.org/officeDocument/2006/relationships/hyperlink" Target="https://blog.edu.turku.fi/potkuri/pulssihetket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elkakanava.fi/liikuntapyora" TargetMode="External"/><Relationship Id="rId4" Type="http://schemas.openxmlformats.org/officeDocument/2006/relationships/hyperlink" Target="https://selkakanava.fi/paivan-taukojumpp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rvekoululainen.fi/opetusmateriaalit/tyokaluja-teemoittain/move-treenit/" TargetMode="External"/><Relationship Id="rId7" Type="http://schemas.openxmlformats.org/officeDocument/2006/relationships/hyperlink" Target="https://www.youtube.com/@turunliikkuvakoulu8043/video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@Vinkkipankki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9Zh8xwJYc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wp-content/uploads/2022/02/Kouluikaisten-liikkumissuositus-2021.pdf" TargetMode="External"/><Relationship Id="rId2" Type="http://schemas.openxmlformats.org/officeDocument/2006/relationships/hyperlink" Target="https://www.youtube.com/watch?v=4OiKD9s_xHc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lideshare.net/slideshow/x-breikkitekoliikunta/45922416#1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6FD661CB-290D-719C-32C8-E6F31C1F43A2}"/>
              </a:ext>
            </a:extLst>
          </p:cNvPr>
          <p:cNvSpPr/>
          <p:nvPr/>
        </p:nvSpPr>
        <p:spPr>
          <a:xfrm>
            <a:off x="9230264" y="86264"/>
            <a:ext cx="1880558" cy="18299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DF34E7-39C3-6A08-AF84-4993525E2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/>
              <a:t>Move!-mittauksiin valmistautuminen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E5DA84-1E1F-0D78-A92F-028BD0711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 luokan oppilaille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890DE5D-AE53-7E0F-1014-B411123E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30" y="484892"/>
            <a:ext cx="1268822" cy="10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1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49EDD-AD1C-6C8F-B339-18BE098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280567"/>
            <a:ext cx="9890954" cy="715331"/>
          </a:xfrm>
        </p:spPr>
        <p:txBody>
          <a:bodyPr/>
          <a:lstStyle/>
          <a:p>
            <a:r>
              <a:rPr lang="fi-FI" dirty="0"/>
              <a:t>Taukoliikunta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 txBox="1">
            <a:spLocks/>
          </p:cNvSpPr>
          <p:nvPr/>
        </p:nvSpPr>
        <p:spPr>
          <a:xfrm>
            <a:off x="619372" y="1266432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965" indent="-263993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Lucida Grande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51971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31959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1947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Tauottaminen auttaa, koska keskittyminen pysyy parempana ja oppiminen helpottuu.</a:t>
            </a:r>
          </a:p>
          <a:p>
            <a:r>
              <a:rPr lang="fi-FI" sz="1200" dirty="0"/>
              <a:t>Taukoliikuntaesimerkkejä:</a:t>
            </a:r>
          </a:p>
          <a:p>
            <a:pPr lvl="1"/>
            <a:r>
              <a:rPr lang="fi-FI" sz="1200" dirty="0"/>
              <a:t>Pulssihetki-taukoliikunta: </a:t>
            </a:r>
            <a:r>
              <a:rPr lang="fi-FI" sz="1200" dirty="0">
                <a:hlinkClick r:id="rId2"/>
              </a:rPr>
              <a:t>https://blog.edu.turku.fi/potkuri/pulssihetket/</a:t>
            </a:r>
            <a:endParaRPr lang="fi-FI" sz="1200" dirty="0"/>
          </a:p>
          <a:p>
            <a:pPr lvl="1"/>
            <a:r>
              <a:rPr lang="fi-FI" sz="1200" dirty="0"/>
              <a:t>Pelillisiä taukojumppia Selkäkanavan sivuilla:</a:t>
            </a:r>
          </a:p>
          <a:p>
            <a:pPr lvl="2"/>
            <a:r>
              <a:rPr lang="fi-FI" sz="1200" dirty="0"/>
              <a:t>Voimapaussi: </a:t>
            </a:r>
            <a:r>
              <a:rPr lang="fi-FI" sz="1200" dirty="0">
                <a:hlinkClick r:id="rId3"/>
              </a:rPr>
              <a:t>https://selkakanava.fi/voimapaussi</a:t>
            </a:r>
            <a:endParaRPr lang="fi-FI" sz="1200" dirty="0"/>
          </a:p>
          <a:p>
            <a:pPr lvl="2"/>
            <a:r>
              <a:rPr lang="fi-FI" sz="1200" dirty="0"/>
              <a:t>Päivän taukojumppa: </a:t>
            </a:r>
            <a:r>
              <a:rPr lang="fi-FI" sz="1200" dirty="0">
                <a:hlinkClick r:id="rId4"/>
              </a:rPr>
              <a:t>https://selkakanava.fi/paivan-taukojumppa</a:t>
            </a:r>
            <a:endParaRPr lang="fi-FI" sz="1200" dirty="0"/>
          </a:p>
          <a:p>
            <a:pPr lvl="2"/>
            <a:r>
              <a:rPr lang="fi-FI" sz="1200" dirty="0"/>
              <a:t>Liikuntapyörä: </a:t>
            </a:r>
            <a:r>
              <a:rPr lang="fi-FI" sz="1200" dirty="0">
                <a:hlinkClick r:id="rId5"/>
              </a:rPr>
              <a:t>https://selkakanava.fi/liikuntapyora</a:t>
            </a:r>
            <a:endParaRPr lang="fi-FI" sz="1200" dirty="0"/>
          </a:p>
          <a:p>
            <a:pPr lvl="1"/>
            <a:r>
              <a:rPr lang="fi-FI" sz="1200" dirty="0" err="1"/>
              <a:t>Youtubesta</a:t>
            </a:r>
            <a:r>
              <a:rPr lang="fi-FI" sz="1200" dirty="0"/>
              <a:t> löytyy seuraavilla hakusanoilla taukoliikuntaa:</a:t>
            </a:r>
          </a:p>
          <a:p>
            <a:pPr lvl="2"/>
            <a:r>
              <a:rPr lang="fi-FI" sz="1200" dirty="0" err="1"/>
              <a:t>Dance</a:t>
            </a:r>
            <a:r>
              <a:rPr lang="fi-FI" sz="1200" dirty="0"/>
              <a:t> and </a:t>
            </a:r>
            <a:r>
              <a:rPr lang="fi-FI" sz="1200" dirty="0" err="1"/>
              <a:t>Freeze</a:t>
            </a:r>
            <a:endParaRPr lang="fi-FI" sz="1200" dirty="0"/>
          </a:p>
          <a:p>
            <a:pPr lvl="2"/>
            <a:r>
              <a:rPr lang="fi-FI" sz="1200" dirty="0"/>
              <a:t>Danny Go!</a:t>
            </a:r>
          </a:p>
          <a:p>
            <a:pPr lvl="2"/>
            <a:r>
              <a:rPr lang="fi-FI" sz="1200" dirty="0"/>
              <a:t>DJ </a:t>
            </a:r>
            <a:r>
              <a:rPr lang="fi-FI" sz="1200" dirty="0" err="1"/>
              <a:t>Raphi</a:t>
            </a:r>
            <a:endParaRPr lang="fi-FI" sz="1200" dirty="0"/>
          </a:p>
          <a:p>
            <a:pPr lvl="2"/>
            <a:r>
              <a:rPr lang="fi-FI" sz="1200" dirty="0"/>
              <a:t>Level </a:t>
            </a:r>
            <a:r>
              <a:rPr lang="fi-FI" sz="1200" dirty="0" err="1"/>
              <a:t>up</a:t>
            </a:r>
            <a:r>
              <a:rPr lang="fi-FI" sz="1200" dirty="0"/>
              <a:t>-jumpat</a:t>
            </a:r>
          </a:p>
          <a:p>
            <a:pPr lvl="2"/>
            <a:r>
              <a:rPr lang="fi-FI" sz="1200" dirty="0" err="1"/>
              <a:t>Immersive</a:t>
            </a:r>
            <a:r>
              <a:rPr lang="fi-FI" sz="1200" dirty="0"/>
              <a:t> Interactive </a:t>
            </a:r>
            <a:r>
              <a:rPr lang="fi-FI" sz="1200" dirty="0" err="1"/>
              <a:t>Warm</a:t>
            </a:r>
            <a:r>
              <a:rPr lang="fi-FI" sz="1200" dirty="0"/>
              <a:t> </a:t>
            </a:r>
            <a:r>
              <a:rPr lang="fi-FI" sz="1200" dirty="0" err="1"/>
              <a:t>up</a:t>
            </a:r>
            <a:endParaRPr lang="fi-FI" sz="1200" dirty="0"/>
          </a:p>
          <a:p>
            <a:pPr lvl="2"/>
            <a:r>
              <a:rPr lang="fi-FI" sz="1200" dirty="0"/>
              <a:t>Just </a:t>
            </a:r>
            <a:r>
              <a:rPr lang="fi-FI" sz="1200" dirty="0" err="1"/>
              <a:t>dance</a:t>
            </a:r>
            <a:endParaRPr lang="fi-FI" sz="1200" dirty="0"/>
          </a:p>
          <a:p>
            <a:pPr lvl="2"/>
            <a:r>
              <a:rPr lang="fi-FI" sz="1200" dirty="0" err="1"/>
              <a:t>Would</a:t>
            </a:r>
            <a:r>
              <a:rPr lang="fi-FI" sz="1200" dirty="0"/>
              <a:t> </a:t>
            </a:r>
            <a:r>
              <a:rPr lang="fi-FI" sz="1200" dirty="0" err="1"/>
              <a:t>you</a:t>
            </a:r>
            <a:r>
              <a:rPr lang="fi-FI" sz="1200" dirty="0"/>
              <a:t> </a:t>
            </a:r>
            <a:r>
              <a:rPr lang="fi-FI" sz="1200" dirty="0" err="1"/>
              <a:t>rather</a:t>
            </a:r>
            <a:r>
              <a:rPr lang="fi-FI" sz="1200" dirty="0"/>
              <a:t> </a:t>
            </a:r>
            <a:r>
              <a:rPr lang="fi-FI" sz="1200" dirty="0" err="1"/>
              <a:t>workout</a:t>
            </a:r>
            <a:endParaRPr lang="fi-FI" sz="1200" dirty="0"/>
          </a:p>
          <a:p>
            <a:pPr lvl="2"/>
            <a:r>
              <a:rPr lang="fi-FI" sz="1200" dirty="0"/>
              <a:t>Yoga </a:t>
            </a:r>
            <a:r>
              <a:rPr lang="fi-FI" sz="1200" dirty="0" err="1"/>
              <a:t>guppy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7646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4493906-DE15-5B9E-2AEA-F0E34FEC5C16}"/>
              </a:ext>
            </a:extLst>
          </p:cNvPr>
          <p:cNvSpPr/>
          <p:nvPr/>
        </p:nvSpPr>
        <p:spPr>
          <a:xfrm>
            <a:off x="7648789" y="2456450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CFDDAE9-9660-D1F6-30BF-D5FD22E6CF32}"/>
              </a:ext>
            </a:extLst>
          </p:cNvPr>
          <p:cNvSpPr/>
          <p:nvPr/>
        </p:nvSpPr>
        <p:spPr>
          <a:xfrm>
            <a:off x="4257226" y="2376622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3D3315-1267-FE50-D1EB-ACFE695B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5426"/>
            <a:ext cx="9890954" cy="715331"/>
          </a:xfrm>
        </p:spPr>
        <p:txBody>
          <a:bodyPr/>
          <a:lstStyle/>
          <a:p>
            <a:r>
              <a:rPr lang="fi-FI" sz="3200" dirty="0"/>
              <a:t>Materiaaleja Move-mittausten harjoitteluun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0FA29F68-0CF2-0864-DBDA-54BAD873B0C0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8463F7-4A22-D6D1-29C7-6005865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3" y="2610340"/>
            <a:ext cx="2134581" cy="21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DB4191A-4931-F457-10F4-BA3098D8A09E}"/>
              </a:ext>
            </a:extLst>
          </p:cNvPr>
          <p:cNvSpPr txBox="1"/>
          <p:nvPr/>
        </p:nvSpPr>
        <p:spPr>
          <a:xfrm>
            <a:off x="1450526" y="5058466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3"/>
              </a:rPr>
              <a:t>Move-treenit</a:t>
            </a:r>
            <a:endParaRPr lang="fi-FI" sz="1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41C742-E69B-A1BF-6123-20D79DE3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1" y="2610340"/>
            <a:ext cx="2134582" cy="21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87715D-BD96-930E-1920-E85A50160CCF}"/>
              </a:ext>
            </a:extLst>
          </p:cNvPr>
          <p:cNvSpPr txBox="1"/>
          <p:nvPr/>
        </p:nvSpPr>
        <p:spPr>
          <a:xfrm>
            <a:off x="4694021" y="5058465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5"/>
              </a:rPr>
              <a:t>Move-vinkkipankki</a:t>
            </a:r>
            <a:endParaRPr lang="fi-FI" sz="14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DBE807B-AFB1-6AAB-188F-5149ACDD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13" y="2690165"/>
            <a:ext cx="2134583" cy="21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00D0A88-F406-0EF3-0EF8-28A9AC020D04}"/>
              </a:ext>
            </a:extLst>
          </p:cNvPr>
          <p:cNvSpPr txBox="1"/>
          <p:nvPr/>
        </p:nvSpPr>
        <p:spPr>
          <a:xfrm>
            <a:off x="8079972" y="5058465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7"/>
              </a:rPr>
              <a:t>Liikkumishaasteita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67727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A6634-88B3-3BCD-D3BF-E7C8D19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Move</a:t>
            </a:r>
            <a:r>
              <a:rPr lang="fi-FI" dirty="0"/>
              <a:t>-vanhempainvideo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0C939D0-C89D-44A2-73CE-D36165FD1835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ADD219-F55A-AB28-37D8-6054ABFC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7" y="2804506"/>
            <a:ext cx="174625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630522B-933C-3B1A-2C83-72D2B0DED735}"/>
              </a:ext>
            </a:extLst>
          </p:cNvPr>
          <p:cNvSpPr txBox="1"/>
          <p:nvPr/>
        </p:nvSpPr>
        <p:spPr>
          <a:xfrm>
            <a:off x="4001550" y="3228945"/>
            <a:ext cx="575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hlinkClick r:id="rId3"/>
              </a:rPr>
              <a:t>Vanhemmille suunnattu video (kesto n. 3 min)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54781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71B198-AB49-2EA4-5E46-ABB5F56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351112"/>
            <a:ext cx="9890954" cy="715331"/>
          </a:xfrm>
        </p:spPr>
        <p:txBody>
          <a:bodyPr/>
          <a:lstStyle/>
          <a:p>
            <a:r>
              <a:rPr lang="fi-FI" dirty="0"/>
              <a:t>Move!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AF67DB-9769-72DE-B988-298480BD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12192000" cy="380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80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8B477-A6BC-9462-AD8F-BC7E0277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512BBD0-8B13-7336-4F86-81409CD94304}"/>
              </a:ext>
            </a:extLst>
          </p:cNvPr>
          <p:cNvSpPr/>
          <p:nvPr/>
        </p:nvSpPr>
        <p:spPr>
          <a:xfrm>
            <a:off x="753239" y="1665651"/>
            <a:ext cx="3506156" cy="241808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/>
              <a:t>Mitataan: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Kestävyyttä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Voimaa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Nopeutta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Liikkuvuutta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Tasapainoa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Motorisia perustaitoja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2016E80B-EDE8-4A26-5EA1-51520B4A67D9}"/>
              </a:ext>
            </a:extLst>
          </p:cNvPr>
          <p:cNvSpPr/>
          <p:nvPr/>
        </p:nvSpPr>
        <p:spPr>
          <a:xfrm>
            <a:off x="855317" y="4486220"/>
            <a:ext cx="6808155" cy="173992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/>
              <a:t>Näitä ominaisuuksia tarvitset joka päivä. </a:t>
            </a:r>
            <a:r>
              <a:rPr lang="fi-FI" sz="2000" dirty="0"/>
              <a:t>Esimerkiksi: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Koulumatkojen kulkemiseen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Koulurepun kantamiseen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Portaissa kulkemiseen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Ostoskassien kantamiseen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08FB175-7270-92B0-6DEE-FFF8644971F4}"/>
              </a:ext>
            </a:extLst>
          </p:cNvPr>
          <p:cNvSpPr/>
          <p:nvPr/>
        </p:nvSpPr>
        <p:spPr>
          <a:xfrm>
            <a:off x="0" y="81004"/>
            <a:ext cx="9133840" cy="118872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Move!-mittauksilla selvitetään </a:t>
            </a:r>
            <a:r>
              <a:rPr lang="fi-FI" sz="2800" b="1" u="sng" dirty="0"/>
              <a:t>fyysistä toimintakykyä</a:t>
            </a:r>
          </a:p>
        </p:txBody>
      </p:sp>
      <p:sp>
        <p:nvSpPr>
          <p:cNvPr id="14" name="Pilvi 13">
            <a:extLst>
              <a:ext uri="{FF2B5EF4-FFF2-40B4-BE49-F238E27FC236}">
                <a16:creationId xmlns:a16="http://schemas.microsoft.com/office/drawing/2014/main" id="{C36D3003-6FEA-575C-EADF-0BDA2F8C9DE4}"/>
              </a:ext>
            </a:extLst>
          </p:cNvPr>
          <p:cNvSpPr/>
          <p:nvPr/>
        </p:nvSpPr>
        <p:spPr>
          <a:xfrm>
            <a:off x="7472395" y="1741482"/>
            <a:ext cx="4164639" cy="2505686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Mittauksilla ei selvitetä sitä, kuka on paras liikunnassa.</a:t>
            </a: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23494DEC-595D-97ED-8163-C8DA1A005211}"/>
              </a:ext>
            </a:extLst>
          </p:cNvPr>
          <p:cNvSpPr/>
          <p:nvPr/>
        </p:nvSpPr>
        <p:spPr>
          <a:xfrm>
            <a:off x="1285240" y="1111289"/>
            <a:ext cx="302260" cy="45760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988A75-4549-28CF-0063-2B8AE933531F}"/>
              </a:ext>
            </a:extLst>
          </p:cNvPr>
          <p:cNvSpPr txBox="1"/>
          <p:nvPr/>
        </p:nvSpPr>
        <p:spPr>
          <a:xfrm>
            <a:off x="10400505" y="6600033"/>
            <a:ext cx="1854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Lähde: Oulun materiaalit</a:t>
            </a:r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B4E0F586-6016-224B-A741-0B8751C47829}"/>
              </a:ext>
            </a:extLst>
          </p:cNvPr>
          <p:cNvSpPr/>
          <p:nvPr/>
        </p:nvSpPr>
        <p:spPr>
          <a:xfrm>
            <a:off x="1729740" y="3971181"/>
            <a:ext cx="302260" cy="45760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2885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71D19-055E-0D2B-3BB0-6B12A1DE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43" y="-71755"/>
            <a:ext cx="9890954" cy="715331"/>
          </a:xfrm>
        </p:spPr>
        <p:txBody>
          <a:bodyPr/>
          <a:lstStyle/>
          <a:p>
            <a:r>
              <a:rPr lang="fi-FI" sz="3200" dirty="0"/>
              <a:t>Miksi sinulla pitää olla hyvä fyysinen toimintakyky?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34AF057-0D39-7108-2ADB-8A08FE21E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6655C110-8604-96B4-DEBB-D786E6075924}"/>
              </a:ext>
            </a:extLst>
          </p:cNvPr>
          <p:cNvSpPr/>
          <p:nvPr/>
        </p:nvSpPr>
        <p:spPr>
          <a:xfrm>
            <a:off x="7621542" y="975977"/>
            <a:ext cx="3588169" cy="15392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066EF4F-0DD5-5506-187B-58DB9A0699D1}"/>
              </a:ext>
            </a:extLst>
          </p:cNvPr>
          <p:cNvSpPr txBox="1"/>
          <p:nvPr/>
        </p:nvSpPr>
        <p:spPr>
          <a:xfrm>
            <a:off x="7810566" y="1174232"/>
            <a:ext cx="3166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Tukee oppimista</a:t>
            </a:r>
          </a:p>
          <a:p>
            <a:pPr algn="ctr"/>
            <a:endParaRPr lang="fi-FI" sz="16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Auttaa keskittymään ja jaksamaan koulupäivän ajan.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ADB8F48-6B23-B1D7-0873-522A555FAB1E}"/>
              </a:ext>
            </a:extLst>
          </p:cNvPr>
          <p:cNvCxnSpPr>
            <a:cxnSpLocks/>
          </p:cNvCxnSpPr>
          <p:nvPr/>
        </p:nvCxnSpPr>
        <p:spPr>
          <a:xfrm>
            <a:off x="8587354" y="1474814"/>
            <a:ext cx="1668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i 15">
            <a:extLst>
              <a:ext uri="{FF2B5EF4-FFF2-40B4-BE49-F238E27FC236}">
                <a16:creationId xmlns:a16="http://schemas.microsoft.com/office/drawing/2014/main" id="{F2F0385D-C917-0CD3-DA07-B318AF2D6B34}"/>
              </a:ext>
            </a:extLst>
          </p:cNvPr>
          <p:cNvSpPr/>
          <p:nvPr/>
        </p:nvSpPr>
        <p:spPr>
          <a:xfrm>
            <a:off x="81280" y="3121347"/>
            <a:ext cx="3981033" cy="2143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58338C4-B8E8-6184-8A9E-8DEB42D34133}"/>
              </a:ext>
            </a:extLst>
          </p:cNvPr>
          <p:cNvSpPr txBox="1"/>
          <p:nvPr/>
        </p:nvSpPr>
        <p:spPr>
          <a:xfrm>
            <a:off x="307643" y="3316616"/>
            <a:ext cx="357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Psyykkinen hyvinvointi</a:t>
            </a:r>
          </a:p>
          <a:p>
            <a:pPr algn="ctr"/>
            <a:endParaRPr lang="fi-FI" sz="16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Liikunta tuo hyvää oloa, vähentää ahdistusta ja stressiä. Onnistumisen kokemukset vahvistavat uskoa omiin taitoihin ja kykyihin. 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EA80CEB7-58B2-C975-395B-B19AAE7BA5C4}"/>
              </a:ext>
            </a:extLst>
          </p:cNvPr>
          <p:cNvCxnSpPr>
            <a:cxnSpLocks/>
          </p:cNvCxnSpPr>
          <p:nvPr/>
        </p:nvCxnSpPr>
        <p:spPr>
          <a:xfrm>
            <a:off x="965984" y="3650042"/>
            <a:ext cx="23969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876A064-2C9E-C9DD-BF69-6942B19D4E70}"/>
              </a:ext>
            </a:extLst>
          </p:cNvPr>
          <p:cNvSpPr txBox="1"/>
          <p:nvPr/>
        </p:nvSpPr>
        <p:spPr>
          <a:xfrm>
            <a:off x="5182382" y="764192"/>
            <a:ext cx="2726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</a:rPr>
              <a:t>Hyvinvointi ja jaksaminen</a:t>
            </a:r>
          </a:p>
          <a:p>
            <a:endParaRPr lang="fi-FI" sz="1200" dirty="0">
              <a:solidFill>
                <a:schemeClr val="bg1"/>
              </a:solidFill>
            </a:endParaRPr>
          </a:p>
          <a:p>
            <a:r>
              <a:rPr lang="fi-FI" sz="1200" dirty="0">
                <a:solidFill>
                  <a:schemeClr val="bg1"/>
                </a:solidFill>
              </a:rPr>
              <a:t>Vaikuttaa kokonaisvaltaiseen hyvinvointiin. Tukee unta, palautumista ja stressinhallintaa.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CDE8CBB5-FB91-DEBC-1ED6-8090DE866687}"/>
              </a:ext>
            </a:extLst>
          </p:cNvPr>
          <p:cNvSpPr/>
          <p:nvPr/>
        </p:nvSpPr>
        <p:spPr>
          <a:xfrm>
            <a:off x="895847" y="819406"/>
            <a:ext cx="3422275" cy="201531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CA2F5B1-48B7-8222-948B-DAAE20526797}"/>
              </a:ext>
            </a:extLst>
          </p:cNvPr>
          <p:cNvSpPr txBox="1"/>
          <p:nvPr/>
        </p:nvSpPr>
        <p:spPr>
          <a:xfrm>
            <a:off x="1026936" y="1090370"/>
            <a:ext cx="3237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</a:rPr>
              <a:t>Sosiaalinen hyvinvointi</a:t>
            </a:r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Helpottaa osallistumista leikkeihin, peleihin ja yhteiseen tekemiseen muiden kanssa.</a:t>
            </a: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E73CCF0F-E88B-1BFA-0654-C0CC204C0B71}"/>
              </a:ext>
            </a:extLst>
          </p:cNvPr>
          <p:cNvCxnSpPr>
            <a:cxnSpLocks/>
          </p:cNvCxnSpPr>
          <p:nvPr/>
        </p:nvCxnSpPr>
        <p:spPr>
          <a:xfrm>
            <a:off x="1335580" y="1423207"/>
            <a:ext cx="2550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i 32">
            <a:extLst>
              <a:ext uri="{FF2B5EF4-FFF2-40B4-BE49-F238E27FC236}">
                <a16:creationId xmlns:a16="http://schemas.microsoft.com/office/drawing/2014/main" id="{D277A143-E754-1007-FDD5-84FE31F0D654}"/>
              </a:ext>
            </a:extLst>
          </p:cNvPr>
          <p:cNvSpPr/>
          <p:nvPr/>
        </p:nvSpPr>
        <p:spPr>
          <a:xfrm>
            <a:off x="8069194" y="2793873"/>
            <a:ext cx="3521414" cy="183785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C050F81-B926-B55D-366D-43C12FF6C7BC}"/>
              </a:ext>
            </a:extLst>
          </p:cNvPr>
          <p:cNvSpPr txBox="1"/>
          <p:nvPr/>
        </p:nvSpPr>
        <p:spPr>
          <a:xfrm>
            <a:off x="8202106" y="3051160"/>
            <a:ext cx="3154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Tukee kasvua ja kehitystä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fi-FI" sz="1600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Vahvistaa lihaksia, luita ja nivelten toimintaa. Liikkuminen auttaa nukkumaan paremmin.</a:t>
            </a:r>
          </a:p>
        </p:txBody>
      </p: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39938916-EA42-5D50-3CF0-67E226F666FA}"/>
              </a:ext>
            </a:extLst>
          </p:cNvPr>
          <p:cNvCxnSpPr>
            <a:cxnSpLocks/>
          </p:cNvCxnSpPr>
          <p:nvPr/>
        </p:nvCxnSpPr>
        <p:spPr>
          <a:xfrm flipV="1">
            <a:off x="8465434" y="3353198"/>
            <a:ext cx="2597321" cy="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utoShape 8" descr="Luotu kuva">
            <a:extLst>
              <a:ext uri="{FF2B5EF4-FFF2-40B4-BE49-F238E27FC236}">
                <a16:creationId xmlns:a16="http://schemas.microsoft.com/office/drawing/2014/main" id="{4C81F5AE-F162-B8D2-363E-414FB18D0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5D5F758B-5012-5BB4-8107-9D1C2FF3F22F}"/>
              </a:ext>
            </a:extLst>
          </p:cNvPr>
          <p:cNvCxnSpPr/>
          <p:nvPr/>
        </p:nvCxnSpPr>
        <p:spPr>
          <a:xfrm>
            <a:off x="4390815" y="2120640"/>
            <a:ext cx="565168" cy="50858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5CB3144A-9A68-6476-6810-FB7CAF34BDC9}"/>
              </a:ext>
            </a:extLst>
          </p:cNvPr>
          <p:cNvCxnSpPr>
            <a:cxnSpLocks/>
          </p:cNvCxnSpPr>
          <p:nvPr/>
        </p:nvCxnSpPr>
        <p:spPr>
          <a:xfrm flipH="1">
            <a:off x="7241438" y="2281287"/>
            <a:ext cx="569128" cy="4193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>
            <a:extLst>
              <a:ext uri="{FF2B5EF4-FFF2-40B4-BE49-F238E27FC236}">
                <a16:creationId xmlns:a16="http://schemas.microsoft.com/office/drawing/2014/main" id="{EC3C562C-A10D-398E-F266-F7FAD1698B47}"/>
              </a:ext>
            </a:extLst>
          </p:cNvPr>
          <p:cNvCxnSpPr>
            <a:cxnSpLocks/>
          </p:cNvCxnSpPr>
          <p:nvPr/>
        </p:nvCxnSpPr>
        <p:spPr>
          <a:xfrm>
            <a:off x="7317475" y="3581604"/>
            <a:ext cx="671958" cy="684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88C774C6-2ECD-D97D-4F84-6F6D42E8D8B1}"/>
              </a:ext>
            </a:extLst>
          </p:cNvPr>
          <p:cNvCxnSpPr>
            <a:cxnSpLocks/>
          </p:cNvCxnSpPr>
          <p:nvPr/>
        </p:nvCxnSpPr>
        <p:spPr>
          <a:xfrm flipH="1">
            <a:off x="4017708" y="3827842"/>
            <a:ext cx="712976" cy="15121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4064397A-AD9D-FFF4-CFAC-8CD2EA849A40}"/>
              </a:ext>
            </a:extLst>
          </p:cNvPr>
          <p:cNvSpPr/>
          <p:nvPr/>
        </p:nvSpPr>
        <p:spPr>
          <a:xfrm>
            <a:off x="6936321" y="4734888"/>
            <a:ext cx="4372623" cy="192644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332AA2D0-767A-4BBD-64C6-88B28C65E8D2}"/>
              </a:ext>
            </a:extLst>
          </p:cNvPr>
          <p:cNvCxnSpPr>
            <a:cxnSpLocks/>
          </p:cNvCxnSpPr>
          <p:nvPr/>
        </p:nvCxnSpPr>
        <p:spPr>
          <a:xfrm>
            <a:off x="7137195" y="4375581"/>
            <a:ext cx="476453" cy="4631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CBA8EF0-ECC1-F4E9-842B-CFC922418D0B}"/>
              </a:ext>
            </a:extLst>
          </p:cNvPr>
          <p:cNvSpPr txBox="1"/>
          <p:nvPr/>
        </p:nvSpPr>
        <p:spPr>
          <a:xfrm>
            <a:off x="7199587" y="4943848"/>
            <a:ext cx="377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Fyysinen hyvinvointi</a:t>
            </a:r>
          </a:p>
          <a:p>
            <a:pPr algn="ctr"/>
            <a:endParaRPr lang="fi-FI" sz="16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Jaksat arjessa paremmin. Kestävyys, voima, nopeus, tasapaino auttavat sinua jokapäiväisissä tehtävissä.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13E324F-529E-F107-C717-6A504DBD327F}"/>
              </a:ext>
            </a:extLst>
          </p:cNvPr>
          <p:cNvCxnSpPr>
            <a:cxnSpLocks/>
          </p:cNvCxnSpPr>
          <p:nvPr/>
        </p:nvCxnSpPr>
        <p:spPr>
          <a:xfrm>
            <a:off x="8087527" y="5288028"/>
            <a:ext cx="20702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CC86DDA7-55AA-117C-5EE9-B356B1A226DE}"/>
              </a:ext>
            </a:extLst>
          </p:cNvPr>
          <p:cNvSpPr/>
          <p:nvPr/>
        </p:nvSpPr>
        <p:spPr>
          <a:xfrm>
            <a:off x="469787" y="5605568"/>
            <a:ext cx="4944468" cy="113882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>
                <a:solidFill>
                  <a:schemeClr val="bg1"/>
                </a:solidFill>
              </a:rPr>
              <a:t>Jokainen voi kehittää omaa fyysistä toimintakykyä liikkumalla monipuolisesti itselle sopivalla tavalla.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C86C7E50-E434-3692-5EAB-355D1ACBCF58}"/>
              </a:ext>
            </a:extLst>
          </p:cNvPr>
          <p:cNvSpPr/>
          <p:nvPr/>
        </p:nvSpPr>
        <p:spPr>
          <a:xfrm>
            <a:off x="4841942" y="2782806"/>
            <a:ext cx="2395772" cy="113882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>
                <a:solidFill>
                  <a:schemeClr val="bg1"/>
                </a:solidFill>
              </a:rPr>
              <a:t>Hyvä fyysinen toimintakyky</a:t>
            </a:r>
          </a:p>
        </p:txBody>
      </p:sp>
    </p:spTree>
    <p:extLst>
      <p:ext uri="{BB962C8B-B14F-4D97-AF65-F5344CB8AC3E}">
        <p14:creationId xmlns:p14="http://schemas.microsoft.com/office/powerpoint/2010/main" val="279691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D788B09-4A87-12E4-37B6-1C18F320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>
            <a:fillRect/>
          </a:stretch>
        </p:blipFill>
        <p:spPr>
          <a:xfrm>
            <a:off x="2" y="10"/>
            <a:ext cx="1219200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80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264A265-A262-6FC4-3A41-4DC697E85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171" y="2294025"/>
            <a:ext cx="7945880" cy="2790188"/>
          </a:xfrm>
        </p:spPr>
        <p:txBody>
          <a:bodyPr/>
          <a:lstStyle/>
          <a:p>
            <a:r>
              <a:rPr lang="fi-FI" sz="6600" dirty="0"/>
              <a:t>Muut materiaalit</a:t>
            </a:r>
            <a:br>
              <a:rPr lang="fi-FI" sz="6600" dirty="0"/>
            </a:br>
            <a:r>
              <a:rPr lang="fi-FI" sz="2800" dirty="0"/>
              <a:t>Voit halutessasi ottaa näitä mukaan tunnille oman valintasi mukaan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61864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617777-CBDA-9033-54A4-F49877C5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113" y="103320"/>
            <a:ext cx="10855774" cy="715331"/>
          </a:xfrm>
        </p:spPr>
        <p:txBody>
          <a:bodyPr/>
          <a:lstStyle/>
          <a:p>
            <a:r>
              <a:rPr lang="fi-FI" sz="3200" dirty="0"/>
              <a:t>Liikkumissuositukset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9210C40-E18E-C7E2-A055-015DCF35BDCB}"/>
              </a:ext>
            </a:extLst>
          </p:cNvPr>
          <p:cNvSpPr/>
          <p:nvPr/>
        </p:nvSpPr>
        <p:spPr>
          <a:xfrm>
            <a:off x="67812" y="1409700"/>
            <a:ext cx="3676052" cy="230828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400" b="1" dirty="0">
                <a:solidFill>
                  <a:schemeClr val="tx1"/>
                </a:solidFill>
              </a:rPr>
              <a:t>	Lasten ja nuorten liikkumissuositukset video (UKK-instituutti). Aadan ja Pyryn päivä (kesto 2 min). 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050" b="1" dirty="0">
                <a:solidFill>
                  <a:schemeClr val="tx1"/>
                </a:solidFill>
              </a:rPr>
              <a:t>Katso osoitteesta: </a:t>
            </a:r>
            <a:r>
              <a:rPr lang="fi-FI" sz="105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https://www.youtube.com/watch?v=4OiKD9s_xHc</a:t>
            </a:r>
            <a:endParaRPr lang="fi-FI" sz="105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F528526-3668-6873-057A-CD3742361369}"/>
              </a:ext>
            </a:extLst>
          </p:cNvPr>
          <p:cNvSpPr/>
          <p:nvPr/>
        </p:nvSpPr>
        <p:spPr>
          <a:xfrm>
            <a:off x="4029833" y="1409699"/>
            <a:ext cx="3676052" cy="230828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400" b="1" dirty="0">
                <a:solidFill>
                  <a:schemeClr val="tx1"/>
                </a:solidFill>
              </a:rPr>
              <a:t>	Kouluikäisten lasten ja nuorten liikkumissuositus. Valmis materiaali (UKK-instituutti). 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050" b="1" dirty="0">
                <a:solidFill>
                  <a:schemeClr val="tx1"/>
                </a:solidFill>
              </a:rPr>
              <a:t>Katso osoitteesta: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https://ukkinstituutti.fi/wp-content/uploads/2022/02/Kouluikaisten-liikkumissuositus-2021.pdf</a:t>
            </a:r>
            <a:endParaRPr lang="fi-FI" sz="1400" u="sng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E57AE2E0-0418-85CE-8712-3FB5B727AAC8}"/>
              </a:ext>
            </a:extLst>
          </p:cNvPr>
          <p:cNvSpPr/>
          <p:nvPr/>
        </p:nvSpPr>
        <p:spPr>
          <a:xfrm>
            <a:off x="7991854" y="1409698"/>
            <a:ext cx="3676052" cy="230828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400" b="1" dirty="0">
                <a:solidFill>
                  <a:schemeClr val="tx1"/>
                </a:solidFill>
              </a:rPr>
              <a:t>	Lasten ja nuorten liikkumisviikot. Esimerkkikuvat näyttävät, miten eri tavoin liikkumista voi kertyä 5.-luokkalaiselle.</a:t>
            </a:r>
          </a:p>
          <a:p>
            <a:pPr marL="318901" indent="-342900"/>
            <a:r>
              <a:rPr lang="fi-FI" sz="1400" b="1" dirty="0">
                <a:solidFill>
                  <a:schemeClr val="tx1"/>
                </a:solidFill>
              </a:rPr>
              <a:t>	</a:t>
            </a: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050" b="1" dirty="0">
                <a:solidFill>
                  <a:schemeClr val="tx1"/>
                </a:solidFill>
              </a:rPr>
              <a:t>Katso osoitteesta:</a:t>
            </a:r>
            <a:r>
              <a:rPr lang="fi-FI" sz="1050" u="sng" dirty="0">
                <a:solidFill>
                  <a:schemeClr val="tx1"/>
                </a:solidFill>
              </a:rPr>
              <a:t> https://ukkinstituutti.fi/aineistot/lasten-ja-nuorten-liikkumisviikot/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9545D04E-9494-5844-84BB-586C19904DED}"/>
              </a:ext>
            </a:extLst>
          </p:cNvPr>
          <p:cNvSpPr/>
          <p:nvPr/>
        </p:nvSpPr>
        <p:spPr>
          <a:xfrm>
            <a:off x="1081875" y="4309030"/>
            <a:ext cx="8665974" cy="166044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i-FI" sz="1800" b="1" dirty="0">
                <a:solidFill>
                  <a:schemeClr val="tx1"/>
                </a:solidFill>
              </a:rPr>
              <a:t>Tehtäviä</a:t>
            </a:r>
            <a:endParaRPr lang="fi-FI" sz="1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b="1" dirty="0">
                <a:solidFill>
                  <a:schemeClr val="tx1"/>
                </a:solidFill>
              </a:rPr>
              <a:t>Väittämiä nuorten liikuntasuosituksista, joihin vastataan liikkeillä (X-BREIKKI): </a:t>
            </a:r>
            <a:r>
              <a:rPr lang="fi-FI" sz="105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https://www.slideshare.net/slideshow/x-breikkitekoliikunta/45922416#17</a:t>
            </a:r>
            <a:endParaRPr lang="fi-FI" sz="1050" u="sng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b="1" dirty="0">
                <a:solidFill>
                  <a:schemeClr val="tx1"/>
                </a:solidFill>
              </a:rPr>
              <a:t>Liikkumiskysely, johon kirjataan arkiliikunnan määrää (UKK-instituutti):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100" dirty="0">
                <a:solidFill>
                  <a:schemeClr val="tx1"/>
                </a:solidFill>
              </a:rPr>
              <a:t>https://ukkinstituutti.fi/liikkumiskysely/</a:t>
            </a:r>
            <a:endParaRPr lang="fi-F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DE8-BCBA-773C-B62F-CD481F50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87" y="312748"/>
            <a:ext cx="7669343" cy="715331"/>
          </a:xfrm>
        </p:spPr>
        <p:txBody>
          <a:bodyPr/>
          <a:lstStyle/>
          <a:p>
            <a:r>
              <a:rPr lang="fi-FI" sz="3600" dirty="0"/>
              <a:t>Arkiliikkumisen kaveribingo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987" y="1500078"/>
            <a:ext cx="6817174" cy="3857844"/>
          </a:xfrm>
        </p:spPr>
        <p:txBody>
          <a:bodyPr/>
          <a:lstStyle/>
          <a:p>
            <a:r>
              <a:rPr lang="fi-FI" sz="2000" b="1" dirty="0"/>
              <a:t>Ohje: </a:t>
            </a:r>
            <a:r>
              <a:rPr lang="fi-FI" sz="2000" dirty="0"/>
              <a:t>Oppilaat liikkuvat luokassa ja etsivät luokkakavereita, jotka sopivat bingoruudukon väittämiin. Kun oppilas löytää henkilön, joka sopii ruutuun, hän kirjoittaa tämän nimen ruutuun. Tavoitteena on saada bingorivi täyteen (vaaka-, pysty- tai vinorivi). Leikkimielinen kisa, kuka saa ensimmäisenä bingon, tai sen jälkeen koko ruudukon täyteen.</a:t>
            </a:r>
          </a:p>
          <a:p>
            <a:r>
              <a:rPr lang="fi-FI" sz="2000" b="1" dirty="0"/>
              <a:t>Tarvikkeet: </a:t>
            </a:r>
            <a:r>
              <a:rPr lang="fi-FI" sz="2000" dirty="0"/>
              <a:t>bingo-ruudukko jokaiselle oppilaalle</a:t>
            </a:r>
          </a:p>
          <a:p>
            <a:endParaRPr lang="fi-FI" sz="2000" dirty="0"/>
          </a:p>
          <a:p>
            <a:endParaRPr lang="fi-FI" dirty="0"/>
          </a:p>
        </p:txBody>
      </p:sp>
      <p:pic>
        <p:nvPicPr>
          <p:cNvPr id="4097" name="Kuva 10" descr="Kuva, joka sisältää kohteen teksti, kuvakaappaus, Fontti, muotoilu&#10;&#10;Tekoälyllä luotu sisältö voi olla virheellistä.">
            <a:extLst>
              <a:ext uri="{FF2B5EF4-FFF2-40B4-BE49-F238E27FC236}">
                <a16:creationId xmlns:a16="http://schemas.microsoft.com/office/drawing/2014/main" id="{AF8141AE-85EB-D05D-AD7F-40B7405F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52507"/>
            <a:ext cx="4710685" cy="65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9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0BFAE0-861D-620B-7693-817A9B35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6619"/>
            <a:ext cx="9890954" cy="715331"/>
          </a:xfrm>
        </p:spPr>
        <p:txBody>
          <a:bodyPr/>
          <a:lstStyle/>
          <a:p>
            <a:r>
              <a:rPr lang="fi-FI" sz="3200" dirty="0" err="1"/>
              <a:t>Move</a:t>
            </a:r>
            <a:r>
              <a:rPr lang="fi-FI" sz="3200" dirty="0"/>
              <a:t>-mittaukset ja fyysinen toimintakyky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2E0C4F-0925-F7FD-F828-59F6BFBCC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500078"/>
            <a:ext cx="9570534" cy="3857844"/>
          </a:xfrm>
        </p:spPr>
        <p:txBody>
          <a:bodyPr/>
          <a:lstStyle/>
          <a:p>
            <a:pPr marL="0" indent="0">
              <a:buNone/>
            </a:pPr>
            <a:r>
              <a:rPr lang="fi-FI" sz="1600" b="1"/>
              <a:t>Ohje</a:t>
            </a:r>
            <a:r>
              <a:rPr lang="fi-FI" sz="1600" b="1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Kirjoita lapuille Move!-mittauksissa mitattavat ominaisuudet: voima, kestävyys, välineenkäsittelytaidot, liikkuvuus, nopeusvoima ja vie ne eri puolille luokkaa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Oppilaat siirtyvät sen lapun luo, mitä ominaisuutta tarvitset arjen toimissa:</a:t>
            </a:r>
          </a:p>
          <a:p>
            <a:pPr lvl="1"/>
            <a:r>
              <a:rPr lang="fi-FI" sz="1200" dirty="0"/>
              <a:t>Voima: kuntosaliharjoittelu, kannat kauppakasseja</a:t>
            </a:r>
          </a:p>
          <a:p>
            <a:pPr lvl="1"/>
            <a:r>
              <a:rPr lang="fi-FI" sz="1200" dirty="0"/>
              <a:t>Kestävyys: kävelet tai pyöräilet kouluun, ulkoilutat koiraa, </a:t>
            </a:r>
          </a:p>
          <a:p>
            <a:pPr lvl="1"/>
            <a:r>
              <a:rPr lang="fi-FI" sz="1200" dirty="0"/>
              <a:t>Käsittelytaidot: pelaat koripalloa, pelaat jalkapalloa, pelaat frisbeegolfia</a:t>
            </a:r>
          </a:p>
          <a:p>
            <a:pPr lvl="1"/>
            <a:r>
              <a:rPr lang="fi-FI" sz="1200" dirty="0"/>
              <a:t>Liikkuvuus: puet takin, sidot kengännauhoja</a:t>
            </a:r>
          </a:p>
          <a:p>
            <a:pPr lvl="1"/>
            <a:r>
              <a:rPr lang="fi-FI" sz="1200" dirty="0"/>
              <a:t>Nopeusvoima: juokset bussiin viime hetkellä, vältät liukastumisen jäällä</a:t>
            </a:r>
          </a:p>
          <a:p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70742341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3.xml><?xml version="1.0" encoding="utf-8"?>
<a:theme xmlns:a="http://schemas.openxmlformats.org/drawingml/2006/main" name="1_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A421E502B73EC48B7C481B02707A95D" ma:contentTypeVersion="6" ma:contentTypeDescription="Luo uusi asiakirja." ma:contentTypeScope="" ma:versionID="8dd0bcc154566ecb3cdc3090d52ebef6">
  <xsd:schema xmlns:xsd="http://www.w3.org/2001/XMLSchema" xmlns:xs="http://www.w3.org/2001/XMLSchema" xmlns:p="http://schemas.microsoft.com/office/2006/metadata/properties" xmlns:ns2="1a834da9-6c01-4b0d-9854-214ab0844664" xmlns:ns3="3e128f30-cef5-496e-8ae1-acf69bdb7a7e" targetNamespace="http://schemas.microsoft.com/office/2006/metadata/properties" ma:root="true" ma:fieldsID="b209046d951c1f1af504494629208152" ns2:_="" ns3:_="">
    <xsd:import namespace="1a834da9-6c01-4b0d-9854-214ab0844664"/>
    <xsd:import namespace="3e128f30-cef5-496e-8ae1-acf69bdb7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34da9-6c01-4b0d-9854-214ab0844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8f30-cef5-496e-8ae1-acf69bdb7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EEA7-9FE3-4AF7-9243-C46B5DE08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30E45-4219-4191-B47D-7A46637DD451}">
  <ds:schemaRefs>
    <ds:schemaRef ds:uri="http://purl.org/dc/dcmitype/"/>
    <ds:schemaRef ds:uri="0b2e62e6-878d-46f8-a401-ca1823521926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ca95cf4-4ccf-4c0e-841e-179a01466ca4"/>
  </ds:schemaRefs>
</ds:datastoreItem>
</file>

<file path=customXml/itemProps3.xml><?xml version="1.0" encoding="utf-8"?>
<ds:datastoreItem xmlns:ds="http://schemas.openxmlformats.org/officeDocument/2006/customXml" ds:itemID="{714803D0-2C68-4155-AA88-CBB20381C9AE}"/>
</file>

<file path=docProps/app.xml><?xml version="1.0" encoding="utf-8"?>
<Properties xmlns="http://schemas.openxmlformats.org/officeDocument/2006/extended-properties" xmlns:vt="http://schemas.openxmlformats.org/officeDocument/2006/docPropsVTypes">
  <Template>Turun kaupungin pohja</Template>
  <TotalTime>13018</TotalTime>
  <Words>584</Words>
  <Application>Microsoft Office PowerPoint</Application>
  <PresentationFormat>Laajakuva</PresentationFormat>
  <Paragraphs>84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Grande</vt:lpstr>
      <vt:lpstr>Wingdings</vt:lpstr>
      <vt:lpstr>Turun kaupunki perustyyli</vt:lpstr>
      <vt:lpstr>Turun kaupunki erikoisdiat</vt:lpstr>
      <vt:lpstr>1_Turun kaupunki erikoisdiat</vt:lpstr>
      <vt:lpstr>Move!-mittauksiin valmistautuminen</vt:lpstr>
      <vt:lpstr>Move!</vt:lpstr>
      <vt:lpstr>PowerPoint-esitys</vt:lpstr>
      <vt:lpstr>Miksi sinulla pitää olla hyvä fyysinen toimintakyky?</vt:lpstr>
      <vt:lpstr>PowerPoint-esitys</vt:lpstr>
      <vt:lpstr>Muut materiaalit Voit halutessasi ottaa näitä mukaan tunnille oman valintasi mukaan</vt:lpstr>
      <vt:lpstr>Liikkumissuositukset</vt:lpstr>
      <vt:lpstr>Arkiliikkumisen kaveribingo</vt:lpstr>
      <vt:lpstr>Move-mittaukset ja fyysinen toimintakyky</vt:lpstr>
      <vt:lpstr>Taukoliikunta</vt:lpstr>
      <vt:lpstr>Materiaaleja Move-mittausten harjoitteluun</vt:lpstr>
      <vt:lpstr>Move-vanhempainvideo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Viberg Tuulia</dc:creator>
  <cp:lastModifiedBy>Viberg Tuulia</cp:lastModifiedBy>
  <cp:revision>32</cp:revision>
  <cp:lastPrinted>2015-03-30T13:04:50Z</cp:lastPrinted>
  <dcterms:created xsi:type="dcterms:W3CDTF">2025-06-04T11:54:00Z</dcterms:created>
  <dcterms:modified xsi:type="dcterms:W3CDTF">2026-06-02T12:26:38Z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0x010100DA421E502B73EC48B7C481B02707A95D</vt:lpwstr>
  </property>
  <property fmtid="{D5CDD505-2E9C-101B-9397-08002B2CF9AE}" pid="3" name="MediaServiceImageTags">
    <vt:lpwstr/>
  </property>
</Properties>
</file>