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7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AE4FF1-0062-4EC5-8C71-2C081008C99D}" v="2" dt="2024-05-08T08:38:31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masti Lotta" userId="f413e959-78e4-473a-89c3-cd5d7b7724a6" providerId="ADAL" clId="{50AE4FF1-0062-4EC5-8C71-2C081008C99D}"/>
    <pc:docChg chg="custSel modSld">
      <pc:chgData name="Ilmasti Lotta" userId="f413e959-78e4-473a-89c3-cd5d7b7724a6" providerId="ADAL" clId="{50AE4FF1-0062-4EC5-8C71-2C081008C99D}" dt="2024-05-08T08:38:42.065" v="4" actId="1076"/>
      <pc:docMkLst>
        <pc:docMk/>
      </pc:docMkLst>
      <pc:sldChg chg="addSp modSp mod">
        <pc:chgData name="Ilmasti Lotta" userId="f413e959-78e4-473a-89c3-cd5d7b7724a6" providerId="ADAL" clId="{50AE4FF1-0062-4EC5-8C71-2C081008C99D}" dt="2024-05-08T08:38:42.065" v="4" actId="1076"/>
        <pc:sldMkLst>
          <pc:docMk/>
          <pc:sldMk cId="3454108165" sldId="256"/>
        </pc:sldMkLst>
        <pc:picChg chg="add mod">
          <ac:chgData name="Ilmasti Lotta" userId="f413e959-78e4-473a-89c3-cd5d7b7724a6" providerId="ADAL" clId="{50AE4FF1-0062-4EC5-8C71-2C081008C99D}" dt="2024-05-08T08:38:15.290" v="2" actId="1076"/>
          <ac:picMkLst>
            <pc:docMk/>
            <pc:sldMk cId="3454108165" sldId="256"/>
            <ac:picMk id="5" creationId="{7A47CBC6-AD93-F99F-68B3-FE5542B55B15}"/>
          </ac:picMkLst>
        </pc:picChg>
        <pc:picChg chg="add mod">
          <ac:chgData name="Ilmasti Lotta" userId="f413e959-78e4-473a-89c3-cd5d7b7724a6" providerId="ADAL" clId="{50AE4FF1-0062-4EC5-8C71-2C081008C99D}" dt="2024-05-08T08:38:42.065" v="4" actId="1076"/>
          <ac:picMkLst>
            <pc:docMk/>
            <pc:sldMk cId="3454108165" sldId="256"/>
            <ac:picMk id="6" creationId="{2DD4056F-D682-9542-5BAE-D857D7DFC379}"/>
          </ac:picMkLst>
        </pc:picChg>
      </pc:sldChg>
      <pc:sldChg chg="modSp mod">
        <pc:chgData name="Ilmasti Lotta" userId="f413e959-78e4-473a-89c3-cd5d7b7724a6" providerId="ADAL" clId="{50AE4FF1-0062-4EC5-8C71-2C081008C99D}" dt="2024-05-08T08:38:08.417" v="1" actId="27636"/>
        <pc:sldMkLst>
          <pc:docMk/>
          <pc:sldMk cId="736470234" sldId="266"/>
        </pc:sldMkLst>
        <pc:spChg chg="mod">
          <ac:chgData name="Ilmasti Lotta" userId="f413e959-78e4-473a-89c3-cd5d7b7724a6" providerId="ADAL" clId="{50AE4FF1-0062-4EC5-8C71-2C081008C99D}" dt="2024-05-08T08:38:08.417" v="1" actId="27636"/>
          <ac:spMkLst>
            <pc:docMk/>
            <pc:sldMk cId="736470234" sldId="266"/>
            <ac:spMk id="2" creationId="{D85CAD34-3CFB-740B-D271-8142BEDC8F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2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4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5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6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5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8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54A2A-DF49-4800-82E7-3AF9353F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25ED7-F0CF-40D9-8C60-51E18805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51EE6-2484-F7FF-5135-C075D899E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977" b="77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FD0FCB-F31A-33EB-41CC-44030DE7F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46" y="1077626"/>
            <a:ext cx="9958754" cy="3317443"/>
          </a:xfrm>
        </p:spPr>
        <p:txBody>
          <a:bodyPr anchor="t">
            <a:normAutofit/>
          </a:bodyPr>
          <a:lstStyle/>
          <a:p>
            <a:r>
              <a:rPr lang="fi-FI" sz="8000">
                <a:solidFill>
                  <a:srgbClr val="FFFFFF"/>
                </a:solidFill>
              </a:rPr>
              <a:t>Erityiset tutkinnot</a:t>
            </a:r>
            <a:br>
              <a:rPr lang="fi-FI" sz="8000">
                <a:solidFill>
                  <a:srgbClr val="FFFFFF"/>
                </a:solidFill>
              </a:rPr>
            </a:br>
            <a:r>
              <a:rPr lang="fi-FI" sz="8000">
                <a:solidFill>
                  <a:srgbClr val="FFFFFF"/>
                </a:solidFill>
              </a:rPr>
              <a:t>Kuvataide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C8A6BF-15C1-C528-3BA4-3DEF0635D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9257512" cy="1263047"/>
          </a:xfrm>
        </p:spPr>
        <p:txBody>
          <a:bodyPr anchor="b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Katri Suonio, TaM, 2024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934"/>
            <a:ext cx="804195" cy="0"/>
          </a:xfrm>
          <a:prstGeom prst="line">
            <a:avLst/>
          </a:prstGeom>
          <a:ln w="1238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7A47CBC6-AD93-F99F-68B3-FE5542B55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40" y="6011978"/>
            <a:ext cx="1018120" cy="71329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DD4056F-D682-9542-5BAE-D857D7DFC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920" y="5835179"/>
            <a:ext cx="920576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0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1D7B59F-C43F-435D-A754-00854140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luonnos, piirros, talo, maalaus&#10;&#10;Kuvaus luotu automaattisesti">
            <a:extLst>
              <a:ext uri="{FF2B5EF4-FFF2-40B4-BE49-F238E27FC236}">
                <a16:creationId xmlns:a16="http://schemas.microsoft.com/office/drawing/2014/main" id="{E3A6B4C2-F892-295D-22AA-1A373F421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 b="1708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EEAEB7F-657B-DEB0-ADDC-03CAE43EF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52525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863E1AF-5EC7-1980-5621-F5D6C115B902}"/>
              </a:ext>
            </a:extLst>
          </p:cNvPr>
          <p:cNvSpPr txBox="1"/>
          <p:nvPr/>
        </p:nvSpPr>
        <p:spPr>
          <a:xfrm>
            <a:off x="1052146" y="2255519"/>
            <a:ext cx="9958754" cy="1793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Arkkitehtuuri</a:t>
            </a:r>
            <a:endParaRPr lang="en-US" sz="6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542542-348B-FB37-590A-1A0C034F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851917"/>
            <a:ext cx="12192000" cy="2006082"/>
          </a:xfrm>
          <a:prstGeom prst="rect">
            <a:avLst/>
          </a:prstGeom>
          <a:gradFill>
            <a:gsLst>
              <a:gs pos="0">
                <a:srgbClr val="000000">
                  <a:alpha val="42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14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21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3">
            <a:extLst>
              <a:ext uri="{FF2B5EF4-FFF2-40B4-BE49-F238E27FC236}">
                <a16:creationId xmlns:a16="http://schemas.microsoft.com/office/drawing/2014/main" id="{E0B51387-DF62-4500-88D6-AEF5409C4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1A67FB93-E092-450C-8675-960F10D5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teksti, piirros, käsiala, luonnos&#10;&#10;Kuvaus luotu automaattisesti">
            <a:extLst>
              <a:ext uri="{FF2B5EF4-FFF2-40B4-BE49-F238E27FC236}">
                <a16:creationId xmlns:a16="http://schemas.microsoft.com/office/drawing/2014/main" id="{E119E018-F047-B5C7-4D93-4BBFBDF98A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" b="643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cxnSp>
        <p:nvCxnSpPr>
          <p:cNvPr id="47" name="Straight Connector 27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388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5788F0F9-DC64-3F42-107B-D6C788A79AF2}"/>
              </a:ext>
            </a:extLst>
          </p:cNvPr>
          <p:cNvSpPr txBox="1"/>
          <p:nvPr/>
        </p:nvSpPr>
        <p:spPr>
          <a:xfrm>
            <a:off x="7315200" y="1007404"/>
            <a:ext cx="3695700" cy="527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FFFF"/>
                </a:solidFill>
              </a:rPr>
              <a:t>Arkkitehtuuri</a:t>
            </a:r>
            <a:endParaRPr lang="en-US" sz="2800" dirty="0">
              <a:solidFill>
                <a:srgbClr val="FFFFFF"/>
              </a:solidFill>
            </a:endParaRPr>
          </a:p>
          <a:p>
            <a:pPr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r>
              <a:rPr lang="en-US" sz="2400" b="1" dirty="0" err="1">
                <a:solidFill>
                  <a:srgbClr val="FFFFFF"/>
                </a:solidFill>
                <a:highlight>
                  <a:srgbClr val="00FF00"/>
                </a:highlight>
              </a:rPr>
              <a:t>Tehtävä</a:t>
            </a:r>
            <a:r>
              <a:rPr lang="en-US" sz="2400" b="1" dirty="0">
                <a:solidFill>
                  <a:srgbClr val="FFFFFF"/>
                </a:solidFill>
                <a:highlight>
                  <a:srgbClr val="00FF00"/>
                </a:highlight>
              </a:rPr>
              <a:t> 3.</a:t>
            </a:r>
          </a:p>
          <a:p>
            <a:pPr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r>
              <a:rPr lang="en-US" dirty="0" err="1">
                <a:solidFill>
                  <a:srgbClr val="FFFFFF"/>
                </a:solidFill>
              </a:rPr>
              <a:t>Katsele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lähelläsi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olevia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rakennuksia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Piirrä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joku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niistä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lyijykynällä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Paperi</a:t>
            </a:r>
            <a:r>
              <a:rPr lang="en-US" dirty="0">
                <a:solidFill>
                  <a:srgbClr val="FFFFFF"/>
                </a:solidFill>
              </a:rPr>
              <a:t> A4.</a:t>
            </a:r>
          </a:p>
          <a:p>
            <a:pPr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r>
              <a:rPr lang="en-US" dirty="0" err="1">
                <a:solidFill>
                  <a:srgbClr val="FFFFFF"/>
                </a:solidFill>
              </a:rPr>
              <a:t>Käytä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viitä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eri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valööriä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Valööri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tarkoittaa</a:t>
            </a:r>
            <a:r>
              <a:rPr lang="en-US" dirty="0">
                <a:solidFill>
                  <a:srgbClr val="FFFFFF"/>
                </a:solidFill>
              </a:rPr>
              <a:t> saman </a:t>
            </a:r>
            <a:r>
              <a:rPr lang="en-US" dirty="0" err="1">
                <a:solidFill>
                  <a:srgbClr val="FFFFFF"/>
                </a:solidFill>
              </a:rPr>
              <a:t>kynän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viisi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eri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sävyä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4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D85CAD34-3CFB-740B-D271-8142BEDC8FF6}"/>
              </a:ext>
            </a:extLst>
          </p:cNvPr>
          <p:cNvSpPr txBox="1"/>
          <p:nvPr/>
        </p:nvSpPr>
        <p:spPr>
          <a:xfrm>
            <a:off x="1097280" y="3180522"/>
            <a:ext cx="6223996" cy="3105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r>
              <a:rPr lang="en-US" sz="2400" b="1" dirty="0" err="1">
                <a:highlight>
                  <a:srgbClr val="00FF00"/>
                </a:highlight>
              </a:rPr>
              <a:t>Tehtävä</a:t>
            </a:r>
            <a:r>
              <a:rPr lang="en-US" sz="2400" b="1" dirty="0">
                <a:highlight>
                  <a:srgbClr val="00FF00"/>
                </a:highlight>
              </a:rPr>
              <a:t> 4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r>
              <a:rPr lang="en-US" dirty="0"/>
              <a:t>MAITOTÖLKKIESINE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r>
              <a:rPr lang="en-US" dirty="0" err="1"/>
              <a:t>Pese</a:t>
            </a:r>
            <a:r>
              <a:rPr lang="en-US" dirty="0"/>
              <a:t> </a:t>
            </a:r>
            <a:r>
              <a:rPr lang="en-US" dirty="0" err="1"/>
              <a:t>tyhjä</a:t>
            </a:r>
            <a:r>
              <a:rPr lang="en-US" dirty="0"/>
              <a:t> </a:t>
            </a:r>
            <a:r>
              <a:rPr lang="en-US" dirty="0" err="1"/>
              <a:t>maitotölkki</a:t>
            </a:r>
            <a:r>
              <a:rPr lang="en-US" dirty="0"/>
              <a:t>. </a:t>
            </a:r>
            <a:r>
              <a:rPr lang="en-US" dirty="0" err="1"/>
              <a:t>Tutki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. </a:t>
            </a:r>
            <a:r>
              <a:rPr lang="en-US" dirty="0" err="1"/>
              <a:t>Rakenna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jokin</a:t>
            </a:r>
            <a:r>
              <a:rPr lang="en-US" dirty="0"/>
              <a:t> </a:t>
            </a:r>
            <a:r>
              <a:rPr lang="en-US" dirty="0" err="1"/>
              <a:t>esine</a:t>
            </a:r>
            <a:r>
              <a:rPr lang="en-US" dirty="0"/>
              <a:t>. </a:t>
            </a:r>
            <a:r>
              <a:rPr lang="en-US" dirty="0" err="1"/>
              <a:t>Leikkaa</a:t>
            </a:r>
            <a:r>
              <a:rPr lang="en-US" dirty="0"/>
              <a:t> ja </a:t>
            </a:r>
            <a:r>
              <a:rPr lang="en-US" dirty="0" err="1"/>
              <a:t>liimaa</a:t>
            </a:r>
            <a:r>
              <a:rPr lang="en-US" dirty="0"/>
              <a:t>. </a:t>
            </a: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maitotölkin</a:t>
            </a:r>
            <a:r>
              <a:rPr lang="en-US" dirty="0"/>
              <a:t> </a:t>
            </a:r>
            <a:r>
              <a:rPr lang="en-US" dirty="0" err="1"/>
              <a:t>osat</a:t>
            </a:r>
            <a:r>
              <a:rPr lang="en-US" dirty="0"/>
              <a:t> </a:t>
            </a:r>
            <a:r>
              <a:rPr lang="en-US" dirty="0" err="1"/>
              <a:t>työhösi</a:t>
            </a:r>
            <a:r>
              <a:rPr lang="en-US" dirty="0"/>
              <a:t>.</a:t>
            </a:r>
          </a:p>
        </p:txBody>
      </p:sp>
      <p:pic>
        <p:nvPicPr>
          <p:cNvPr id="1026" name="Picture 2" descr="Maitotölkki menee uusiksi - miten käy hinnan? - Ruokauutiset - Ilta-Sanomat">
            <a:extLst>
              <a:ext uri="{FF2B5EF4-FFF2-40B4-BE49-F238E27FC236}">
                <a16:creationId xmlns:a16="http://schemas.microsoft.com/office/drawing/2014/main" id="{F674ACE0-F7DA-2F77-94C5-A74F8DFDB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7" r="23489"/>
          <a:stretch/>
        </p:blipFill>
        <p:spPr bwMode="auto">
          <a:xfrm>
            <a:off x="8534400" y="10"/>
            <a:ext cx="36576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7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6C8BD5-89AE-0ADF-3302-5402A65B4D6A}"/>
              </a:ext>
            </a:extLst>
          </p:cNvPr>
          <p:cNvSpPr txBox="1"/>
          <p:nvPr/>
        </p:nvSpPr>
        <p:spPr>
          <a:xfrm>
            <a:off x="971550" y="1419225"/>
            <a:ext cx="10248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highlight>
                  <a:srgbClr val="00FF00"/>
                </a:highlight>
              </a:rPr>
              <a:t>Tehtävä 5.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2400" dirty="0"/>
              <a:t>Lue seuraava runo. Piirrä kuva, joka kertoo runosta. Paperi A4, väritä kuva.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2400" i="1" dirty="0"/>
              <a:t>Kevät</a:t>
            </a:r>
          </a:p>
          <a:p>
            <a:endParaRPr lang="fi-FI" sz="2400" i="1" dirty="0"/>
          </a:p>
          <a:p>
            <a:r>
              <a:rPr lang="fi-FI" sz="2400" i="1" dirty="0"/>
              <a:t>Aurinko pilven takaa kurkkaa,</a:t>
            </a:r>
          </a:p>
          <a:p>
            <a:r>
              <a:rPr lang="fi-FI" sz="2400" i="1" dirty="0"/>
              <a:t>Ötökät heräävät pensaan alta.</a:t>
            </a:r>
          </a:p>
          <a:p>
            <a:r>
              <a:rPr lang="fi-FI" sz="2400" i="1" dirty="0"/>
              <a:t>Vesi lorisee joen uomassa,</a:t>
            </a:r>
          </a:p>
          <a:p>
            <a:r>
              <a:rPr lang="fi-FI" sz="2400" i="1" dirty="0"/>
              <a:t>Valo tekee iloiseksi.</a:t>
            </a:r>
          </a:p>
        </p:txBody>
      </p:sp>
    </p:spTree>
    <p:extLst>
      <p:ext uri="{BB962C8B-B14F-4D97-AF65-F5344CB8AC3E}">
        <p14:creationId xmlns:p14="http://schemas.microsoft.com/office/powerpoint/2010/main" val="317312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AE0A5785-6CC1-FEB9-21BA-6CE45FF3E869}"/>
              </a:ext>
            </a:extLst>
          </p:cNvPr>
          <p:cNvSpPr txBox="1"/>
          <p:nvPr/>
        </p:nvSpPr>
        <p:spPr>
          <a:xfrm>
            <a:off x="1114425" y="819150"/>
            <a:ext cx="101822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highlight>
                  <a:srgbClr val="00FF00"/>
                </a:highlight>
              </a:rPr>
              <a:t>Tehtävä 6.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Käy hakemassa pihalta kiviä. Isoja kiviä 5 kpl tai pieniä kiviä noin 2 dl.</a:t>
            </a:r>
          </a:p>
          <a:p>
            <a:endParaRPr lang="fi-FI" dirty="0"/>
          </a:p>
          <a:p>
            <a:endParaRPr lang="fi-FI" dirty="0"/>
          </a:p>
          <a:p>
            <a:pPr marL="342900" indent="-342900">
              <a:buAutoNum type="alphaLcPeriod"/>
            </a:pPr>
            <a:r>
              <a:rPr lang="fi-FI" dirty="0"/>
              <a:t>Laita kivet pöydälle rennosti</a:t>
            </a:r>
          </a:p>
          <a:p>
            <a:pPr marL="342900" indent="-342900">
              <a:buAutoNum type="alphaLcPeriod"/>
            </a:pPr>
            <a:endParaRPr lang="fi-FI" dirty="0"/>
          </a:p>
          <a:p>
            <a:pPr marL="342900" indent="-342900">
              <a:buAutoNum type="alphaLcPeriod"/>
            </a:pPr>
            <a:r>
              <a:rPr lang="fi-FI" dirty="0"/>
              <a:t>Lisää niiden vierelle jotain värillistä (käsine, sukka, muki tai mikä tahansa esine)</a:t>
            </a:r>
          </a:p>
          <a:p>
            <a:pPr marL="342900" indent="-342900">
              <a:buAutoNum type="alphaLcPeriod"/>
            </a:pPr>
            <a:endParaRPr lang="fi-FI" dirty="0"/>
          </a:p>
          <a:p>
            <a:pPr marL="342900" indent="-342900">
              <a:buAutoNum type="alphaLcPeriod"/>
            </a:pPr>
            <a:r>
              <a:rPr lang="fi-FI" dirty="0"/>
              <a:t>Maalaa asetelma vesiväreillä paperille</a:t>
            </a:r>
          </a:p>
          <a:p>
            <a:pPr marL="342900" indent="-342900">
              <a:buAutoNum type="alphaLcPeriod"/>
            </a:pPr>
            <a:endParaRPr lang="fi-FI" dirty="0"/>
          </a:p>
          <a:p>
            <a:pPr marL="342900" indent="-342900">
              <a:buAutoNum type="alphaLcPeriod"/>
            </a:pPr>
            <a:r>
              <a:rPr lang="fi-FI" dirty="0"/>
              <a:t>Yritä löytää vesiväripaletista samoja värejä, joita näet esineissä</a:t>
            </a:r>
          </a:p>
        </p:txBody>
      </p:sp>
    </p:spTree>
    <p:extLst>
      <p:ext uri="{BB962C8B-B14F-4D97-AF65-F5344CB8AC3E}">
        <p14:creationId xmlns:p14="http://schemas.microsoft.com/office/powerpoint/2010/main" val="198303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4B7EA5E6-8BAF-7B5A-068D-AF22DCC9F7EB}"/>
              </a:ext>
            </a:extLst>
          </p:cNvPr>
          <p:cNvSpPr txBox="1"/>
          <p:nvPr/>
        </p:nvSpPr>
        <p:spPr>
          <a:xfrm>
            <a:off x="1238250" y="838200"/>
            <a:ext cx="10058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highlight>
                  <a:srgbClr val="00FF00"/>
                </a:highlight>
              </a:rPr>
              <a:t>Tehtävä 7. </a:t>
            </a:r>
          </a:p>
          <a:p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Etsi sanomalehti.</a:t>
            </a:r>
          </a:p>
          <a:p>
            <a:endParaRPr lang="fi-FI" sz="2400" dirty="0"/>
          </a:p>
          <a:p>
            <a:pPr marL="342900" indent="-342900">
              <a:buAutoNum type="alphaLcPeriod"/>
            </a:pPr>
            <a:r>
              <a:rPr lang="fi-FI" sz="2400" dirty="0"/>
              <a:t>Leikkaa sanomalehdestä kuvia</a:t>
            </a:r>
          </a:p>
          <a:p>
            <a:pPr marL="342900" indent="-342900">
              <a:buAutoNum type="alphaLcPeriod"/>
            </a:pPr>
            <a:endParaRPr lang="fi-FI" sz="2400" dirty="0"/>
          </a:p>
          <a:p>
            <a:pPr marL="342900" indent="-342900">
              <a:buAutoNum type="alphaLcPeriod"/>
            </a:pPr>
            <a:r>
              <a:rPr lang="fi-FI" sz="2400" dirty="0"/>
              <a:t>Leikkaa sanomalehdestä isoja kirjaimia</a:t>
            </a:r>
          </a:p>
          <a:p>
            <a:pPr marL="342900" indent="-342900">
              <a:buAutoNum type="alphaLcPeriod"/>
            </a:pPr>
            <a:endParaRPr lang="fi-FI" sz="2400" dirty="0"/>
          </a:p>
          <a:p>
            <a:pPr marL="342900" indent="-342900">
              <a:buAutoNum type="alphaLcPeriod"/>
            </a:pPr>
            <a:r>
              <a:rPr lang="fi-FI" sz="2400" dirty="0"/>
              <a:t>Leikkaa sanomalehdestä sarjakuvatarinan ruutu</a:t>
            </a:r>
          </a:p>
          <a:p>
            <a:pPr marL="342900" indent="-342900">
              <a:buAutoNum type="alphaLcPeriod"/>
            </a:pPr>
            <a:endParaRPr lang="fi-FI" sz="2400" dirty="0"/>
          </a:p>
          <a:p>
            <a:pPr marL="342900" indent="-342900">
              <a:buAutoNum type="alphaLcPeriod"/>
            </a:pPr>
            <a:r>
              <a:rPr lang="fi-FI" sz="2400" dirty="0"/>
              <a:t>Revi tekstistä joku hassunmuotoinen kuvio</a:t>
            </a:r>
          </a:p>
          <a:p>
            <a:pPr marL="342900" indent="-342900">
              <a:buAutoNum type="alphaLcPeriod"/>
            </a:pPr>
            <a:endParaRPr lang="fi-FI" sz="2400" dirty="0"/>
          </a:p>
          <a:p>
            <a:pPr marL="342900" indent="-342900">
              <a:buAutoNum type="alphaLcPeriod"/>
            </a:pPr>
            <a:r>
              <a:rPr lang="fi-FI" sz="2400" dirty="0"/>
              <a:t>Liimaa kaikki eri osat A3-paperille haluamallasi tavalla</a:t>
            </a:r>
          </a:p>
          <a:p>
            <a:pPr marL="342900" indent="-342900">
              <a:buAutoNum type="alphaLcPeriod"/>
            </a:pPr>
            <a:endParaRPr lang="fi-FI" sz="2400" dirty="0"/>
          </a:p>
          <a:p>
            <a:pPr marL="342900" indent="-342900">
              <a:buAutoNum type="alphaLcPeriod"/>
            </a:pPr>
            <a:r>
              <a:rPr lang="fi-FI" sz="2400" dirty="0"/>
              <a:t>Piirrä punaisella </a:t>
            </a:r>
            <a:r>
              <a:rPr lang="fi-FI" sz="2400" dirty="0" err="1"/>
              <a:t>värililidulla</a:t>
            </a:r>
            <a:r>
              <a:rPr lang="fi-FI" sz="2400" dirty="0"/>
              <a:t> kaikkiin kuviin kuvioita</a:t>
            </a:r>
          </a:p>
        </p:txBody>
      </p:sp>
      <p:pic>
        <p:nvPicPr>
          <p:cNvPr id="4" name="Kuva 3" descr="Kuva, joka sisältää kohteen teksti, sanomalehti, Julkaisu, Tulostaminen&#10;&#10;Kuvaus luotu automaattisesti">
            <a:extLst>
              <a:ext uri="{FF2B5EF4-FFF2-40B4-BE49-F238E27FC236}">
                <a16:creationId xmlns:a16="http://schemas.microsoft.com/office/drawing/2014/main" id="{8B98AEB8-101D-80C6-CE07-2253634F2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96" y="453677"/>
            <a:ext cx="4512422" cy="59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4B9DC79-5156-F938-DDE7-99C0D18946C2}"/>
              </a:ext>
            </a:extLst>
          </p:cNvPr>
          <p:cNvSpPr txBox="1"/>
          <p:nvPr/>
        </p:nvSpPr>
        <p:spPr>
          <a:xfrm>
            <a:off x="1066800" y="971550"/>
            <a:ext cx="1009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Oppilas:</a:t>
            </a:r>
          </a:p>
          <a:p>
            <a:endParaRPr lang="fi-FI" dirty="0"/>
          </a:p>
          <a:p>
            <a:r>
              <a:rPr lang="fi-FI" dirty="0"/>
              <a:t>Valitse neljä (4) ensimmäistä tehtävää, jos haluat arvosana viisi (5).</a:t>
            </a:r>
          </a:p>
          <a:p>
            <a:endParaRPr lang="fi-FI" dirty="0"/>
          </a:p>
          <a:p>
            <a:r>
              <a:rPr lang="fi-FI" dirty="0"/>
              <a:t>Valitse kaikki seitsemän (7) tehtävää, jos haluat arvosanan seitsemän (7)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Vie työsi kuvataideopettajalle.</a:t>
            </a:r>
          </a:p>
        </p:txBody>
      </p:sp>
    </p:spTree>
    <p:extLst>
      <p:ext uri="{BB962C8B-B14F-4D97-AF65-F5344CB8AC3E}">
        <p14:creationId xmlns:p14="http://schemas.microsoft.com/office/powerpoint/2010/main" val="267276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ene Schjerfbeck: Toipilas (1888). Kansallisgalleria/Ateneumin taidemuseo. Kuva: Kansallisgalleria/Hannu Aaltonen. / Eero Järnefelt: Raatajat rahanalaiset/Kaski (1893). Kansallisgalleria/Ateneumin taidemuseo.&#10;Kuva: Kansallisgalleria/Hannu Aaltonen.">
            <a:extLst>
              <a:ext uri="{FF2B5EF4-FFF2-40B4-BE49-F238E27FC236}">
                <a16:creationId xmlns:a16="http://schemas.microsoft.com/office/drawing/2014/main" id="{F462E233-AD5D-AAB0-4B63-EF906DFE3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6"/>
          <a:stretch/>
        </p:blipFill>
        <p:spPr bwMode="auto">
          <a:xfrm>
            <a:off x="3597274" y="92163"/>
            <a:ext cx="8329859" cy="66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2D882B83-E32D-01CF-4A0F-0376937E7DC4}"/>
              </a:ext>
            </a:extLst>
          </p:cNvPr>
          <p:cNvSpPr/>
          <p:nvPr/>
        </p:nvSpPr>
        <p:spPr>
          <a:xfrm>
            <a:off x="371657" y="3024485"/>
            <a:ext cx="30476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Kaski,</a:t>
            </a:r>
          </a:p>
          <a:p>
            <a:pPr algn="ctr"/>
            <a:r>
              <a:rPr lang="fi-FI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Eero,</a:t>
            </a:r>
          </a:p>
          <a:p>
            <a:pPr algn="ctr"/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Järnefelt</a:t>
            </a:r>
          </a:p>
          <a:p>
            <a:pPr algn="ctr"/>
            <a:r>
              <a:rPr lang="fi-FI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1893</a:t>
            </a:r>
          </a:p>
        </p:txBody>
      </p:sp>
    </p:spTree>
    <p:extLst>
      <p:ext uri="{BB962C8B-B14F-4D97-AF65-F5344CB8AC3E}">
        <p14:creationId xmlns:p14="http://schemas.microsoft.com/office/powerpoint/2010/main" val="260645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B6E67972-E73E-56DA-7734-A5D4AE7783D0}"/>
              </a:ext>
            </a:extLst>
          </p:cNvPr>
          <p:cNvSpPr/>
          <p:nvPr/>
        </p:nvSpPr>
        <p:spPr>
          <a:xfrm>
            <a:off x="351324" y="871835"/>
            <a:ext cx="11032186" cy="35702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Kaski</a:t>
            </a:r>
          </a:p>
          <a:p>
            <a:pPr marL="914400" indent="-914400" algn="ctr">
              <a:buAutoNum type="arabicPeriod"/>
            </a:pPr>
            <a:endParaRPr lang="fi-FI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i-FI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Eero Järnefelt teki maalauksen </a:t>
            </a:r>
          </a:p>
          <a:p>
            <a:pPr algn="ctr"/>
            <a:r>
              <a:rPr lang="fi-F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Suomalaisesta arkityöstä. Kuvan maisema on Kolilta, Itä-</a:t>
            </a:r>
            <a:r>
              <a:rPr lang="fi-FI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Suomes</a:t>
            </a:r>
            <a:r>
              <a:rPr lang="fi-F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  <a:p>
            <a:pPr algn="ctr"/>
            <a:r>
              <a:rPr lang="fi-FI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</a:t>
            </a:r>
            <a:r>
              <a:rPr lang="fi-F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Taiteilija lisäsi tytön maalaukseen myöhemmin muiden</a:t>
            </a:r>
          </a:p>
          <a:p>
            <a:pPr algn="ctr"/>
            <a:r>
              <a:rPr lang="fi-F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mallien jälkeen. Kuvassa poltetaan kaskea. Kaskeamisen</a:t>
            </a:r>
          </a:p>
          <a:p>
            <a:pPr algn="ctr"/>
            <a:r>
              <a:rPr lang="fi-F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jälkeen maassa kasvaa kasvit paremmin.</a:t>
            </a:r>
            <a:endParaRPr lang="fi-F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03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ene Schjerfbeck: Toipilas (1888). Kansallisgalleria/Ateneumin taidemuseo. Kuva: Kansallisgalleria/Hannu Aaltonen. / Eero Järnefelt: Raatajat rahanalaiset/Kaski (1893). Kansallisgalleria/Ateneumin taidemuseo.&#10;Kuva: Kansallisgalleria/Hannu Aaltonen.">
            <a:extLst>
              <a:ext uri="{FF2B5EF4-FFF2-40B4-BE49-F238E27FC236}">
                <a16:creationId xmlns:a16="http://schemas.microsoft.com/office/drawing/2014/main" id="{C3943253-6128-B78A-7BE3-1EF63D554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5"/>
          <a:stretch/>
        </p:blipFill>
        <p:spPr bwMode="auto">
          <a:xfrm>
            <a:off x="4197351" y="126507"/>
            <a:ext cx="7732314" cy="680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CFC1FE34-852C-29B2-27CB-7F90A5555F11}"/>
              </a:ext>
            </a:extLst>
          </p:cNvPr>
          <p:cNvSpPr/>
          <p:nvPr/>
        </p:nvSpPr>
        <p:spPr>
          <a:xfrm>
            <a:off x="0" y="2414885"/>
            <a:ext cx="421461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Toipilas,</a:t>
            </a:r>
          </a:p>
          <a:p>
            <a:pPr algn="ctr"/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Helene </a:t>
            </a:r>
          </a:p>
          <a:p>
            <a:pPr algn="ctr"/>
            <a:r>
              <a:rPr lang="fi-FI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Schjerfbeck,</a:t>
            </a:r>
          </a:p>
          <a:p>
            <a:pPr algn="ctr"/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1888</a:t>
            </a:r>
            <a:endParaRPr lang="fi-FI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74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BA18DA88-88D7-45BF-99C2-7F1E5A44D6D8}"/>
              </a:ext>
            </a:extLst>
          </p:cNvPr>
          <p:cNvSpPr txBox="1"/>
          <p:nvPr/>
        </p:nvSpPr>
        <p:spPr>
          <a:xfrm>
            <a:off x="1247775" y="1123950"/>
            <a:ext cx="85915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2. Toipilas</a:t>
            </a:r>
          </a:p>
          <a:p>
            <a:endParaRPr lang="fi-FI" sz="3200" dirty="0"/>
          </a:p>
          <a:p>
            <a:r>
              <a:rPr lang="fi-FI" sz="3200" dirty="0"/>
              <a:t>Helene Schjerfbeck maalasi omakuvan itsestään silloin, kun hän oli toipumassa sydänsurustaan kihlauksen purettua. Vihreä kasvi mukissa kuvaa uuden alkua. Suru ei ollut enää niin voimakasta. </a:t>
            </a:r>
          </a:p>
          <a:p>
            <a:endParaRPr lang="fi-FI" sz="3200" dirty="0"/>
          </a:p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03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F2B5FBA-3227-6709-004C-9495756CD7EE}"/>
              </a:ext>
            </a:extLst>
          </p:cNvPr>
          <p:cNvSpPr txBox="1"/>
          <p:nvPr/>
        </p:nvSpPr>
        <p:spPr>
          <a:xfrm>
            <a:off x="1143000" y="1123950"/>
            <a:ext cx="91725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highlight>
                  <a:srgbClr val="00FF00"/>
                </a:highlight>
              </a:rPr>
              <a:t>Tehtävä 1. </a:t>
            </a:r>
            <a:endParaRPr lang="fi-FI" sz="2800" dirty="0">
              <a:highlight>
                <a:srgbClr val="00FF00"/>
              </a:highlight>
            </a:endParaRPr>
          </a:p>
          <a:p>
            <a:endParaRPr lang="fi-FI" sz="2800" dirty="0"/>
          </a:p>
          <a:p>
            <a:r>
              <a:rPr lang="fi-FI" sz="2800" dirty="0"/>
              <a:t>Valitse kuva 1 tai 2. </a:t>
            </a:r>
          </a:p>
          <a:p>
            <a:endParaRPr lang="fi-FI" sz="2800" dirty="0"/>
          </a:p>
          <a:p>
            <a:r>
              <a:rPr lang="fi-FI" sz="2800" dirty="0"/>
              <a:t>Vesivärityö. A3-paperi.</a:t>
            </a:r>
          </a:p>
          <a:p>
            <a:endParaRPr lang="fi-FI" sz="2800" dirty="0"/>
          </a:p>
          <a:p>
            <a:r>
              <a:rPr lang="fi-FI" sz="2800" dirty="0"/>
              <a:t>Muuta kuvaa niin, että se muuttuu </a:t>
            </a:r>
            <a:r>
              <a:rPr lang="fi-FI" sz="2800" i="1" dirty="0"/>
              <a:t>iloiseksi.</a:t>
            </a:r>
            <a:r>
              <a:rPr lang="fi-FI" sz="2800" dirty="0"/>
              <a:t> Valitse myös iloiset ja </a:t>
            </a:r>
            <a:r>
              <a:rPr lang="fi-FI" sz="2800" i="1" dirty="0"/>
              <a:t>puhtaat värit</a:t>
            </a:r>
            <a:r>
              <a:rPr lang="fi-FI" sz="2800" dirty="0"/>
              <a:t>. Säilytä </a:t>
            </a:r>
            <a:r>
              <a:rPr lang="fi-FI" sz="2800" i="1" dirty="0"/>
              <a:t>sommittelu samana eli ihminen pysyy samassa asennossa </a:t>
            </a:r>
            <a:r>
              <a:rPr lang="fi-FI" sz="2800" dirty="0"/>
              <a:t>ja samassa paikassa kuvassasi. Muuta vanha kuva </a:t>
            </a:r>
            <a:r>
              <a:rPr lang="fi-FI" sz="2800" i="1" dirty="0"/>
              <a:t>nykyaikaan</a:t>
            </a:r>
            <a:r>
              <a:rPr lang="fi-FI" sz="2800" dirty="0"/>
              <a:t>. Lisää ympäristöön nykyaikaisia rakennuksia. </a:t>
            </a:r>
          </a:p>
        </p:txBody>
      </p:sp>
    </p:spTree>
    <p:extLst>
      <p:ext uri="{BB962C8B-B14F-4D97-AF65-F5344CB8AC3E}">
        <p14:creationId xmlns:p14="http://schemas.microsoft.com/office/powerpoint/2010/main" val="308260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Rene Magritte - 372 artworks - painting">
            <a:extLst>
              <a:ext uri="{FF2B5EF4-FFF2-40B4-BE49-F238E27FC236}">
                <a16:creationId xmlns:a16="http://schemas.microsoft.com/office/drawing/2014/main" id="{14C0699C-42EA-FA28-4C00-7C144FD1F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" b="-2"/>
          <a:stretch/>
        </p:blipFill>
        <p:spPr bwMode="auto">
          <a:xfrm>
            <a:off x="196731" y="166533"/>
            <a:ext cx="3809612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ida Kahlo - Wikipedia">
            <a:extLst>
              <a:ext uri="{FF2B5EF4-FFF2-40B4-BE49-F238E27FC236}">
                <a16:creationId xmlns:a16="http://schemas.microsoft.com/office/drawing/2014/main" id="{A0FBEA20-1DE7-69CF-CD48-569D08596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r="1345" b="-2"/>
          <a:stretch/>
        </p:blipFill>
        <p:spPr bwMode="auto">
          <a:xfrm>
            <a:off x="4196497" y="166533"/>
            <a:ext cx="3797618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lvador Dalí | Arte by Leyton Art Gallery">
            <a:extLst>
              <a:ext uri="{FF2B5EF4-FFF2-40B4-BE49-F238E27FC236}">
                <a16:creationId xmlns:a16="http://schemas.microsoft.com/office/drawing/2014/main" id="{2FD95944-7101-3B4A-D71F-3CF0F62A5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r="-2" b="21451"/>
          <a:stretch/>
        </p:blipFill>
        <p:spPr bwMode="auto">
          <a:xfrm>
            <a:off x="8183346" y="166533"/>
            <a:ext cx="3822808" cy="31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stalginen Turku: Surrealismin lähettiläs - Kaupunki - Aamuset">
            <a:extLst>
              <a:ext uri="{FF2B5EF4-FFF2-40B4-BE49-F238E27FC236}">
                <a16:creationId xmlns:a16="http://schemas.microsoft.com/office/drawing/2014/main" id="{B502C166-85E8-931D-EDA0-EE51A8F96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6"/>
          <a:stretch/>
        </p:blipFill>
        <p:spPr bwMode="auto">
          <a:xfrm>
            <a:off x="8183346" y="3506741"/>
            <a:ext cx="3822808" cy="31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22A7626-1BA5-70D0-9236-5AB13DD4F561}"/>
              </a:ext>
            </a:extLst>
          </p:cNvPr>
          <p:cNvSpPr txBox="1"/>
          <p:nvPr/>
        </p:nvSpPr>
        <p:spPr>
          <a:xfrm>
            <a:off x="477520" y="72136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Rene Magritte 1898 - 1967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4B408E7-AEF5-E05D-1E53-F531EA4841F6}"/>
              </a:ext>
            </a:extLst>
          </p:cNvPr>
          <p:cNvSpPr txBox="1"/>
          <p:nvPr/>
        </p:nvSpPr>
        <p:spPr>
          <a:xfrm>
            <a:off x="8334375" y="6136640"/>
            <a:ext cx="311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Otto Mäkilä 1904 - 1955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5286689-6827-0A30-55D6-F1CA33555867}"/>
              </a:ext>
            </a:extLst>
          </p:cNvPr>
          <p:cNvSpPr txBox="1"/>
          <p:nvPr/>
        </p:nvSpPr>
        <p:spPr>
          <a:xfrm>
            <a:off x="4476750" y="514350"/>
            <a:ext cx="317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Frida </a:t>
            </a:r>
            <a:r>
              <a:rPr lang="fi-FI" sz="2800" dirty="0" err="1">
                <a:solidFill>
                  <a:schemeClr val="bg1"/>
                </a:solidFill>
              </a:rPr>
              <a:t>Kahlo</a:t>
            </a:r>
            <a:r>
              <a:rPr lang="fi-FI" sz="2800" dirty="0">
                <a:solidFill>
                  <a:schemeClr val="bg1"/>
                </a:solidFill>
              </a:rPr>
              <a:t> 1907 - 1954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CD70455-C63B-A9FD-5FA1-B2B0C516E65D}"/>
              </a:ext>
            </a:extLst>
          </p:cNvPr>
          <p:cNvSpPr txBox="1"/>
          <p:nvPr/>
        </p:nvSpPr>
        <p:spPr>
          <a:xfrm>
            <a:off x="8791574" y="2412096"/>
            <a:ext cx="2981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Salvador Dali,</a:t>
            </a:r>
          </a:p>
          <a:p>
            <a:r>
              <a:rPr lang="fi-FI" sz="2800" dirty="0"/>
              <a:t>1904 - 1989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63436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BAB3EB08-64E8-5EF9-A98D-6CFD76511641}"/>
              </a:ext>
            </a:extLst>
          </p:cNvPr>
          <p:cNvSpPr txBox="1"/>
          <p:nvPr/>
        </p:nvSpPr>
        <p:spPr>
          <a:xfrm>
            <a:off x="962025" y="752475"/>
            <a:ext cx="103251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4000" dirty="0"/>
              <a:t>Surrealismi</a:t>
            </a:r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Surrealistinen taiteen tyylisuunta tarkoittaa teosta, joka on epätodellinen. Taideteoksessa voi olla realistisia eli aitoja asioita, mutta ne ovat kuitenkin oudosti tai väärällä tavalla kuvattuja.</a:t>
            </a:r>
          </a:p>
          <a:p>
            <a:endParaRPr lang="fi-FI" sz="2000" dirty="0"/>
          </a:p>
          <a:p>
            <a:r>
              <a:rPr lang="fi-FI" sz="2000" dirty="0"/>
              <a:t>Rene Magritte, Frida </a:t>
            </a:r>
            <a:r>
              <a:rPr lang="fi-FI" sz="2000" dirty="0" err="1"/>
              <a:t>Kahlo</a:t>
            </a:r>
            <a:r>
              <a:rPr lang="fi-FI" sz="2000" dirty="0"/>
              <a:t>, Salvador Dali ja Otto Mäkilä olivat tunnettuja surrealisteja 1900-luvun alkupuolella.</a:t>
            </a:r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400" b="1" dirty="0">
                <a:highlight>
                  <a:srgbClr val="00FF00"/>
                </a:highlight>
              </a:rPr>
              <a:t>Tehtävä 2. </a:t>
            </a:r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Piirrä surrealistinen taideteos, jossa on hassuja unenomaisia esineitä tai ihmisiä. Käytä voimakkaita värejä. </a:t>
            </a:r>
          </a:p>
        </p:txBody>
      </p:sp>
    </p:spTree>
    <p:extLst>
      <p:ext uri="{BB962C8B-B14F-4D97-AF65-F5344CB8AC3E}">
        <p14:creationId xmlns:p14="http://schemas.microsoft.com/office/powerpoint/2010/main" val="3435906495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RegularSeedRightStep">
      <a:dk1>
        <a:srgbClr val="000000"/>
      </a:dk1>
      <a:lt1>
        <a:srgbClr val="FFFFFF"/>
      </a:lt1>
      <a:dk2>
        <a:srgbClr val="413124"/>
      </a:dk2>
      <a:lt2>
        <a:srgbClr val="E2E6E8"/>
      </a:lt2>
      <a:accent1>
        <a:srgbClr val="E76C29"/>
      </a:accent1>
      <a:accent2>
        <a:srgbClr val="C59C15"/>
      </a:accent2>
      <a:accent3>
        <a:srgbClr val="93AD1F"/>
      </a:accent3>
      <a:accent4>
        <a:srgbClr val="55B614"/>
      </a:accent4>
      <a:accent5>
        <a:srgbClr val="21BA24"/>
      </a:accent5>
      <a:accent6>
        <a:srgbClr val="14BB5D"/>
      </a:accent6>
      <a:hlink>
        <a:srgbClr val="3C8AB4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452</Words>
  <Application>Microsoft Office PowerPoint</Application>
  <PresentationFormat>Laajakuva</PresentationFormat>
  <Paragraphs>117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Neue Haas Grotesk Text Pro</vt:lpstr>
      <vt:lpstr>BjornVTI</vt:lpstr>
      <vt:lpstr>Erityiset tutkinnot Kuvataide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Turun kaupunki (Opetus x64)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Erityiset tutkinnot Kuvataide</dc:title>
  <dc:creator>Katri Suonio</dc:creator>
  <cp:lastModifiedBy>Ilmasti Lotta</cp:lastModifiedBy>
  <cp:revision>8</cp:revision>
  <dcterms:created xsi:type="dcterms:W3CDTF">2023-11-06T08:20:36Z</dcterms:created>
  <dcterms:modified xsi:type="dcterms:W3CDTF">2024-05-08T08:38:48Z</dcterms:modified>
</cp:coreProperties>
</file>