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sldIdLst>
    <p:sldId id="256" r:id="rId5"/>
    <p:sldId id="257" r:id="rId6"/>
    <p:sldId id="267" r:id="rId7"/>
    <p:sldId id="262" r:id="rId8"/>
    <p:sldId id="266" r:id="rId9"/>
    <p:sldId id="268" r:id="rId10"/>
    <p:sldId id="264" r:id="rId11"/>
    <p:sldId id="269" r:id="rId12"/>
    <p:sldId id="263" r:id="rId13"/>
    <p:sldId id="270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22474-C8C2-CBFA-71BA-D2B2D478DE92}" v="5" dt="2024-12-12T10:50:19.823"/>
    <p1510:client id="{A97EC287-AF93-5845-97BA-D445B393AAC2}" v="2" dt="2024-12-12T06:20:42.052"/>
    <p1510:client id="{DDC52E60-B718-5E3C-4230-D8A1AD48F2C8}" v="2" dt="2024-12-12T10:49:28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2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2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4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4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7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3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2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5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699" r:id="rId8"/>
    <p:sldLayoutId id="2147483700" r:id="rId9"/>
    <p:sldLayoutId id="2147483701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DC99B5C3-348F-BCEF-91AD-902C4F1E00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3C450B-3373-A566-AFD7-9798FEF2A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964" y="2054611"/>
            <a:ext cx="10190071" cy="1373706"/>
          </a:xfrm>
        </p:spPr>
        <p:txBody>
          <a:bodyPr anchor="b">
            <a:normAutofit/>
          </a:bodyPr>
          <a:lstStyle/>
          <a:p>
            <a:r>
              <a:rPr lang="fi-FI" sz="60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Valinnaisainetarjonta</a:t>
            </a:r>
            <a:endParaRPr lang="fi-FI" sz="5200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670D32-BC84-0ACD-CEE0-28643E9EA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335" y="3617496"/>
            <a:ext cx="9781327" cy="1691923"/>
          </a:xfrm>
        </p:spPr>
        <p:txBody>
          <a:bodyPr anchor="t">
            <a:normAutofit/>
          </a:bodyPr>
          <a:lstStyle/>
          <a:p>
            <a:r>
              <a:rPr lang="fi-FI" sz="2800" b="1" u="sng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Mikaelin koulu</a:t>
            </a:r>
          </a:p>
          <a:p>
            <a:r>
              <a:rPr lang="fi-FI" sz="2400" b="1" dirty="0">
                <a:solidFill>
                  <a:srgbClr val="FFFFFF"/>
                </a:solidFill>
              </a:rPr>
              <a:t>Turun kaupunki, perusopetus 7-9</a:t>
            </a:r>
          </a:p>
          <a:p>
            <a:endParaRPr lang="fi-FI" sz="2400" b="1" dirty="0">
              <a:solidFill>
                <a:srgbClr val="FFFFFF"/>
              </a:solidFill>
            </a:endParaRPr>
          </a:p>
          <a:p>
            <a:endParaRPr lang="fi-FI" sz="3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F6DCBE-2EC8-1B82-A2FF-D2239A9F3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6">
            <a:extLst>
              <a:ext uri="{FF2B5EF4-FFF2-40B4-BE49-F238E27FC236}">
                <a16:creationId xmlns:a16="http://schemas.microsoft.com/office/drawing/2014/main" id="{E882E165-848B-B66A-96FE-68B6C08BB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CC229E0E-3422-9757-387B-A351ECC77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426706F5-96CA-7047-BD34-97391CFEFA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52" name="Group 30">
            <a:extLst>
              <a:ext uri="{FF2B5EF4-FFF2-40B4-BE49-F238E27FC236}">
                <a16:creationId xmlns:a16="http://schemas.microsoft.com/office/drawing/2014/main" id="{E7E7F91D-C553-E09F-E68D-45711EF83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2F599CB-A237-F56B-C200-A0F98CB77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53" name="Picture 32">
              <a:extLst>
                <a:ext uri="{FF2B5EF4-FFF2-40B4-BE49-F238E27FC236}">
                  <a16:creationId xmlns:a16="http://schemas.microsoft.com/office/drawing/2014/main" id="{87CC31D3-169E-E791-E755-FFFA84223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6E3DD1A0-A08D-C959-157C-FA370D9B3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10" y="227850"/>
            <a:ext cx="10190071" cy="110254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Tieteet </a:t>
            </a:r>
            <a:r>
              <a:rPr lang="fi-FI" sz="480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ja teknologia</a:t>
            </a:r>
            <a:endParaRPr lang="fi-FI" sz="5200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732E3C3-6ED9-12E0-970C-BD8CE9A94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84" y="1504278"/>
            <a:ext cx="9639499" cy="5125872"/>
          </a:xfrm>
        </p:spPr>
        <p:txBody>
          <a:bodyPr anchor="t">
            <a:normAutofit lnSpcReduction="10000"/>
          </a:bodyPr>
          <a:lstStyle/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800" b="1" dirty="0" err="1">
                <a:solidFill>
                  <a:srgbClr val="FFFFFF"/>
                </a:solidFill>
              </a:rPr>
              <a:t>Tieto-ja</a:t>
            </a:r>
            <a:r>
              <a:rPr lang="fi-FI" sz="2800" b="1" dirty="0">
                <a:solidFill>
                  <a:srgbClr val="FFFFFF"/>
                </a:solidFill>
              </a:rPr>
              <a:t> viestintätekniikka, 1 </a:t>
            </a:r>
            <a:r>
              <a:rPr lang="fi-FI" sz="2800" b="1" dirty="0" err="1">
                <a:solidFill>
                  <a:srgbClr val="FFFFFF"/>
                </a:solidFill>
              </a:rPr>
              <a:t>vvh</a:t>
            </a:r>
            <a:r>
              <a:rPr lang="fi-FI" sz="2800" b="1" dirty="0">
                <a:solidFill>
                  <a:srgbClr val="FFFFFF"/>
                </a:solidFill>
              </a:rPr>
              <a:t>, 8-9 vuosiluokka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tavoitteet ja sisältö: Opitaan käyttämään ja hyödyntämään tieto- ja viestintäteknologian taitoja monipuolisesti, vastuullisesti ja turvallisesti. Opetellaan käyttämään tietotekniikan laitteita ja ohjelmistoja sekä ymmärtämään niiden käyttö ja toiminta-logiikkaa. Oppilaita ohjataan </a:t>
            </a:r>
            <a:r>
              <a:rPr lang="fi-FI" b="1" dirty="0" err="1">
                <a:solidFill>
                  <a:srgbClr val="FFFFFF"/>
                </a:solidFill>
              </a:rPr>
              <a:t>tvt:n</a:t>
            </a:r>
            <a:r>
              <a:rPr lang="fi-FI" b="1" dirty="0">
                <a:solidFill>
                  <a:srgbClr val="FFFFFF"/>
                </a:solidFill>
              </a:rPr>
              <a:t> hyviin käytöstapoihin ja tekijänoikeuksien hallintaan.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oppimisympäristö ja monialaisuus: Opiskellaan tieto- ja viestintäteknologian hyödyntämistä monipuolisesti koulutyössä eri oppiaineissa. 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työtavat ja arviointi: TVT valinnaisaine arvioidaan sanallisesti joko hyväksytty tai hylätty. </a:t>
            </a:r>
            <a:r>
              <a:rPr lang="fi-FI" b="1" dirty="0" err="1">
                <a:solidFill>
                  <a:srgbClr val="FFFFFF"/>
                </a:solidFill>
              </a:rPr>
              <a:t>TVT:ssa</a:t>
            </a:r>
            <a:r>
              <a:rPr lang="fi-FI" b="1" dirty="0">
                <a:solidFill>
                  <a:srgbClr val="FFFFFF"/>
                </a:solidFill>
              </a:rPr>
              <a:t> käytetään monipuolisia työtapoja ja huomioidaan oppilaiden osaamisen tason.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0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ED2A5-8D86-E835-3B7B-3346EEF5E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6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C758F700-E435-EC9B-D33F-83F4506110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-1"/>
            <a:ext cx="12188952" cy="6856614"/>
          </a:xfrm>
          <a:prstGeom prst="rect">
            <a:avLst/>
          </a:prstGeom>
        </p:spPr>
      </p:pic>
      <p:grpSp>
        <p:nvGrpSpPr>
          <p:cNvPr id="52" name="Group 30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53" name="Picture 32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A8F9AEA-BE37-18F2-0E10-044D43C42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085" y="1636123"/>
            <a:ext cx="10190071" cy="1102544"/>
          </a:xfrm>
        </p:spPr>
        <p:txBody>
          <a:bodyPr anchor="b">
            <a:normAutofit/>
          </a:bodyPr>
          <a:lstStyle/>
          <a:p>
            <a:r>
              <a:rPr lang="fi-FI" sz="48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Tarjottavat</a:t>
            </a:r>
            <a:r>
              <a:rPr lang="fi-FI" sz="52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valinnaisainekorit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A5DB7-129E-CA03-1DAB-FFD7F438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4486" y="3130127"/>
            <a:ext cx="5670660" cy="3035171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3500" b="1" dirty="0">
                <a:solidFill>
                  <a:srgbClr val="FFFFFF"/>
                </a:solidFill>
              </a:rPr>
              <a:t>taiteet ja luovuus</a:t>
            </a:r>
          </a:p>
          <a:p>
            <a:pPr marL="457200" indent="-4572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3500" b="1" dirty="0">
                <a:solidFill>
                  <a:srgbClr val="FFFFFF"/>
                </a:solidFill>
              </a:rPr>
              <a:t>liikunta ja hyvinvointi</a:t>
            </a:r>
          </a:p>
          <a:p>
            <a:pPr marL="457200" indent="-4572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3500" b="1" dirty="0">
                <a:solidFill>
                  <a:srgbClr val="FFFFFF"/>
                </a:solidFill>
              </a:rPr>
              <a:t>tieteet ja teknologia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8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2B6921-C202-8656-1347-649C85C60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6">
            <a:extLst>
              <a:ext uri="{FF2B5EF4-FFF2-40B4-BE49-F238E27FC236}">
                <a16:creationId xmlns:a16="http://schemas.microsoft.com/office/drawing/2014/main" id="{CAB59DC7-EDCC-61D3-B049-866BDF351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F86F8A4B-6761-B3C8-2016-7E69D6258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0CC2C5C8-3D79-7C51-647B-EA26C261F7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0" y="0"/>
            <a:ext cx="12188952" cy="6856614"/>
          </a:xfrm>
          <a:prstGeom prst="rect">
            <a:avLst/>
          </a:prstGeom>
        </p:spPr>
      </p:pic>
      <p:grpSp>
        <p:nvGrpSpPr>
          <p:cNvPr id="52" name="Group 30">
            <a:extLst>
              <a:ext uri="{FF2B5EF4-FFF2-40B4-BE49-F238E27FC236}">
                <a16:creationId xmlns:a16="http://schemas.microsoft.com/office/drawing/2014/main" id="{6E52C71D-4BF5-E4C6-C475-F69478581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AB97C47-DCD6-DFEE-E4EC-B58546A75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53" name="Picture 32">
              <a:extLst>
                <a:ext uri="{FF2B5EF4-FFF2-40B4-BE49-F238E27FC236}">
                  <a16:creationId xmlns:a16="http://schemas.microsoft.com/office/drawing/2014/main" id="{4ECCF82A-7D03-0B31-5C4F-6AA5F62C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EF7B631-652A-1F3C-192C-CF4AAD09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483" y="197759"/>
            <a:ext cx="11587985" cy="906171"/>
          </a:xfrm>
        </p:spPr>
        <p:txBody>
          <a:bodyPr anchor="b"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  <a:latin typeface="ADLaM Display"/>
                <a:ea typeface="ADLaM Display"/>
                <a:cs typeface="ADLaM Display"/>
              </a:rPr>
              <a:t>Valinnaisuus ja arviointi vuosiluokilla 8-9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B6AEB92-2189-DB85-40FD-026988808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798" y="1180214"/>
            <a:ext cx="11014131" cy="5385061"/>
          </a:xfrm>
        </p:spPr>
        <p:txBody>
          <a:bodyPr anchor="t">
            <a:normAutofit fontScale="25000" lnSpcReduction="20000"/>
          </a:bodyPr>
          <a:lstStyle/>
          <a:p>
            <a:pPr algn="l">
              <a:lnSpc>
                <a:spcPct val="190000"/>
              </a:lnSpc>
              <a:buClr>
                <a:schemeClr val="bg1"/>
              </a:buClr>
            </a:pPr>
            <a:r>
              <a:rPr lang="fi-FI" sz="8000" b="1" dirty="0">
                <a:solidFill>
                  <a:srgbClr val="FFFFFF"/>
                </a:solidFill>
              </a:rPr>
              <a:t>valinnaiset aineet  (yhteensä 3 </a:t>
            </a:r>
            <a:r>
              <a:rPr lang="fi-FI" sz="8000" b="1" dirty="0" err="1">
                <a:solidFill>
                  <a:srgbClr val="FFFFFF"/>
                </a:solidFill>
              </a:rPr>
              <a:t>vvt</a:t>
            </a:r>
            <a:r>
              <a:rPr lang="fi-FI" sz="8000" b="1" dirty="0">
                <a:solidFill>
                  <a:srgbClr val="FFFFFF"/>
                </a:solidFill>
              </a:rPr>
              <a:t>)</a:t>
            </a:r>
          </a:p>
          <a:p>
            <a:pPr marL="914400" lvl="1" indent="-457200" algn="l">
              <a:lnSpc>
                <a:spcPct val="1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6400" dirty="0">
                <a:solidFill>
                  <a:schemeClr val="bg1"/>
                </a:solidFill>
              </a:rPr>
              <a:t>pitkät valinnaiset aineet  (2 </a:t>
            </a:r>
            <a:r>
              <a:rPr lang="fi-FI" sz="6400" dirty="0" err="1">
                <a:solidFill>
                  <a:schemeClr val="bg1"/>
                </a:solidFill>
              </a:rPr>
              <a:t>vvt</a:t>
            </a:r>
            <a:r>
              <a:rPr lang="fi-FI" sz="6400" dirty="0">
                <a:solidFill>
                  <a:schemeClr val="bg1"/>
                </a:solidFill>
              </a:rPr>
              <a:t>) arvioidaan numeroin</a:t>
            </a:r>
          </a:p>
          <a:p>
            <a:pPr marL="914400" lvl="1" indent="-457200" algn="l">
              <a:lnSpc>
                <a:spcPct val="1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6400" dirty="0">
                <a:solidFill>
                  <a:schemeClr val="bg1"/>
                </a:solidFill>
              </a:rPr>
              <a:t>lyhyet valinnaiset aineet (1 </a:t>
            </a:r>
            <a:r>
              <a:rPr lang="fi-FI" sz="6400" dirty="0" err="1">
                <a:solidFill>
                  <a:schemeClr val="bg1"/>
                </a:solidFill>
              </a:rPr>
              <a:t>vvt</a:t>
            </a:r>
            <a:r>
              <a:rPr lang="fi-FI" sz="6400" dirty="0">
                <a:solidFill>
                  <a:schemeClr val="bg1"/>
                </a:solidFill>
              </a:rPr>
              <a:t>)  arvioidaan sanallisesti (hyväksytty/hylätty)</a:t>
            </a:r>
          </a:p>
          <a:p>
            <a:pPr algn="l">
              <a:lnSpc>
                <a:spcPct val="190000"/>
              </a:lnSpc>
              <a:buClr>
                <a:schemeClr val="bg1"/>
              </a:buClr>
            </a:pPr>
            <a:r>
              <a:rPr lang="fi-FI" sz="8000" b="1" dirty="0">
                <a:solidFill>
                  <a:srgbClr val="FFFFFF"/>
                </a:solidFill>
              </a:rPr>
              <a:t>valinnainen B2 -kieli  (2 </a:t>
            </a:r>
            <a:r>
              <a:rPr lang="fi-FI" sz="8000" b="1" dirty="0" err="1">
                <a:solidFill>
                  <a:srgbClr val="FFFFFF"/>
                </a:solidFill>
              </a:rPr>
              <a:t>vvt</a:t>
            </a:r>
            <a:r>
              <a:rPr lang="fi-FI" sz="8000" b="1" dirty="0">
                <a:solidFill>
                  <a:srgbClr val="FFFFFF"/>
                </a:solidFill>
              </a:rPr>
              <a:t>)</a:t>
            </a:r>
          </a:p>
          <a:p>
            <a:pPr marL="914400" lvl="1" indent="-457200" algn="l">
              <a:lnSpc>
                <a:spcPct val="1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6400" b="1" dirty="0">
                <a:solidFill>
                  <a:srgbClr val="FFFFFF"/>
                </a:solidFill>
              </a:rPr>
              <a:t> </a:t>
            </a:r>
            <a:r>
              <a:rPr lang="fi-FI" sz="6400" dirty="0">
                <a:solidFill>
                  <a:schemeClr val="bg1"/>
                </a:solidFill>
              </a:rPr>
              <a:t>arvioidaan numeroin</a:t>
            </a:r>
            <a:endParaRPr lang="fi-FI" sz="6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l">
              <a:lnSpc>
                <a:spcPct val="190000"/>
              </a:lnSpc>
              <a:buClr>
                <a:schemeClr val="bg1"/>
              </a:buClr>
            </a:pPr>
            <a:r>
              <a:rPr lang="fi-FI" sz="8000" b="1" dirty="0">
                <a:solidFill>
                  <a:srgbClr val="FFFFFF"/>
                </a:solidFill>
              </a:rPr>
              <a:t>taito- ja taideaineiden valinnaiset tunnit (2 </a:t>
            </a:r>
            <a:r>
              <a:rPr lang="fi-FI" sz="8000" b="1" dirty="0" err="1">
                <a:solidFill>
                  <a:srgbClr val="FFFFFF"/>
                </a:solidFill>
              </a:rPr>
              <a:t>vvt</a:t>
            </a:r>
            <a:r>
              <a:rPr lang="fi-FI" sz="8000" b="1" dirty="0">
                <a:solidFill>
                  <a:srgbClr val="FFFFFF"/>
                </a:solidFill>
              </a:rPr>
              <a:t>)</a:t>
            </a:r>
          </a:p>
          <a:p>
            <a:pPr marL="914400" lvl="1" indent="-457200" algn="l">
              <a:lnSpc>
                <a:spcPct val="1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6400" dirty="0">
                <a:solidFill>
                  <a:schemeClr val="bg1"/>
                </a:solidFill>
              </a:rPr>
              <a:t>ei arvioida erillisellä arvosanalla </a:t>
            </a:r>
            <a:r>
              <a:rPr lang="fi-FI" sz="6400" dirty="0">
                <a:solidFill>
                  <a:schemeClr val="bg1"/>
                </a:solidFill>
                <a:sym typeface="Wingdings" panose="05000000000000000000" pitchFamily="2" charset="2"/>
              </a:rPr>
              <a:t> suoritukset vaikuttavat ko. taito- ja taideaineen arvosanaan päättötodistuksessa</a:t>
            </a:r>
          </a:p>
          <a:p>
            <a:pPr marL="914400" lvl="1" indent="-457200" algn="l">
              <a:lnSpc>
                <a:spcPct val="1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6400" dirty="0">
                <a:solidFill>
                  <a:schemeClr val="bg1"/>
                </a:solidFill>
              </a:rPr>
              <a:t>valintoja tehdessä huomioitavaa, että 7. luokalla päättyviä oppiaineita ovat kuvataide, käsityö ja kotitalous. Päättyvistä oppiaineista annetaan päättötodistukseen arvosana, joka vaikuttaa mm. jatko-opintoihin hakeutumisessa.</a:t>
            </a:r>
          </a:p>
        </p:txBody>
      </p:sp>
    </p:spTree>
    <p:extLst>
      <p:ext uri="{BB962C8B-B14F-4D97-AF65-F5344CB8AC3E}">
        <p14:creationId xmlns:p14="http://schemas.microsoft.com/office/powerpoint/2010/main" val="237797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1659F2-22F4-EF57-D0EB-680B4BD86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6">
            <a:extLst>
              <a:ext uri="{FF2B5EF4-FFF2-40B4-BE49-F238E27FC236}">
                <a16:creationId xmlns:a16="http://schemas.microsoft.com/office/drawing/2014/main" id="{EF111E45-4E22-0762-6CB6-D7C34616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235821F9-C4EC-ABBD-1888-9753A28E8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43D8B3FD-E8F0-50DF-7893-6D39026E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52" name="Group 30">
            <a:extLst>
              <a:ext uri="{FF2B5EF4-FFF2-40B4-BE49-F238E27FC236}">
                <a16:creationId xmlns:a16="http://schemas.microsoft.com/office/drawing/2014/main" id="{C9D51EB4-4B30-B78A-5308-E47F54204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090855C-7966-7F68-3230-9FA32B903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53" name="Picture 32">
              <a:extLst>
                <a:ext uri="{FF2B5EF4-FFF2-40B4-BE49-F238E27FC236}">
                  <a16:creationId xmlns:a16="http://schemas.microsoft.com/office/drawing/2014/main" id="{9A19F228-C009-88B9-359F-77785771C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F0EEA027-7638-E57F-775C-D2F0FFD84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309" y="461020"/>
            <a:ext cx="10190071" cy="1102544"/>
          </a:xfrm>
        </p:spPr>
        <p:txBody>
          <a:bodyPr anchor="b">
            <a:normAutofit/>
          </a:bodyPr>
          <a:lstStyle/>
          <a:p>
            <a:r>
              <a:rPr lang="fi-FI" sz="480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Valinnaisainevalinta </a:t>
            </a:r>
            <a:endParaRPr lang="fi-FI" sz="2400" b="1" i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556C8F8-3935-F5A3-2364-E8BC986F7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994" y="1898582"/>
            <a:ext cx="11353045" cy="4874358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800" b="1" dirty="0">
                <a:solidFill>
                  <a:srgbClr val="FFFFFF"/>
                </a:solidFill>
              </a:rPr>
              <a:t>vuosiluokilla 8. ja 9. opiskellaan valinnaisainetta kolmen vuosiviikkotunnin verran (3 </a:t>
            </a:r>
            <a:r>
              <a:rPr lang="fi-FI" sz="1800" b="1" dirty="0" err="1">
                <a:solidFill>
                  <a:srgbClr val="FFFFFF"/>
                </a:solidFill>
              </a:rPr>
              <a:t>vvt</a:t>
            </a:r>
            <a:r>
              <a:rPr lang="fi-FI" sz="1800" b="1" dirty="0">
                <a:solidFill>
                  <a:srgbClr val="FFFFFF"/>
                </a:solidFill>
              </a:rPr>
              <a:t>)</a:t>
            </a:r>
          </a:p>
          <a:p>
            <a:pPr marL="342900" indent="-3429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800" b="1" dirty="0">
                <a:solidFill>
                  <a:srgbClr val="FFFFFF"/>
                </a:solidFill>
              </a:rPr>
              <a:t>valinta tehdään lukuvuodeksi kerrallaan </a:t>
            </a:r>
            <a:r>
              <a:rPr lang="fi-FI" sz="1800" b="1" dirty="0">
                <a:solidFill>
                  <a:srgbClr val="FFFFFF"/>
                </a:solidFill>
                <a:sym typeface="Wingdings" panose="05000000000000000000" pitchFamily="2" charset="2"/>
              </a:rPr>
              <a:t> valinta on sitova</a:t>
            </a:r>
            <a:endParaRPr lang="fi-FI" sz="1800" b="1" dirty="0">
              <a:solidFill>
                <a:srgbClr val="FFFFFF"/>
              </a:solidFill>
            </a:endParaRPr>
          </a:p>
          <a:p>
            <a:pPr marL="342900" indent="-3429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800" b="1" dirty="0">
                <a:solidFill>
                  <a:srgbClr val="FFFFFF"/>
                </a:solidFill>
              </a:rPr>
              <a:t>A2 -kielen opiskelu (2 </a:t>
            </a:r>
            <a:r>
              <a:rPr lang="fi-FI" sz="1800" b="1" dirty="0" err="1">
                <a:solidFill>
                  <a:srgbClr val="FFFFFF"/>
                </a:solidFill>
              </a:rPr>
              <a:t>vvt</a:t>
            </a:r>
            <a:r>
              <a:rPr lang="fi-FI" sz="1800" b="1" dirty="0">
                <a:solidFill>
                  <a:srgbClr val="FFFFFF"/>
                </a:solidFill>
              </a:rPr>
              <a:t>) luetaan lv. 25/26 alkaen yhdeksi valinnaisaineeksi 8. ja 9. vuosiluokilla</a:t>
            </a:r>
            <a:br>
              <a:rPr lang="fi-FI" sz="1800" b="1" dirty="0"/>
            </a:br>
            <a:r>
              <a:rPr lang="fi-FI" sz="1800" b="1" dirty="0">
                <a:solidFill>
                  <a:srgbClr val="FFFFFF"/>
                </a:solidFill>
              </a:rPr>
              <a:t>(pl. A2 -ruotsi)</a:t>
            </a:r>
          </a:p>
          <a:p>
            <a:pPr marL="342900" indent="-3429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800" b="1" dirty="0">
                <a:solidFill>
                  <a:srgbClr val="FFFFFF"/>
                </a:solidFill>
                <a:sym typeface="Wingdings" panose="05000000000000000000" pitchFamily="2" charset="2"/>
              </a:rPr>
              <a:t>valinta tehdään täyttämällä valintakysely 30.4.2025 mennessä</a:t>
            </a:r>
            <a:endParaRPr lang="fi-FI" sz="1800" b="1" dirty="0">
              <a:solidFill>
                <a:srgbClr val="FFFFFF"/>
              </a:solidFill>
            </a:endParaRPr>
          </a:p>
          <a:p>
            <a:pPr marL="914400" lvl="1" indent="-4572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</a:rPr>
              <a:t>kurssien toteutuminen vaatii riittävän määrän valintoja (tämä määrä vaihtelee kurssikohtaisesti)</a:t>
            </a:r>
          </a:p>
          <a:p>
            <a:pPr marL="914400" lvl="1" indent="-4572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</a:rPr>
              <a:t>osa kursseista on niin suosittuja, että oppilas voidaan joutua sijoittamaan varavalintoihin</a:t>
            </a:r>
          </a:p>
          <a:p>
            <a:pPr marL="914400" lvl="1" indent="-4572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  <a:sym typeface="Wingdings" panose="05000000000000000000" pitchFamily="2" charset="2"/>
              </a:rPr>
              <a:t>ellei valintaa ole tehty, oppilas sijoitetaan koulun toimesta ryhmiin</a:t>
            </a:r>
          </a:p>
          <a:p>
            <a:pPr marL="914400" lvl="1" indent="-4572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b="1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14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5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087B8C-2F87-5425-B555-9C0FD8803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6">
            <a:extLst>
              <a:ext uri="{FF2B5EF4-FFF2-40B4-BE49-F238E27FC236}">
                <a16:creationId xmlns:a16="http://schemas.microsoft.com/office/drawing/2014/main" id="{C6BAD427-9FD7-D7F2-6289-75010E0F0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6018F3F1-ACD4-B46F-CB86-5BFFEBAE6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C6D5F351-FFBB-4608-1C48-0793F7151F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52" name="Group 30">
            <a:extLst>
              <a:ext uri="{FF2B5EF4-FFF2-40B4-BE49-F238E27FC236}">
                <a16:creationId xmlns:a16="http://schemas.microsoft.com/office/drawing/2014/main" id="{83D206F7-F3E8-1ECF-5CFA-ED10000D4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406EFAF-3D70-56B4-DDCB-963E17061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53" name="Picture 32">
              <a:extLst>
                <a:ext uri="{FF2B5EF4-FFF2-40B4-BE49-F238E27FC236}">
                  <a16:creationId xmlns:a16="http://schemas.microsoft.com/office/drawing/2014/main" id="{FBBFD460-084B-6432-52FB-2DE37A0B1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53BB802-5E81-EC9B-6EC4-0C98FE002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801" y="377752"/>
            <a:ext cx="10190071" cy="1102544"/>
          </a:xfrm>
        </p:spPr>
        <p:txBody>
          <a:bodyPr anchor="b">
            <a:normAutofit/>
          </a:bodyPr>
          <a:lstStyle/>
          <a:p>
            <a:r>
              <a:rPr lang="fi-FI" sz="48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Tarjonta koreittain</a:t>
            </a:r>
            <a:endParaRPr lang="fi-FI" sz="5200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DD3442C-0E40-D5C4-77CF-B4F36AED9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315" y="2520723"/>
            <a:ext cx="11353045" cy="4024931"/>
          </a:xfrm>
        </p:spPr>
        <p:txBody>
          <a:bodyPr anchor="t">
            <a:normAutofit/>
          </a:bodyPr>
          <a:lstStyle/>
          <a:p>
            <a:pPr marL="914400" lvl="1" indent="-4572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b="1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14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51CA9358-E310-0DF7-CF80-B412EC2EF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444958"/>
              </p:ext>
            </p:extLst>
          </p:nvPr>
        </p:nvGraphicFramePr>
        <p:xfrm>
          <a:off x="443620" y="1745994"/>
          <a:ext cx="11254966" cy="42478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1087">
                  <a:extLst>
                    <a:ext uri="{9D8B030D-6E8A-4147-A177-3AD203B41FA5}">
                      <a16:colId xmlns:a16="http://schemas.microsoft.com/office/drawing/2014/main" val="635740232"/>
                    </a:ext>
                  </a:extLst>
                </a:gridCol>
                <a:gridCol w="2801293">
                  <a:extLst>
                    <a:ext uri="{9D8B030D-6E8A-4147-A177-3AD203B41FA5}">
                      <a16:colId xmlns:a16="http://schemas.microsoft.com/office/drawing/2014/main" val="3921272253"/>
                    </a:ext>
                  </a:extLst>
                </a:gridCol>
                <a:gridCol w="2801293">
                  <a:extLst>
                    <a:ext uri="{9D8B030D-6E8A-4147-A177-3AD203B41FA5}">
                      <a16:colId xmlns:a16="http://schemas.microsoft.com/office/drawing/2014/main" val="1231346963"/>
                    </a:ext>
                  </a:extLst>
                </a:gridCol>
                <a:gridCol w="2801293">
                  <a:extLst>
                    <a:ext uri="{9D8B030D-6E8A-4147-A177-3AD203B41FA5}">
                      <a16:colId xmlns:a16="http://schemas.microsoft.com/office/drawing/2014/main" val="2942451084"/>
                    </a:ext>
                  </a:extLst>
                </a:gridCol>
              </a:tblGrid>
              <a:tr h="7372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i-FI" dirty="0"/>
                        <a:t>taiteet ja luovuus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i-FI" dirty="0"/>
                        <a:t>liikunta ja hyvinvointi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i-FI" dirty="0"/>
                        <a:t>kielet ja vaikuttaminen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i-FI" dirty="0"/>
                        <a:t>tieteet ja teknologia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890040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r>
                        <a:rPr lang="fi-FI" dirty="0"/>
                        <a:t>Musiikki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Liikunta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Käsityö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72387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Kotitalous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Tietotekniikka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545314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97886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98030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630738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6555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28799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442954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955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15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54AD45-5284-4EE2-8218-2B17D96A4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6">
            <a:extLst>
              <a:ext uri="{FF2B5EF4-FFF2-40B4-BE49-F238E27FC236}">
                <a16:creationId xmlns:a16="http://schemas.microsoft.com/office/drawing/2014/main" id="{B224BEF8-C231-5E09-01CF-7C18BE76B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E3A443A8-34FD-88AF-A624-4026D6C2E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0A64524C-004E-8EA1-D90B-9DE7F39060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52" name="Group 30">
            <a:extLst>
              <a:ext uri="{FF2B5EF4-FFF2-40B4-BE49-F238E27FC236}">
                <a16:creationId xmlns:a16="http://schemas.microsoft.com/office/drawing/2014/main" id="{C9207B2A-1F32-F791-88FC-FB004246C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67838FE-73B1-FAC6-3EE5-007453D66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53" name="Picture 32">
              <a:extLst>
                <a:ext uri="{FF2B5EF4-FFF2-40B4-BE49-F238E27FC236}">
                  <a16:creationId xmlns:a16="http://schemas.microsoft.com/office/drawing/2014/main" id="{3130B192-6785-C8CD-0818-D610434A4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CA010E6-CEC2-56C1-26F0-3E0982070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10" y="227850"/>
            <a:ext cx="10190071" cy="110254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Taiteet ja luovuus</a:t>
            </a:r>
            <a:endParaRPr lang="fi-FI" sz="5200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FAA03C6-3647-384E-A9D5-18F5F83E8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84" y="1504278"/>
            <a:ext cx="9639499" cy="5125872"/>
          </a:xfrm>
        </p:spPr>
        <p:txBody>
          <a:bodyPr anchor="t">
            <a:normAutofit/>
          </a:bodyPr>
          <a:lstStyle/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800" b="1" dirty="0">
                <a:solidFill>
                  <a:srgbClr val="FFFFFF"/>
                </a:solidFill>
              </a:rPr>
              <a:t>Musiikki, 1 </a:t>
            </a:r>
            <a:r>
              <a:rPr lang="fi-FI" sz="2800" b="1" dirty="0" err="1">
                <a:solidFill>
                  <a:srgbClr val="FFFFFF"/>
                </a:solidFill>
              </a:rPr>
              <a:t>vvh</a:t>
            </a:r>
            <a:r>
              <a:rPr lang="fi-FI" sz="2800" b="1" dirty="0">
                <a:solidFill>
                  <a:srgbClr val="FFFFFF"/>
                </a:solidFill>
              </a:rPr>
              <a:t>, 8-9 vuosiluokka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tavoitteet ja sisältö: Opetuksessa syvennetään 7.ja 8. vuosiluokan kuntakohtaisia tavoitteita.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oppimisympäristö ja monialaisuus: Oppilaiden musiikin taitoja ja ymmärrystä kehitetään toiminnallisilla opiskelutavoilla. Opetuksessa ja opiskelussa huomioidaan oppilaiden kiinnostus, muut oppiaineet ja eheyttävät teemat, koulun juhlat ja tapahtumat.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työtavat ja arviointi:  Valinnaiset opinnot katsotaan syventäviksi opinnoiksi, joilla voidaan korottaa päättöarvioinnissa musiikin oppiaineen arvosanaa.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8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261213-A46C-B018-820E-300F969EF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6">
            <a:extLst>
              <a:ext uri="{FF2B5EF4-FFF2-40B4-BE49-F238E27FC236}">
                <a16:creationId xmlns:a16="http://schemas.microsoft.com/office/drawing/2014/main" id="{823096F8-0FEB-0109-144B-0CF8A9DE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AB549734-245C-2A93-BBB6-6A5701BE7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67C01494-D91B-64C9-BBA8-F6863DAD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52" name="Group 30">
            <a:extLst>
              <a:ext uri="{FF2B5EF4-FFF2-40B4-BE49-F238E27FC236}">
                <a16:creationId xmlns:a16="http://schemas.microsoft.com/office/drawing/2014/main" id="{603BBD45-EF76-BA3B-5B89-F305CB9C8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F0E0C55-AD13-8DDA-02A0-68EA3DEE8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53" name="Picture 32">
              <a:extLst>
                <a:ext uri="{FF2B5EF4-FFF2-40B4-BE49-F238E27FC236}">
                  <a16:creationId xmlns:a16="http://schemas.microsoft.com/office/drawing/2014/main" id="{9F358FE4-A879-593D-9C56-4352ABB85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55787DB-6CEC-A431-3CB6-2B5C059E2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10" y="227850"/>
            <a:ext cx="10190071" cy="110254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Liikunta ja hyvinvointi</a:t>
            </a:r>
            <a:endParaRPr lang="fi-FI" sz="5200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0A2BAD7-D158-944B-EA04-BFEFC0919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84" y="1504278"/>
            <a:ext cx="9639499" cy="5125872"/>
          </a:xfrm>
        </p:spPr>
        <p:txBody>
          <a:bodyPr anchor="t">
            <a:normAutofit/>
          </a:bodyPr>
          <a:lstStyle/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800" b="1" dirty="0">
                <a:solidFill>
                  <a:srgbClr val="FFFFFF"/>
                </a:solidFill>
              </a:rPr>
              <a:t>Liikunta, 2 </a:t>
            </a:r>
            <a:r>
              <a:rPr lang="fi-FI" sz="2800" b="1" dirty="0" err="1">
                <a:solidFill>
                  <a:srgbClr val="FFFFFF"/>
                </a:solidFill>
              </a:rPr>
              <a:t>vvh</a:t>
            </a:r>
            <a:r>
              <a:rPr lang="fi-FI" sz="2800" b="1" dirty="0">
                <a:solidFill>
                  <a:srgbClr val="FFFFFF"/>
                </a:solidFill>
              </a:rPr>
              <a:t>, 8-9 vuosiluokka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tavoitteet ja sisältö: Tavoitteet ja sisällöt noudattavat ja syventävät kuntakohtaisen opetussuunnitelman vuosiluokkakohtaisia sisältöjä.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oppimisympäristö ja monialaisuus: Oppimisympäristöt tarjoavat monipuolisen ympäristön eri liikuntalajien oppimiseen.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työtavat ja arviointi: Noudatetaan kuntakohtaisia ja opetussuunnitelman perusteiden mukaisia työtapoja arvioinnin perusteita.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5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59EF81-1A6D-3525-E7B5-68189BDF4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6">
            <a:extLst>
              <a:ext uri="{FF2B5EF4-FFF2-40B4-BE49-F238E27FC236}">
                <a16:creationId xmlns:a16="http://schemas.microsoft.com/office/drawing/2014/main" id="{36783A0D-F7D2-4D06-7286-F10C9E1BD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AF6DEE61-F088-58FB-AE60-C807E9E76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1D696A38-2039-BCD6-66CA-7989D838C1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52" name="Group 30">
            <a:extLst>
              <a:ext uri="{FF2B5EF4-FFF2-40B4-BE49-F238E27FC236}">
                <a16:creationId xmlns:a16="http://schemas.microsoft.com/office/drawing/2014/main" id="{A85EFA68-4DCD-E0EB-CA50-C87BA9A2C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AF35B47-478C-9FBF-0AE4-E013B80D48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53" name="Picture 32">
              <a:extLst>
                <a:ext uri="{FF2B5EF4-FFF2-40B4-BE49-F238E27FC236}">
                  <a16:creationId xmlns:a16="http://schemas.microsoft.com/office/drawing/2014/main" id="{D6648A94-DE51-BC72-B48A-A99375F66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B597AF8F-0D05-A3C5-4753-0ED503A82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10" y="227850"/>
            <a:ext cx="10190071" cy="110254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Liikunta ja hyvinvointi</a:t>
            </a:r>
            <a:endParaRPr lang="fi-FI" sz="5200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2DDCABD-B130-C9B0-5549-A81833D26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84" y="1504278"/>
            <a:ext cx="9639499" cy="5125872"/>
          </a:xfrm>
        </p:spPr>
        <p:txBody>
          <a:bodyPr anchor="t">
            <a:normAutofit/>
          </a:bodyPr>
          <a:lstStyle/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800" b="1" dirty="0">
                <a:solidFill>
                  <a:srgbClr val="FFFFFF"/>
                </a:solidFill>
              </a:rPr>
              <a:t>Kotitalous, 2 </a:t>
            </a:r>
            <a:r>
              <a:rPr lang="fi-FI" sz="2800" b="1" dirty="0" err="1">
                <a:solidFill>
                  <a:srgbClr val="FFFFFF"/>
                </a:solidFill>
              </a:rPr>
              <a:t>vvh</a:t>
            </a:r>
            <a:r>
              <a:rPr lang="fi-FI" sz="2800" b="1" dirty="0">
                <a:solidFill>
                  <a:srgbClr val="FFFFFF"/>
                </a:solidFill>
              </a:rPr>
              <a:t>, 8-9 vuosiluokka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tavoitteet ja sisältö: Tavoitteet ja sisällöt noudattavat ja syventävät kuntakohtaisen opetussuunnitelman 7. vuosiluokan sisältöjä.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oppimisympäristö ja monialaisuus: Oppimisympäristöt mahdollistavat kodin arjen hallinnan sekä kestävän ja hyvinvointia edistävän elämäntavan oppimisen.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työtavat ja arviointi: Noudatetaan kuntakohtaisia ja opetussuunnitelman perusteiden mukaisia työtapoja arvioinnin perusteita.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1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E465C-3397-F372-0372-2809CF02D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6">
            <a:extLst>
              <a:ext uri="{FF2B5EF4-FFF2-40B4-BE49-F238E27FC236}">
                <a16:creationId xmlns:a16="http://schemas.microsoft.com/office/drawing/2014/main" id="{113E397E-CE27-6D7D-C4A6-493A70250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B63653E6-2907-D3CA-372B-F6594EA7F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5E79078B-A1E8-D1F3-94DA-B33AF3383B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52" name="Group 30">
            <a:extLst>
              <a:ext uri="{FF2B5EF4-FFF2-40B4-BE49-F238E27FC236}">
                <a16:creationId xmlns:a16="http://schemas.microsoft.com/office/drawing/2014/main" id="{B2BD5778-2C66-2C2B-8509-AFF9FD58F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CD7BBE2-CC29-2842-6AC2-533B97B4B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53" name="Picture 32">
              <a:extLst>
                <a:ext uri="{FF2B5EF4-FFF2-40B4-BE49-F238E27FC236}">
                  <a16:creationId xmlns:a16="http://schemas.microsoft.com/office/drawing/2014/main" id="{16B3F7D6-5F9C-388C-7FE1-A44DC971C0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12FCF21-9056-EB6D-0B12-5B83B3EB9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10" y="227850"/>
            <a:ext cx="10190071" cy="110254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Tieteet </a:t>
            </a:r>
            <a:r>
              <a:rPr lang="fi-FI" sz="480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ja teknologia</a:t>
            </a:r>
            <a:endParaRPr lang="fi-FI" sz="5200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044FC7-3040-64F3-D008-519F1339D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84" y="1504278"/>
            <a:ext cx="9639499" cy="5125872"/>
          </a:xfrm>
        </p:spPr>
        <p:txBody>
          <a:bodyPr anchor="t">
            <a:normAutofit/>
          </a:bodyPr>
          <a:lstStyle/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800" b="1" dirty="0">
                <a:solidFill>
                  <a:srgbClr val="FFFFFF"/>
                </a:solidFill>
              </a:rPr>
              <a:t>Käsityö, 2 </a:t>
            </a:r>
            <a:r>
              <a:rPr lang="fi-FI" sz="2800" b="1" dirty="0" err="1">
                <a:solidFill>
                  <a:srgbClr val="FFFFFF"/>
                </a:solidFill>
              </a:rPr>
              <a:t>vvh</a:t>
            </a:r>
            <a:r>
              <a:rPr lang="fi-FI" sz="2800" b="1" dirty="0">
                <a:solidFill>
                  <a:srgbClr val="FFFFFF"/>
                </a:solidFill>
              </a:rPr>
              <a:t>, 8-9 vuosiluokka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tavoitteet ja sisältö: Tavoitteet ja sisällöt noudattavat ja syventävät kuntakohtaisen opetussuunnitelman 8.-9. vuosiluokan sisältöjä.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oppimisympäristö ja monialaisuus: Oppimisympäristöt mahdollistavat käsityöilmaisun kokonaisen käsityöprosessin suunnittelun, valmistuksen ja omakohtaisen sekä yhteisen arvioinnin. Käsityöaiheissa käytettään laaja-alaisia teemoja oppiainerajat ylittäen.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työtavat ja arviointi: Noudatetaan kuntakohtaisia ja opetussuunnitelman perusteiden mukaisia työtapoja arvioinnin perusteita.</a:t>
            </a: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98687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F8C1101B3EAF4F815936454F44EFE2" ma:contentTypeVersion="4" ma:contentTypeDescription="Create a new document." ma:contentTypeScope="" ma:versionID="48c35002efd002ea1d4a98cd9b3da825">
  <xsd:schema xmlns:xsd="http://www.w3.org/2001/XMLSchema" xmlns:xs="http://www.w3.org/2001/XMLSchema" xmlns:p="http://schemas.microsoft.com/office/2006/metadata/properties" xmlns:ns2="ef64d4ca-d2dc-4eb7-bada-7fecb54cc08f" targetNamespace="http://schemas.microsoft.com/office/2006/metadata/properties" ma:root="true" ma:fieldsID="c5f0b22f00238a2034b8b6a4596eee90" ns2:_="">
    <xsd:import namespace="ef64d4ca-d2dc-4eb7-bada-7fecb54cc0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4d4ca-d2dc-4eb7-bada-7fecb54cc0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4B31F6-791B-4A17-BB61-4AAF9D6A10BE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ef64d4ca-d2dc-4eb7-bada-7fecb54cc08f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173C05C-026B-4F76-8583-F741C5732C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64d4ca-d2dc-4eb7-bada-7fecb54cc0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B84787-671C-48A4-AB9C-6EE30FB7C5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573</Words>
  <Application>Microsoft Office PowerPoint</Application>
  <PresentationFormat>Laajakuva</PresentationFormat>
  <Paragraphs>87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ADLaM Display</vt:lpstr>
      <vt:lpstr>Arial</vt:lpstr>
      <vt:lpstr>Avenir Next LT Pro</vt:lpstr>
      <vt:lpstr>AvenirNext LT Pro Medium</vt:lpstr>
      <vt:lpstr>Courier New</vt:lpstr>
      <vt:lpstr>Sabon Next LT</vt:lpstr>
      <vt:lpstr>Wingdings</vt:lpstr>
      <vt:lpstr>DappledVTI</vt:lpstr>
      <vt:lpstr>Valinnaisainetarjonta</vt:lpstr>
      <vt:lpstr>Tarjottavat valinnaisainekorit</vt:lpstr>
      <vt:lpstr>Valinnaisuus ja arviointi vuosiluokilla 8-9</vt:lpstr>
      <vt:lpstr>Valinnaisainevalinta </vt:lpstr>
      <vt:lpstr>Tarjonta koreittain</vt:lpstr>
      <vt:lpstr>Taiteet ja luovuus</vt:lpstr>
      <vt:lpstr>Liikunta ja hyvinvointi</vt:lpstr>
      <vt:lpstr>Liikunta ja hyvinvointi</vt:lpstr>
      <vt:lpstr>Tieteet ja teknologia</vt:lpstr>
      <vt:lpstr>Tieteet ja teknologia</vt:lpstr>
    </vt:vector>
  </TitlesOfParts>
  <Company>Turun kaupunki (Opetus x64)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Valinnaisainetarjonta</dc:title>
  <dc:creator>Päivi Männistö</dc:creator>
  <cp:lastModifiedBy>Matias Lagercrantz</cp:lastModifiedBy>
  <cp:revision>30</cp:revision>
  <dcterms:created xsi:type="dcterms:W3CDTF">2024-12-08T15:56:15Z</dcterms:created>
  <dcterms:modified xsi:type="dcterms:W3CDTF">2025-04-24T09:02:37Z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0x0101005DF8C1101B3EAF4F815936454F44EFE2</vt:lpwstr>
  </property>
</Properties>
</file>