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sldIdLst>
    <p:sldId id="256" r:id="rId5"/>
    <p:sldId id="257" r:id="rId6"/>
    <p:sldId id="262" r:id="rId7"/>
    <p:sldId id="266" r:id="rId8"/>
    <p:sldId id="265" r:id="rId9"/>
    <p:sldId id="26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71DD4-AC05-464A-8167-E491F7D25873}" v="35" dt="2024-12-10T17:49:33.560"/>
    <p1510:client id="{69064E9D-68E2-2AD8-01FB-1E005A8E918A}" v="38" dt="2024-12-11T05:46:19.9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7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4/24/2025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699" r:id="rId8"/>
    <p:sldLayoutId id="2147483700" r:id="rId9"/>
    <p:sldLayoutId id="2147483701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DC99B5C3-348F-BCEF-91AD-902C4F1E0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3C450B-3373-A566-AFD7-9798FEF2A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fi-FI" sz="60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Valinnaisainetarjonta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0670D32-BC84-0ACD-CEE0-28643E9EA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fi-FI" sz="2800" b="1" u="sng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Mikaelin koulu</a:t>
            </a:r>
          </a:p>
          <a:p>
            <a:r>
              <a:rPr lang="fi-FI" sz="2400" b="1" dirty="0">
                <a:solidFill>
                  <a:srgbClr val="FFFFFF"/>
                </a:solidFill>
              </a:rPr>
              <a:t>Turun kaupunki, perusopetus 1-6</a:t>
            </a:r>
          </a:p>
          <a:p>
            <a:endParaRPr lang="fi-FI" sz="3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D2A5-8D86-E835-3B7B-3346EEF5E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C758F700-E435-EC9B-D33F-83F45061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A8F9AEA-BE37-18F2-0E10-044D43C42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2" y="1881929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Tarjottavat</a:t>
            </a:r>
            <a:r>
              <a:rPr lang="fi-FI" sz="52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valinnaisainekorit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4A5DB7-129E-CA03-1DAB-FFD7F4382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4486" y="3130127"/>
            <a:ext cx="5670660" cy="3035171"/>
          </a:xfrm>
        </p:spPr>
        <p:txBody>
          <a:bodyPr anchor="t">
            <a:normAutofit/>
          </a:bodyPr>
          <a:lstStyle/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taiteet ja luovuus</a:t>
            </a:r>
          </a:p>
          <a:p>
            <a:pPr marL="457200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3500" b="1" dirty="0">
                <a:solidFill>
                  <a:srgbClr val="FFFFFF"/>
                </a:solidFill>
              </a:rPr>
              <a:t>liikunta ja hyvinvointi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659F2-22F4-EF57-D0EB-680B4BD86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EF111E45-4E22-0762-6CB6-D7C34616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235821F9-C4EC-ABBD-1888-9753A28E8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43D8B3FD-E8F0-50DF-7893-6D39026E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C9D51EB4-4B30-B78A-5308-E47F54204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090855C-7966-7F68-3230-9FA32B903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9A19F228-C009-88B9-359F-77785771C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0EEA027-7638-E57F-775C-D2F0FFD84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840" y="1301221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/>
                <a:ea typeface="ADLaM Display"/>
                <a:cs typeface="ADLaM Display"/>
              </a:rPr>
              <a:t>Valinnaisainevalinta </a:t>
            </a:r>
            <a:endParaRPr lang="fi-FI" sz="24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556C8F8-3935-F5A3-2364-E8BC986F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2" y="2483294"/>
            <a:ext cx="11353045" cy="4197222"/>
          </a:xfrm>
        </p:spPr>
        <p:txBody>
          <a:bodyPr anchor="t">
            <a:normAutofit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4.-6.luokalla opiskellaan valinnaisainetta yhden vuosiviikkotunnin verran (1 </a:t>
            </a:r>
            <a:r>
              <a:rPr lang="fi-FI" b="1" dirty="0" err="1">
                <a:solidFill>
                  <a:srgbClr val="FFFFFF"/>
                </a:solidFill>
              </a:rPr>
              <a:t>vvt</a:t>
            </a:r>
            <a:r>
              <a:rPr lang="fi-FI" b="1" dirty="0">
                <a:solidFill>
                  <a:srgbClr val="FFFFFF"/>
                </a:solidFill>
              </a:rPr>
              <a:t>)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valinta tehdään lukuvuodeksi kerrallaan </a:t>
            </a:r>
            <a:r>
              <a:rPr lang="fi-FI" b="1" dirty="0">
                <a:solidFill>
                  <a:srgbClr val="FFFFFF"/>
                </a:solidFill>
                <a:sym typeface="Wingdings" panose="05000000000000000000" pitchFamily="2" charset="2"/>
              </a:rPr>
              <a:t> valinta on sitova!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  <a:sym typeface="Wingdings" panose="05000000000000000000" pitchFamily="2" charset="2"/>
              </a:rPr>
              <a:t>valinta tehdään täyttämällä valintakysely 4.4.2025 mennessä!</a:t>
            </a:r>
          </a:p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kurssien toteutuminen vaatii riittävän määrän valintoja</a:t>
            </a:r>
          </a:p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sym typeface="Wingdings" panose="05000000000000000000" pitchFamily="2" charset="2"/>
              </a:rPr>
              <a:t>ellei valintaa ole tehty, oppilas sijoitetaan koulun toimesta ryhmiin</a:t>
            </a: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5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087B8C-2F87-5425-B555-9C0FD8803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C6BAD427-9FD7-D7F2-6289-75010E0F0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6018F3F1-ACD4-B46F-CB86-5BFFEBAE6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C6D5F351-FFBB-4608-1C48-0793F715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83D206F7-F3E8-1ECF-5CFA-ED10000D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06EFAF-3D70-56B4-DDCB-963E17061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FBBFD460-084B-6432-52FB-2DE37A0B1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53BB802-5E81-EC9B-6EC4-0C98FE002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801" y="897056"/>
            <a:ext cx="10190071" cy="1102544"/>
          </a:xfrm>
        </p:spPr>
        <p:txBody>
          <a:bodyPr anchor="b"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Tarjonta koreittain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D3442C-0E40-D5C4-77CF-B4F36AED9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315" y="2520723"/>
            <a:ext cx="11353045" cy="4024931"/>
          </a:xfrm>
        </p:spPr>
        <p:txBody>
          <a:bodyPr anchor="t">
            <a:normAutofit/>
          </a:bodyPr>
          <a:lstStyle/>
          <a:p>
            <a:pPr marL="914400" lvl="1" indent="-457200" algn="l">
              <a:lnSpc>
                <a:spcPct val="17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i-FI" b="1" dirty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14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1CA9358-E310-0DF7-CF80-B412EC2EF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60168"/>
              </p:ext>
            </p:extLst>
          </p:nvPr>
        </p:nvGraphicFramePr>
        <p:xfrm>
          <a:off x="493414" y="2259408"/>
          <a:ext cx="11205172" cy="44978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1293">
                  <a:extLst>
                    <a:ext uri="{9D8B030D-6E8A-4147-A177-3AD203B41FA5}">
                      <a16:colId xmlns:a16="http://schemas.microsoft.com/office/drawing/2014/main" val="635740232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3921272253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1231346963"/>
                    </a:ext>
                  </a:extLst>
                </a:gridCol>
                <a:gridCol w="2801293">
                  <a:extLst>
                    <a:ext uri="{9D8B030D-6E8A-4147-A177-3AD203B41FA5}">
                      <a16:colId xmlns:a16="http://schemas.microsoft.com/office/drawing/2014/main" val="2942451084"/>
                    </a:ext>
                  </a:extLst>
                </a:gridCol>
              </a:tblGrid>
              <a:tr h="73728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taiteet ja luovuus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liikunta ja hyvinvointi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kielet ja vaikuttaminen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i-FI" dirty="0"/>
                        <a:t>tieteet ja teknologia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90040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Kuvataide 4.-6. vuosiluokka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Liikunta </a:t>
                      </a:r>
                      <a:r>
                        <a:rPr lang="fi-FI"/>
                        <a:t>4.-6</a:t>
                      </a:r>
                      <a:r>
                        <a:rPr lang="fi-FI" dirty="0"/>
                        <a:t>. vuosiluokka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072387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45314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97886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98030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630738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6555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728799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442954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5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150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03A286-D721-8E95-D377-8F410050E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671ACCFB-9B37-7192-A290-6DB637B90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D5580AA3-A8A4-0963-724A-544EB825A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EFDDE642-8189-FB2E-5ACB-7E4068386B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C6267302-2ABF-CBD8-E27F-26EEA45E7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5A79C8-B59B-6662-39F4-35D0B13BB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3F932AF7-A6F8-6FF8-282A-6DE584BC2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98CD6FCD-8A38-EB26-A9D8-6D94C787D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Taiteet ja luovuus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AFDA26-C3A9-6476-CBD3-81523AAD4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 lnSpcReduction="10000"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>
                <a:solidFill>
                  <a:srgbClr val="FFFFFF"/>
                </a:solidFill>
              </a:rPr>
              <a:t>Kuvataide, 1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4.-6.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Opetuksessa syvennetään 4.-6. vuosiluokan kuntakohtaisia sisältöjä ja tavoitteita.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Tutkitaan ja tulkitaan lähiympäristöä ja kerrotaan siitä kuvataiteellisin keinoin.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Tehdään monipuolisesti kuvataiteellisia teoksia. Noudatetaan opetussuunnitelman perusteiden mukaisia työtapoja ja arvioinnin perusteita. Valinnaiset opinnot katsotaan syventäviksi opinnoiksi, joilla voidaan korottaa varsinaista aineen arvosanaa.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261213-A46C-B018-820E-300F969EF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6">
            <a:extLst>
              <a:ext uri="{FF2B5EF4-FFF2-40B4-BE49-F238E27FC236}">
                <a16:creationId xmlns:a16="http://schemas.microsoft.com/office/drawing/2014/main" id="{823096F8-0FEB-0109-144B-0CF8A9DE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1" name="Rectangle 28">
            <a:extLst>
              <a:ext uri="{FF2B5EF4-FFF2-40B4-BE49-F238E27FC236}">
                <a16:creationId xmlns:a16="http://schemas.microsoft.com/office/drawing/2014/main" id="{AB549734-245C-2A93-BBB6-6A5701BE7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Kuva 4" descr="Kuva, joka sisältää kohteen taivas, piha-, lumi, jäätävä&#10;&#10;Kuvaus luotu automaattisesti">
            <a:extLst>
              <a:ext uri="{FF2B5EF4-FFF2-40B4-BE49-F238E27FC236}">
                <a16:creationId xmlns:a16="http://schemas.microsoft.com/office/drawing/2014/main" id="{67C01494-D91B-64C9-BBA8-F6863DAD68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grpSp>
        <p:nvGrpSpPr>
          <p:cNvPr id="52" name="Group 30">
            <a:extLst>
              <a:ext uri="{FF2B5EF4-FFF2-40B4-BE49-F238E27FC236}">
                <a16:creationId xmlns:a16="http://schemas.microsoft.com/office/drawing/2014/main" id="{603BBD45-EF76-BA3B-5B89-F305CB9C8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0E0C55-AD13-8DDA-02A0-68EA3DEE8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53" name="Picture 32">
              <a:extLst>
                <a:ext uri="{FF2B5EF4-FFF2-40B4-BE49-F238E27FC236}">
                  <a16:creationId xmlns:a16="http://schemas.microsoft.com/office/drawing/2014/main" id="{9F358FE4-A879-593D-9C56-4352ABB85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55787DB-6CEC-A431-3CB6-2B5C059E2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010" y="227850"/>
            <a:ext cx="10190071" cy="1102544"/>
          </a:xfrm>
        </p:spPr>
        <p:txBody>
          <a:bodyPr anchor="b">
            <a:normAutofit/>
          </a:bodyPr>
          <a:lstStyle/>
          <a:p>
            <a:pPr algn="l"/>
            <a:r>
              <a:rPr lang="fi-FI" sz="4800" dirty="0">
                <a:solidFill>
                  <a:srgbClr val="FFFF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Liikunta ja hyvinvointi</a:t>
            </a:r>
            <a:endParaRPr lang="fi-FI" sz="5200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0A2BAD7-D158-944B-EA04-BFEFC091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84" y="1504278"/>
            <a:ext cx="9639499" cy="5125872"/>
          </a:xfrm>
        </p:spPr>
        <p:txBody>
          <a:bodyPr anchor="t">
            <a:normAutofit/>
          </a:bodyPr>
          <a:lstStyle/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sz="2800" b="1" dirty="0">
                <a:solidFill>
                  <a:srgbClr val="FFFFFF"/>
                </a:solidFill>
              </a:rPr>
              <a:t>Liikunta, 1 </a:t>
            </a:r>
            <a:r>
              <a:rPr lang="fi-FI" sz="2800" b="1" dirty="0" err="1">
                <a:solidFill>
                  <a:srgbClr val="FFFFFF"/>
                </a:solidFill>
              </a:rPr>
              <a:t>vvh</a:t>
            </a:r>
            <a:r>
              <a:rPr lang="fi-FI" sz="2800" b="1" dirty="0">
                <a:solidFill>
                  <a:srgbClr val="FFFFFF"/>
                </a:solidFill>
              </a:rPr>
              <a:t>, 4.-6. vuosiluokka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tavoitteet ja sisältö: Tavoitteet ja sisällöt noudattavat ja syventävät kuntakohtaisen opetussuunnitelman vuosiluokkakohtaisia sisältöjä.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oppimisympäristö ja monialaisuus: Oppimisympäristöt tarjoavat monipuolisen ympäristön eri liikuntalajien oppimiseen.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r>
              <a:rPr lang="fi-FI" b="1" dirty="0">
                <a:solidFill>
                  <a:srgbClr val="FFFFFF"/>
                </a:solidFill>
              </a:rPr>
              <a:t>työtavat ja arviointi: Noudatetaan opetussuunnitelman perusteiden mukaisia työtapoja ja arvioinnin perusteita. Valinnaiset opinnot katsotaan syventäviksi opinnoiksi, joilla voidaan korottaa varsinaista aineen arvosanaa.</a:t>
            </a: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algn="l">
              <a:lnSpc>
                <a:spcPct val="170000"/>
              </a:lnSpc>
              <a:buClr>
                <a:schemeClr val="bg1"/>
              </a:buClr>
            </a:pPr>
            <a:endParaRPr lang="fi-FI" sz="3500" b="1" dirty="0">
              <a:solidFill>
                <a:srgbClr val="FFFFFF"/>
              </a:solidFill>
            </a:endParaRPr>
          </a:p>
          <a:p>
            <a:pPr marL="342900" indent="-342900" algn="l"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l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fi-FI" sz="2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768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8C1101B3EAF4F815936454F44EFE2" ma:contentTypeVersion="4" ma:contentTypeDescription="Create a new document." ma:contentTypeScope="" ma:versionID="48c35002efd002ea1d4a98cd9b3da825">
  <xsd:schema xmlns:xsd="http://www.w3.org/2001/XMLSchema" xmlns:xs="http://www.w3.org/2001/XMLSchema" xmlns:p="http://schemas.microsoft.com/office/2006/metadata/properties" xmlns:ns2="ef64d4ca-d2dc-4eb7-bada-7fecb54cc08f" targetNamespace="http://schemas.microsoft.com/office/2006/metadata/properties" ma:root="true" ma:fieldsID="c5f0b22f00238a2034b8b6a4596eee90" ns2:_="">
    <xsd:import namespace="ef64d4ca-d2dc-4eb7-bada-7fecb54cc0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4d4ca-d2dc-4eb7-bada-7fecb54cc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D149A3-BA3F-40E2-9A87-E875789C0E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308B6-4398-4857-BC40-061E5261CE50}">
  <ds:schemaRefs>
    <ds:schemaRef ds:uri="ef64d4ca-d2dc-4eb7-bada-7fecb54cc08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70B2466-0971-455C-9A94-815C6CB4E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64d4ca-d2dc-4eb7-bada-7fecb54cc0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229</Words>
  <Application>Microsoft Office PowerPoint</Application>
  <PresentationFormat>Laajakuva</PresentationFormat>
  <Paragraphs>39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ADLaM Display</vt:lpstr>
      <vt:lpstr>Arial</vt:lpstr>
      <vt:lpstr>Avenir Next LT Pro</vt:lpstr>
      <vt:lpstr>AvenirNext LT Pro Medium</vt:lpstr>
      <vt:lpstr>Courier New</vt:lpstr>
      <vt:lpstr>Sabon Next LT</vt:lpstr>
      <vt:lpstr>Wingdings</vt:lpstr>
      <vt:lpstr>DappledVTI</vt:lpstr>
      <vt:lpstr>Valinnaisainetarjonta</vt:lpstr>
      <vt:lpstr>Tarjottavat valinnaisainekorit</vt:lpstr>
      <vt:lpstr>Valinnaisainevalinta </vt:lpstr>
      <vt:lpstr>Tarjonta koreittain</vt:lpstr>
      <vt:lpstr>Taiteet ja luovuus</vt:lpstr>
      <vt:lpstr>Liikunta ja hyvinvointi</vt:lpstr>
    </vt:vector>
  </TitlesOfParts>
  <Company>Turun kaupunki (Opetus x64)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Päivi Männistö</dc:creator>
  <cp:lastModifiedBy>Matias Lagercrantz</cp:lastModifiedBy>
  <cp:revision>20</cp:revision>
  <dcterms:created xsi:type="dcterms:W3CDTF">2024-12-08T15:56:15Z</dcterms:created>
  <dcterms:modified xsi:type="dcterms:W3CDTF">2025-04-24T09:01:41Z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0x0101005DF8C1101B3EAF4F815936454F44EFE2</vt:lpwstr>
  </property>
</Properties>
</file>