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7" r:id="rId5"/>
    <p:sldId id="258" r:id="rId6"/>
    <p:sldId id="261" r:id="rId7"/>
    <p:sldId id="277" r:id="rId8"/>
    <p:sldId id="267" r:id="rId9"/>
    <p:sldId id="273" r:id="rId10"/>
    <p:sldId id="272" r:id="rId11"/>
    <p:sldId id="275" r:id="rId12"/>
    <p:sldId id="276" r:id="rId13"/>
    <p:sldId id="260" r:id="rId14"/>
    <p:sldId id="259" r:id="rId15"/>
    <p:sldId id="263" r:id="rId16"/>
    <p:sldId id="269" r:id="rId17"/>
    <p:sldId id="265" r:id="rId18"/>
    <p:sldId id="264" r:id="rId19"/>
    <p:sldId id="266" r:id="rId20"/>
    <p:sldId id="274" r:id="rId21"/>
    <p:sldId id="268" r:id="rId22"/>
    <p:sldId id="27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6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4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60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0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62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56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4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7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6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CA26D2-30A9-42F0-A7D5-4B0B42327793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85478B-69E4-4681-B038-5280625F235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edu.turku.fi/luostarivuo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.littunen@turku.f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09135" y="4744576"/>
            <a:ext cx="9823622" cy="16795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Luostarivuoren koulu</a:t>
            </a:r>
            <a:br>
              <a:rPr lang="fi-FI" dirty="0" smtClean="0"/>
            </a:br>
            <a:r>
              <a:rPr lang="fi-FI" sz="1800" dirty="0" smtClean="0"/>
              <a:t>Vanhempainilta </a:t>
            </a:r>
            <a:r>
              <a:rPr lang="fi-FI" sz="1800" dirty="0" smtClean="0"/>
              <a:t>20</a:t>
            </a:r>
            <a:r>
              <a:rPr lang="fi-FI" sz="1800" dirty="0" smtClean="0"/>
              <a:t>.9.2021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7lk vanhemmat</a:t>
            </a:r>
            <a:br>
              <a:rPr lang="fi-FI" sz="1800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             </a:t>
            </a:r>
            <a:r>
              <a:rPr lang="fi-FI" dirty="0" err="1" smtClean="0"/>
              <a:t>Teams</a:t>
            </a:r>
            <a:r>
              <a:rPr lang="fi-FI" dirty="0" smtClean="0"/>
              <a:t>                                                                    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43" y="4801069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B-rakennuksen käytävä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68" y="2343666"/>
            <a:ext cx="4513277" cy="3834712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51" y="2343667"/>
            <a:ext cx="4805405" cy="38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MOK ja kotitalous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28336"/>
            <a:ext cx="5363633" cy="3183924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90" y="258218"/>
            <a:ext cx="4388021" cy="318392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742" y="3051022"/>
            <a:ext cx="467603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JUHLIA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1" y="2049462"/>
            <a:ext cx="5585254" cy="4188940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06" y="2084833"/>
            <a:ext cx="5363633" cy="4153570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Yläkoulu arjessa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1837038"/>
            <a:ext cx="9720073" cy="4472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Peruskoulu on peruskoulu ja OPS on OPS…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fi-FI" dirty="0" smtClean="0">
                <a:solidFill>
                  <a:srgbClr val="FF0000"/>
                </a:solidFill>
                <a:hlinkClick r:id="rId2"/>
              </a:rPr>
              <a:t>blog.edu.turku.fi/luostarivuori</a:t>
            </a:r>
            <a:endParaRPr lang="fi-F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/>
              <a:t>Tue nuorta arjessa, ole kiinnostunut edelleen, ”älä usko” kaikkea</a:t>
            </a:r>
          </a:p>
          <a:p>
            <a:pPr marL="0" indent="0">
              <a:buNone/>
            </a:pPr>
            <a:r>
              <a:rPr lang="fi-FI" dirty="0" smtClean="0"/>
              <a:t>Luostarivuoren arvot: </a:t>
            </a:r>
            <a:r>
              <a:rPr lang="fi-FI" dirty="0" smtClean="0">
                <a:solidFill>
                  <a:schemeClr val="accent2"/>
                </a:solidFill>
              </a:rPr>
              <a:t>Arvostavat vuorovaikutus ihmisten kesken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smtClean="0">
                <a:solidFill>
                  <a:schemeClr val="accent2"/>
                </a:solidFill>
              </a:rPr>
              <a:t>                              Välittäminen ja puuttuminen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smtClean="0">
                <a:solidFill>
                  <a:schemeClr val="accent2"/>
                </a:solidFill>
              </a:rPr>
              <a:t>                              Ammatillisuus ja oman työn arvostaminen</a:t>
            </a:r>
            <a:endParaRPr lang="fi-FI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i-FI" dirty="0" smtClean="0"/>
              <a:t>Luota kouluun:</a:t>
            </a:r>
          </a:p>
          <a:p>
            <a:pPr marL="0" indent="0">
              <a:buNone/>
            </a:pPr>
            <a:r>
              <a:rPr lang="fi-FI" dirty="0" smtClean="0"/>
              <a:t>-ammattilainen haluaa lapsen parasta ja pyrkii varmistamaan oppimisen eri tavoin tukemalla</a:t>
            </a:r>
          </a:p>
          <a:p>
            <a:pPr marL="0" indent="0">
              <a:buNone/>
            </a:pPr>
            <a:r>
              <a:rPr lang="fi-FI" dirty="0" smtClean="0"/>
              <a:t>-parhaat oppimistulokset ja hyvä kasvu kohti aikuisuutta, kun perhe tukee koulua ja on kiinnostunut siitä, mitä koulussa tapahtuu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73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Järjestyssäännöt 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sz="1600" dirty="0" smtClean="0">
                <a:solidFill>
                  <a:srgbClr val="FF0000"/>
                </a:solidFill>
              </a:rPr>
              <a:t>Puhuttelu ja merkintä </a:t>
            </a:r>
            <a:r>
              <a:rPr lang="fi-FI" sz="1600" dirty="0" err="1" smtClean="0">
                <a:solidFill>
                  <a:srgbClr val="FF0000"/>
                </a:solidFill>
              </a:rPr>
              <a:t>wilmaan</a:t>
            </a:r>
            <a:r>
              <a:rPr lang="fi-FI" sz="1600" dirty="0" smtClean="0">
                <a:solidFill>
                  <a:srgbClr val="FF0000"/>
                </a:solidFill>
              </a:rPr>
              <a:t>, kasvatuskeskustelu, jälki-istunto, kirjallinen varoitus, erityiset opetusjärjestelyt tai erottaminen määräajaksi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Asiallinen kielenkäyttö, arvostava kohtaaminen, selkeä linja puuttumisissa</a:t>
            </a:r>
          </a:p>
          <a:p>
            <a:pPr marL="0" indent="0">
              <a:buNone/>
            </a:pPr>
            <a:r>
              <a:rPr lang="fi-FI" dirty="0" smtClean="0"/>
              <a:t>                         </a:t>
            </a:r>
          </a:p>
          <a:p>
            <a:pPr marL="0" indent="0">
              <a:buNone/>
            </a:pPr>
            <a:r>
              <a:rPr lang="fi-FI" dirty="0" smtClean="0"/>
              <a:t>Tervehtiminen (koko yhteisö)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Kännykät eivät ole esillä oppitunnilla (parkki luokan edessä)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Lippikset ja päähineet poissa päästä tunnilla ja ruokalassa</a:t>
            </a:r>
          </a:p>
          <a:p>
            <a:pPr marL="0" indent="0">
              <a:buNone/>
            </a:pPr>
            <a:r>
              <a:rPr lang="fi-FI" dirty="0" smtClean="0"/>
              <a:t>Energiajuomat on kielletty Turun perusopetuksessa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61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Turvallisuus – tärkein arvo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Joka päivä ja kaikissa </a:t>
            </a:r>
            <a:r>
              <a:rPr lang="fi-FI" dirty="0" smtClean="0"/>
              <a:t>tilanteissa (kaupassa ei käydä koulupäivän aikana)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Siirtymät Puropeltoon ja liikuntapaikoille (ohjeistus ja kuittaus)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Kiusaamista ei </a:t>
            </a:r>
            <a:r>
              <a:rPr lang="fi-FI" dirty="0" smtClean="0"/>
              <a:t>sallita: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 smtClean="0"/>
              <a:t>– aina selvitetään ja puututaan – kirjataan muistio - seuranta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 Kuraattori apuna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 </a:t>
            </a:r>
            <a:r>
              <a:rPr lang="fi-FI" dirty="0" err="1" smtClean="0"/>
              <a:t>KiVA</a:t>
            </a:r>
            <a:r>
              <a:rPr lang="fi-FI" dirty="0" smtClean="0"/>
              <a:t>-tiimi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8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OPPILASHUOLTO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Kuraattori Marja-Liisa </a:t>
            </a:r>
            <a:r>
              <a:rPr lang="fi-FI" dirty="0" smtClean="0"/>
              <a:t>Matula</a:t>
            </a:r>
            <a:endParaRPr lang="fi-FI" dirty="0" smtClean="0"/>
          </a:p>
          <a:p>
            <a:r>
              <a:rPr lang="fi-FI" dirty="0" smtClean="0"/>
              <a:t>Terveydenhoitaja </a:t>
            </a:r>
            <a:r>
              <a:rPr lang="fi-FI" dirty="0" smtClean="0"/>
              <a:t>Lilli Priha-Iltanen</a:t>
            </a:r>
            <a:endParaRPr lang="fi-FI" dirty="0" smtClean="0"/>
          </a:p>
          <a:p>
            <a:r>
              <a:rPr lang="fi-FI" dirty="0" smtClean="0"/>
              <a:t>               Lääkärintarkastus 8.lk (lääkäri Maarit Mäkilä)</a:t>
            </a:r>
            <a:endParaRPr lang="fi-FI" dirty="0"/>
          </a:p>
          <a:p>
            <a:r>
              <a:rPr lang="fi-FI" dirty="0" smtClean="0"/>
              <a:t>Psykologi </a:t>
            </a:r>
            <a:r>
              <a:rPr lang="fi-FI" dirty="0"/>
              <a:t> </a:t>
            </a:r>
            <a:r>
              <a:rPr lang="fi-FI" dirty="0" smtClean="0"/>
              <a:t>X (paikka täytetään aivan juuri)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125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Pidetään yhteyttä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Opettajien työpuhelintiedot Wilmassa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- käyttö ”virka-aikana” (ennen klo 18) ei viikonloppuisin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- kiireelliset asiat</a:t>
            </a:r>
          </a:p>
          <a:p>
            <a:pPr marL="0" indent="0">
              <a:buNone/>
            </a:pPr>
            <a:r>
              <a:rPr lang="fi-FI" dirty="0" smtClean="0"/>
              <a:t>Wilma-viestit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- ei välitöntä reagointia, vastataan 48h kuluessa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Sähköposti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- tavoittaa hyvin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- etunimi.sukunimi@turku.fi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28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Lomat ja poissaolot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82050" y="3856022"/>
            <a:ext cx="5807085" cy="1942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Lomat anotaan kohdassa: Hakemukset ja päätökset – tee uusi…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1026" name="Picture 2" descr="354c8a24-f158-4afe-b65f-8271f30ca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84" y="1812221"/>
            <a:ext cx="3957635" cy="442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oli vasemmalle 3"/>
          <p:cNvSpPr/>
          <p:nvPr/>
        </p:nvSpPr>
        <p:spPr>
          <a:xfrm rot="20411454">
            <a:off x="3013572" y="1924721"/>
            <a:ext cx="33890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 rot="20408691">
            <a:off x="3499080" y="1982370"/>
            <a:ext cx="455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Muista ilmoittaa poissaolosta myös opettajille 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Näkemyserot – koti -koulu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Rauhoittuminen ennen viestintää – puolin ja toisin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Marssijärjestys: Aina ensisijaisesti otetaan yhteyttä siihen henkilöön, jonka vastuulla asia on.</a:t>
            </a:r>
          </a:p>
          <a:p>
            <a:pPr marL="0" indent="0">
              <a:buNone/>
            </a:pPr>
            <a:r>
              <a:rPr lang="fi-FI" dirty="0" smtClean="0"/>
              <a:t>Annetaan mahdollisuus asian selkiyttämiseen ja molemmin puolisen ymmärryksen lisäämiseen.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Vasta ensisijaisen yhteydenoton jälkeen, jos asia vaatii: Rehtori/apulaisrehtori – osapuolien kuuleminen ja kirjaukset asiassa.</a:t>
            </a:r>
          </a:p>
          <a:p>
            <a:pPr marL="0" indent="0">
              <a:buNone/>
            </a:pPr>
            <a:r>
              <a:rPr lang="fi-FI" dirty="0" smtClean="0"/>
              <a:t>Aikuinen hyväksyy myös sen ratkaisun, joka poikkeaa omasta näkemyksestä.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8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Päärakennus ja lisärakennus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075" y="2847894"/>
            <a:ext cx="4543168" cy="3017043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17" y="2084832"/>
            <a:ext cx="6057557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618168"/>
            <a:ext cx="9720072" cy="1499616"/>
          </a:xfrm>
        </p:spPr>
        <p:txBody>
          <a:bodyPr/>
          <a:lstStyle/>
          <a:p>
            <a:r>
              <a:rPr lang="fi-FI" dirty="0" smtClean="0"/>
              <a:t>                         Rehtori on </a:t>
            </a:r>
            <a:r>
              <a:rPr lang="fi-FI" dirty="0" smtClean="0"/>
              <a:t>tavattavissa… 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1" y="1777277"/>
            <a:ext cx="4641148" cy="3579272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965171" y="5586153"/>
            <a:ext cx="218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hlinkClick r:id="rId3"/>
              </a:rPr>
              <a:t>henri.littunen@turku.fi</a:t>
            </a:r>
            <a:endParaRPr lang="fi-FI" dirty="0" smtClean="0"/>
          </a:p>
          <a:p>
            <a:r>
              <a:rPr lang="fi-FI" dirty="0" smtClean="0"/>
              <a:t>GSM 040 1861 144</a:t>
            </a:r>
          </a:p>
          <a:p>
            <a:r>
              <a:rPr lang="fi-FI" dirty="0" smtClean="0"/>
              <a:t>Wilma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 JA Oikein </a:t>
            </a:r>
            <a:r>
              <a:rPr lang="fi-FI" dirty="0" smtClean="0"/>
              <a:t>hyvää yläkouluaikaa!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72" y="2286000"/>
            <a:ext cx="4628666" cy="34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KYSYMYKSIÄ?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858" y="2286000"/>
            <a:ext cx="52384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Turun kaunein välituntipiha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53049"/>
            <a:ext cx="5363633" cy="402272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2" y="2421924"/>
            <a:ext cx="4728518" cy="38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Yhtenäiskoulu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Vuosiluokat 1 – 9 (+VALMO) Yhteensä </a:t>
            </a:r>
            <a:r>
              <a:rPr lang="fi-FI" dirty="0" smtClean="0"/>
              <a:t>760 </a:t>
            </a:r>
            <a:r>
              <a:rPr lang="fi-FI" dirty="0" smtClean="0"/>
              <a:t>oppilasta</a:t>
            </a:r>
          </a:p>
          <a:p>
            <a:r>
              <a:rPr lang="fi-FI" dirty="0" err="1" smtClean="0"/>
              <a:t>Kerttuli</a:t>
            </a:r>
            <a:r>
              <a:rPr lang="fi-FI" dirty="0" smtClean="0"/>
              <a:t>, Martti, Luostarivuori</a:t>
            </a:r>
          </a:p>
          <a:p>
            <a:endParaRPr lang="fi-FI" dirty="0"/>
          </a:p>
          <a:p>
            <a:r>
              <a:rPr lang="fi-FI" dirty="0" smtClean="0"/>
              <a:t>Noin 50 opettajaa</a:t>
            </a:r>
          </a:p>
          <a:p>
            <a:endParaRPr lang="fi-FI" dirty="0"/>
          </a:p>
          <a:p>
            <a:r>
              <a:rPr lang="fi-FI" dirty="0" smtClean="0"/>
              <a:t>Luostarivuoren lukio samoissa tiloissa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Luostarivuoren yläkoulu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2021 </a:t>
            </a:r>
            <a:r>
              <a:rPr lang="fi-FI" dirty="0" smtClean="0"/>
              <a:t>– </a:t>
            </a:r>
            <a:r>
              <a:rPr lang="fi-FI" dirty="0" smtClean="0"/>
              <a:t>2022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310 </a:t>
            </a:r>
            <a:r>
              <a:rPr lang="fi-FI" dirty="0" smtClean="0"/>
              <a:t>oppilasta</a:t>
            </a:r>
          </a:p>
          <a:p>
            <a:pPr marL="0" indent="0">
              <a:buNone/>
            </a:pPr>
            <a:r>
              <a:rPr lang="fi-FI" dirty="0"/>
              <a:t>25 </a:t>
            </a:r>
            <a:r>
              <a:rPr lang="fi-FI" dirty="0" smtClean="0"/>
              <a:t>opettajaa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Ruotsin kielikylpy-, </a:t>
            </a:r>
            <a:r>
              <a:rPr lang="fi-FI" dirty="0" smtClean="0"/>
              <a:t>liikunta- ,</a:t>
            </a:r>
            <a:r>
              <a:rPr lang="fi-FI" dirty="0" smtClean="0"/>
              <a:t>kuvataide- ja alueen lähiluokat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3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Aineenopettaja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1853514"/>
            <a:ext cx="10014575" cy="3517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Seitsemännellä luokalla viikon aikana 12 eri opettajaa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Ei kotiluokkaa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Tavoitteena perusopetuksen päättötodistus ja tämän jälkeen toisen asteen opinnot (lukio/ammattikoulutus)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Luokanohjaajat: 7A Olli Mälkönen                                  OPO: Sari Hietanen ja Teija Jalanne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7B Harri Kumlander</a:t>
            </a:r>
          </a:p>
          <a:p>
            <a:pPr marL="0" indent="0">
              <a:buNone/>
            </a:pPr>
            <a:r>
              <a:rPr lang="fi-FI" dirty="0" smtClean="0"/>
              <a:t>                        7C Sari Hietanen</a:t>
            </a:r>
          </a:p>
          <a:p>
            <a:pPr marL="0" indent="0">
              <a:buNone/>
            </a:pPr>
            <a:r>
              <a:rPr lang="fi-FI" dirty="0" smtClean="0"/>
              <a:t>                        7D Miika Enola/Ida Hurme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619632" y="5708822"/>
            <a:ext cx="580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Luokanohjaaja on ensisijainen vastuuhenkilö oppilaan asioissa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6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Kohti perusopetuksen päättötodistusta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2" cy="279307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HUOM! Osa oppiaineista päättyy jo seitsemännen vuoden jälkeen: </a:t>
            </a:r>
          </a:p>
          <a:p>
            <a:pPr marL="0" indent="0">
              <a:buNone/>
            </a:pPr>
            <a:r>
              <a:rPr lang="fi-FI" dirty="0" smtClean="0"/>
              <a:t>Kuvataide, kotitalous ja käsityö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(arvosana päättötodistukseen)</a:t>
            </a:r>
          </a:p>
          <a:p>
            <a:pPr marL="0" indent="0">
              <a:buNone/>
            </a:pPr>
            <a:r>
              <a:rPr lang="fi-FI" dirty="0"/>
              <a:t>8. LK jälkeen: </a:t>
            </a:r>
            <a:r>
              <a:rPr lang="fi-FI" dirty="0" smtClean="0"/>
              <a:t>Historia </a:t>
            </a:r>
            <a:r>
              <a:rPr lang="fi-FI" dirty="0"/>
              <a:t>ja </a:t>
            </a:r>
            <a:r>
              <a:rPr lang="fi-FI" dirty="0" smtClean="0"/>
              <a:t>musiikki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7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Valinnaisaineet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Merkittävä määrä valinnaistunteja yläkoululuokilla 8 ja 9: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Taito- ja taideaineiden lisätunnit: 2h + 2h</a:t>
            </a:r>
          </a:p>
          <a:p>
            <a:pPr marL="0" indent="0">
              <a:buNone/>
            </a:pPr>
            <a:r>
              <a:rPr lang="fi-FI" dirty="0" smtClean="0"/>
              <a:t>Muut valinnaiset aineet ja sisällöt: 2h+1h ja 2h+1h</a:t>
            </a:r>
          </a:p>
          <a:p>
            <a:pPr marL="0" indent="0">
              <a:buNone/>
            </a:pPr>
            <a:r>
              <a:rPr lang="fi-FI" dirty="0"/>
              <a:t>M</a:t>
            </a:r>
            <a:r>
              <a:rPr lang="fi-FI" dirty="0" smtClean="0"/>
              <a:t>ahdollinen B2-kieli valinnaisena aineena: 2h+2h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HUOM! Erikoisluokilla liikunta, kuvataide ja ruotsin kielikylpy osa valinnaisuudesta on etukäteen ”sidottu”, jolloin oppilas ei valitse kuin osan itsenäisesti.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Valinnaiskurssit esitellään joulukuussa </a:t>
            </a:r>
          </a:p>
          <a:p>
            <a:pPr marL="0" indent="0">
              <a:buNone/>
            </a:pPr>
            <a:r>
              <a:rPr lang="fi-FI" dirty="0" smtClean="0"/>
              <a:t>Valinnat tehdään tammi-helmikuussa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4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oppimisympäristöt?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06" y="2244811"/>
            <a:ext cx="5363633" cy="402272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1" y="2244811"/>
            <a:ext cx="5387545" cy="40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</TotalTime>
  <Words>562</Words>
  <Application>Microsoft Office PowerPoint</Application>
  <PresentationFormat>Laajakuva</PresentationFormat>
  <Paragraphs>116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Tw Cen MT</vt:lpstr>
      <vt:lpstr>Tw Cen MT Condensed</vt:lpstr>
      <vt:lpstr>Wingdings 3</vt:lpstr>
      <vt:lpstr>Integraali</vt:lpstr>
      <vt:lpstr>Luostarivuoren koulu Vanhempainilta 20.9.2021  7lk vanhemmat  </vt:lpstr>
      <vt:lpstr>Päärakennus ja lisärakennus</vt:lpstr>
      <vt:lpstr>Turun kaunein välituntipiha</vt:lpstr>
      <vt:lpstr>Yhtenäiskoulu</vt:lpstr>
      <vt:lpstr>Luostarivuoren yläkoulu</vt:lpstr>
      <vt:lpstr>Aineenopettaja</vt:lpstr>
      <vt:lpstr>Kohti perusopetuksen päättötodistusta</vt:lpstr>
      <vt:lpstr>Valinnaisaineet</vt:lpstr>
      <vt:lpstr>Uudet oppimisympäristöt?</vt:lpstr>
      <vt:lpstr>B-rakennuksen käytävä</vt:lpstr>
      <vt:lpstr>MOK ja kotitalous</vt:lpstr>
      <vt:lpstr>                      JUHLIA</vt:lpstr>
      <vt:lpstr>Yläkoulu arjessa</vt:lpstr>
      <vt:lpstr>Järjestyssäännöt    Puhuttelu ja merkintä wilmaan, kasvatuskeskustelu, jälki-istunto, kirjallinen varoitus, erityiset opetusjärjestelyt tai erottaminen määräajaksi</vt:lpstr>
      <vt:lpstr>Turvallisuus – tärkein arvo</vt:lpstr>
      <vt:lpstr>OPPILASHUOLTO</vt:lpstr>
      <vt:lpstr>Pidetään yhteyttä</vt:lpstr>
      <vt:lpstr>Lomat ja poissaolot</vt:lpstr>
      <vt:lpstr>Näkemyserot – koti -koulu</vt:lpstr>
      <vt:lpstr>                         Rehtori on tavattavissa… </vt:lpstr>
      <vt:lpstr>KIITOS JA Oikein hyvää yläkouluaikaa!</vt:lpstr>
      <vt:lpstr>KYSYMYKSIÄ?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Luostarivuoren koulu Vanhempainilta 12.9.2018</dc:title>
  <dc:creator>Littunen Henri</dc:creator>
  <cp:lastModifiedBy>Littunen Henri</cp:lastModifiedBy>
  <cp:revision>41</cp:revision>
  <dcterms:created xsi:type="dcterms:W3CDTF">2018-09-11T09:36:26Z</dcterms:created>
  <dcterms:modified xsi:type="dcterms:W3CDTF">2021-09-16T12:08:30Z</dcterms:modified>
</cp:coreProperties>
</file>