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ink/ink1.xml" ContentType="application/inkml+xml"/>
  <Override PartName="/ppt/ink/ink2.xml" ContentType="application/inkml+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4" r:id="rId5"/>
    <p:sldId id="265" r:id="rId6"/>
    <p:sldId id="266" r:id="rId7"/>
    <p:sldId id="284" r:id="rId8"/>
    <p:sldId id="285" r:id="rId9"/>
    <p:sldId id="287" r:id="rId10"/>
    <p:sldId id="286" r:id="rId11"/>
    <p:sldId id="289" r:id="rId12"/>
    <p:sldId id="281" r:id="rId13"/>
    <p:sldId id="288" r:id="rId14"/>
    <p:sldId id="282"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nla Aaltonen" initials="VA" lastIdx="14" clrIdx="0">
    <p:extLst>
      <p:ext uri="{19B8F6BF-5375-455C-9EA6-DF929625EA0E}">
        <p15:presenceInfo xmlns:p15="http://schemas.microsoft.com/office/powerpoint/2012/main" userId="30ea8ac7f8664d93" providerId="Windows Live"/>
      </p:ext>
    </p:extLst>
  </p:cmAuthor>
  <p:cmAuthor id="2" name="Suvi-Tuulia Haakana" initials="SH" lastIdx="3" clrIdx="1">
    <p:extLst>
      <p:ext uri="{19B8F6BF-5375-455C-9EA6-DF929625EA0E}">
        <p15:presenceInfo xmlns:p15="http://schemas.microsoft.com/office/powerpoint/2012/main" userId="9b37c93e9f490a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80A"/>
    <a:srgbClr val="D73F3F"/>
    <a:srgbClr val="78C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8" autoAdjust="0"/>
    <p:restoredTop sz="94440" autoAdjust="0"/>
  </p:normalViewPr>
  <p:slideViewPr>
    <p:cSldViewPr snapToGrid="0" showGuides="1">
      <p:cViewPr varScale="1">
        <p:scale>
          <a:sx n="69" d="100"/>
          <a:sy n="69" d="100"/>
        </p:scale>
        <p:origin x="44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9T10:24:02.363"/>
    </inkml:context>
    <inkml:brush xml:id="br0">
      <inkml:brushProperty name="height" value="0.053" units="cm"/>
    </inkml:brush>
  </inkml:definitions>
  <inkml:trace contextRef="#ctx0" brushRef="#br0">1 1 4162 0 0,'0'0'1152'0'0,"0"0"-447"0"0,0 0 47 0 0,0 0-80 0 0,0 0-463 0 0,0 0-209 0 0,31 0 0 0 0,-31 0 0 0 0,0 0-257 0 0,0 0-1023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1-19T10:24:05.383"/>
    </inkml:context>
    <inkml:brush xml:id="br0">
      <inkml:brushProperty name="width" value="0.05" units="cm"/>
      <inkml:brushProperty name="height" value="0.05" units="cm"/>
    </inkml:brush>
  </inkml:definitions>
  <inkml:trace contextRef="#ctx0" brushRef="#br0">1 1 2289 0 0,'0'0'176'0'0,"0"0"-160"0"0,0 0 48 0 0,0 0-240 0 0,0 0-2017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57260-96AC-4331-A420-F0B128CC463E}" type="datetimeFigureOut">
              <a:rPr lang="fi-FI" smtClean="0"/>
              <a:t>8.1.2021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A30BA-0CC1-40AB-AE80-2F533EB15740}" type="slidenum">
              <a:rPr lang="fi-FI" smtClean="0"/>
              <a:t>‹#›</a:t>
            </a:fld>
            <a:endParaRPr lang="fi-FI"/>
          </a:p>
        </p:txBody>
      </p:sp>
    </p:spTree>
    <p:extLst>
      <p:ext uri="{BB962C8B-B14F-4D97-AF65-F5344CB8AC3E}">
        <p14:creationId xmlns:p14="http://schemas.microsoft.com/office/powerpoint/2010/main" val="3310184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customXml" Target="../ink/ink2.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valkoinen">
    <p:spTree>
      <p:nvGrpSpPr>
        <p:cNvPr id="1" name=""/>
        <p:cNvGrpSpPr/>
        <p:nvPr/>
      </p:nvGrpSpPr>
      <p:grpSpPr>
        <a:xfrm>
          <a:off x="0" y="0"/>
          <a:ext cx="0" cy="0"/>
          <a:chOff x="0" y="0"/>
          <a:chExt cx="0" cy="0"/>
        </a:xfrm>
      </p:grpSpPr>
      <p:sp>
        <p:nvSpPr>
          <p:cNvPr id="9" name="Tekstin paikkamerkki 12">
            <a:extLst>
              <a:ext uri="{FF2B5EF4-FFF2-40B4-BE49-F238E27FC236}">
                <a16:creationId xmlns:a16="http://schemas.microsoft.com/office/drawing/2014/main" id="{B08D2941-A7E5-4C26-B320-579010B602E5}"/>
              </a:ext>
            </a:extLst>
          </p:cNvPr>
          <p:cNvSpPr>
            <a:spLocks noGrp="1"/>
          </p:cNvSpPr>
          <p:nvPr>
            <p:ph type="body" sz="quarter" idx="12" hasCustomPrompt="1"/>
          </p:nvPr>
        </p:nvSpPr>
        <p:spPr>
          <a:xfrm>
            <a:off x="868018" y="4745772"/>
            <a:ext cx="7480852" cy="328033"/>
          </a:xfrm>
        </p:spPr>
        <p:txBody>
          <a:bodyPr>
            <a:normAutofit/>
          </a:bodyPr>
          <a:lstStyle>
            <a:lvl1pPr marL="0" indent="0">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fi-FI" dirty="0"/>
              <a:t>Luennoitsija</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0560" y="5137588"/>
            <a:ext cx="3190045" cy="1294153"/>
          </a:xfrm>
          <a:prstGeom prst="rect">
            <a:avLst/>
          </a:prstGeom>
        </p:spPr>
      </p:pic>
      <p:sp>
        <p:nvSpPr>
          <p:cNvPr id="4" name="Date Placeholder 3"/>
          <p:cNvSpPr>
            <a:spLocks noGrp="1"/>
          </p:cNvSpPr>
          <p:nvPr>
            <p:ph type="dt" sz="half" idx="13"/>
          </p:nvPr>
        </p:nvSpPr>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8.1.2021</a:t>
            </a:fld>
            <a:endParaRPr lang="fi-FI" dirty="0"/>
          </a:p>
        </p:txBody>
      </p:sp>
      <p:sp>
        <p:nvSpPr>
          <p:cNvPr id="5" name="Footer Placeholder 4"/>
          <p:cNvSpPr>
            <a:spLocks noGrp="1"/>
          </p:cNvSpPr>
          <p:nvPr>
            <p:ph type="ftr" sz="quarter" idx="14"/>
          </p:nvPr>
        </p:nvSpPr>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6" name="Slide Number Placeholder 5"/>
          <p:cNvSpPr>
            <a:spLocks noGrp="1"/>
          </p:cNvSpPr>
          <p:nvPr>
            <p:ph type="sldNum" sz="quarter" idx="15"/>
          </p:nvPr>
        </p:nvSpPr>
        <p:spPr>
          <a:xfrm>
            <a:off x="8804753"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0" name="Alaotsikko 2">
            <a:extLst>
              <a:ext uri="{FF2B5EF4-FFF2-40B4-BE49-F238E27FC236}">
                <a16:creationId xmlns:a16="http://schemas.microsoft.com/office/drawing/2014/main" id="{66072717-81C3-4F6B-9309-1674C171F521}"/>
              </a:ext>
            </a:extLst>
          </p:cNvPr>
          <p:cNvSpPr>
            <a:spLocks noGrp="1"/>
          </p:cNvSpPr>
          <p:nvPr>
            <p:ph type="subTitle" idx="1" hasCustomPrompt="1"/>
          </p:nvPr>
        </p:nvSpPr>
        <p:spPr>
          <a:xfrm>
            <a:off x="868018" y="3973860"/>
            <a:ext cx="7478692" cy="674339"/>
          </a:xfrm>
        </p:spPr>
        <p:txBody>
          <a:bodyPr>
            <a:normAutofit/>
          </a:bodyPr>
          <a:lstStyle>
            <a:lvl1pPr marL="0" indent="0" algn="l">
              <a:buNone/>
              <a:defRPr sz="2000" b="1"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sp>
        <p:nvSpPr>
          <p:cNvPr id="11"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tx1"/>
                </a:solidFill>
              </a:defRPr>
            </a:lvl1pPr>
          </a:lstStyle>
          <a:p>
            <a:endParaRPr lang="fi-FI" dirty="0"/>
          </a:p>
        </p:txBody>
      </p:sp>
    </p:spTree>
    <p:extLst>
      <p:ext uri="{BB962C8B-B14F-4D97-AF65-F5344CB8AC3E}">
        <p14:creationId xmlns:p14="http://schemas.microsoft.com/office/powerpoint/2010/main" val="300148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 ja kuva valkoinen">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lvl1pPr>
          </a:lstStyle>
          <a:p>
            <a:r>
              <a:rPr lang="fi-FI" dirty="0"/>
              <a:t>Lisää kuva</a:t>
            </a:r>
          </a:p>
        </p:txBody>
      </p:sp>
      <p:sp>
        <p:nvSpPr>
          <p:cNvPr id="5" name="Text Placeholder 28"/>
          <p:cNvSpPr>
            <a:spLocks noGrp="1"/>
          </p:cNvSpPr>
          <p:nvPr>
            <p:ph type="body" sz="quarter" idx="19" hasCustomPrompt="1"/>
          </p:nvPr>
        </p:nvSpPr>
        <p:spPr>
          <a:xfrm rot="2700000">
            <a:off x="6722429" y="3215374"/>
            <a:ext cx="427255" cy="427255"/>
          </a:xfrm>
          <a:solidFill>
            <a:schemeClr val="bg2"/>
          </a:solidFill>
        </p:spPr>
        <p:txBody>
          <a:bodyPr>
            <a:noAutofit/>
          </a:bodyPr>
          <a:lstStyle>
            <a:lvl1pPr marL="0" indent="0">
              <a:buNone/>
              <a:defRPr sz="400">
                <a:solidFill>
                  <a:schemeClr val="bg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tx1"/>
                </a:solidFill>
              </a:defRPr>
            </a:lvl1pPr>
          </a:lstStyle>
          <a:p>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58435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 ja kuva - musta">
    <p:bg>
      <p:bgPr>
        <a:solidFill>
          <a:schemeClr val="tx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solidFill>
                  <a:schemeClr val="bg1"/>
                </a:solidFill>
              </a:defRPr>
            </a:lvl1pPr>
          </a:lstStyle>
          <a:p>
            <a:r>
              <a:rPr lang="fi-FI" dirty="0"/>
              <a:t>Lisää kuva</a:t>
            </a:r>
          </a:p>
        </p:txBody>
      </p:sp>
      <p:sp>
        <p:nvSpPr>
          <p:cNvPr id="5" name="Text Placeholder 28"/>
          <p:cNvSpPr>
            <a:spLocks noGrp="1"/>
          </p:cNvSpPr>
          <p:nvPr>
            <p:ph type="body" sz="quarter" idx="19" hasCustomPrompt="1"/>
          </p:nvPr>
        </p:nvSpPr>
        <p:spPr>
          <a:xfrm rot="2700000">
            <a:off x="6722429" y="3215374"/>
            <a:ext cx="427255" cy="427255"/>
          </a:xfrm>
          <a:solidFill>
            <a:schemeClr val="tx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675733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ja kuva - vihreä">
    <p:bg>
      <p:bgPr>
        <a:solidFill>
          <a:schemeClr val="accent3"/>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67800" y="0"/>
            <a:ext cx="5219700" cy="6858000"/>
          </a:xfrm>
        </p:spPr>
        <p:txBody>
          <a:bodyPr/>
          <a:lstStyle>
            <a:lvl1pPr marL="0" indent="0" algn="ctr">
              <a:buNone/>
              <a:defRPr>
                <a:solidFill>
                  <a:schemeClr val="bg1"/>
                </a:solidFill>
              </a:defRPr>
            </a:lvl1pPr>
          </a:lstStyle>
          <a:p>
            <a:r>
              <a:rPr lang="fi-FI" dirty="0"/>
              <a:t>Lisää kuva</a:t>
            </a:r>
          </a:p>
        </p:txBody>
      </p:sp>
      <p:sp>
        <p:nvSpPr>
          <p:cNvPr id="5" name="Text Placeholder 28"/>
          <p:cNvSpPr>
            <a:spLocks noGrp="1"/>
          </p:cNvSpPr>
          <p:nvPr>
            <p:ph type="body" sz="quarter" idx="19" hasCustomPrompt="1"/>
          </p:nvPr>
        </p:nvSpPr>
        <p:spPr>
          <a:xfrm rot="2700000">
            <a:off x="6722429" y="3215374"/>
            <a:ext cx="427255" cy="427255"/>
          </a:xfrm>
          <a:solidFill>
            <a:schemeClr val="accent3"/>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666770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ja kuva - violetti">
    <p:bg>
      <p:bgPr>
        <a:solidFill>
          <a:schemeClr val="accent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solidFill>
                  <a:schemeClr val="bg1"/>
                </a:solidFill>
              </a:defRPr>
            </a:lvl1pPr>
          </a:lstStyle>
          <a:p>
            <a:r>
              <a:rPr lang="fi-FI" dirty="0"/>
              <a:t>Lisää kuva</a:t>
            </a:r>
          </a:p>
        </p:txBody>
      </p:sp>
      <p:sp>
        <p:nvSpPr>
          <p:cNvPr id="5" name="Text Placeholder 28"/>
          <p:cNvSpPr>
            <a:spLocks noGrp="1"/>
          </p:cNvSpPr>
          <p:nvPr>
            <p:ph type="body" sz="quarter" idx="19" hasCustomPrompt="1"/>
          </p:nvPr>
        </p:nvSpPr>
        <p:spPr>
          <a:xfrm rot="2700000">
            <a:off x="6722429" y="3215374"/>
            <a:ext cx="427255" cy="427255"/>
          </a:xfrm>
          <a:solidFill>
            <a:schemeClr val="accent2"/>
          </a:solidFill>
        </p:spPr>
        <p:txBody>
          <a:bodyPr>
            <a:noAutofit/>
          </a:bodyPr>
          <a:lstStyle>
            <a:lvl1pPr marL="0" indent="0">
              <a:buNone/>
              <a:defRPr sz="400">
                <a:solidFill>
                  <a:schemeClr val="accent2"/>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3899803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sältö ja kuva - turkoosi">
    <p:bg>
      <p:bgPr>
        <a:solidFill>
          <a:schemeClr val="accent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lvl1pPr>
          </a:lstStyle>
          <a:p>
            <a:r>
              <a:rPr lang="fi-FI" dirty="0"/>
              <a:t>Lisää kuva</a:t>
            </a:r>
          </a:p>
        </p:txBody>
      </p:sp>
      <p:sp>
        <p:nvSpPr>
          <p:cNvPr id="5" name="Text Placeholder 28"/>
          <p:cNvSpPr>
            <a:spLocks noGrp="1"/>
          </p:cNvSpPr>
          <p:nvPr>
            <p:ph type="body" sz="quarter" idx="19" hasCustomPrompt="1"/>
          </p:nvPr>
        </p:nvSpPr>
        <p:spPr>
          <a:xfrm rot="2700000">
            <a:off x="6722429" y="3215374"/>
            <a:ext cx="427255" cy="427255"/>
          </a:xfrm>
          <a:solidFill>
            <a:schemeClr val="accent1"/>
          </a:solidFill>
        </p:spPr>
        <p:txBody>
          <a:bodyPr>
            <a:noAutofit/>
          </a:bodyPr>
          <a:lstStyle>
            <a:lvl1pPr marL="0" indent="0">
              <a:buNone/>
              <a:defRPr sz="400">
                <a:solidFill>
                  <a:schemeClr val="accent2"/>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
        <p:nvSpPr>
          <p:cNvPr id="6"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endParaRPr lang="fi-FI" dirty="0"/>
          </a:p>
        </p:txBody>
      </p:sp>
      <p:sp>
        <p:nvSpPr>
          <p:cNvPr id="8"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883637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sältö ja kuva - punainen">
    <p:bg>
      <p:bgPr>
        <a:solidFill>
          <a:schemeClr val="accent4"/>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6972300" y="0"/>
            <a:ext cx="5219700" cy="6858000"/>
          </a:xfrm>
        </p:spPr>
        <p:txBody>
          <a:bodyPr/>
          <a:lstStyle>
            <a:lvl1pPr marL="0" indent="0" algn="ctr">
              <a:buNone/>
              <a:defRPr/>
            </a:lvl1pPr>
          </a:lstStyle>
          <a:p>
            <a:r>
              <a:rPr lang="fi-FI" dirty="0"/>
              <a:t>Lisää kuva</a:t>
            </a:r>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1078029" y="397575"/>
            <a:ext cx="5017972" cy="1231200"/>
          </a:xfrm>
        </p:spPr>
        <p:txBody>
          <a:bodyPr anchor="b" anchorCtr="0"/>
          <a:lstStyle>
            <a:lvl1pPr>
              <a:defRPr>
                <a:solidFill>
                  <a:schemeClr val="bg1"/>
                </a:solidFill>
              </a:defRPr>
            </a:lvl1pPr>
          </a:lstStyle>
          <a:p>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1078027" y="1887088"/>
            <a:ext cx="5017971" cy="40134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xt Placeholder 28"/>
          <p:cNvSpPr>
            <a:spLocks noGrp="1"/>
          </p:cNvSpPr>
          <p:nvPr>
            <p:ph type="body" sz="quarter" idx="19" hasCustomPrompt="1"/>
          </p:nvPr>
        </p:nvSpPr>
        <p:spPr>
          <a:xfrm rot="2700000">
            <a:off x="6722429" y="3215374"/>
            <a:ext cx="427255" cy="427255"/>
          </a:xfrm>
          <a:solidFill>
            <a:schemeClr val="accent4"/>
          </a:solidFill>
        </p:spPr>
        <p:txBody>
          <a:bodyPr>
            <a:noAutofit/>
          </a:bodyPr>
          <a:lstStyle>
            <a:lvl1pPr marL="0" indent="0">
              <a:buNone/>
              <a:defRPr sz="400">
                <a:solidFill>
                  <a:schemeClr val="accent4"/>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spTree>
    <p:extLst>
      <p:ext uri="{BB962C8B-B14F-4D97-AF65-F5344CB8AC3E}">
        <p14:creationId xmlns:p14="http://schemas.microsoft.com/office/powerpoint/2010/main" val="57669459"/>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 ja sisältö - musta">
    <p:bg>
      <p:bgPr>
        <a:solidFill>
          <a:schemeClr val="tx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0" y="0"/>
            <a:ext cx="5219700" cy="6858000"/>
          </a:xfrm>
        </p:spPr>
        <p:txBody>
          <a:bodyPr/>
          <a:lstStyle>
            <a:lvl1pPr marL="0" indent="0" algn="ctr">
              <a:buNone/>
              <a:defRPr>
                <a:solidFill>
                  <a:schemeClr val="bg1"/>
                </a:solidFill>
              </a:defRPr>
            </a:lvl1pPr>
          </a:lstStyle>
          <a:p>
            <a:r>
              <a:rPr lang="fi-FI" dirty="0"/>
              <a:t>Lisää kuva</a:t>
            </a:r>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bg1"/>
                </a:solidFill>
              </a:defRPr>
            </a:lvl1pPr>
          </a:lstStyle>
          <a:p>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xt Placeholder 28"/>
          <p:cNvSpPr>
            <a:spLocks noGrp="1"/>
          </p:cNvSpPr>
          <p:nvPr>
            <p:ph type="body" sz="quarter" idx="19" hasCustomPrompt="1"/>
          </p:nvPr>
        </p:nvSpPr>
        <p:spPr>
          <a:xfrm rot="2700000">
            <a:off x="5024861" y="3215374"/>
            <a:ext cx="427255" cy="427255"/>
          </a:xfrm>
          <a:solidFill>
            <a:schemeClr val="tx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3014047359"/>
      </p:ext>
    </p:extLst>
  </p:cSld>
  <p:clrMapOvr>
    <a:masterClrMapping/>
  </p:clrMapOvr>
  <p:extLst>
    <p:ext uri="{DCECCB84-F9BA-43D5-87BE-67443E8EF086}">
      <p15:sldGuideLst xmlns:p15="http://schemas.microsoft.com/office/powerpoint/2012/main">
        <p15:guide id="1" orient="horz" pos="1026"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uva ja sisältö - valkoinen">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0" y="0"/>
            <a:ext cx="5219700" cy="6858000"/>
          </a:xfrm>
        </p:spPr>
        <p:txBody>
          <a:bodyPr/>
          <a:lstStyle>
            <a:lvl1pPr marL="0" indent="0" algn="ctr">
              <a:buNone/>
              <a:defRPr>
                <a:solidFill>
                  <a:schemeClr val="tx1"/>
                </a:solidFill>
              </a:defRPr>
            </a:lvl1pPr>
          </a:lstStyle>
          <a:p>
            <a:r>
              <a:rPr lang="fi-FI" dirty="0"/>
              <a:t>Lisää kuva</a:t>
            </a:r>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tx1"/>
                </a:solidFill>
              </a:defRPr>
            </a:lvl1pPr>
          </a:lstStyle>
          <a:p>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xt Placeholder 28"/>
          <p:cNvSpPr>
            <a:spLocks noGrp="1"/>
          </p:cNvSpPr>
          <p:nvPr>
            <p:ph type="body" sz="quarter" idx="19" hasCustomPrompt="1"/>
          </p:nvPr>
        </p:nvSpPr>
        <p:spPr>
          <a:xfrm rot="2700000">
            <a:off x="5024861" y="3215374"/>
            <a:ext cx="427255" cy="427255"/>
          </a:xfrm>
          <a:solidFill>
            <a:schemeClr val="bg1"/>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2602356858"/>
      </p:ext>
    </p:extLst>
  </p:cSld>
  <p:clrMapOvr>
    <a:masterClrMapping/>
  </p:clrMapOvr>
  <p:extLst>
    <p:ext uri="{DCECCB84-F9BA-43D5-87BE-67443E8EF086}">
      <p15:sldGuideLst xmlns:p15="http://schemas.microsoft.com/office/powerpoint/2012/main">
        <p15:guide id="1" orient="horz" pos="102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va ja sisältö - violetti">
    <p:bg>
      <p:bgPr>
        <a:solidFill>
          <a:schemeClr val="accent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20" hasCustomPrompt="1"/>
          </p:nvPr>
        </p:nvSpPr>
        <p:spPr>
          <a:xfrm>
            <a:off x="0" y="0"/>
            <a:ext cx="5219700" cy="6858000"/>
          </a:xfrm>
        </p:spPr>
        <p:txBody>
          <a:bodyPr/>
          <a:lstStyle>
            <a:lvl1pPr marL="0" indent="0" algn="ctr">
              <a:buNone/>
              <a:defRPr>
                <a:solidFill>
                  <a:schemeClr val="bg1"/>
                </a:solidFill>
              </a:defRPr>
            </a:lvl1pPr>
          </a:lstStyle>
          <a:p>
            <a:r>
              <a:rPr lang="fi-FI" dirty="0"/>
              <a:t>Lisää kuva</a:t>
            </a:r>
          </a:p>
        </p:txBody>
      </p:sp>
      <p:sp>
        <p:nvSpPr>
          <p:cNvPr id="2" name="Otsikko 1">
            <a:extLst>
              <a:ext uri="{FF2B5EF4-FFF2-40B4-BE49-F238E27FC236}">
                <a16:creationId xmlns:a16="http://schemas.microsoft.com/office/drawing/2014/main" id="{436EA9AB-4DAE-44E6-B3E6-A1CD4449B4C5}"/>
              </a:ext>
            </a:extLst>
          </p:cNvPr>
          <p:cNvSpPr>
            <a:spLocks noGrp="1"/>
          </p:cNvSpPr>
          <p:nvPr>
            <p:ph type="title"/>
          </p:nvPr>
        </p:nvSpPr>
        <p:spPr>
          <a:xfrm>
            <a:off x="6007798" y="404038"/>
            <a:ext cx="5017972" cy="1229958"/>
          </a:xfrm>
        </p:spPr>
        <p:txBody>
          <a:bodyPr anchor="b" anchorCtr="0"/>
          <a:lstStyle>
            <a:lvl1pPr>
              <a:defRPr>
                <a:solidFill>
                  <a:schemeClr val="bg1"/>
                </a:solidFill>
              </a:defRPr>
            </a:lvl1pPr>
          </a:lstStyle>
          <a:p>
            <a:endParaRPr lang="fi-FI" dirty="0"/>
          </a:p>
        </p:txBody>
      </p:sp>
      <p:sp>
        <p:nvSpPr>
          <p:cNvPr id="3" name="Sisällön paikkamerkki 2">
            <a:extLst>
              <a:ext uri="{FF2B5EF4-FFF2-40B4-BE49-F238E27FC236}">
                <a16:creationId xmlns:a16="http://schemas.microsoft.com/office/drawing/2014/main" id="{890A10A0-19CC-4532-BE84-5127566411A2}"/>
              </a:ext>
            </a:extLst>
          </p:cNvPr>
          <p:cNvSpPr>
            <a:spLocks noGrp="1"/>
          </p:cNvSpPr>
          <p:nvPr>
            <p:ph sz="half" idx="1"/>
          </p:nvPr>
        </p:nvSpPr>
        <p:spPr>
          <a:xfrm>
            <a:off x="6007796" y="1864243"/>
            <a:ext cx="5017971" cy="42175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xt Placeholder 28"/>
          <p:cNvSpPr>
            <a:spLocks noGrp="1"/>
          </p:cNvSpPr>
          <p:nvPr>
            <p:ph type="body" sz="quarter" idx="19" hasCustomPrompt="1"/>
          </p:nvPr>
        </p:nvSpPr>
        <p:spPr>
          <a:xfrm rot="2700000">
            <a:off x="5024861" y="3215374"/>
            <a:ext cx="427255" cy="427255"/>
          </a:xfrm>
          <a:solidFill>
            <a:schemeClr val="accent2"/>
          </a:solidFill>
        </p:spPr>
        <p:txBody>
          <a:bodyPr>
            <a:noAutofit/>
          </a:bodyPr>
          <a:lstStyle>
            <a:lvl1pPr marL="0" indent="0">
              <a:buNone/>
              <a:defRPr sz="400">
                <a:solidFill>
                  <a:schemeClr val="tx1"/>
                </a:solidFill>
              </a:defRPr>
            </a:lvl1pPr>
            <a:lvl2pPr marL="457200" indent="0">
              <a:buNone/>
              <a:defRPr sz="400"/>
            </a:lvl2pPr>
            <a:lvl3pPr marL="914400" indent="0">
              <a:buNone/>
              <a:defRPr sz="400"/>
            </a:lvl3pPr>
            <a:lvl4pPr marL="1371600" indent="0">
              <a:buNone/>
              <a:defRPr sz="400"/>
            </a:lvl4pPr>
            <a:lvl5pPr marL="1828800" indent="0">
              <a:buNone/>
              <a:defRPr sz="400"/>
            </a:lvl5pPr>
          </a:lstStyle>
          <a:p>
            <a:pPr lvl="0"/>
            <a:r>
              <a:rPr lang="en-US" dirty="0" err="1"/>
              <a:t>Nuoli</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1016217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äliotsikko punainen">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831850" y="924026"/>
            <a:ext cx="5264150" cy="1337911"/>
          </a:xfrm>
        </p:spPr>
        <p:txBody>
          <a:bodyPr anchor="t" anchorCtr="0">
            <a:normAutofit/>
          </a:bodyPr>
          <a:lstStyle>
            <a:lvl1pPr>
              <a:defRPr sz="4000">
                <a:solidFill>
                  <a:schemeClr val="bg1"/>
                </a:solidFill>
              </a:defRPr>
            </a:lvl1pPr>
          </a:lstStyle>
          <a:p>
            <a:r>
              <a:rPr lang="fi-FI" dirty="0"/>
              <a:t>Välilehden </a:t>
            </a:r>
            <a:br>
              <a:rPr lang="fi-FI" dirty="0"/>
            </a:br>
            <a:r>
              <a:rPr lang="fi-FI" dirty="0"/>
              <a:t>otsikko</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1594660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musta">
    <p:bg>
      <p:bgPr>
        <a:solidFill>
          <a:schemeClr val="tx2"/>
        </a:solidFill>
        <a:effectLst/>
      </p:bgPr>
    </p:bg>
    <p:spTree>
      <p:nvGrpSpPr>
        <p:cNvPr id="1" name=""/>
        <p:cNvGrpSpPr/>
        <p:nvPr/>
      </p:nvGrpSpPr>
      <p:grpSpPr>
        <a:xfrm>
          <a:off x="0" y="0"/>
          <a:ext cx="0" cy="0"/>
          <a:chOff x="0" y="0"/>
          <a:chExt cx="0" cy="0"/>
        </a:xfrm>
      </p:grpSpPr>
      <p:sp>
        <p:nvSpPr>
          <p:cNvPr id="13" name="Tekstin paikkamerkki 12">
            <a:extLst>
              <a:ext uri="{FF2B5EF4-FFF2-40B4-BE49-F238E27FC236}">
                <a16:creationId xmlns:a16="http://schemas.microsoft.com/office/drawing/2014/main" id="{889DA205-0B6C-45D6-91B2-25C1E2981B60}"/>
              </a:ext>
            </a:extLst>
          </p:cNvPr>
          <p:cNvSpPr>
            <a:spLocks noGrp="1"/>
          </p:cNvSpPr>
          <p:nvPr>
            <p:ph type="body" sz="quarter" idx="12" hasCustomPrompt="1"/>
          </p:nvPr>
        </p:nvSpPr>
        <p:spPr>
          <a:xfrm>
            <a:off x="868018" y="4745772"/>
            <a:ext cx="7478692" cy="327673"/>
          </a:xfrm>
        </p:spPr>
        <p:txBody>
          <a:bodyPr>
            <a:normAutofit/>
          </a:bodyPr>
          <a:lstStyle>
            <a:lvl1pPr marL="0" indent="0">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r>
              <a:rPr lang="fi-FI" dirty="0"/>
              <a:t>Luennoitsija</a:t>
            </a:r>
          </a:p>
        </p:txBody>
      </p:sp>
      <mc:AlternateContent xmlns:mc="http://schemas.openxmlformats.org/markup-compatibility/2006" xmlns:p14="http://schemas.microsoft.com/office/powerpoint/2010/main">
        <mc:Choice Requires="p14">
          <p:contentPart p14:bwMode="auto" r:id="rId2">
            <p14:nvContentPartPr>
              <p14:cNvPr id="14" name="Käsinkirjoitus 13">
                <a:extLst>
                  <a:ext uri="{FF2B5EF4-FFF2-40B4-BE49-F238E27FC236}">
                    <a16:creationId xmlns:a16="http://schemas.microsoft.com/office/drawing/2014/main" id="{CEC5EDC0-A0E0-4F47-928F-B20B8076E634}"/>
                  </a:ext>
                </a:extLst>
              </p14:cNvPr>
              <p14:cNvContentPartPr/>
              <p14:nvPr userDrawn="1"/>
            </p14:nvContentPartPr>
            <p14:xfrm>
              <a:off x="2731856" y="4694400"/>
              <a:ext cx="11520" cy="360"/>
            </p14:xfrm>
          </p:contentPart>
        </mc:Choice>
        <mc:Fallback xmlns="">
          <p:pic>
            <p:nvPicPr>
              <p:cNvPr id="14" name="Käsinkirjoitus 13">
                <a:extLst>
                  <a:ext uri="{FF2B5EF4-FFF2-40B4-BE49-F238E27FC236}">
                    <a16:creationId xmlns:a16="http://schemas.microsoft.com/office/drawing/2014/main" id="{CEC5EDC0-A0E0-4F47-928F-B20B8076E634}"/>
                  </a:ext>
                </a:extLst>
              </p:cNvPr>
              <p:cNvPicPr/>
              <p:nvPr/>
            </p:nvPicPr>
            <p:blipFill>
              <a:blip r:embed="rId4"/>
              <a:stretch>
                <a:fillRect/>
              </a:stretch>
            </p:blipFill>
            <p:spPr>
              <a:xfrm>
                <a:off x="2722496" y="4685040"/>
                <a:ext cx="302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Käsinkirjoitus 14">
                <a:extLst>
                  <a:ext uri="{FF2B5EF4-FFF2-40B4-BE49-F238E27FC236}">
                    <a16:creationId xmlns:a16="http://schemas.microsoft.com/office/drawing/2014/main" id="{469EDAD8-DE64-4AA1-99EB-7E6A49453D5D}"/>
                  </a:ext>
                </a:extLst>
              </p14:cNvPr>
              <p14:cNvContentPartPr/>
              <p14:nvPr userDrawn="1"/>
            </p14:nvContentPartPr>
            <p14:xfrm>
              <a:off x="2642576" y="4739040"/>
              <a:ext cx="360" cy="360"/>
            </p14:xfrm>
          </p:contentPart>
        </mc:Choice>
        <mc:Fallback xmlns="">
          <p:pic>
            <p:nvPicPr>
              <p:cNvPr id="15" name="Käsinkirjoitus 14">
                <a:extLst>
                  <a:ext uri="{FF2B5EF4-FFF2-40B4-BE49-F238E27FC236}">
                    <a16:creationId xmlns:a16="http://schemas.microsoft.com/office/drawing/2014/main" id="{469EDAD8-DE64-4AA1-99EB-7E6A49453D5D}"/>
                  </a:ext>
                </a:extLst>
              </p:cNvPr>
              <p:cNvPicPr/>
              <p:nvPr/>
            </p:nvPicPr>
            <p:blipFill>
              <a:blip r:embed="rId6"/>
              <a:stretch>
                <a:fillRect/>
              </a:stretch>
            </p:blipFill>
            <p:spPr>
              <a:xfrm>
                <a:off x="2633936" y="4730400"/>
                <a:ext cx="18000" cy="18000"/>
              </a:xfrm>
              <a:prstGeom prst="rect">
                <a:avLst/>
              </a:prstGeom>
            </p:spPr>
          </p:pic>
        </mc:Fallback>
      </mc:AlternateContent>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69366" y="5137588"/>
            <a:ext cx="3192434" cy="1294153"/>
          </a:xfrm>
          <a:prstGeom prst="rect">
            <a:avLst/>
          </a:prstGeom>
        </p:spPr>
      </p:pic>
      <p:sp>
        <p:nvSpPr>
          <p:cNvPr id="17" name="Date Placeholder 3"/>
          <p:cNvSpPr>
            <a:spLocks noGrp="1"/>
          </p:cNvSpPr>
          <p:nvPr>
            <p:ph type="dt" sz="half" idx="13"/>
          </p:nvPr>
        </p:nvSpPr>
        <p:spPr>
          <a:xfrm>
            <a:off x="838200"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45440BC-9B28-4ACE-B7B8-D3C83187B980}" type="datetimeFigureOut">
              <a:rPr lang="fi-FI" smtClean="0"/>
              <a:pPr/>
              <a:t>8.1.2021</a:t>
            </a:fld>
            <a:endParaRPr lang="fi-FI" dirty="0"/>
          </a:p>
        </p:txBody>
      </p:sp>
      <p:sp>
        <p:nvSpPr>
          <p:cNvPr id="18" name="Footer Placeholder 4"/>
          <p:cNvSpPr>
            <a:spLocks noGrp="1"/>
          </p:cNvSpPr>
          <p:nvPr>
            <p:ph type="ftr" sz="quarter" idx="14"/>
          </p:nvPr>
        </p:nvSpPr>
        <p:spPr>
          <a:xfrm>
            <a:off x="4038600" y="6356350"/>
            <a:ext cx="41148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endParaRPr lang="fi-FI" dirty="0"/>
          </a:p>
        </p:txBody>
      </p:sp>
      <p:sp>
        <p:nvSpPr>
          <p:cNvPr id="19" name="Slide Number Placeholder 5"/>
          <p:cNvSpPr>
            <a:spLocks noGrp="1"/>
          </p:cNvSpPr>
          <p:nvPr>
            <p:ph type="sldNum" sz="quarter" idx="15"/>
          </p:nvPr>
        </p:nvSpPr>
        <p:spPr>
          <a:xfrm>
            <a:off x="8804753"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20" name="Alaotsikko 2">
            <a:extLst>
              <a:ext uri="{FF2B5EF4-FFF2-40B4-BE49-F238E27FC236}">
                <a16:creationId xmlns:a16="http://schemas.microsoft.com/office/drawing/2014/main" id="{66072717-81C3-4F6B-9309-1674C171F521}"/>
              </a:ext>
            </a:extLst>
          </p:cNvPr>
          <p:cNvSpPr>
            <a:spLocks noGrp="1"/>
          </p:cNvSpPr>
          <p:nvPr>
            <p:ph type="subTitle" idx="1" hasCustomPrompt="1"/>
          </p:nvPr>
        </p:nvSpPr>
        <p:spPr>
          <a:xfrm>
            <a:off x="868018" y="3973860"/>
            <a:ext cx="7478692" cy="674339"/>
          </a:xfrm>
        </p:spPr>
        <p:txBody>
          <a:bodyPr>
            <a:normAutofit/>
          </a:bodyPr>
          <a:lstStyle>
            <a:lvl1pPr marL="0" indent="0" algn="l">
              <a:buNone/>
              <a:defRPr sz="2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sp>
        <p:nvSpPr>
          <p:cNvPr id="11"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bg1"/>
                </a:solidFill>
              </a:defRPr>
            </a:lvl1pPr>
          </a:lstStyle>
          <a:p>
            <a:endParaRPr lang="fi-FI" dirty="0"/>
          </a:p>
        </p:txBody>
      </p:sp>
    </p:spTree>
    <p:extLst>
      <p:ext uri="{BB962C8B-B14F-4D97-AF65-F5344CB8AC3E}">
        <p14:creationId xmlns:p14="http://schemas.microsoft.com/office/powerpoint/2010/main" val="11344318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äliotsikko vihreä">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831850" y="924026"/>
            <a:ext cx="5264150" cy="1337911"/>
          </a:xfrm>
        </p:spPr>
        <p:txBody>
          <a:bodyPr anchor="t" anchorCtr="0">
            <a:normAutofit/>
          </a:bodyPr>
          <a:lstStyle>
            <a:lvl1pPr>
              <a:defRPr sz="4000">
                <a:solidFill>
                  <a:schemeClr val="bg1"/>
                </a:solidFill>
              </a:defRPr>
            </a:lvl1pPr>
          </a:lstStyle>
          <a:p>
            <a:r>
              <a:rPr lang="fi-FI" dirty="0"/>
              <a:t>Välilehden </a:t>
            </a:r>
            <a:br>
              <a:rPr lang="fi-FI" dirty="0"/>
            </a:br>
            <a:r>
              <a:rPr lang="fi-FI" dirty="0"/>
              <a:t>otsikko</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3805609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violetti">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831850" y="924026"/>
            <a:ext cx="5264150" cy="1337911"/>
          </a:xfrm>
        </p:spPr>
        <p:txBody>
          <a:bodyPr anchor="t" anchorCtr="0">
            <a:normAutofit/>
          </a:bodyPr>
          <a:lstStyle>
            <a:lvl1pPr>
              <a:defRPr sz="4000">
                <a:solidFill>
                  <a:schemeClr val="bg1"/>
                </a:solidFill>
              </a:defRPr>
            </a:lvl1pPr>
          </a:lstStyle>
          <a:p>
            <a:r>
              <a:rPr lang="fi-FI" dirty="0"/>
              <a:t>Välilehden </a:t>
            </a:r>
            <a:br>
              <a:rPr lang="fi-FI" dirty="0"/>
            </a:br>
            <a:r>
              <a:rPr lang="fi-FI" dirty="0"/>
              <a:t>otsikko</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1514547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 turkoosi">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E587F3-499A-4FFF-8E39-6F7431222FD4}"/>
              </a:ext>
            </a:extLst>
          </p:cNvPr>
          <p:cNvSpPr>
            <a:spLocks noGrp="1"/>
          </p:cNvSpPr>
          <p:nvPr>
            <p:ph type="title" hasCustomPrompt="1"/>
          </p:nvPr>
        </p:nvSpPr>
        <p:spPr>
          <a:xfrm>
            <a:off x="831850" y="924026"/>
            <a:ext cx="5264150" cy="1337911"/>
          </a:xfrm>
        </p:spPr>
        <p:txBody>
          <a:bodyPr anchor="t" anchorCtr="0">
            <a:normAutofit/>
          </a:bodyPr>
          <a:lstStyle>
            <a:lvl1pPr>
              <a:defRPr sz="4000">
                <a:solidFill>
                  <a:schemeClr val="bg1"/>
                </a:solidFill>
              </a:defRPr>
            </a:lvl1pPr>
          </a:lstStyle>
          <a:p>
            <a:r>
              <a:rPr lang="fi-FI" dirty="0"/>
              <a:t>Välilehden </a:t>
            </a:r>
            <a:br>
              <a:rPr lang="fi-FI" dirty="0"/>
            </a:br>
            <a:r>
              <a:rPr lang="fi-FI" dirty="0"/>
              <a:t>otsikko</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Tree>
    <p:extLst>
      <p:ext uri="{BB962C8B-B14F-4D97-AF65-F5344CB8AC3E}">
        <p14:creationId xmlns:p14="http://schemas.microsoft.com/office/powerpoint/2010/main" val="1371064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iitos - musta">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8109" y="2254251"/>
            <a:ext cx="5795784" cy="2349500"/>
          </a:xfrm>
          <a:prstGeom prst="rect">
            <a:avLst/>
          </a:prstGeom>
        </p:spPr>
      </p:pic>
      <p:sp>
        <p:nvSpPr>
          <p:cNvPr id="4"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2355574" y="4831894"/>
            <a:ext cx="7480852" cy="505672"/>
          </a:xfrm>
        </p:spPr>
        <p:txBody>
          <a:bodyPr>
            <a:normAutofit/>
          </a:bodyPr>
          <a:lstStyle>
            <a:lvl1pPr marL="0" indent="0" algn="ct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a:p>
        </p:txBody>
      </p:sp>
      <p:sp>
        <p:nvSpPr>
          <p:cNvPr id="5"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2356654" y="5491071"/>
            <a:ext cx="7478692" cy="327673"/>
          </a:xfrm>
        </p:spPr>
        <p:txBody>
          <a:bodyPr>
            <a:normAutofit/>
          </a:bodyPr>
          <a:lstStyle>
            <a:lvl1pPr marL="0" indent="0" algn="ctr">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endParaRPr lang="fi-FI" dirty="0"/>
          </a:p>
        </p:txBody>
      </p:sp>
    </p:spTree>
    <p:extLst>
      <p:ext uri="{BB962C8B-B14F-4D97-AF65-F5344CB8AC3E}">
        <p14:creationId xmlns:p14="http://schemas.microsoft.com/office/powerpoint/2010/main" val="13939167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iitos - violetti">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98109" y="2254251"/>
            <a:ext cx="5795784" cy="2349500"/>
          </a:xfrm>
          <a:prstGeom prst="rect">
            <a:avLst/>
          </a:prstGeom>
        </p:spPr>
      </p:pic>
      <p:sp>
        <p:nvSpPr>
          <p:cNvPr id="4"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2355574" y="4831894"/>
            <a:ext cx="7480852" cy="505672"/>
          </a:xfrm>
        </p:spPr>
        <p:txBody>
          <a:bodyPr>
            <a:normAutofit/>
          </a:bodyPr>
          <a:lstStyle>
            <a:lvl1pPr marL="0" indent="0" algn="ctr">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a:p>
        </p:txBody>
      </p:sp>
      <p:sp>
        <p:nvSpPr>
          <p:cNvPr id="5"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2356654" y="5491071"/>
            <a:ext cx="7478692" cy="327673"/>
          </a:xfrm>
        </p:spPr>
        <p:txBody>
          <a:bodyPr>
            <a:normAutofit/>
          </a:bodyPr>
          <a:lstStyle>
            <a:lvl1pPr marL="0" indent="0" algn="ctr">
              <a:buNone/>
              <a:defRPr sz="1600">
                <a:solidFill>
                  <a:schemeClr val="accent5"/>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endParaRPr lang="fi-FI" dirty="0"/>
          </a:p>
        </p:txBody>
      </p:sp>
    </p:spTree>
    <p:extLst>
      <p:ext uri="{BB962C8B-B14F-4D97-AF65-F5344CB8AC3E}">
        <p14:creationId xmlns:p14="http://schemas.microsoft.com/office/powerpoint/2010/main" val="1169875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sion_alku_sin_vaakakuva">
    <p:spTree>
      <p:nvGrpSpPr>
        <p:cNvPr id="1" name=""/>
        <p:cNvGrpSpPr/>
        <p:nvPr/>
      </p:nvGrpSpPr>
      <p:grpSpPr>
        <a:xfrm>
          <a:off x="0" y="0"/>
          <a:ext cx="0" cy="0"/>
          <a:chOff x="0" y="0"/>
          <a:chExt cx="0" cy="0"/>
        </a:xfrm>
      </p:grpSpPr>
      <p:pic>
        <p:nvPicPr>
          <p:cNvPr id="2" name="Picture 1" descr="TURKUABO_WHITE-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3209" y="5894974"/>
            <a:ext cx="1362096" cy="713620"/>
          </a:xfrm>
          <a:prstGeom prst="rect">
            <a:avLst/>
          </a:prstGeom>
        </p:spPr>
      </p:pic>
      <p:sp>
        <p:nvSpPr>
          <p:cNvPr id="5" name="Picture Placeholder 4"/>
          <p:cNvSpPr>
            <a:spLocks noGrp="1"/>
          </p:cNvSpPr>
          <p:nvPr>
            <p:ph type="pic" sz="quarter" idx="10" hasCustomPrompt="1"/>
          </p:nvPr>
        </p:nvSpPr>
        <p:spPr>
          <a:xfrm>
            <a:off x="0" y="0"/>
            <a:ext cx="12192000" cy="3420000"/>
          </a:xfrm>
          <a:blipFill rotWithShape="1">
            <a:blip r:embed="rId3" cstate="screen">
              <a:extLst>
                <a:ext uri="{28A0092B-C50C-407E-A947-70E740481C1C}">
                  <a14:useLocalDpi xmlns:a14="http://schemas.microsoft.com/office/drawing/2010/main"/>
                </a:ext>
              </a:extLst>
            </a:blip>
            <a:srcRect/>
            <a:stretch>
              <a:fillRect/>
            </a:stretch>
          </a:blipFill>
        </p:spPr>
        <p:txBody>
          <a:bodyPr tIns="360000" bIns="0">
            <a:normAutofit/>
          </a:bodyPr>
          <a:lstStyle>
            <a:lvl1pPr marL="0" indent="0" algn="ctr">
              <a:buNone/>
              <a:defRPr sz="2133" baseline="0">
                <a:ln>
                  <a:noFill/>
                </a:ln>
                <a:solidFill>
                  <a:schemeClr val="bg1"/>
                </a:solidFill>
              </a:defRPr>
            </a:lvl1pPr>
          </a:lstStyle>
          <a:p>
            <a:r>
              <a:rPr lang="en-US"/>
              <a:t>Klikkaa kuvan keskellä olevaa ikonia vaihtaaksesi kuvan. </a:t>
            </a:r>
            <a:br>
              <a:rPr lang="en-US"/>
            </a:br>
            <a:r>
              <a:rPr lang="en-US"/>
              <a:t>Kuvakoko 25,4 x 9,5 cm</a:t>
            </a:r>
          </a:p>
        </p:txBody>
      </p:sp>
      <p:sp>
        <p:nvSpPr>
          <p:cNvPr id="8" name="Text Placeholder 9"/>
          <p:cNvSpPr>
            <a:spLocks noGrp="1"/>
          </p:cNvSpPr>
          <p:nvPr>
            <p:ph type="body" sz="quarter" idx="12"/>
          </p:nvPr>
        </p:nvSpPr>
        <p:spPr>
          <a:xfrm>
            <a:off x="1179881" y="4408597"/>
            <a:ext cx="10177267" cy="1941403"/>
          </a:xfrm>
          <a:noFill/>
        </p:spPr>
        <p:txBody>
          <a:bodyPr lIns="0" tIns="0" rIns="0" bIns="0">
            <a:noAutofit/>
          </a:bodyPr>
          <a:lstStyle>
            <a:lvl1pPr marL="16933" indent="0">
              <a:lnSpc>
                <a:spcPts val="2933"/>
              </a:lnSpc>
              <a:buFontTx/>
              <a:buNone/>
              <a:defRPr sz="2267" baseline="0"/>
            </a:lvl1pPr>
            <a:lvl2pPr marL="0" indent="-239994">
              <a:lnSpc>
                <a:spcPts val="2933"/>
              </a:lnSpc>
              <a:buFont typeface="Arial"/>
              <a:buChar char="•"/>
              <a:defRPr sz="2267" baseline="0"/>
            </a:lvl2pPr>
            <a:lvl3pPr marL="719982" indent="-239994">
              <a:lnSpc>
                <a:spcPts val="2933"/>
              </a:lnSpc>
              <a:buSzPct val="90000"/>
              <a:buFont typeface="Lucida Grande"/>
              <a:buChar char="-"/>
              <a:defRPr sz="2267" baseline="0"/>
            </a:lvl3pPr>
            <a:lvl4pPr>
              <a:lnSpc>
                <a:spcPts val="2533"/>
              </a:lnSpc>
              <a:defRPr sz="2133"/>
            </a:lvl4pPr>
            <a:lvl5pPr>
              <a:lnSpc>
                <a:spcPts val="2533"/>
              </a:lnSpc>
              <a:defRPr sz="2133"/>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9" name="Title Placeholder 1"/>
          <p:cNvSpPr>
            <a:spLocks noGrp="1"/>
          </p:cNvSpPr>
          <p:nvPr>
            <p:ph type="title"/>
          </p:nvPr>
        </p:nvSpPr>
        <p:spPr>
          <a:xfrm>
            <a:off x="1179881" y="3760615"/>
            <a:ext cx="10177267" cy="647983"/>
          </a:xfrm>
          <a:prstGeom prst="rect">
            <a:avLst/>
          </a:prstGeom>
        </p:spPr>
        <p:txBody>
          <a:bodyPr vert="horz" lIns="0" tIns="0" rIns="0" bIns="0" rtlCol="0" anchor="t">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Tree>
    <p:extLst>
      <p:ext uri="{BB962C8B-B14F-4D97-AF65-F5344CB8AC3E}">
        <p14:creationId xmlns:p14="http://schemas.microsoft.com/office/powerpoint/2010/main" val="357118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violetti">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4F6AB8-5B3A-4D26-91F4-2F9CDEAFF08A}"/>
              </a:ext>
            </a:extLst>
          </p:cNvPr>
          <p:cNvSpPr>
            <a:spLocks noGrp="1"/>
          </p:cNvSpPr>
          <p:nvPr>
            <p:ph type="ctrTitle"/>
          </p:nvPr>
        </p:nvSpPr>
        <p:spPr>
          <a:xfrm>
            <a:off x="868018" y="910802"/>
            <a:ext cx="10440000" cy="2751522"/>
          </a:xfrm>
        </p:spPr>
        <p:txBody>
          <a:bodyPr anchor="b">
            <a:normAutofit/>
          </a:bodyPr>
          <a:lstStyle>
            <a:lvl1pPr algn="l">
              <a:defRPr sz="9600" b="1">
                <a:solidFill>
                  <a:schemeClr val="bg1"/>
                </a:solidFill>
              </a:defRPr>
            </a:lvl1pPr>
          </a:lstStyle>
          <a:p>
            <a:endParaRPr lang="fi-FI" dirty="0"/>
          </a:p>
        </p:txBody>
      </p:sp>
      <p:sp>
        <p:nvSpPr>
          <p:cNvPr id="3" name="Alaotsikko 2">
            <a:extLst>
              <a:ext uri="{FF2B5EF4-FFF2-40B4-BE49-F238E27FC236}">
                <a16:creationId xmlns:a16="http://schemas.microsoft.com/office/drawing/2014/main" id="{66072717-81C3-4F6B-9309-1674C171F521}"/>
              </a:ext>
            </a:extLst>
          </p:cNvPr>
          <p:cNvSpPr>
            <a:spLocks noGrp="1"/>
          </p:cNvSpPr>
          <p:nvPr>
            <p:ph type="subTitle" idx="1"/>
          </p:nvPr>
        </p:nvSpPr>
        <p:spPr>
          <a:xfrm>
            <a:off x="868018" y="3973860"/>
            <a:ext cx="7478692" cy="674339"/>
          </a:xfrm>
        </p:spPr>
        <p:txBody>
          <a:bodyPr>
            <a:normAutofit/>
          </a:bodyPr>
          <a:lstStyle>
            <a:lvl1pPr marL="0" indent="0" algn="l">
              <a:buNone/>
              <a:defRPr sz="2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dirty="0"/>
          </a:p>
        </p:txBody>
      </p:sp>
      <p:sp>
        <p:nvSpPr>
          <p:cNvPr id="13" name="Tekstin paikkamerkki 12">
            <a:extLst>
              <a:ext uri="{FF2B5EF4-FFF2-40B4-BE49-F238E27FC236}">
                <a16:creationId xmlns:a16="http://schemas.microsoft.com/office/drawing/2014/main" id="{889DA205-0B6C-45D6-91B2-25C1E2981B60}"/>
              </a:ext>
            </a:extLst>
          </p:cNvPr>
          <p:cNvSpPr>
            <a:spLocks noGrp="1"/>
          </p:cNvSpPr>
          <p:nvPr>
            <p:ph type="body" sz="quarter" idx="12"/>
          </p:nvPr>
        </p:nvSpPr>
        <p:spPr>
          <a:xfrm>
            <a:off x="868018" y="4745772"/>
            <a:ext cx="7478692" cy="327673"/>
          </a:xfrm>
        </p:spPr>
        <p:txBody>
          <a:bodyPr>
            <a:normAutofit/>
          </a:bodyPr>
          <a:lstStyle>
            <a:lvl1pPr marL="0" indent="0">
              <a:buNone/>
              <a:defRPr sz="1600">
                <a:solidFill>
                  <a:schemeClr val="tx1"/>
                </a:solidFill>
              </a:defRPr>
            </a:lvl1pPr>
            <a:lvl2pPr marL="457200" indent="0">
              <a:buNone/>
              <a:defRPr>
                <a:solidFill>
                  <a:schemeClr val="accent5"/>
                </a:solidFill>
              </a:defRPr>
            </a:lvl2pPr>
            <a:lvl3pPr marL="914400" indent="0">
              <a:buNone/>
              <a:defRPr>
                <a:solidFill>
                  <a:schemeClr val="accent5"/>
                </a:solidFill>
              </a:defRPr>
            </a:lvl3pPr>
            <a:lvl4pPr marL="1371600" indent="0">
              <a:buNone/>
              <a:defRPr>
                <a:solidFill>
                  <a:schemeClr val="accent5"/>
                </a:solidFill>
              </a:defRPr>
            </a:lvl4pPr>
            <a:lvl5pPr marL="1828800" indent="0">
              <a:buNone/>
              <a:defRPr>
                <a:solidFill>
                  <a:schemeClr val="accent5"/>
                </a:solidFill>
              </a:defRPr>
            </a:lvl5pPr>
          </a:lstStyle>
          <a:p>
            <a:pPr lvl="0"/>
            <a:endParaRPr lang="fi-FI"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69366" y="5137588"/>
            <a:ext cx="3192434" cy="1294153"/>
          </a:xfrm>
          <a:prstGeom prst="rect">
            <a:avLst/>
          </a:prstGeom>
        </p:spPr>
      </p:pic>
      <p:sp>
        <p:nvSpPr>
          <p:cNvPr id="8" name="Date Placeholder 3"/>
          <p:cNvSpPr>
            <a:spLocks noGrp="1"/>
          </p:cNvSpPr>
          <p:nvPr>
            <p:ph type="dt" sz="half" idx="13"/>
          </p:nvPr>
        </p:nvSpPr>
        <p:spPr>
          <a:xfrm>
            <a:off x="838200"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45440BC-9B28-4ACE-B7B8-D3C83187B980}" type="datetimeFigureOut">
              <a:rPr lang="fi-FI" smtClean="0"/>
              <a:pPr/>
              <a:t>8.1.2021</a:t>
            </a:fld>
            <a:endParaRPr lang="fi-FI" dirty="0"/>
          </a:p>
        </p:txBody>
      </p:sp>
      <p:sp>
        <p:nvSpPr>
          <p:cNvPr id="9" name="Footer Placeholder 4"/>
          <p:cNvSpPr>
            <a:spLocks noGrp="1"/>
          </p:cNvSpPr>
          <p:nvPr>
            <p:ph type="ftr" sz="quarter" idx="14"/>
          </p:nvPr>
        </p:nvSpPr>
        <p:spPr>
          <a:xfrm>
            <a:off x="4038600" y="6356350"/>
            <a:ext cx="41148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endParaRPr lang="fi-FI" dirty="0"/>
          </a:p>
        </p:txBody>
      </p:sp>
      <p:sp>
        <p:nvSpPr>
          <p:cNvPr id="10" name="Slide Number Placeholder 5"/>
          <p:cNvSpPr>
            <a:spLocks noGrp="1"/>
          </p:cNvSpPr>
          <p:nvPr>
            <p:ph type="sldNum" sz="quarter" idx="15"/>
          </p:nvPr>
        </p:nvSpPr>
        <p:spPr>
          <a:xfrm>
            <a:off x="8804753" y="6356350"/>
            <a:ext cx="2743200" cy="365125"/>
          </a:xfrm>
        </p:spPr>
        <p:txBody>
          <a:bodyPr/>
          <a:lstStyle>
            <a:lvl1pPr>
              <a:defRPr sz="1050">
                <a:solidFill>
                  <a:schemeClr val="bg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Tree>
    <p:extLst>
      <p:ext uri="{BB962C8B-B14F-4D97-AF65-F5344CB8AC3E}">
        <p14:creationId xmlns:p14="http://schemas.microsoft.com/office/powerpoint/2010/main" val="43000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valkoinen">
    <p:spTree>
      <p:nvGrpSpPr>
        <p:cNvPr id="1" name=""/>
        <p:cNvGrpSpPr/>
        <p:nvPr/>
      </p:nvGrpSpPr>
      <p:grpSpPr>
        <a:xfrm>
          <a:off x="0" y="0"/>
          <a:ext cx="0" cy="0"/>
          <a:chOff x="0" y="0"/>
          <a:chExt cx="0" cy="0"/>
        </a:xfrm>
      </p:grpSpPr>
      <p:sp>
        <p:nvSpPr>
          <p:cNvPr id="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10145029" cy="4069849"/>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895474"/>
            <a:ext cx="2374370" cy="962525"/>
          </a:xfrm>
          <a:prstGeom prst="rect">
            <a:avLst/>
          </a:prstGeom>
        </p:spPr>
      </p:pic>
      <p:sp>
        <p:nvSpPr>
          <p:cNvPr id="9" name="Title 3"/>
          <p:cNvSpPr>
            <a:spLocks noGrp="1"/>
          </p:cNvSpPr>
          <p:nvPr>
            <p:ph type="title"/>
          </p:nvPr>
        </p:nvSpPr>
        <p:spPr>
          <a:xfrm>
            <a:off x="1078028" y="438150"/>
            <a:ext cx="10145029" cy="1252538"/>
          </a:xfrm>
        </p:spPr>
        <p:txBody>
          <a:bodyPr anchor="b" anchorCtr="0"/>
          <a:lstStyle/>
          <a:p>
            <a:endParaRPr lang="fi-FI" dirty="0"/>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8.1.2021</a:t>
            </a:fld>
            <a:endParaRPr lang="fi-FI" dirty="0"/>
          </a:p>
        </p:txBody>
      </p:sp>
      <p:sp>
        <p:nvSpPr>
          <p:cNvPr id="11"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2"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Tree>
    <p:extLst>
      <p:ext uri="{BB962C8B-B14F-4D97-AF65-F5344CB8AC3E}">
        <p14:creationId xmlns:p14="http://schemas.microsoft.com/office/powerpoint/2010/main" val="394002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 ja sisältö musta">
    <p:bg>
      <p:bgRef idx="1001">
        <a:schemeClr val="bg1"/>
      </p:bgRef>
    </p:bg>
    <p:spTree>
      <p:nvGrpSpPr>
        <p:cNvPr id="1" name=""/>
        <p:cNvGrpSpPr/>
        <p:nvPr/>
      </p:nvGrpSpPr>
      <p:grpSpPr>
        <a:xfrm>
          <a:off x="0" y="0"/>
          <a:ext cx="0" cy="0"/>
          <a:chOff x="0" y="0"/>
          <a:chExt cx="0" cy="0"/>
        </a:xfrm>
      </p:grpSpPr>
      <p:sp>
        <p:nvSpPr>
          <p:cNvPr id="6" name="Date Placeholder 3"/>
          <p:cNvSpPr>
            <a:spLocks noGrp="1"/>
          </p:cNvSpPr>
          <p:nvPr>
            <p:ph type="dt" sz="half" idx="13"/>
          </p:nvPr>
        </p:nvSpPr>
        <p:spPr>
          <a:xfrm>
            <a:off x="1078028" y="6356350"/>
            <a:ext cx="27432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D45440BC-9B28-4ACE-B7B8-D3C83187B980}" type="datetimeFigureOut">
              <a:rPr lang="fi-FI" smtClean="0"/>
              <a:pPr/>
              <a:t>8.1.2021</a:t>
            </a:fld>
            <a:endParaRPr lang="fi-FI" dirty="0"/>
          </a:p>
        </p:txBody>
      </p:sp>
      <p:sp>
        <p:nvSpPr>
          <p:cNvPr id="7" name="Footer Placeholder 4"/>
          <p:cNvSpPr>
            <a:spLocks noGrp="1"/>
          </p:cNvSpPr>
          <p:nvPr>
            <p:ph type="ftr" sz="quarter" idx="14"/>
          </p:nvPr>
        </p:nvSpPr>
        <p:spPr>
          <a:xfrm>
            <a:off x="4038600" y="6356350"/>
            <a:ext cx="4114800"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endParaRPr lang="fi-FI" dirty="0"/>
          </a:p>
        </p:txBody>
      </p:sp>
      <p:sp>
        <p:nvSpPr>
          <p:cNvPr id="8" name="Slide Number Placeholder 5"/>
          <p:cNvSpPr>
            <a:spLocks noGrp="1"/>
          </p:cNvSpPr>
          <p:nvPr>
            <p:ph type="sldNum" sz="quarter" idx="15"/>
          </p:nvPr>
        </p:nvSpPr>
        <p:spPr>
          <a:xfrm>
            <a:off x="8353129" y="6356350"/>
            <a:ext cx="1464501" cy="365125"/>
          </a:xfrm>
        </p:spPr>
        <p:txBody>
          <a:bodyPr/>
          <a:lstStyle>
            <a:lvl1pPr>
              <a:defRPr sz="1050">
                <a:solidFill>
                  <a:schemeClr val="tx1"/>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0"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10145029" cy="4069849"/>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352" y="5895474"/>
            <a:ext cx="2380647" cy="962526"/>
          </a:xfrm>
          <a:prstGeom prst="rect">
            <a:avLst/>
          </a:prstGeom>
        </p:spPr>
      </p:pic>
      <p:sp>
        <p:nvSpPr>
          <p:cNvPr id="12" name="Title 3"/>
          <p:cNvSpPr>
            <a:spLocks noGrp="1"/>
          </p:cNvSpPr>
          <p:nvPr>
            <p:ph type="title"/>
          </p:nvPr>
        </p:nvSpPr>
        <p:spPr>
          <a:xfrm>
            <a:off x="1078028" y="438150"/>
            <a:ext cx="10145029" cy="1252538"/>
          </a:xfrm>
        </p:spPr>
        <p:txBody>
          <a:bodyPr anchor="b" anchorCtr="0"/>
          <a:lstStyle/>
          <a:p>
            <a:endParaRPr lang="fi-FI" dirty="0"/>
          </a:p>
        </p:txBody>
      </p:sp>
    </p:spTree>
    <p:extLst>
      <p:ext uri="{BB962C8B-B14F-4D97-AF65-F5344CB8AC3E}">
        <p14:creationId xmlns:p14="http://schemas.microsoft.com/office/powerpoint/2010/main" val="51204697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kaksi palstaa">
    <p:spTree>
      <p:nvGrpSpPr>
        <p:cNvPr id="1" name=""/>
        <p:cNvGrpSpPr/>
        <p:nvPr/>
      </p:nvGrpSpPr>
      <p:grpSpPr>
        <a:xfrm>
          <a:off x="0" y="0"/>
          <a:ext cx="0" cy="0"/>
          <a:chOff x="0" y="0"/>
          <a:chExt cx="0" cy="0"/>
        </a:xfrm>
      </p:grpSpPr>
      <p:sp>
        <p:nvSpPr>
          <p:cNvPr id="12"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8.1.2021</a:t>
            </a:fld>
            <a:endParaRPr lang="fi-FI" dirty="0"/>
          </a:p>
        </p:txBody>
      </p:sp>
      <p:sp>
        <p:nvSpPr>
          <p:cNvPr id="13"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4"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
        <p:nvSpPr>
          <p:cNvPr id="16" name="Sisällön paikkamerkki 2">
            <a:extLst>
              <a:ext uri="{FF2B5EF4-FFF2-40B4-BE49-F238E27FC236}">
                <a16:creationId xmlns:a16="http://schemas.microsoft.com/office/drawing/2014/main" id="{E252CC0E-D4C3-47CC-8F2E-90BE622B9EC9}"/>
              </a:ext>
            </a:extLst>
          </p:cNvPr>
          <p:cNvSpPr>
            <a:spLocks noGrp="1"/>
          </p:cNvSpPr>
          <p:nvPr>
            <p:ph idx="1"/>
          </p:nvPr>
        </p:nvSpPr>
        <p:spPr>
          <a:xfrm>
            <a:off x="1078028" y="1825625"/>
            <a:ext cx="4932000" cy="4069849"/>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Sisällön paikkamerkki 2">
            <a:extLst>
              <a:ext uri="{FF2B5EF4-FFF2-40B4-BE49-F238E27FC236}">
                <a16:creationId xmlns:a16="http://schemas.microsoft.com/office/drawing/2014/main" id="{E252CC0E-D4C3-47CC-8F2E-90BE622B9EC9}"/>
              </a:ext>
            </a:extLst>
          </p:cNvPr>
          <p:cNvSpPr>
            <a:spLocks noGrp="1"/>
          </p:cNvSpPr>
          <p:nvPr>
            <p:ph idx="10"/>
          </p:nvPr>
        </p:nvSpPr>
        <p:spPr>
          <a:xfrm>
            <a:off x="6291057" y="1825625"/>
            <a:ext cx="4932000" cy="4069849"/>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895474"/>
            <a:ext cx="2374370" cy="962525"/>
          </a:xfrm>
          <a:prstGeom prst="rect">
            <a:avLst/>
          </a:prstGeom>
        </p:spPr>
      </p:pic>
      <p:sp>
        <p:nvSpPr>
          <p:cNvPr id="20" name="Title 3"/>
          <p:cNvSpPr>
            <a:spLocks noGrp="1"/>
          </p:cNvSpPr>
          <p:nvPr>
            <p:ph type="title"/>
          </p:nvPr>
        </p:nvSpPr>
        <p:spPr>
          <a:xfrm>
            <a:off x="1078028" y="438150"/>
            <a:ext cx="10145029" cy="1252538"/>
          </a:xfrm>
        </p:spPr>
        <p:txBody>
          <a:bodyPr anchor="b" anchorCtr="0"/>
          <a:lstStyle/>
          <a:p>
            <a:endParaRPr lang="fi-FI" dirty="0"/>
          </a:p>
        </p:txBody>
      </p:sp>
    </p:spTree>
    <p:extLst>
      <p:ext uri="{BB962C8B-B14F-4D97-AF65-F5344CB8AC3E}">
        <p14:creationId xmlns:p14="http://schemas.microsoft.com/office/powerpoint/2010/main" val="336575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valkoine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895474"/>
            <a:ext cx="2374370" cy="962525"/>
          </a:xfrm>
          <a:prstGeom prst="rect">
            <a:avLst/>
          </a:prstGeom>
        </p:spPr>
      </p:pic>
      <p:sp>
        <p:nvSpPr>
          <p:cNvPr id="9" name="Title 3"/>
          <p:cNvSpPr>
            <a:spLocks noGrp="1"/>
          </p:cNvSpPr>
          <p:nvPr>
            <p:ph type="title"/>
          </p:nvPr>
        </p:nvSpPr>
        <p:spPr>
          <a:xfrm>
            <a:off x="1078028" y="438150"/>
            <a:ext cx="10145029" cy="1252538"/>
          </a:xfrm>
        </p:spPr>
        <p:txBody>
          <a:bodyPr anchor="b" anchorCtr="0"/>
          <a:lstStyle/>
          <a:p>
            <a:endParaRPr lang="fi-FI" dirty="0"/>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8.1.2021</a:t>
            </a:fld>
            <a:endParaRPr lang="fi-FI" dirty="0"/>
          </a:p>
        </p:txBody>
      </p:sp>
      <p:sp>
        <p:nvSpPr>
          <p:cNvPr id="11" name="Footer Placeholder 4"/>
          <p:cNvSpPr>
            <a:spLocks noGrp="1"/>
          </p:cNvSpPr>
          <p:nvPr>
            <p:ph type="ftr" sz="quarter" idx="14"/>
          </p:nvPr>
        </p:nvSpPr>
        <p:spPr>
          <a:xfrm>
            <a:off x="4038600" y="6356350"/>
            <a:ext cx="41148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endParaRPr lang="fi-FI" dirty="0"/>
          </a:p>
        </p:txBody>
      </p:sp>
      <p:sp>
        <p:nvSpPr>
          <p:cNvPr id="12" name="Slide Number Placeholder 5"/>
          <p:cNvSpPr>
            <a:spLocks noGrp="1"/>
          </p:cNvSpPr>
          <p:nvPr>
            <p:ph type="sldNum" sz="quarter" idx="15"/>
          </p:nvPr>
        </p:nvSpPr>
        <p:spPr>
          <a:xfrm>
            <a:off x="8353129" y="6356350"/>
            <a:ext cx="1464501"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052F644-756C-4530-A69F-A71AB7A98F48}" type="slidenum">
              <a:rPr lang="fi-FI" smtClean="0"/>
              <a:pPr/>
              <a:t>‹#›</a:t>
            </a:fld>
            <a:endParaRPr lang="fi-FI"/>
          </a:p>
        </p:txBody>
      </p:sp>
    </p:spTree>
    <p:extLst>
      <p:ext uri="{BB962C8B-B14F-4D97-AF65-F5344CB8AC3E}">
        <p14:creationId xmlns:p14="http://schemas.microsoft.com/office/powerpoint/2010/main" val="135283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17630" y="5895474"/>
            <a:ext cx="2374370" cy="962525"/>
          </a:xfrm>
          <a:prstGeom prst="rect">
            <a:avLst/>
          </a:prstGeom>
        </p:spPr>
      </p:pic>
      <p:sp>
        <p:nvSpPr>
          <p:cNvPr id="4" name="Footer Placeholder 3"/>
          <p:cNvSpPr>
            <a:spLocks noGrp="1"/>
          </p:cNvSpPr>
          <p:nvPr>
            <p:ph type="ftr" sz="quarter" idx="11"/>
          </p:nvPr>
        </p:nvSpPr>
        <p:spPr/>
        <p:txBody>
          <a:bodyPr/>
          <a:lstStyle>
            <a:lvl1pPr>
              <a:defRPr sz="1050"/>
            </a:lvl1pPr>
          </a:lstStyle>
          <a:p>
            <a:endParaRPr lang="fi-FI"/>
          </a:p>
        </p:txBody>
      </p:sp>
      <p:sp>
        <p:nvSpPr>
          <p:cNvPr id="5" name="Slide Number Placeholder 4"/>
          <p:cNvSpPr>
            <a:spLocks noGrp="1"/>
          </p:cNvSpPr>
          <p:nvPr>
            <p:ph type="sldNum" sz="quarter" idx="12"/>
          </p:nvPr>
        </p:nvSpPr>
        <p:spPr>
          <a:xfrm>
            <a:off x="8610600" y="6356350"/>
            <a:ext cx="1207030" cy="365125"/>
          </a:xfrm>
        </p:spPr>
        <p:txBody>
          <a:bodyPr/>
          <a:lstStyle>
            <a:lvl1pPr>
              <a:defRPr sz="1050"/>
            </a:lvl1pPr>
          </a:lstStyle>
          <a:p>
            <a:fld id="{D052F644-756C-4530-A69F-A71AB7A98F48}" type="slidenum">
              <a:rPr lang="fi-FI" smtClean="0"/>
              <a:pPr/>
              <a:t>‹#›</a:t>
            </a:fld>
            <a:endParaRPr lang="fi-FI"/>
          </a:p>
        </p:txBody>
      </p:sp>
      <p:sp>
        <p:nvSpPr>
          <p:cNvPr id="6"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8.1.2021</a:t>
            </a:fld>
            <a:endParaRPr lang="fi-FI" dirty="0"/>
          </a:p>
        </p:txBody>
      </p:sp>
    </p:spTree>
    <p:extLst>
      <p:ext uri="{BB962C8B-B14F-4D97-AF65-F5344CB8AC3E}">
        <p14:creationId xmlns:p14="http://schemas.microsoft.com/office/powerpoint/2010/main" val="349322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ingress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800999-EDA5-4B6B-8344-7EB1B35BAA9F}"/>
              </a:ext>
            </a:extLst>
          </p:cNvPr>
          <p:cNvSpPr>
            <a:spLocks noGrp="1"/>
          </p:cNvSpPr>
          <p:nvPr>
            <p:ph type="title"/>
          </p:nvPr>
        </p:nvSpPr>
        <p:spPr>
          <a:xfrm>
            <a:off x="547200" y="1673225"/>
            <a:ext cx="4780800" cy="3511550"/>
          </a:xfrm>
        </p:spPr>
        <p:txBody>
          <a:bodyPr>
            <a:normAutofit/>
          </a:bodyPr>
          <a:lstStyle>
            <a:lvl1pPr>
              <a:defRPr sz="5000" b="1"/>
            </a:lvl1pPr>
          </a:lstStyle>
          <a:p>
            <a:endParaRPr lang="fi-FI" dirty="0"/>
          </a:p>
        </p:txBody>
      </p:sp>
      <p:sp>
        <p:nvSpPr>
          <p:cNvPr id="6" name="Sisällön paikkamerkki 2">
            <a:extLst>
              <a:ext uri="{FF2B5EF4-FFF2-40B4-BE49-F238E27FC236}">
                <a16:creationId xmlns:a16="http://schemas.microsoft.com/office/drawing/2014/main" id="{E252CC0E-D4C3-47CC-8F2E-90BE622B9EC9}"/>
              </a:ext>
            </a:extLst>
          </p:cNvPr>
          <p:cNvSpPr>
            <a:spLocks noGrp="1"/>
          </p:cNvSpPr>
          <p:nvPr>
            <p:ph idx="10"/>
          </p:nvPr>
        </p:nvSpPr>
        <p:spPr>
          <a:xfrm>
            <a:off x="7272000" y="1227388"/>
            <a:ext cx="4534256" cy="4403224"/>
          </a:xfrm>
        </p:spPr>
        <p:txBody>
          <a:bodyPr anchor="ctr" anchorCtr="0">
            <a:normAutofit/>
          </a:bodyPr>
          <a:lstStyle>
            <a:lvl1pPr marL="0" indent="0">
              <a:buNone/>
              <a:defRPr sz="2400" b="1"/>
            </a:lvl1pPr>
          </a:lstStyle>
          <a:p>
            <a:pPr lvl="0"/>
            <a:endParaRPr lang="fi-FI"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17464" y="2075205"/>
            <a:ext cx="1757071" cy="270758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17630" y="5895474"/>
            <a:ext cx="2374370" cy="962525"/>
          </a:xfrm>
          <a:prstGeom prst="rect">
            <a:avLst/>
          </a:prstGeom>
        </p:spPr>
      </p:pic>
      <p:sp>
        <p:nvSpPr>
          <p:cNvPr id="8" name="Footer Placeholder 3"/>
          <p:cNvSpPr>
            <a:spLocks noGrp="1"/>
          </p:cNvSpPr>
          <p:nvPr>
            <p:ph type="ftr" sz="quarter" idx="11"/>
          </p:nvPr>
        </p:nvSpPr>
        <p:spPr>
          <a:xfrm>
            <a:off x="4038600" y="6356350"/>
            <a:ext cx="4114800" cy="365125"/>
          </a:xfrm>
        </p:spPr>
        <p:txBody>
          <a:bodyPr/>
          <a:lstStyle>
            <a:lvl1pPr>
              <a:defRPr sz="1050"/>
            </a:lvl1pPr>
          </a:lstStyle>
          <a:p>
            <a:endParaRPr lang="fi-FI"/>
          </a:p>
        </p:txBody>
      </p:sp>
      <p:sp>
        <p:nvSpPr>
          <p:cNvPr id="9" name="Slide Number Placeholder 4"/>
          <p:cNvSpPr>
            <a:spLocks noGrp="1"/>
          </p:cNvSpPr>
          <p:nvPr>
            <p:ph type="sldNum" sz="quarter" idx="12"/>
          </p:nvPr>
        </p:nvSpPr>
        <p:spPr>
          <a:xfrm>
            <a:off x="8610600" y="6356350"/>
            <a:ext cx="1207030" cy="365125"/>
          </a:xfrm>
        </p:spPr>
        <p:txBody>
          <a:bodyPr/>
          <a:lstStyle>
            <a:lvl1pPr>
              <a:defRPr sz="1050"/>
            </a:lvl1pPr>
          </a:lstStyle>
          <a:p>
            <a:fld id="{D052F644-756C-4530-A69F-A71AB7A98F48}" type="slidenum">
              <a:rPr lang="fi-FI" smtClean="0"/>
              <a:pPr/>
              <a:t>‹#›</a:t>
            </a:fld>
            <a:endParaRPr lang="fi-FI"/>
          </a:p>
        </p:txBody>
      </p:sp>
      <p:sp>
        <p:nvSpPr>
          <p:cNvPr id="10" name="Date Placeholder 3"/>
          <p:cNvSpPr>
            <a:spLocks noGrp="1"/>
          </p:cNvSpPr>
          <p:nvPr>
            <p:ph type="dt" sz="half" idx="13"/>
          </p:nvPr>
        </p:nvSpPr>
        <p:spPr>
          <a:xfrm>
            <a:off x="1078028" y="6356350"/>
            <a:ext cx="2743200" cy="365125"/>
          </a:xfrm>
        </p:spPr>
        <p:txBody>
          <a:bodyPr/>
          <a:lstStyle>
            <a:lvl1pPr>
              <a:defRPr sz="1050">
                <a:solidFill>
                  <a:schemeClr val="accent6">
                    <a:lumMod val="50000"/>
                  </a:schemeClr>
                </a:solidFill>
                <a:latin typeface="Arial" panose="020B0604020202020204" pitchFamily="34" charset="0"/>
                <a:cs typeface="Arial" panose="020B0604020202020204" pitchFamily="34" charset="0"/>
              </a:defRPr>
            </a:lvl1pPr>
          </a:lstStyle>
          <a:p>
            <a:fld id="{D45440BC-9B28-4ACE-B7B8-D3C83187B980}" type="datetimeFigureOut">
              <a:rPr lang="fi-FI" smtClean="0"/>
              <a:pPr/>
              <a:t>8.1.2021</a:t>
            </a:fld>
            <a:endParaRPr lang="fi-FI" dirty="0"/>
          </a:p>
        </p:txBody>
      </p:sp>
    </p:spTree>
    <p:extLst>
      <p:ext uri="{BB962C8B-B14F-4D97-AF65-F5344CB8AC3E}">
        <p14:creationId xmlns:p14="http://schemas.microsoft.com/office/powerpoint/2010/main" val="263357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fi-FI"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440BC-9B28-4ACE-B7B8-D3C83187B980}" type="datetimeFigureOut">
              <a:rPr lang="fi-FI" smtClean="0"/>
              <a:t>8.1.2021</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2F644-756C-4530-A69F-A71AB7A98F48}" type="slidenum">
              <a:rPr lang="fi-FI" smtClean="0"/>
              <a:t>‹#›</a:t>
            </a:fld>
            <a:endParaRPr lang="fi-FI"/>
          </a:p>
        </p:txBody>
      </p:sp>
    </p:spTree>
    <p:extLst>
      <p:ext uri="{BB962C8B-B14F-4D97-AF65-F5344CB8AC3E}">
        <p14:creationId xmlns:p14="http://schemas.microsoft.com/office/powerpoint/2010/main" val="315667327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79" r:id="rId7"/>
    <p:sldLayoutId id="2147483673" r:id="rId8"/>
    <p:sldLayoutId id="2147483666" r:id="rId9"/>
    <p:sldLayoutId id="2147483667" r:id="rId10"/>
    <p:sldLayoutId id="2147483668" r:id="rId11"/>
    <p:sldLayoutId id="2147483669" r:id="rId12"/>
    <p:sldLayoutId id="2147483670" r:id="rId13"/>
    <p:sldLayoutId id="2147483671" r:id="rId14"/>
    <p:sldLayoutId id="2147483672" r:id="rId15"/>
    <p:sldLayoutId id="2147483680" r:id="rId16"/>
    <p:sldLayoutId id="2147483682" r:id="rId17"/>
    <p:sldLayoutId id="2147483681" r:id="rId18"/>
    <p:sldLayoutId id="2147483674" r:id="rId19"/>
    <p:sldLayoutId id="2147483675" r:id="rId20"/>
    <p:sldLayoutId id="2147483676" r:id="rId21"/>
    <p:sldLayoutId id="2147483677" r:id="rId22"/>
    <p:sldLayoutId id="2147483678" r:id="rId23"/>
    <p:sldLayoutId id="2147483683" r:id="rId24"/>
    <p:sldLayoutId id="2147483684" r:id="rId25"/>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4.sv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6.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2.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2C58FE-9F05-4B29-883E-B52D1D32E7C4}"/>
              </a:ext>
            </a:extLst>
          </p:cNvPr>
          <p:cNvPicPr>
            <a:picLocks noChangeAspect="1"/>
          </p:cNvPicPr>
          <p:nvPr/>
        </p:nvPicPr>
        <p:blipFill rotWithShape="1">
          <a:blip r:embed="rId2"/>
          <a:srcRect l="533" t="4763" r="2631" b="6916"/>
          <a:stretch/>
        </p:blipFill>
        <p:spPr>
          <a:xfrm>
            <a:off x="1" y="0"/>
            <a:ext cx="12192000" cy="6768923"/>
          </a:xfrm>
          <a:prstGeom prst="rect">
            <a:avLst/>
          </a:prstGeom>
          <a:ln>
            <a:noFill/>
          </a:ln>
          <a:effectLst>
            <a:outerShdw blurRad="292100" dist="139700" dir="2700000" algn="tl" rotWithShape="0">
              <a:srgbClr val="333333">
                <a:alpha val="65000"/>
              </a:srgbClr>
            </a:outerShdw>
          </a:effectLst>
        </p:spPr>
      </p:pic>
      <p:sp>
        <p:nvSpPr>
          <p:cNvPr id="3" name="Suorakulmio 2">
            <a:extLst>
              <a:ext uri="{FF2B5EF4-FFF2-40B4-BE49-F238E27FC236}">
                <a16:creationId xmlns:a16="http://schemas.microsoft.com/office/drawing/2014/main" id="{6E434DC2-75EA-4AFF-816C-D3FAF754A16E}"/>
              </a:ext>
            </a:extLst>
          </p:cNvPr>
          <p:cNvSpPr/>
          <p:nvPr/>
        </p:nvSpPr>
        <p:spPr>
          <a:xfrm>
            <a:off x="0" y="5708342"/>
            <a:ext cx="12191999" cy="1104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ruutu 3"/>
          <p:cNvSpPr txBox="1"/>
          <p:nvPr/>
        </p:nvSpPr>
        <p:spPr>
          <a:xfrm>
            <a:off x="-1" y="1758933"/>
            <a:ext cx="12191999" cy="2103204"/>
          </a:xfrm>
          <a:prstGeom prst="rect">
            <a:avLst/>
          </a:prstGeom>
          <a:noFill/>
          <a:ln>
            <a:noFill/>
          </a:ln>
        </p:spPr>
        <p:txBody>
          <a:bodyPr wrap="square" rtlCol="0">
            <a:spAutoFit/>
          </a:bodyPr>
          <a:lstStyle/>
          <a:p>
            <a:pPr algn="ctr"/>
            <a:r>
              <a:rPr lang="fi-FI" sz="7200" b="1" dirty="0">
                <a:solidFill>
                  <a:schemeClr val="bg1"/>
                </a:solidFill>
                <a:latin typeface="Arial" panose="020B0604020202020204" pitchFamily="34" charset="0"/>
                <a:cs typeface="Arial" panose="020B0604020202020204" pitchFamily="34" charset="0"/>
              </a:rPr>
              <a:t>MAPATHON Projekti </a:t>
            </a:r>
          </a:p>
          <a:p>
            <a:pPr algn="ctr"/>
            <a:r>
              <a:rPr lang="fi-FI" sz="5867" dirty="0">
                <a:solidFill>
                  <a:schemeClr val="bg1"/>
                </a:solidFill>
                <a:latin typeface="Arial" panose="020B0604020202020204" pitchFamily="34" charset="0"/>
                <a:cs typeface="Arial" panose="020B0604020202020204" pitchFamily="34" charset="0"/>
              </a:rPr>
              <a:t>2020</a:t>
            </a:r>
          </a:p>
        </p:txBody>
      </p:sp>
      <p:pic>
        <p:nvPicPr>
          <p:cNvPr id="11" name="Kuva 10">
            <a:extLst>
              <a:ext uri="{FF2B5EF4-FFF2-40B4-BE49-F238E27FC236}">
                <a16:creationId xmlns:a16="http://schemas.microsoft.com/office/drawing/2014/main" id="{C217F836-2EE3-4885-8049-EA342EC09D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455" b="18825"/>
          <a:stretch/>
        </p:blipFill>
        <p:spPr>
          <a:xfrm>
            <a:off x="2190377" y="5664706"/>
            <a:ext cx="2347571" cy="1104217"/>
          </a:xfrm>
          <a:prstGeom prst="rect">
            <a:avLst/>
          </a:prstGeom>
        </p:spPr>
      </p:pic>
      <p:pic>
        <p:nvPicPr>
          <p:cNvPr id="16" name="Kuva 15">
            <a:extLst>
              <a:ext uri="{FF2B5EF4-FFF2-40B4-BE49-F238E27FC236}">
                <a16:creationId xmlns:a16="http://schemas.microsoft.com/office/drawing/2014/main" id="{BB2FDD7D-1D3B-4399-AAF1-41B933C88BD5}"/>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t="6369"/>
          <a:stretch/>
        </p:blipFill>
        <p:spPr>
          <a:xfrm>
            <a:off x="6500833" y="5778666"/>
            <a:ext cx="3373172" cy="1033893"/>
          </a:xfrm>
          <a:prstGeom prst="rect">
            <a:avLst/>
          </a:prstGeom>
        </p:spPr>
      </p:pic>
    </p:spTree>
    <p:extLst>
      <p:ext uri="{BB962C8B-B14F-4D97-AF65-F5344CB8AC3E}">
        <p14:creationId xmlns:p14="http://schemas.microsoft.com/office/powerpoint/2010/main" val="72240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161" y="0"/>
            <a:ext cx="838711" cy="6858000"/>
          </a:xfrm>
          <a:prstGeom prst="rect">
            <a:avLst/>
          </a:prstGeom>
          <a:solidFill>
            <a:schemeClr val="accent2">
              <a:alpha val="3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btitle 5">
            <a:extLst>
              <a:ext uri="{FF2B5EF4-FFF2-40B4-BE49-F238E27FC236}">
                <a16:creationId xmlns:a16="http://schemas.microsoft.com/office/drawing/2014/main" id="{124704E1-341B-4C11-AF9E-0B66D69F85C2}"/>
              </a:ext>
            </a:extLst>
          </p:cNvPr>
          <p:cNvSpPr txBox="1">
            <a:spLocks/>
          </p:cNvSpPr>
          <p:nvPr/>
        </p:nvSpPr>
        <p:spPr>
          <a:xfrm>
            <a:off x="1259872" y="322164"/>
            <a:ext cx="11352557" cy="8362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3600" dirty="0">
                <a:solidFill>
                  <a:schemeClr val="accent2"/>
                </a:solidFill>
                <a:latin typeface="Arial Nova Light" panose="020B0304020202020204" pitchFamily="34" charset="0"/>
              </a:rPr>
              <a:t>PILOTOINTI</a:t>
            </a:r>
          </a:p>
        </p:txBody>
      </p:sp>
      <p:sp>
        <p:nvSpPr>
          <p:cNvPr id="5" name="Tekstiruutu 4">
            <a:extLst>
              <a:ext uri="{FF2B5EF4-FFF2-40B4-BE49-F238E27FC236}">
                <a16:creationId xmlns:a16="http://schemas.microsoft.com/office/drawing/2014/main" id="{FC41518C-539F-4915-9559-1F5FE30A554B}"/>
              </a:ext>
            </a:extLst>
          </p:cNvPr>
          <p:cNvSpPr txBox="1"/>
          <p:nvPr/>
        </p:nvSpPr>
        <p:spPr>
          <a:xfrm>
            <a:off x="1510243" y="1012507"/>
            <a:ext cx="10510967" cy="1169551"/>
          </a:xfrm>
          <a:prstGeom prst="rect">
            <a:avLst/>
          </a:prstGeom>
          <a:noFill/>
        </p:spPr>
        <p:txBody>
          <a:bodyPr wrap="square" rtlCol="0">
            <a:spAutoFit/>
          </a:bodyPr>
          <a:lstStyle/>
          <a:p>
            <a:pPr>
              <a:spcAft>
                <a:spcPts val="600"/>
              </a:spcAft>
            </a:pPr>
            <a:r>
              <a:rPr lang="fi-FI" sz="2400" dirty="0">
                <a:solidFill>
                  <a:schemeClr val="accent2"/>
                </a:solidFill>
                <a:latin typeface="Arial Nova Light" panose="020B0304020202020204" pitchFamily="34" charset="0"/>
              </a:rPr>
              <a:t>AIKATAULU</a:t>
            </a:r>
          </a:p>
          <a:p>
            <a:pPr marL="285750" indent="-285750">
              <a:spcAft>
                <a:spcPts val="600"/>
              </a:spcAft>
              <a:buFont typeface="Arial" panose="020B0604020202020204" pitchFamily="34" charset="0"/>
              <a:buChar char="•"/>
            </a:pPr>
            <a:r>
              <a:rPr lang="fi-FI" dirty="0" err="1">
                <a:latin typeface="Calibri" panose="020F0502020204030204" pitchFamily="34" charset="0"/>
                <a:cs typeface="Calibri" panose="020F0502020204030204" pitchFamily="34" charset="0"/>
              </a:rPr>
              <a:t>Egean</a:t>
            </a:r>
            <a:r>
              <a:rPr lang="fi-FI" dirty="0">
                <a:latin typeface="Calibri" panose="020F0502020204030204" pitchFamily="34" charset="0"/>
                <a:cs typeface="Calibri" panose="020F0502020204030204" pitchFamily="34" charset="0"/>
              </a:rPr>
              <a:t> uuden hallituksen kaudelle mukaan </a:t>
            </a:r>
            <a:r>
              <a:rPr lang="fi-FI" dirty="0" err="1">
                <a:latin typeface="Calibri" panose="020F0502020204030204" pitchFamily="34" charset="0"/>
                <a:cs typeface="Calibri" panose="020F0502020204030204" pitchFamily="34" charset="0"/>
              </a:rPr>
              <a:t>Mapathon</a:t>
            </a:r>
            <a:r>
              <a:rPr lang="fi-FI" dirty="0">
                <a:latin typeface="Calibri" panose="020F0502020204030204" pitchFamily="34" charset="0"/>
                <a:cs typeface="Calibri" panose="020F0502020204030204" pitchFamily="34" charset="0"/>
              </a:rPr>
              <a:t>-ohjelma, Syksy 2020</a:t>
            </a:r>
          </a:p>
          <a:p>
            <a:pPr marL="285750" indent="-285750">
              <a:spcAft>
                <a:spcPts val="600"/>
              </a:spcAft>
              <a:buFont typeface="Arial" panose="020B0604020202020204" pitchFamily="34" charset="0"/>
              <a:buChar char="•"/>
            </a:pPr>
            <a:r>
              <a:rPr lang="fi-FI" dirty="0">
                <a:latin typeface="Calibri" panose="020F0502020204030204" pitchFamily="34" charset="0"/>
                <a:cs typeface="Calibri" panose="020F0502020204030204" pitchFamily="34" charset="0"/>
              </a:rPr>
              <a:t>Pilotointien ajankohdat sovittava lukioiden kanssa jotta tapahtuma menee yksiin kurssien kanssa</a:t>
            </a:r>
          </a:p>
        </p:txBody>
      </p:sp>
      <p:sp>
        <p:nvSpPr>
          <p:cNvPr id="8" name="Tekstiruutu 7">
            <a:extLst>
              <a:ext uri="{FF2B5EF4-FFF2-40B4-BE49-F238E27FC236}">
                <a16:creationId xmlns:a16="http://schemas.microsoft.com/office/drawing/2014/main" id="{DF095900-BCE1-41A0-A31D-F70A46E8EEBF}"/>
              </a:ext>
            </a:extLst>
          </p:cNvPr>
          <p:cNvSpPr txBox="1"/>
          <p:nvPr/>
        </p:nvSpPr>
        <p:spPr>
          <a:xfrm>
            <a:off x="1510244" y="2285035"/>
            <a:ext cx="10510967" cy="1877437"/>
          </a:xfrm>
          <a:prstGeom prst="rect">
            <a:avLst/>
          </a:prstGeom>
          <a:noFill/>
        </p:spPr>
        <p:txBody>
          <a:bodyPr wrap="square" rtlCol="0">
            <a:spAutoFit/>
          </a:bodyPr>
          <a:lstStyle/>
          <a:p>
            <a:pPr>
              <a:spcAft>
                <a:spcPts val="600"/>
              </a:spcAft>
            </a:pPr>
            <a:r>
              <a:rPr lang="fi-FI" sz="2400" dirty="0">
                <a:solidFill>
                  <a:schemeClr val="accent2"/>
                </a:solidFill>
                <a:latin typeface="Arial Nova Light" panose="020B0304020202020204" pitchFamily="34" charset="0"/>
              </a:rPr>
              <a:t>PILOTOINTIKOHTEET</a:t>
            </a:r>
          </a:p>
          <a:p>
            <a:pPr marL="342900" indent="-342900">
              <a:spcAft>
                <a:spcPts val="600"/>
              </a:spcAft>
              <a:buFont typeface="Arial" panose="020B0604020202020204" pitchFamily="34" charset="0"/>
              <a:buChar char="•"/>
            </a:pPr>
            <a:r>
              <a:rPr lang="fi-FI" dirty="0">
                <a:latin typeface="Calibri" panose="020F0502020204030204" pitchFamily="34" charset="0"/>
                <a:cs typeface="Calibri" panose="020F0502020204030204" pitchFamily="34" charset="0"/>
              </a:rPr>
              <a:t>Turku:</a:t>
            </a:r>
          </a:p>
          <a:p>
            <a:pPr marL="342900" indent="-342900">
              <a:spcAft>
                <a:spcPts val="600"/>
              </a:spcAft>
              <a:buFont typeface="Arial" panose="020B0604020202020204" pitchFamily="34" charset="0"/>
              <a:buChar char="•"/>
            </a:pPr>
            <a:r>
              <a:rPr lang="fi-FI" dirty="0">
                <a:latin typeface="Calibri" panose="020F0502020204030204" pitchFamily="34" charset="0"/>
                <a:cs typeface="Calibri" panose="020F0502020204030204" pitchFamily="34" charset="0"/>
              </a:rPr>
              <a:t>Helsinki:</a:t>
            </a:r>
          </a:p>
          <a:p>
            <a:pPr marL="342900" indent="-342900">
              <a:spcAft>
                <a:spcPts val="600"/>
              </a:spcAft>
              <a:buFont typeface="Arial" panose="020B0604020202020204" pitchFamily="34" charset="0"/>
              <a:buChar char="•"/>
            </a:pPr>
            <a:r>
              <a:rPr lang="fi-FI" dirty="0">
                <a:latin typeface="Calibri" panose="020F0502020204030204" pitchFamily="34" charset="0"/>
                <a:cs typeface="Calibri" panose="020F0502020204030204" pitchFamily="34" charset="0"/>
              </a:rPr>
              <a:t>Joensuu:</a:t>
            </a:r>
          </a:p>
          <a:p>
            <a:pPr marL="342900" indent="-342900">
              <a:spcAft>
                <a:spcPts val="600"/>
              </a:spcAft>
              <a:buFont typeface="Arial" panose="020B0604020202020204" pitchFamily="34" charset="0"/>
              <a:buChar char="•"/>
            </a:pPr>
            <a:r>
              <a:rPr lang="fi-FI" dirty="0">
                <a:latin typeface="Calibri" panose="020F0502020204030204" pitchFamily="34" charset="0"/>
                <a:cs typeface="Calibri" panose="020F0502020204030204" pitchFamily="34" charset="0"/>
              </a:rPr>
              <a:t>Oulu:</a:t>
            </a:r>
          </a:p>
        </p:txBody>
      </p:sp>
      <p:sp>
        <p:nvSpPr>
          <p:cNvPr id="9" name="Tekstiruutu 8">
            <a:extLst>
              <a:ext uri="{FF2B5EF4-FFF2-40B4-BE49-F238E27FC236}">
                <a16:creationId xmlns:a16="http://schemas.microsoft.com/office/drawing/2014/main" id="{318EFEF8-F0CD-44A0-A1F3-0536FB7EA3D0}"/>
              </a:ext>
            </a:extLst>
          </p:cNvPr>
          <p:cNvSpPr txBox="1"/>
          <p:nvPr/>
        </p:nvSpPr>
        <p:spPr>
          <a:xfrm>
            <a:off x="1510244" y="4265449"/>
            <a:ext cx="10510967" cy="1877437"/>
          </a:xfrm>
          <a:prstGeom prst="rect">
            <a:avLst/>
          </a:prstGeom>
          <a:noFill/>
        </p:spPr>
        <p:txBody>
          <a:bodyPr wrap="square" rtlCol="0">
            <a:spAutoFit/>
          </a:bodyPr>
          <a:lstStyle/>
          <a:p>
            <a:pPr>
              <a:spcAft>
                <a:spcPts val="600"/>
              </a:spcAft>
            </a:pPr>
            <a:r>
              <a:rPr lang="fi-FI" sz="2400" dirty="0">
                <a:solidFill>
                  <a:schemeClr val="accent2"/>
                </a:solidFill>
                <a:latin typeface="Arial Nova Light" panose="020B0304020202020204" pitchFamily="34" charset="0"/>
              </a:rPr>
              <a:t>PILOTOINNIN TAVOITTEET</a:t>
            </a:r>
          </a:p>
          <a:p>
            <a:pPr marL="342900" indent="-342900">
              <a:spcAft>
                <a:spcPts val="600"/>
              </a:spcAft>
              <a:buFont typeface="Arial" panose="020B0604020202020204" pitchFamily="34" charset="0"/>
              <a:buChar char="•"/>
            </a:pPr>
            <a:r>
              <a:rPr lang="fi-FI" dirty="0">
                <a:latin typeface="Calibri" panose="020F0502020204030204" pitchFamily="34" charset="0"/>
                <a:cs typeface="Calibri" panose="020F0502020204030204" pitchFamily="34" charset="0"/>
              </a:rPr>
              <a:t>Toimintamallin testaaminen käytännössä</a:t>
            </a:r>
          </a:p>
          <a:p>
            <a:pPr marL="342900" indent="-342900">
              <a:spcAft>
                <a:spcPts val="600"/>
              </a:spcAft>
              <a:buFont typeface="Arial" panose="020B0604020202020204" pitchFamily="34" charset="0"/>
              <a:buChar char="•"/>
            </a:pPr>
            <a:r>
              <a:rPr lang="fi-FI" dirty="0">
                <a:latin typeface="Calibri" panose="020F0502020204030204" pitchFamily="34" charset="0"/>
                <a:cs typeface="Calibri" panose="020F0502020204030204" pitchFamily="34" charset="0"/>
              </a:rPr>
              <a:t>Palaute lukioilta</a:t>
            </a:r>
          </a:p>
          <a:p>
            <a:pPr marL="342900" indent="-342900">
              <a:spcAft>
                <a:spcPts val="600"/>
              </a:spcAft>
              <a:buFont typeface="Arial" panose="020B0604020202020204" pitchFamily="34" charset="0"/>
              <a:buChar char="•"/>
            </a:pPr>
            <a:r>
              <a:rPr lang="fi-FI" dirty="0">
                <a:latin typeface="Calibri" panose="020F0502020204030204" pitchFamily="34" charset="0"/>
                <a:cs typeface="Calibri" panose="020F0502020204030204" pitchFamily="34" charset="0"/>
              </a:rPr>
              <a:t>Palaute </a:t>
            </a:r>
            <a:r>
              <a:rPr lang="fi-FI" dirty="0" err="1">
                <a:latin typeface="Calibri" panose="020F0502020204030204" pitchFamily="34" charset="0"/>
                <a:cs typeface="Calibri" panose="020F0502020204030204" pitchFamily="34" charset="0"/>
              </a:rPr>
              <a:t>Mapathoniin</a:t>
            </a:r>
            <a:r>
              <a:rPr lang="fi-FI" dirty="0">
                <a:latin typeface="Calibri" panose="020F0502020204030204" pitchFamily="34" charset="0"/>
                <a:cs typeface="Calibri" panose="020F0502020204030204" pitchFamily="34" charset="0"/>
              </a:rPr>
              <a:t> osallistuneilta</a:t>
            </a:r>
          </a:p>
          <a:p>
            <a:pPr marL="342900" indent="-342900">
              <a:spcAft>
                <a:spcPts val="600"/>
              </a:spcAft>
              <a:buFont typeface="Arial" panose="020B0604020202020204" pitchFamily="34" charset="0"/>
              <a:buChar char="•"/>
            </a:pPr>
            <a:r>
              <a:rPr lang="fi-FI" dirty="0">
                <a:latin typeface="Calibri" panose="020F0502020204030204" pitchFamily="34" charset="0"/>
                <a:cs typeface="Calibri" panose="020F0502020204030204" pitchFamily="34" charset="0"/>
              </a:rPr>
              <a:t>Palaute </a:t>
            </a:r>
            <a:r>
              <a:rPr lang="fi-FI" dirty="0" err="1">
                <a:latin typeface="Calibri" panose="020F0502020204030204" pitchFamily="34" charset="0"/>
                <a:cs typeface="Calibri" panose="020F0502020204030204" pitchFamily="34" charset="0"/>
              </a:rPr>
              <a:t>Egealta</a:t>
            </a:r>
            <a:endParaRPr lang="fi-FI"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1681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94D8E35C-0F1E-495F-B41A-6A3309329D8F}"/>
              </a:ext>
            </a:extLst>
          </p:cNvPr>
          <p:cNvSpPr txBox="1"/>
          <p:nvPr/>
        </p:nvSpPr>
        <p:spPr>
          <a:xfrm>
            <a:off x="8556171" y="5181601"/>
            <a:ext cx="3548743" cy="1534885"/>
          </a:xfrm>
          <a:prstGeom prst="rect">
            <a:avLst/>
          </a:prstGeom>
          <a:solidFill>
            <a:schemeClr val="bg1"/>
          </a:solidFill>
        </p:spPr>
        <p:txBody>
          <a:bodyPr wrap="square" rtlCol="0">
            <a:spAutoFit/>
          </a:bodyPr>
          <a:lstStyle/>
          <a:p>
            <a:endParaRPr lang="fi-FI" dirty="0"/>
          </a:p>
        </p:txBody>
      </p:sp>
      <p:pic>
        <p:nvPicPr>
          <p:cNvPr id="7" name="Kuva 6">
            <a:extLst>
              <a:ext uri="{FF2B5EF4-FFF2-40B4-BE49-F238E27FC236}">
                <a16:creationId xmlns:a16="http://schemas.microsoft.com/office/drawing/2014/main" id="{47FAAEDD-4AB8-4F0B-B18D-63A2677B69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4455" b="18825"/>
          <a:stretch/>
        </p:blipFill>
        <p:spPr>
          <a:xfrm>
            <a:off x="1066799" y="1984189"/>
            <a:ext cx="4437117" cy="2087068"/>
          </a:xfrm>
          <a:prstGeom prst="rect">
            <a:avLst/>
          </a:prstGeom>
        </p:spPr>
      </p:pic>
      <p:pic>
        <p:nvPicPr>
          <p:cNvPr id="8" name="Kuva 7">
            <a:extLst>
              <a:ext uri="{FF2B5EF4-FFF2-40B4-BE49-F238E27FC236}">
                <a16:creationId xmlns:a16="http://schemas.microsoft.com/office/drawing/2014/main" id="{325DF53A-EC54-48AD-A290-B1BD477F84A5}"/>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t="6369"/>
          <a:stretch/>
        </p:blipFill>
        <p:spPr>
          <a:xfrm>
            <a:off x="5681036" y="2308773"/>
            <a:ext cx="5750269" cy="1762484"/>
          </a:xfrm>
          <a:prstGeom prst="rect">
            <a:avLst/>
          </a:prstGeom>
        </p:spPr>
      </p:pic>
    </p:spTree>
    <p:extLst>
      <p:ext uri="{BB962C8B-B14F-4D97-AF65-F5344CB8AC3E}">
        <p14:creationId xmlns:p14="http://schemas.microsoft.com/office/powerpoint/2010/main" val="302477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5084" y="625970"/>
            <a:ext cx="2803030" cy="2803030"/>
          </a:xfrm>
        </p:spPr>
      </p:pic>
      <p:sp>
        <p:nvSpPr>
          <p:cNvPr id="7" name="TextBox 6"/>
          <p:cNvSpPr txBox="1"/>
          <p:nvPr/>
        </p:nvSpPr>
        <p:spPr>
          <a:xfrm>
            <a:off x="1858126" y="3198167"/>
            <a:ext cx="2439005" cy="461665"/>
          </a:xfrm>
          <a:prstGeom prst="rect">
            <a:avLst/>
          </a:prstGeom>
          <a:noFill/>
        </p:spPr>
        <p:txBody>
          <a:bodyPr wrap="square" rtlCol="0">
            <a:spAutoFit/>
          </a:bodyPr>
          <a:lstStyle/>
          <a:p>
            <a:r>
              <a:rPr lang="fi-FI" sz="2400" dirty="0" err="1">
                <a:latin typeface="Arial Narrow" panose="020B0606020202030204" pitchFamily="34" charset="0"/>
              </a:rPr>
              <a:t>OpenStreetMap</a:t>
            </a:r>
            <a:endParaRPr lang="fi-FI" sz="2400" dirty="0">
              <a:latin typeface="Arial Narrow" panose="020B0606020202030204" pitchFamily="34" charset="0"/>
            </a:endParaRPr>
          </a:p>
        </p:txBody>
      </p:sp>
      <p:sp>
        <p:nvSpPr>
          <p:cNvPr id="8" name="Rectangle 7"/>
          <p:cNvSpPr/>
          <p:nvPr/>
        </p:nvSpPr>
        <p:spPr>
          <a:xfrm>
            <a:off x="421161" y="0"/>
            <a:ext cx="838711" cy="6858000"/>
          </a:xfrm>
          <a:prstGeom prst="rect">
            <a:avLst/>
          </a:prstGeom>
          <a:solidFill>
            <a:srgbClr val="78C8D2">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r="56435"/>
          <a:stretch/>
        </p:blipFill>
        <p:spPr>
          <a:xfrm>
            <a:off x="8736427" y="1113745"/>
            <a:ext cx="3455573" cy="1991108"/>
          </a:xfrm>
          <a:prstGeom prst="rect">
            <a:avLst/>
          </a:prstGeom>
        </p:spPr>
      </p:pic>
      <p:sp>
        <p:nvSpPr>
          <p:cNvPr id="14" name="TextBox 13"/>
          <p:cNvSpPr txBox="1"/>
          <p:nvPr/>
        </p:nvSpPr>
        <p:spPr>
          <a:xfrm>
            <a:off x="9276348" y="3172766"/>
            <a:ext cx="2915652" cy="1384995"/>
          </a:xfrm>
          <a:prstGeom prst="rect">
            <a:avLst/>
          </a:prstGeom>
          <a:noFill/>
        </p:spPr>
        <p:txBody>
          <a:bodyPr wrap="square" rtlCol="0">
            <a:spAutoFit/>
          </a:bodyPr>
          <a:lstStyle/>
          <a:p>
            <a:r>
              <a:rPr lang="fi-FI" sz="2800" dirty="0" err="1">
                <a:solidFill>
                  <a:srgbClr val="D73F3F"/>
                </a:solidFill>
              </a:rPr>
              <a:t>Humanitarian</a:t>
            </a:r>
            <a:endParaRPr lang="fi-FI" sz="2800" dirty="0">
              <a:solidFill>
                <a:srgbClr val="D73F3F"/>
              </a:solidFill>
            </a:endParaRPr>
          </a:p>
          <a:p>
            <a:r>
              <a:rPr lang="fi-FI" sz="2800" dirty="0" err="1">
                <a:solidFill>
                  <a:srgbClr val="D73F3F"/>
                </a:solidFill>
              </a:rPr>
              <a:t>OpenStreetMap</a:t>
            </a:r>
            <a:endParaRPr lang="fi-FI" sz="2800" dirty="0">
              <a:solidFill>
                <a:srgbClr val="D73F3F"/>
              </a:solidFill>
            </a:endParaRPr>
          </a:p>
          <a:p>
            <a:r>
              <a:rPr lang="fi-FI" sz="2800" dirty="0">
                <a:solidFill>
                  <a:srgbClr val="D73F3F"/>
                </a:solidFill>
              </a:rPr>
              <a:t>Team</a:t>
            </a:r>
          </a:p>
        </p:txBody>
      </p:sp>
      <p:pic>
        <p:nvPicPr>
          <p:cNvPr id="9" name="Picture 4">
            <a:extLst>
              <a:ext uri="{FF2B5EF4-FFF2-40B4-BE49-F238E27FC236}">
                <a16:creationId xmlns:a16="http://schemas.microsoft.com/office/drawing/2014/main" id="{4D385694-948D-4D20-BD7C-840243FE1C7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60964" y="3172766"/>
            <a:ext cx="3361596" cy="1589592"/>
          </a:xfrm>
          <a:prstGeom prst="rect">
            <a:avLst/>
          </a:prstGeom>
        </p:spPr>
      </p:pic>
      <p:pic>
        <p:nvPicPr>
          <p:cNvPr id="10" name="Kuva 9">
            <a:extLst>
              <a:ext uri="{FF2B5EF4-FFF2-40B4-BE49-F238E27FC236}">
                <a16:creationId xmlns:a16="http://schemas.microsoft.com/office/drawing/2014/main" id="{BA1A4268-10AA-4D8B-BE1A-3AA99A37D6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03152" y="4557761"/>
            <a:ext cx="2947767" cy="2078175"/>
          </a:xfrm>
          <a:prstGeom prst="rect">
            <a:avLst/>
          </a:prstGeom>
        </p:spPr>
      </p:pic>
      <p:pic>
        <p:nvPicPr>
          <p:cNvPr id="11" name="Kuva 10">
            <a:extLst>
              <a:ext uri="{FF2B5EF4-FFF2-40B4-BE49-F238E27FC236}">
                <a16:creationId xmlns:a16="http://schemas.microsoft.com/office/drawing/2014/main" id="{BBA43415-5936-46A7-A50F-B853056A7DB2}"/>
              </a:ext>
            </a:extLst>
          </p:cNvPr>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080262" y="687964"/>
            <a:ext cx="3373172" cy="1104217"/>
          </a:xfrm>
          <a:prstGeom prst="rect">
            <a:avLst/>
          </a:prstGeom>
        </p:spPr>
      </p:pic>
    </p:spTree>
    <p:extLst>
      <p:ext uri="{BB962C8B-B14F-4D97-AF65-F5344CB8AC3E}">
        <p14:creationId xmlns:p14="http://schemas.microsoft.com/office/powerpoint/2010/main" val="405832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161" y="0"/>
            <a:ext cx="838711" cy="6858000"/>
          </a:xfrm>
          <a:prstGeom prst="rect">
            <a:avLst/>
          </a:prstGeom>
          <a:solidFill>
            <a:srgbClr val="78C8D2">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99" name="Ryhmä 98">
            <a:extLst>
              <a:ext uri="{FF2B5EF4-FFF2-40B4-BE49-F238E27FC236}">
                <a16:creationId xmlns:a16="http://schemas.microsoft.com/office/drawing/2014/main" id="{4A8305D2-EC51-49A2-8B95-314A62EAF4BA}"/>
              </a:ext>
            </a:extLst>
          </p:cNvPr>
          <p:cNvGrpSpPr/>
          <p:nvPr/>
        </p:nvGrpSpPr>
        <p:grpSpPr>
          <a:xfrm>
            <a:off x="1757654" y="574907"/>
            <a:ext cx="9742462" cy="6291924"/>
            <a:chOff x="1757654" y="574907"/>
            <a:chExt cx="9742462" cy="6291924"/>
          </a:xfrm>
        </p:grpSpPr>
        <p:grpSp>
          <p:nvGrpSpPr>
            <p:cNvPr id="92" name="Ryhmä 91">
              <a:extLst>
                <a:ext uri="{FF2B5EF4-FFF2-40B4-BE49-F238E27FC236}">
                  <a16:creationId xmlns:a16="http://schemas.microsoft.com/office/drawing/2014/main" id="{CD825672-2932-4782-A586-BC26F75EAF03}"/>
                </a:ext>
              </a:extLst>
            </p:cNvPr>
            <p:cNvGrpSpPr/>
            <p:nvPr/>
          </p:nvGrpSpPr>
          <p:grpSpPr>
            <a:xfrm>
              <a:off x="1757654" y="574907"/>
              <a:ext cx="9742462" cy="1498316"/>
              <a:chOff x="1635744" y="1066340"/>
              <a:chExt cx="9742462" cy="1498316"/>
            </a:xfrm>
          </p:grpSpPr>
          <p:sp>
            <p:nvSpPr>
              <p:cNvPr id="6" name="Google Shape;362;p60"/>
              <p:cNvSpPr/>
              <p:nvPr/>
            </p:nvSpPr>
            <p:spPr>
              <a:xfrm>
                <a:off x="1635744" y="1240265"/>
                <a:ext cx="2982684" cy="1150467"/>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50"/>
                  <a:buFont typeface="Arial"/>
                  <a:buNone/>
                </a:pPr>
                <a:r>
                  <a:rPr lang="fi-FI" sz="1400" b="1" i="0" u="none" strike="noStrike" cap="none" dirty="0">
                    <a:solidFill>
                      <a:srgbClr val="000000"/>
                    </a:solidFill>
                    <a:latin typeface="Arial"/>
                    <a:ea typeface="Arial"/>
                    <a:cs typeface="Arial"/>
                    <a:sym typeface="Arial"/>
                  </a:rPr>
                  <a:t>JÄRJESTÖ</a:t>
                </a:r>
                <a:r>
                  <a:rPr lang="fi" sz="1400" b="1" i="0" u="none" strike="noStrike" cap="none" dirty="0">
                    <a:solidFill>
                      <a:srgbClr val="000000"/>
                    </a:solidFill>
                    <a:latin typeface="Arial"/>
                    <a:ea typeface="Arial"/>
                    <a:cs typeface="Arial"/>
                    <a:sym typeface="Arial"/>
                  </a:rPr>
                  <a:t>:</a:t>
                </a:r>
                <a:r>
                  <a:rPr lang="fi" sz="1400" b="0" i="0" u="none" strike="noStrike" cap="none" dirty="0">
                    <a:solidFill>
                      <a:srgbClr val="000000"/>
                    </a:solidFill>
                    <a:latin typeface="Arial"/>
                    <a:ea typeface="Arial"/>
                    <a:cs typeface="Arial"/>
                    <a:sym typeface="Arial"/>
                  </a:rPr>
                  <a:t> </a:t>
                </a:r>
                <a:r>
                  <a:rPr lang="fi-FI" sz="1400" b="0" i="0" u="none" strike="noStrike" cap="none" dirty="0" err="1">
                    <a:solidFill>
                      <a:srgbClr val="000000"/>
                    </a:solidFill>
                    <a:latin typeface="Arial"/>
                    <a:ea typeface="Arial"/>
                    <a:cs typeface="Arial"/>
                    <a:sym typeface="Arial"/>
                  </a:rPr>
                  <a:t>Mapathonia</a:t>
                </a:r>
                <a:r>
                  <a:rPr lang="fi-FI" sz="1400" b="0" i="0" u="none" strike="noStrike" cap="none" dirty="0">
                    <a:solidFill>
                      <a:srgbClr val="000000"/>
                    </a:solidFill>
                    <a:latin typeface="Arial"/>
                    <a:ea typeface="Arial"/>
                    <a:cs typeface="Arial"/>
                    <a:sym typeface="Arial"/>
                  </a:rPr>
                  <a:t> aiemmin järjestäneet v</a:t>
                </a:r>
                <a:r>
                  <a:rPr lang="fi" sz="1400" b="0" i="0" u="none" strike="noStrike" cap="none" dirty="0">
                    <a:solidFill>
                      <a:srgbClr val="000000"/>
                    </a:solidFill>
                    <a:latin typeface="Arial"/>
                    <a:ea typeface="Arial"/>
                    <a:cs typeface="Arial"/>
                    <a:sym typeface="Arial"/>
                  </a:rPr>
                  <a:t>apaaehtoiset </a:t>
                </a:r>
                <a:r>
                  <a:rPr lang="fi-FI" sz="1400" b="0" i="0" u="none" strike="noStrike" cap="none" dirty="0">
                    <a:solidFill>
                      <a:srgbClr val="000000"/>
                    </a:solidFill>
                    <a:latin typeface="Arial"/>
                    <a:ea typeface="Arial"/>
                    <a:cs typeface="Arial"/>
                    <a:sym typeface="Arial"/>
                  </a:rPr>
                  <a:t>kouluttavat opiskelijoita </a:t>
                </a:r>
                <a:r>
                  <a:rPr lang="fi-FI" sz="1400" b="0" i="0" u="none" strike="noStrike" cap="none" dirty="0" err="1">
                    <a:solidFill>
                      <a:srgbClr val="000000"/>
                    </a:solidFill>
                    <a:latin typeface="Arial"/>
                    <a:ea typeface="Arial"/>
                    <a:cs typeface="Arial"/>
                    <a:sym typeface="Arial"/>
                  </a:rPr>
                  <a:t>Mapathonien</a:t>
                </a:r>
                <a:r>
                  <a:rPr lang="fi-FI" sz="1400" b="0" i="0" u="none" strike="noStrike" cap="none" dirty="0">
                    <a:solidFill>
                      <a:srgbClr val="000000"/>
                    </a:solidFill>
                    <a:latin typeface="Arial"/>
                    <a:ea typeface="Arial"/>
                    <a:cs typeface="Arial"/>
                    <a:sym typeface="Arial"/>
                  </a:rPr>
                  <a:t> järjestämiseen</a:t>
                </a:r>
                <a:endParaRPr dirty="0"/>
              </a:p>
            </p:txBody>
          </p:sp>
          <p:sp>
            <p:nvSpPr>
              <p:cNvPr id="7" name="Google Shape;363;p60"/>
              <p:cNvSpPr/>
              <p:nvPr/>
            </p:nvSpPr>
            <p:spPr>
              <a:xfrm>
                <a:off x="7881258" y="1240265"/>
                <a:ext cx="3496948" cy="98597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50"/>
                  <a:buFont typeface="Arial"/>
                  <a:buNone/>
                </a:pPr>
                <a:r>
                  <a:rPr lang="fi-FI" sz="1350" b="1" i="0" u="none" strike="noStrike" cap="none" dirty="0">
                    <a:solidFill>
                      <a:srgbClr val="000000"/>
                    </a:solidFill>
                    <a:latin typeface="Arial"/>
                    <a:ea typeface="Arial"/>
                    <a:cs typeface="Arial"/>
                    <a:sym typeface="Arial"/>
                  </a:rPr>
                  <a:t>LUKIO</a:t>
                </a:r>
                <a:r>
                  <a:rPr lang="fi" sz="1350" b="1" i="0" u="none" strike="noStrike" cap="none" dirty="0">
                    <a:solidFill>
                      <a:srgbClr val="000000"/>
                    </a:solidFill>
                    <a:latin typeface="Arial"/>
                    <a:ea typeface="Arial"/>
                    <a:cs typeface="Arial"/>
                    <a:sym typeface="Arial"/>
                  </a:rPr>
                  <a:t>: </a:t>
                </a:r>
                <a:r>
                  <a:rPr lang="fi-FI" sz="1400" b="0" i="0" u="none" strike="noStrike" cap="none" dirty="0" err="1">
                    <a:solidFill>
                      <a:srgbClr val="000000"/>
                    </a:solidFill>
                    <a:latin typeface="Arial"/>
                    <a:ea typeface="Arial"/>
                    <a:cs typeface="Arial"/>
                    <a:sym typeface="Arial"/>
                  </a:rPr>
                  <a:t>Mapathon</a:t>
                </a:r>
                <a:r>
                  <a:rPr lang="fi-FI" sz="1400" dirty="0">
                    <a:solidFill>
                      <a:srgbClr val="000000"/>
                    </a:solidFill>
                    <a:latin typeface="Arial"/>
                    <a:ea typeface="Arial"/>
                    <a:cs typeface="Arial"/>
                    <a:sym typeface="Arial"/>
                  </a:rPr>
                  <a:t> tapahtuma järjestetään lukiossa oppilaille, jotka antavat humanitaarista apua kaukokartoittamalla apua tarvitsevia alueita</a:t>
                </a:r>
                <a:endParaRPr dirty="0"/>
              </a:p>
            </p:txBody>
          </p:sp>
          <p:sp>
            <p:nvSpPr>
              <p:cNvPr id="8" name="Google Shape;364;p60"/>
              <p:cNvSpPr/>
              <p:nvPr/>
            </p:nvSpPr>
            <p:spPr>
              <a:xfrm>
                <a:off x="4994300" y="1066340"/>
                <a:ext cx="2496223" cy="149831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50"/>
                  <a:buFont typeface="Arial"/>
                  <a:buNone/>
                </a:pPr>
                <a:r>
                  <a:rPr lang="fi" sz="1350" b="0" i="0" u="none" strike="noStrike" cap="none" dirty="0">
                    <a:solidFill>
                      <a:srgbClr val="000000"/>
                    </a:solidFill>
                    <a:latin typeface="Arial"/>
                    <a:ea typeface="Arial"/>
                    <a:cs typeface="Arial"/>
                    <a:sym typeface="Arial"/>
                  </a:rPr>
                  <a:t/>
                </a:r>
                <a:br>
                  <a:rPr lang="fi" sz="1350" b="0" i="0" u="none" strike="noStrike" cap="none" dirty="0">
                    <a:solidFill>
                      <a:srgbClr val="000000"/>
                    </a:solidFill>
                    <a:latin typeface="Arial"/>
                    <a:ea typeface="Arial"/>
                    <a:cs typeface="Arial"/>
                    <a:sym typeface="Arial"/>
                  </a:rPr>
                </a:br>
                <a:r>
                  <a:rPr lang="fi-FI" sz="1350" b="1" i="0" u="none" strike="noStrike" cap="none" dirty="0">
                    <a:solidFill>
                      <a:srgbClr val="000000"/>
                    </a:solidFill>
                    <a:latin typeface="Arial"/>
                    <a:ea typeface="Arial"/>
                    <a:cs typeface="Arial"/>
                    <a:sym typeface="Arial"/>
                  </a:rPr>
                  <a:t>YLIOPISTO</a:t>
                </a:r>
                <a:r>
                  <a:rPr lang="fi" sz="1350" b="1" i="0" u="none" strike="noStrike" cap="none" dirty="0">
                    <a:solidFill>
                      <a:srgbClr val="000000"/>
                    </a:solidFill>
                    <a:latin typeface="Arial"/>
                    <a:ea typeface="Arial"/>
                    <a:cs typeface="Arial"/>
                    <a:sym typeface="Arial"/>
                  </a:rPr>
                  <a:t>: </a:t>
                </a:r>
                <a:r>
                  <a:rPr lang="fi-FI" sz="1350" dirty="0">
                    <a:solidFill>
                      <a:srgbClr val="000000"/>
                    </a:solidFill>
                    <a:latin typeface="Arial"/>
                    <a:ea typeface="Arial"/>
                    <a:cs typeface="Arial"/>
                    <a:sym typeface="Arial"/>
                  </a:rPr>
                  <a:t>Tiimi opiskelijoita ottaa yhteyttä </a:t>
                </a:r>
                <a:r>
                  <a:rPr lang="fi-FI" sz="1350" dirty="0" err="1">
                    <a:solidFill>
                      <a:srgbClr val="000000"/>
                    </a:solidFill>
                    <a:latin typeface="Arial"/>
                    <a:ea typeface="Arial"/>
                    <a:cs typeface="Arial"/>
                    <a:sym typeface="Arial"/>
                  </a:rPr>
                  <a:t>HOT:iin</a:t>
                </a:r>
                <a:r>
                  <a:rPr lang="fi-FI" sz="1350" dirty="0">
                    <a:solidFill>
                      <a:srgbClr val="000000"/>
                    </a:solidFill>
                    <a:latin typeface="Arial"/>
                    <a:ea typeface="Arial"/>
                    <a:cs typeface="Arial"/>
                    <a:sym typeface="Arial"/>
                  </a:rPr>
                  <a:t>,  suunnittelee opetusmateriaalit ja kerää dataa tapahtumasta</a:t>
                </a:r>
                <a:endParaRPr dirty="0"/>
              </a:p>
            </p:txBody>
          </p:sp>
        </p:grpSp>
        <p:sp>
          <p:nvSpPr>
            <p:cNvPr id="91" name="Google Shape;364;p60">
              <a:extLst>
                <a:ext uri="{FF2B5EF4-FFF2-40B4-BE49-F238E27FC236}">
                  <a16:creationId xmlns:a16="http://schemas.microsoft.com/office/drawing/2014/main" id="{6971C2B5-730D-4633-8E97-1BB6039404C5}"/>
                </a:ext>
              </a:extLst>
            </p:cNvPr>
            <p:cNvSpPr/>
            <p:nvPr/>
          </p:nvSpPr>
          <p:spPr>
            <a:xfrm>
              <a:off x="4416594" y="5368515"/>
              <a:ext cx="4002520" cy="14983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50"/>
                <a:buFont typeface="Arial"/>
                <a:buNone/>
              </a:pPr>
              <a:r>
                <a:rPr lang="fi" sz="1350" b="0" i="0" u="none" strike="noStrike" cap="none" dirty="0">
                  <a:solidFill>
                    <a:srgbClr val="000000"/>
                  </a:solidFill>
                  <a:latin typeface="Arial"/>
                  <a:ea typeface="Arial"/>
                  <a:cs typeface="Arial"/>
                  <a:sym typeface="Arial"/>
                </a:rPr>
                <a:t/>
              </a:r>
              <a:br>
                <a:rPr lang="fi" sz="1350" b="0" i="0" u="none" strike="noStrike" cap="none" dirty="0">
                  <a:solidFill>
                    <a:srgbClr val="000000"/>
                  </a:solidFill>
                  <a:latin typeface="Arial"/>
                  <a:ea typeface="Arial"/>
                  <a:cs typeface="Arial"/>
                  <a:sym typeface="Arial"/>
                </a:rPr>
              </a:br>
              <a:r>
                <a:rPr lang="fi-FI" sz="1350" b="1" i="0" u="none" strike="noStrike" cap="none" dirty="0">
                  <a:solidFill>
                    <a:srgbClr val="000000"/>
                  </a:solidFill>
                  <a:latin typeface="Arial"/>
                  <a:ea typeface="Arial"/>
                  <a:cs typeface="Arial"/>
                  <a:sym typeface="Arial"/>
                </a:rPr>
                <a:t>MATERIAALIPANKKI</a:t>
              </a:r>
              <a:r>
                <a:rPr lang="fi" sz="1350" b="1" i="0" u="none" strike="noStrike" cap="none" dirty="0">
                  <a:solidFill>
                    <a:srgbClr val="000000"/>
                  </a:solidFill>
                  <a:latin typeface="Arial"/>
                  <a:ea typeface="Arial"/>
                  <a:cs typeface="Arial"/>
                  <a:sym typeface="Arial"/>
                </a:rPr>
                <a:t>: </a:t>
              </a:r>
              <a:r>
                <a:rPr lang="fi-FI" sz="1350" dirty="0" err="1">
                  <a:solidFill>
                    <a:srgbClr val="000000"/>
                  </a:solidFill>
                  <a:latin typeface="Arial"/>
                  <a:ea typeface="Arial"/>
                  <a:cs typeface="Arial"/>
                  <a:sym typeface="Arial"/>
                </a:rPr>
                <a:t>Mapathonien</a:t>
              </a:r>
              <a:r>
                <a:rPr lang="fi-FI" sz="1350" dirty="0">
                  <a:solidFill>
                    <a:srgbClr val="000000"/>
                  </a:solidFill>
                  <a:latin typeface="Arial"/>
                  <a:ea typeface="Arial"/>
                  <a:cs typeface="Arial"/>
                  <a:sym typeface="Arial"/>
                </a:rPr>
                <a:t> järjestämiseen vaadittava materiaali on kaikkien osapuolten käytössä jäsenneltynä kokonaisuutena materiaalipankista. </a:t>
              </a:r>
              <a:endParaRPr dirty="0"/>
            </a:p>
          </p:txBody>
        </p:sp>
      </p:grpSp>
      <p:grpSp>
        <p:nvGrpSpPr>
          <p:cNvPr id="98" name="Ryhmä 97">
            <a:extLst>
              <a:ext uri="{FF2B5EF4-FFF2-40B4-BE49-F238E27FC236}">
                <a16:creationId xmlns:a16="http://schemas.microsoft.com/office/drawing/2014/main" id="{980193B8-CFF8-484F-9E70-D08B5A6657C9}"/>
              </a:ext>
            </a:extLst>
          </p:cNvPr>
          <p:cNvGrpSpPr/>
          <p:nvPr/>
        </p:nvGrpSpPr>
        <p:grpSpPr>
          <a:xfrm>
            <a:off x="2258066" y="1490414"/>
            <a:ext cx="8118185" cy="4262204"/>
            <a:chOff x="2258066" y="1490414"/>
            <a:chExt cx="8118185" cy="4262204"/>
          </a:xfrm>
        </p:grpSpPr>
        <p:grpSp>
          <p:nvGrpSpPr>
            <p:cNvPr id="93" name="Ryhmä 92">
              <a:extLst>
                <a:ext uri="{FF2B5EF4-FFF2-40B4-BE49-F238E27FC236}">
                  <a16:creationId xmlns:a16="http://schemas.microsoft.com/office/drawing/2014/main" id="{CAADE1AD-762B-434D-B941-FFE537A029F4}"/>
                </a:ext>
              </a:extLst>
            </p:cNvPr>
            <p:cNvGrpSpPr/>
            <p:nvPr/>
          </p:nvGrpSpPr>
          <p:grpSpPr>
            <a:xfrm>
              <a:off x="2258066" y="1490414"/>
              <a:ext cx="8118185" cy="1586781"/>
              <a:chOff x="2197554" y="1480860"/>
              <a:chExt cx="8118185" cy="1586781"/>
            </a:xfrm>
          </p:grpSpPr>
          <p:pic>
            <p:nvPicPr>
              <p:cNvPr id="10" name="Kuva 9" descr="Luokkahuone">
                <a:extLst>
                  <a:ext uri="{FF2B5EF4-FFF2-40B4-BE49-F238E27FC236}">
                    <a16:creationId xmlns:a16="http://schemas.microsoft.com/office/drawing/2014/main" id="{07B861B7-A5DB-4CA4-875F-CEB183945F2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197554" y="1793534"/>
                <a:ext cx="1101111" cy="1101111"/>
              </a:xfrm>
              <a:prstGeom prst="rect">
                <a:avLst/>
              </a:prstGeom>
            </p:spPr>
          </p:pic>
          <p:grpSp>
            <p:nvGrpSpPr>
              <p:cNvPr id="85" name="Ryhmä 84">
                <a:extLst>
                  <a:ext uri="{FF2B5EF4-FFF2-40B4-BE49-F238E27FC236}">
                    <a16:creationId xmlns:a16="http://schemas.microsoft.com/office/drawing/2014/main" id="{965A3564-71F3-48C3-B605-4F1F0D870ED6}"/>
                  </a:ext>
                </a:extLst>
              </p:cNvPr>
              <p:cNvGrpSpPr/>
              <p:nvPr/>
            </p:nvGrpSpPr>
            <p:grpSpPr>
              <a:xfrm>
                <a:off x="5602607" y="1480860"/>
                <a:ext cx="1287822" cy="1584626"/>
                <a:chOff x="5896856" y="2049727"/>
                <a:chExt cx="1114180" cy="1277622"/>
              </a:xfrm>
            </p:grpSpPr>
            <p:pic>
              <p:nvPicPr>
                <p:cNvPr id="31" name="Kuva 30" descr="Valmistujaislakki">
                  <a:extLst>
                    <a:ext uri="{FF2B5EF4-FFF2-40B4-BE49-F238E27FC236}">
                      <a16:creationId xmlns:a16="http://schemas.microsoft.com/office/drawing/2014/main" id="{4D9F352D-6E97-43C7-AD09-8F25C6A07D6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896856" y="2049727"/>
                  <a:ext cx="1114180" cy="1114180"/>
                </a:xfrm>
                <a:prstGeom prst="rect">
                  <a:avLst/>
                </a:prstGeom>
              </p:spPr>
            </p:pic>
            <p:pic>
              <p:nvPicPr>
                <p:cNvPr id="76" name="Kuva 75" descr="Naisryhmä">
                  <a:extLst>
                    <a:ext uri="{FF2B5EF4-FFF2-40B4-BE49-F238E27FC236}">
                      <a16:creationId xmlns:a16="http://schemas.microsoft.com/office/drawing/2014/main" id="{F0C1A3C6-DE95-486C-9C42-A1F547F39DE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096000" y="2611456"/>
                  <a:ext cx="715893" cy="715893"/>
                </a:xfrm>
                <a:prstGeom prst="rect">
                  <a:avLst/>
                </a:prstGeom>
              </p:spPr>
            </p:pic>
          </p:grpSp>
          <p:grpSp>
            <p:nvGrpSpPr>
              <p:cNvPr id="84" name="Ryhmä 83">
                <a:extLst>
                  <a:ext uri="{FF2B5EF4-FFF2-40B4-BE49-F238E27FC236}">
                    <a16:creationId xmlns:a16="http://schemas.microsoft.com/office/drawing/2014/main" id="{6B2DD24A-99C0-49EC-831C-A0B097424AEE}"/>
                  </a:ext>
                </a:extLst>
              </p:cNvPr>
              <p:cNvGrpSpPr/>
              <p:nvPr/>
            </p:nvGrpSpPr>
            <p:grpSpPr>
              <a:xfrm>
                <a:off x="9027917" y="1663060"/>
                <a:ext cx="1287822" cy="1404581"/>
                <a:chOff x="9326249" y="2186762"/>
                <a:chExt cx="1287822" cy="1404581"/>
              </a:xfrm>
            </p:grpSpPr>
            <p:pic>
              <p:nvPicPr>
                <p:cNvPr id="29" name="Kuva 28" descr="Maapallo, Afrikka ja Eurooppa">
                  <a:extLst>
                    <a:ext uri="{FF2B5EF4-FFF2-40B4-BE49-F238E27FC236}">
                      <a16:creationId xmlns:a16="http://schemas.microsoft.com/office/drawing/2014/main" id="{B478A9D2-824C-49FA-984D-874188F0D9C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326249" y="2186762"/>
                  <a:ext cx="1287822" cy="1287822"/>
                </a:xfrm>
                <a:prstGeom prst="rect">
                  <a:avLst/>
                </a:prstGeom>
              </p:spPr>
            </p:pic>
            <p:grpSp>
              <p:nvGrpSpPr>
                <p:cNvPr id="79" name="Ryhmä 78">
                  <a:extLst>
                    <a:ext uri="{FF2B5EF4-FFF2-40B4-BE49-F238E27FC236}">
                      <a16:creationId xmlns:a16="http://schemas.microsoft.com/office/drawing/2014/main" id="{B0481E7A-39E5-41C7-A71C-02D729D4BD74}"/>
                    </a:ext>
                  </a:extLst>
                </p:cNvPr>
                <p:cNvGrpSpPr/>
                <p:nvPr/>
              </p:nvGrpSpPr>
              <p:grpSpPr>
                <a:xfrm rot="20755780">
                  <a:off x="9459103" y="2506634"/>
                  <a:ext cx="1035680" cy="1084709"/>
                  <a:chOff x="8769906" y="4237498"/>
                  <a:chExt cx="1235716" cy="1235718"/>
                </a:xfrm>
                <a:solidFill>
                  <a:srgbClr val="00B050"/>
                </a:solidFill>
              </p:grpSpPr>
              <p:grpSp>
                <p:nvGrpSpPr>
                  <p:cNvPr id="67" name="Ryhmä 66">
                    <a:extLst>
                      <a:ext uri="{FF2B5EF4-FFF2-40B4-BE49-F238E27FC236}">
                        <a16:creationId xmlns:a16="http://schemas.microsoft.com/office/drawing/2014/main" id="{5E571DE3-5528-4D21-85E8-E90412C2A5D3}"/>
                      </a:ext>
                    </a:extLst>
                  </p:cNvPr>
                  <p:cNvGrpSpPr/>
                  <p:nvPr/>
                </p:nvGrpSpPr>
                <p:grpSpPr>
                  <a:xfrm rot="1039173">
                    <a:off x="8903756" y="4419333"/>
                    <a:ext cx="983748" cy="766205"/>
                    <a:chOff x="5631344" y="3047707"/>
                    <a:chExt cx="1016853" cy="766205"/>
                  </a:xfrm>
                  <a:grpFill/>
                </p:grpSpPr>
                <p:grpSp>
                  <p:nvGrpSpPr>
                    <p:cNvPr id="58" name="Ryhmä 57">
                      <a:extLst>
                        <a:ext uri="{FF2B5EF4-FFF2-40B4-BE49-F238E27FC236}">
                          <a16:creationId xmlns:a16="http://schemas.microsoft.com/office/drawing/2014/main" id="{20814024-5B64-4622-8D9A-B989F56CAE6B}"/>
                        </a:ext>
                      </a:extLst>
                    </p:cNvPr>
                    <p:cNvGrpSpPr/>
                    <p:nvPr/>
                  </p:nvGrpSpPr>
                  <p:grpSpPr>
                    <a:xfrm>
                      <a:off x="5631344" y="3047707"/>
                      <a:ext cx="1016853" cy="766205"/>
                      <a:chOff x="6282961" y="3198416"/>
                      <a:chExt cx="1016853" cy="766205"/>
                    </a:xfrm>
                    <a:grpFill/>
                  </p:grpSpPr>
                  <p:grpSp>
                    <p:nvGrpSpPr>
                      <p:cNvPr id="50" name="Ryhmä 49">
                        <a:extLst>
                          <a:ext uri="{FF2B5EF4-FFF2-40B4-BE49-F238E27FC236}">
                            <a16:creationId xmlns:a16="http://schemas.microsoft.com/office/drawing/2014/main" id="{3C2FB5E8-0C86-46C9-A17A-6F68D997BA65}"/>
                          </a:ext>
                        </a:extLst>
                      </p:cNvPr>
                      <p:cNvGrpSpPr/>
                      <p:nvPr/>
                    </p:nvGrpSpPr>
                    <p:grpSpPr>
                      <a:xfrm>
                        <a:off x="6282961" y="3198416"/>
                        <a:ext cx="1016853" cy="766205"/>
                        <a:chOff x="6343099" y="3079241"/>
                        <a:chExt cx="1016853" cy="766205"/>
                      </a:xfrm>
                      <a:grpFill/>
                    </p:grpSpPr>
                    <p:sp>
                      <p:nvSpPr>
                        <p:cNvPr id="45" name="Kaari 44">
                          <a:extLst>
                            <a:ext uri="{FF2B5EF4-FFF2-40B4-BE49-F238E27FC236}">
                              <a16:creationId xmlns:a16="http://schemas.microsoft.com/office/drawing/2014/main" id="{ABDC5562-EC1B-419A-95D9-E2C0266B52B2}"/>
                            </a:ext>
                          </a:extLst>
                        </p:cNvPr>
                        <p:cNvSpPr/>
                        <p:nvPr/>
                      </p:nvSpPr>
                      <p:spPr>
                        <a:xfrm rot="20922334">
                          <a:off x="6558086" y="3151703"/>
                          <a:ext cx="801866" cy="626140"/>
                        </a:xfrm>
                        <a:prstGeom prst="arc">
                          <a:avLst>
                            <a:gd name="adj1" fmla="val 19069590"/>
                            <a:gd name="adj2" fmla="val 2200995"/>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46" name="Kaari 45">
                          <a:extLst>
                            <a:ext uri="{FF2B5EF4-FFF2-40B4-BE49-F238E27FC236}">
                              <a16:creationId xmlns:a16="http://schemas.microsoft.com/office/drawing/2014/main" id="{1E039709-F331-4F51-936E-E1293E2AADCD}"/>
                            </a:ext>
                          </a:extLst>
                        </p:cNvPr>
                        <p:cNvSpPr/>
                        <p:nvPr/>
                      </p:nvSpPr>
                      <p:spPr>
                        <a:xfrm rot="12472838">
                          <a:off x="6342043" y="3199446"/>
                          <a:ext cx="826543" cy="642380"/>
                        </a:xfrm>
                        <a:prstGeom prst="arc">
                          <a:avLst>
                            <a:gd name="adj1" fmla="val 19069590"/>
                            <a:gd name="adj2" fmla="val 2200995"/>
                          </a:avLst>
                        </a:prstGeom>
                        <a:noFill/>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48" name="Vuokaaviosymboli: Liitin 47">
                          <a:extLst>
                            <a:ext uri="{FF2B5EF4-FFF2-40B4-BE49-F238E27FC236}">
                              <a16:creationId xmlns:a16="http://schemas.microsoft.com/office/drawing/2014/main" id="{34BFB1A7-F1AB-494E-9210-89101F29C7A3}"/>
                            </a:ext>
                          </a:extLst>
                        </p:cNvPr>
                        <p:cNvSpPr/>
                        <p:nvPr/>
                      </p:nvSpPr>
                      <p:spPr>
                        <a:xfrm>
                          <a:off x="6532244" y="3097961"/>
                          <a:ext cx="138545" cy="138545"/>
                        </a:xfrm>
                        <a:prstGeom prst="flowChartConnector">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Vuokaaviosymboli: Liitin 48">
                          <a:extLst>
                            <a:ext uri="{FF2B5EF4-FFF2-40B4-BE49-F238E27FC236}">
                              <a16:creationId xmlns:a16="http://schemas.microsoft.com/office/drawing/2014/main" id="{445834A5-2EC9-4652-A548-2A0B81EB914D}"/>
                            </a:ext>
                          </a:extLst>
                        </p:cNvPr>
                        <p:cNvSpPr/>
                        <p:nvPr/>
                      </p:nvSpPr>
                      <p:spPr>
                        <a:xfrm>
                          <a:off x="7049786" y="3079242"/>
                          <a:ext cx="138545" cy="138545"/>
                        </a:xfrm>
                        <a:prstGeom prst="flowChartConnector">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57" name="Ryhmä 56">
                        <a:extLst>
                          <a:ext uri="{FF2B5EF4-FFF2-40B4-BE49-F238E27FC236}">
                            <a16:creationId xmlns:a16="http://schemas.microsoft.com/office/drawing/2014/main" id="{6A4FEA48-D3A0-41BB-A4C7-7AB16AEEF228}"/>
                          </a:ext>
                        </a:extLst>
                      </p:cNvPr>
                      <p:cNvGrpSpPr/>
                      <p:nvPr/>
                    </p:nvGrpSpPr>
                    <p:grpSpPr>
                      <a:xfrm>
                        <a:off x="6552246" y="3319386"/>
                        <a:ext cx="514823" cy="168010"/>
                        <a:chOff x="6552246" y="3319386"/>
                        <a:chExt cx="514823" cy="168010"/>
                      </a:xfrm>
                      <a:grpFill/>
                    </p:grpSpPr>
                    <p:sp>
                      <p:nvSpPr>
                        <p:cNvPr id="55" name="Puolikehys 54">
                          <a:extLst>
                            <a:ext uri="{FF2B5EF4-FFF2-40B4-BE49-F238E27FC236}">
                              <a16:creationId xmlns:a16="http://schemas.microsoft.com/office/drawing/2014/main" id="{139C1FDC-DF6F-4A9F-A27D-35F97648FEF1}"/>
                            </a:ext>
                          </a:extLst>
                        </p:cNvPr>
                        <p:cNvSpPr/>
                        <p:nvPr/>
                      </p:nvSpPr>
                      <p:spPr>
                        <a:xfrm rot="10800000">
                          <a:off x="6552246" y="3320949"/>
                          <a:ext cx="131308" cy="166447"/>
                        </a:xfrm>
                        <a:prstGeom prst="halfFrame">
                          <a:avLst>
                            <a:gd name="adj1" fmla="val 15733"/>
                            <a:gd name="adj2" fmla="val 18259"/>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56" name="Puolikehys 55">
                          <a:extLst>
                            <a:ext uri="{FF2B5EF4-FFF2-40B4-BE49-F238E27FC236}">
                              <a16:creationId xmlns:a16="http://schemas.microsoft.com/office/drawing/2014/main" id="{A0682B58-AC08-4B68-BF46-7632CE4389EF}"/>
                            </a:ext>
                          </a:extLst>
                        </p:cNvPr>
                        <p:cNvSpPr/>
                        <p:nvPr/>
                      </p:nvSpPr>
                      <p:spPr>
                        <a:xfrm rot="16200000">
                          <a:off x="6914573" y="3333338"/>
                          <a:ext cx="166447" cy="138544"/>
                        </a:xfrm>
                        <a:prstGeom prst="halfFrame">
                          <a:avLst>
                            <a:gd name="adj1" fmla="val 15733"/>
                            <a:gd name="adj2" fmla="val 18259"/>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grpSp>
                </p:grpSp>
                <p:sp>
                  <p:nvSpPr>
                    <p:cNvPr id="65" name="Leveä kaari 64">
                      <a:extLst>
                        <a:ext uri="{FF2B5EF4-FFF2-40B4-BE49-F238E27FC236}">
                          <a16:creationId xmlns:a16="http://schemas.microsoft.com/office/drawing/2014/main" id="{A5BC311A-A986-4734-B811-79286AE17333}"/>
                        </a:ext>
                      </a:extLst>
                    </p:cNvPr>
                    <p:cNvSpPr/>
                    <p:nvPr/>
                  </p:nvSpPr>
                  <p:spPr>
                    <a:xfrm rot="12789555">
                      <a:off x="5741791" y="3111610"/>
                      <a:ext cx="232825" cy="276205"/>
                    </a:xfrm>
                    <a:prstGeom prst="blockArc">
                      <a:avLst>
                        <a:gd name="adj1" fmla="val 10800000"/>
                        <a:gd name="adj2" fmla="val 177844"/>
                        <a:gd name="adj3" fmla="val 11327"/>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66" name="Leveä kaari 65">
                      <a:extLst>
                        <a:ext uri="{FF2B5EF4-FFF2-40B4-BE49-F238E27FC236}">
                          <a16:creationId xmlns:a16="http://schemas.microsoft.com/office/drawing/2014/main" id="{6A50B2D9-C79F-4668-9866-9B24D47F76FC}"/>
                        </a:ext>
                      </a:extLst>
                    </p:cNvPr>
                    <p:cNvSpPr/>
                    <p:nvPr/>
                  </p:nvSpPr>
                  <p:spPr>
                    <a:xfrm rot="7904977">
                      <a:off x="6368174" y="3137964"/>
                      <a:ext cx="207500" cy="243841"/>
                    </a:xfrm>
                    <a:prstGeom prst="blockArc">
                      <a:avLst>
                        <a:gd name="adj1" fmla="val 10800000"/>
                        <a:gd name="adj2" fmla="val 177844"/>
                        <a:gd name="adj3" fmla="val 11327"/>
                      </a:avLst>
                    </a:prstGeom>
                    <a:gr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grpSp>
              <p:pic>
                <p:nvPicPr>
                  <p:cNvPr id="78" name="Kuva 77" descr="Pöytä ja tuoleja">
                    <a:extLst>
                      <a:ext uri="{FF2B5EF4-FFF2-40B4-BE49-F238E27FC236}">
                        <a16:creationId xmlns:a16="http://schemas.microsoft.com/office/drawing/2014/main" id="{18D65A65-EF03-4644-875A-8CA0BDEE52E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847008">
                    <a:off x="8769906" y="4237498"/>
                    <a:ext cx="1235716" cy="1235718"/>
                  </a:xfrm>
                  <a:prstGeom prst="rect">
                    <a:avLst/>
                  </a:prstGeom>
                </p:spPr>
              </p:pic>
            </p:grpSp>
          </p:grpSp>
        </p:grpSp>
        <p:grpSp>
          <p:nvGrpSpPr>
            <p:cNvPr id="90" name="Ryhmä 89">
              <a:extLst>
                <a:ext uri="{FF2B5EF4-FFF2-40B4-BE49-F238E27FC236}">
                  <a16:creationId xmlns:a16="http://schemas.microsoft.com/office/drawing/2014/main" id="{829F8076-E037-4442-B657-CC8389F068CE}"/>
                </a:ext>
              </a:extLst>
            </p:cNvPr>
            <p:cNvGrpSpPr/>
            <p:nvPr/>
          </p:nvGrpSpPr>
          <p:grpSpPr>
            <a:xfrm>
              <a:off x="4864900" y="3413024"/>
              <a:ext cx="2872095" cy="2339594"/>
              <a:chOff x="4806363" y="4060371"/>
              <a:chExt cx="2872095" cy="2339594"/>
            </a:xfrm>
          </p:grpSpPr>
          <p:pic>
            <p:nvPicPr>
              <p:cNvPr id="87" name="Kuva 86" descr="Kannettava tietokone">
                <a:extLst>
                  <a:ext uri="{FF2B5EF4-FFF2-40B4-BE49-F238E27FC236}">
                    <a16:creationId xmlns:a16="http://schemas.microsoft.com/office/drawing/2014/main" id="{585A4D64-68D6-4C77-AB58-0C58B630CDA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806363" y="4060371"/>
                <a:ext cx="2872095" cy="2339594"/>
              </a:xfrm>
              <a:prstGeom prst="rect">
                <a:avLst/>
              </a:prstGeom>
            </p:spPr>
          </p:pic>
          <p:pic>
            <p:nvPicPr>
              <p:cNvPr id="89" name="Kuva 88" descr="Avoin kirja">
                <a:extLst>
                  <a:ext uri="{FF2B5EF4-FFF2-40B4-BE49-F238E27FC236}">
                    <a16:creationId xmlns:a16="http://schemas.microsoft.com/office/drawing/2014/main" id="{BCD3C724-A139-46D6-B78E-5EFF587E3D9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801422" y="4669656"/>
                <a:ext cx="914400" cy="914400"/>
              </a:xfrm>
              <a:prstGeom prst="rect">
                <a:avLst/>
              </a:prstGeom>
            </p:spPr>
          </p:pic>
        </p:grpSp>
        <p:sp>
          <p:nvSpPr>
            <p:cNvPr id="94" name="Nuoli: Kaareva vasemmalle 93">
              <a:extLst>
                <a:ext uri="{FF2B5EF4-FFF2-40B4-BE49-F238E27FC236}">
                  <a16:creationId xmlns:a16="http://schemas.microsoft.com/office/drawing/2014/main" id="{D752F548-65F8-4108-B2EB-D4B0C887A8C5}"/>
                </a:ext>
              </a:extLst>
            </p:cNvPr>
            <p:cNvSpPr/>
            <p:nvPr/>
          </p:nvSpPr>
          <p:spPr>
            <a:xfrm rot="2871062">
              <a:off x="8545387" y="3012125"/>
              <a:ext cx="726534" cy="219580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95" name="Nuoli: Kaareva oikealle 94">
              <a:extLst>
                <a:ext uri="{FF2B5EF4-FFF2-40B4-BE49-F238E27FC236}">
                  <a16:creationId xmlns:a16="http://schemas.microsoft.com/office/drawing/2014/main" id="{514324E5-7B56-4D41-BE5E-56FBB290464A}"/>
                </a:ext>
              </a:extLst>
            </p:cNvPr>
            <p:cNvSpPr/>
            <p:nvPr/>
          </p:nvSpPr>
          <p:spPr>
            <a:xfrm rot="18436015">
              <a:off x="3359565" y="2980159"/>
              <a:ext cx="746710" cy="228695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97" name="Nuoli: Alas 96">
              <a:extLst>
                <a:ext uri="{FF2B5EF4-FFF2-40B4-BE49-F238E27FC236}">
                  <a16:creationId xmlns:a16="http://schemas.microsoft.com/office/drawing/2014/main" id="{65AE5D57-5C90-415C-BD68-84F2FA53FBB8}"/>
                </a:ext>
              </a:extLst>
            </p:cNvPr>
            <p:cNvSpPr/>
            <p:nvPr/>
          </p:nvSpPr>
          <p:spPr>
            <a:xfrm>
              <a:off x="6184040" y="3188940"/>
              <a:ext cx="233814" cy="626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16147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161" y="0"/>
            <a:ext cx="838711" cy="6858000"/>
          </a:xfrm>
          <a:prstGeom prst="rect">
            <a:avLst/>
          </a:prstGeom>
          <a:solidFill>
            <a:srgbClr val="78C8D2">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6585F41B-1D9F-4D3A-8F85-5DBEBBF05224}"/>
              </a:ext>
            </a:extLst>
          </p:cNvPr>
          <p:cNvSpPr txBox="1"/>
          <p:nvPr/>
        </p:nvSpPr>
        <p:spPr>
          <a:xfrm>
            <a:off x="1259872" y="645695"/>
            <a:ext cx="5366657" cy="6370975"/>
          </a:xfrm>
          <a:prstGeom prst="rect">
            <a:avLst/>
          </a:prstGeom>
          <a:noFill/>
          <a:ln>
            <a:noFill/>
          </a:ln>
        </p:spPr>
        <p:txBody>
          <a:bodyPr wrap="square" rtlCol="0">
            <a:spAutoFit/>
          </a:bodyPr>
          <a:lstStyle/>
          <a:p>
            <a:r>
              <a:rPr lang="fi-FI" sz="1500" b="1" dirty="0"/>
              <a:t>1.Sovi tapahtuman järjestämisestä ottamalla yhteys yliopistoon:</a:t>
            </a:r>
          </a:p>
          <a:p>
            <a:r>
              <a:rPr lang="fi-FI" sz="1500" dirty="0"/>
              <a:t>-Ajankohta, osallistujien määrä, käytettävissä oleva aika, tarpeeksi suuri tila, työvälineet (tietokone, hiiri, ohjemonisteiden välittäminen oppilaille sähköisesti tai printattuna)</a:t>
            </a:r>
          </a:p>
          <a:p>
            <a:r>
              <a:rPr lang="fi-FI" sz="1500" dirty="0"/>
              <a:t>-Korvataanko järjestäjien matkakulut ja onko tarjolla lounas?</a:t>
            </a:r>
          </a:p>
          <a:p>
            <a:endParaRPr lang="fi-FI" sz="1500" dirty="0"/>
          </a:p>
          <a:p>
            <a:r>
              <a:rPr lang="fi-FI" sz="1500" b="1" dirty="0"/>
              <a:t>2.Perehdy teemoihin kurssin puitteissa:</a:t>
            </a:r>
          </a:p>
          <a:p>
            <a:r>
              <a:rPr lang="fi-FI" sz="1500" dirty="0"/>
              <a:t>-Paikkatieto ja kaukokartoitus</a:t>
            </a:r>
          </a:p>
          <a:p>
            <a:r>
              <a:rPr lang="fi-FI" sz="1500" dirty="0"/>
              <a:t>- Riskit</a:t>
            </a:r>
          </a:p>
          <a:p>
            <a:r>
              <a:rPr lang="fi-FI" sz="1500" dirty="0"/>
              <a:t>- Humanitaarinen apu</a:t>
            </a:r>
          </a:p>
          <a:p>
            <a:endParaRPr lang="fi-FI" sz="1500" dirty="0"/>
          </a:p>
          <a:p>
            <a:r>
              <a:rPr lang="fi-FI" sz="1500" b="1" dirty="0"/>
              <a:t>3.Mapathon tapahtumaan osallistuminen</a:t>
            </a:r>
            <a:r>
              <a:rPr lang="fi-FI" sz="1500" dirty="0"/>
              <a:t>: 1. Aloitusluento 2. Alueen kartoittaminen 3. Yhteenveto/Lopetuspuheenvuoro</a:t>
            </a:r>
          </a:p>
          <a:p>
            <a:endParaRPr lang="fi-FI" sz="1500" dirty="0"/>
          </a:p>
          <a:p>
            <a:r>
              <a:rPr lang="fi-FI" sz="1500" b="1" dirty="0"/>
              <a:t>4.Välitä </a:t>
            </a:r>
            <a:r>
              <a:rPr lang="fi-FI" sz="1500" b="1" dirty="0" err="1"/>
              <a:t>Mapathoniin</a:t>
            </a:r>
            <a:r>
              <a:rPr lang="fi-FI" sz="1500" b="1" dirty="0"/>
              <a:t> osallistuneille tapahtumasta saatu yhteenveto ja palaute</a:t>
            </a:r>
          </a:p>
          <a:p>
            <a:endParaRPr lang="fi-FI" sz="1500" dirty="0"/>
          </a:p>
          <a:p>
            <a:r>
              <a:rPr lang="fi-FI" sz="1500" b="1" dirty="0"/>
              <a:t>5.Osallistujat laativat raportin/esityksen:</a:t>
            </a:r>
          </a:p>
          <a:p>
            <a:r>
              <a:rPr lang="fi-FI" sz="1500" dirty="0"/>
              <a:t>- Esittele kartoitusalue</a:t>
            </a:r>
          </a:p>
          <a:p>
            <a:r>
              <a:rPr lang="fi-FI" sz="1500" dirty="0"/>
              <a:t>- Kerro kriisistä ja avun tarpeesta</a:t>
            </a:r>
          </a:p>
          <a:p>
            <a:r>
              <a:rPr lang="fi-FI" sz="1500" dirty="0"/>
              <a:t>- Etsi vastaavia esimerkkejä kriisistä muualla maailmassa</a:t>
            </a:r>
          </a:p>
          <a:p>
            <a:r>
              <a:rPr lang="fi-FI" sz="1500" dirty="0"/>
              <a:t>- Tee alueesta kartta</a:t>
            </a:r>
          </a:p>
          <a:p>
            <a:r>
              <a:rPr lang="fi-FI" sz="1500" dirty="0"/>
              <a:t>- Liitä kuvakaappauksia </a:t>
            </a:r>
            <a:r>
              <a:rPr lang="fi-FI" sz="1500" dirty="0" err="1"/>
              <a:t>Mapathonista</a:t>
            </a:r>
            <a:endParaRPr lang="fi-FI" sz="1500" dirty="0"/>
          </a:p>
          <a:p>
            <a:r>
              <a:rPr lang="fi-FI" sz="1500" dirty="0"/>
              <a:t>- Reflektoi omaa oppimista</a:t>
            </a:r>
          </a:p>
          <a:p>
            <a:endParaRPr lang="fi-FI" dirty="0"/>
          </a:p>
        </p:txBody>
      </p:sp>
      <p:sp>
        <p:nvSpPr>
          <p:cNvPr id="40" name="Tekstiruutu 39">
            <a:extLst>
              <a:ext uri="{FF2B5EF4-FFF2-40B4-BE49-F238E27FC236}">
                <a16:creationId xmlns:a16="http://schemas.microsoft.com/office/drawing/2014/main" id="{122A64E0-F0A4-4BC5-9CF4-AD60AE9B0010}"/>
              </a:ext>
            </a:extLst>
          </p:cNvPr>
          <p:cNvSpPr txBox="1"/>
          <p:nvPr/>
        </p:nvSpPr>
        <p:spPr>
          <a:xfrm>
            <a:off x="6495900" y="823271"/>
            <a:ext cx="5366657" cy="4939814"/>
          </a:xfrm>
          <a:prstGeom prst="rect">
            <a:avLst/>
          </a:prstGeom>
          <a:noFill/>
          <a:ln>
            <a:noFill/>
          </a:ln>
        </p:spPr>
        <p:txBody>
          <a:bodyPr wrap="square" rtlCol="0">
            <a:spAutoFit/>
          </a:bodyPr>
          <a:lstStyle/>
          <a:p>
            <a:r>
              <a:rPr lang="fi-FI" sz="1500" b="1" dirty="0"/>
              <a:t>GE1 Maailma muutoksessa:</a:t>
            </a:r>
          </a:p>
          <a:p>
            <a:r>
              <a:rPr lang="fi-FI" sz="1500" dirty="0"/>
              <a:t>• Perehdyttää opiskelijan muuttuvan maailman ja sen alueellisten ongelmien tarkasteluun </a:t>
            </a:r>
          </a:p>
          <a:p>
            <a:r>
              <a:rPr lang="fi-FI" sz="1500" dirty="0"/>
              <a:t>• Opiskelijat seuraavat ajankohtaisia uutisia ja tapahtumia maailmalta</a:t>
            </a:r>
          </a:p>
          <a:p>
            <a:r>
              <a:rPr lang="fi-FI" sz="1500" dirty="0"/>
              <a:t>• Lisätään ymmärrystä globaaleista riskialueista (luonnonriskien, ympäristöriskien ja ihmiskunnan riskien kannalta)</a:t>
            </a:r>
          </a:p>
          <a:p>
            <a:r>
              <a:rPr lang="fi-FI" sz="1500" dirty="0"/>
              <a:t>• Seurataan eri puolilla maailmaa tapahtuvaa myönteistä kehitystä ja mahdollisuuksia hillitä, varautua, ennakoida sekä sopeutua riskeihin </a:t>
            </a:r>
          </a:p>
          <a:p>
            <a:endParaRPr lang="fi-FI" sz="1500" dirty="0"/>
          </a:p>
          <a:p>
            <a:r>
              <a:rPr lang="fi-FI" sz="1500" b="1" dirty="0"/>
              <a:t>GE4 </a:t>
            </a:r>
            <a:r>
              <a:rPr lang="fi-FI" sz="1500" b="1" dirty="0" err="1"/>
              <a:t>Geomedia</a:t>
            </a:r>
            <a:r>
              <a:rPr lang="fi-FI" sz="1500" b="1" dirty="0"/>
              <a:t> – tutki, osallistu ja vaikuta:</a:t>
            </a:r>
          </a:p>
          <a:p>
            <a:r>
              <a:rPr lang="fi-FI" sz="1500" dirty="0"/>
              <a:t>• Kurssi perehdyttää aiemmilla kursseilla hankittujen maantieteellisten tietojen ja taitojen soveltamiseen tutkielman laatimisessa tai osallistumis- ja vaikuttamisprojektin toteuttamisessa. </a:t>
            </a:r>
          </a:p>
          <a:p>
            <a:r>
              <a:rPr lang="fi-FI" sz="1500" dirty="0"/>
              <a:t>• Maailmanlaajuiset kehitystrendit ja </a:t>
            </a:r>
            <a:r>
              <a:rPr lang="fi-FI" sz="1500" dirty="0" err="1"/>
              <a:t>geomedian</a:t>
            </a:r>
            <a:r>
              <a:rPr lang="fi-FI" sz="1500" dirty="0"/>
              <a:t> käyttö tutkimuksessa ja vaikuttamisessa</a:t>
            </a:r>
          </a:p>
          <a:p>
            <a:r>
              <a:rPr lang="fi-FI" sz="1500" dirty="0"/>
              <a:t>• Kurssilla laaditaan maantieteellinen pienimuotoinen tutkielma tai osallistumis- ja vaikuttamisprojekti.</a:t>
            </a:r>
          </a:p>
        </p:txBody>
      </p:sp>
      <p:sp>
        <p:nvSpPr>
          <p:cNvPr id="41" name="Tekstiruutu 40">
            <a:extLst>
              <a:ext uri="{FF2B5EF4-FFF2-40B4-BE49-F238E27FC236}">
                <a16:creationId xmlns:a16="http://schemas.microsoft.com/office/drawing/2014/main" id="{EAF7A0D8-9CD0-4013-A1B9-C93AE7EEB8D7}"/>
              </a:ext>
            </a:extLst>
          </p:cNvPr>
          <p:cNvSpPr txBox="1"/>
          <p:nvPr/>
        </p:nvSpPr>
        <p:spPr>
          <a:xfrm>
            <a:off x="1368728" y="-636"/>
            <a:ext cx="1799014" cy="646331"/>
          </a:xfrm>
          <a:prstGeom prst="rect">
            <a:avLst/>
          </a:prstGeom>
          <a:noFill/>
          <a:ln>
            <a:noFill/>
          </a:ln>
        </p:spPr>
        <p:txBody>
          <a:bodyPr wrap="square" rtlCol="0">
            <a:spAutoFit/>
          </a:bodyPr>
          <a:lstStyle/>
          <a:p>
            <a:r>
              <a:rPr lang="fi-FI" sz="3600" dirty="0">
                <a:solidFill>
                  <a:schemeClr val="accent1">
                    <a:lumMod val="50000"/>
                  </a:schemeClr>
                </a:solidFill>
                <a:latin typeface="Arial Nova Light" panose="020B0304020202020204" pitchFamily="34" charset="0"/>
              </a:rPr>
              <a:t>LUKIO</a:t>
            </a:r>
          </a:p>
        </p:txBody>
      </p:sp>
      <p:grpSp>
        <p:nvGrpSpPr>
          <p:cNvPr id="16" name="Ryhmä 15">
            <a:extLst>
              <a:ext uri="{FF2B5EF4-FFF2-40B4-BE49-F238E27FC236}">
                <a16:creationId xmlns:a16="http://schemas.microsoft.com/office/drawing/2014/main" id="{F0D3D892-C450-4C29-9AF5-3C7A48C41266}"/>
              </a:ext>
            </a:extLst>
          </p:cNvPr>
          <p:cNvGrpSpPr/>
          <p:nvPr/>
        </p:nvGrpSpPr>
        <p:grpSpPr>
          <a:xfrm>
            <a:off x="-27950" y="257471"/>
            <a:ext cx="1287822" cy="1404581"/>
            <a:chOff x="-27950" y="257471"/>
            <a:chExt cx="1287822" cy="1404581"/>
          </a:xfrm>
        </p:grpSpPr>
        <p:grpSp>
          <p:nvGrpSpPr>
            <p:cNvPr id="14" name="Ryhmä 13">
              <a:extLst>
                <a:ext uri="{FF2B5EF4-FFF2-40B4-BE49-F238E27FC236}">
                  <a16:creationId xmlns:a16="http://schemas.microsoft.com/office/drawing/2014/main" id="{11007079-4CEC-49DC-B5FF-EE675361F60F}"/>
                </a:ext>
              </a:extLst>
            </p:cNvPr>
            <p:cNvGrpSpPr/>
            <p:nvPr/>
          </p:nvGrpSpPr>
          <p:grpSpPr>
            <a:xfrm>
              <a:off x="-27950" y="257471"/>
              <a:ext cx="1287822" cy="1404581"/>
              <a:chOff x="-27950" y="257471"/>
              <a:chExt cx="1287822" cy="1404581"/>
            </a:xfrm>
          </p:grpSpPr>
          <p:pic>
            <p:nvPicPr>
              <p:cNvPr id="52" name="Kuva 51" descr="Maapallo, Afrikka ja Eurooppa">
                <a:extLst>
                  <a:ext uri="{FF2B5EF4-FFF2-40B4-BE49-F238E27FC236}">
                    <a16:creationId xmlns:a16="http://schemas.microsoft.com/office/drawing/2014/main" id="{A15B5D7E-A514-47DA-91D3-5FC2C796FE8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7950" y="257471"/>
                <a:ext cx="1287822" cy="1287822"/>
              </a:xfrm>
              <a:prstGeom prst="rect">
                <a:avLst/>
              </a:prstGeom>
            </p:spPr>
          </p:pic>
          <p:pic>
            <p:nvPicPr>
              <p:cNvPr id="53" name="Kuva 52" descr="Pöytä ja tuoleja">
                <a:extLst>
                  <a:ext uri="{FF2B5EF4-FFF2-40B4-BE49-F238E27FC236}">
                    <a16:creationId xmlns:a16="http://schemas.microsoft.com/office/drawing/2014/main" id="{A6D47FC6-0D04-4859-8030-D599195B0EB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2788">
                <a:off x="104904" y="577343"/>
                <a:ext cx="1035680" cy="1084709"/>
              </a:xfrm>
              <a:prstGeom prst="rect">
                <a:avLst/>
              </a:prstGeom>
            </p:spPr>
          </p:pic>
          <p:sp>
            <p:nvSpPr>
              <p:cNvPr id="13" name="Vuokaaviosymboli: Liitin 12">
                <a:extLst>
                  <a:ext uri="{FF2B5EF4-FFF2-40B4-BE49-F238E27FC236}">
                    <a16:creationId xmlns:a16="http://schemas.microsoft.com/office/drawing/2014/main" id="{DE7800D5-67AD-49C2-B95A-7F3B2B10BF78}"/>
                  </a:ext>
                </a:extLst>
              </p:cNvPr>
              <p:cNvSpPr/>
              <p:nvPr/>
            </p:nvSpPr>
            <p:spPr>
              <a:xfrm>
                <a:off x="340804" y="657176"/>
                <a:ext cx="160714" cy="16389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4" name="Vuokaaviosymboli: Liitin 53">
                <a:extLst>
                  <a:ext uri="{FF2B5EF4-FFF2-40B4-BE49-F238E27FC236}">
                    <a16:creationId xmlns:a16="http://schemas.microsoft.com/office/drawing/2014/main" id="{8725BA27-C76E-422B-8BFA-31ACB3632594}"/>
                  </a:ext>
                </a:extLst>
              </p:cNvPr>
              <p:cNvSpPr/>
              <p:nvPr/>
            </p:nvSpPr>
            <p:spPr>
              <a:xfrm>
                <a:off x="760160" y="645695"/>
                <a:ext cx="160714" cy="163890"/>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5" name="Puolikehys 14">
              <a:extLst>
                <a:ext uri="{FF2B5EF4-FFF2-40B4-BE49-F238E27FC236}">
                  <a16:creationId xmlns:a16="http://schemas.microsoft.com/office/drawing/2014/main" id="{D07D8BB5-B909-4544-BAB0-8F0F9D2CA2A4}"/>
                </a:ext>
              </a:extLst>
            </p:cNvPr>
            <p:cNvSpPr/>
            <p:nvPr/>
          </p:nvSpPr>
          <p:spPr>
            <a:xfrm rot="16200000">
              <a:off x="684494" y="726003"/>
              <a:ext cx="236147" cy="236612"/>
            </a:xfrm>
            <a:prstGeom prst="halfFrame">
              <a:avLst>
                <a:gd name="adj1" fmla="val 16326"/>
                <a:gd name="adj2" fmla="val 1245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59" name="Puolikehys 58">
              <a:extLst>
                <a:ext uri="{FF2B5EF4-FFF2-40B4-BE49-F238E27FC236}">
                  <a16:creationId xmlns:a16="http://schemas.microsoft.com/office/drawing/2014/main" id="{25AEEFCF-334F-4B46-BCC6-3D0251171B0E}"/>
                </a:ext>
              </a:extLst>
            </p:cNvPr>
            <p:cNvSpPr/>
            <p:nvPr/>
          </p:nvSpPr>
          <p:spPr>
            <a:xfrm rot="10800000">
              <a:off x="367494" y="725771"/>
              <a:ext cx="236147" cy="236612"/>
            </a:xfrm>
            <a:prstGeom prst="halfFrame">
              <a:avLst>
                <a:gd name="adj1" fmla="val 16326"/>
                <a:gd name="adj2" fmla="val 1245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grpSp>
    </p:spTree>
    <p:extLst>
      <p:ext uri="{BB962C8B-B14F-4D97-AF65-F5344CB8AC3E}">
        <p14:creationId xmlns:p14="http://schemas.microsoft.com/office/powerpoint/2010/main" val="434860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161" y="0"/>
            <a:ext cx="838711" cy="6858000"/>
          </a:xfrm>
          <a:prstGeom prst="rect">
            <a:avLst/>
          </a:prstGeom>
          <a:solidFill>
            <a:srgbClr val="78C8D2">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6585F41B-1D9F-4D3A-8F85-5DBEBBF05224}"/>
              </a:ext>
            </a:extLst>
          </p:cNvPr>
          <p:cNvSpPr txBox="1"/>
          <p:nvPr/>
        </p:nvSpPr>
        <p:spPr>
          <a:xfrm>
            <a:off x="1259872" y="566519"/>
            <a:ext cx="5366657" cy="6309420"/>
          </a:xfrm>
          <a:prstGeom prst="rect">
            <a:avLst/>
          </a:prstGeom>
          <a:noFill/>
          <a:ln>
            <a:noFill/>
          </a:ln>
        </p:spPr>
        <p:txBody>
          <a:bodyPr wrap="square" rtlCol="0">
            <a:spAutoFit/>
          </a:bodyPr>
          <a:lstStyle/>
          <a:p>
            <a:r>
              <a:rPr lang="fi-FI" sz="1600" b="1" dirty="0"/>
              <a:t>1. </a:t>
            </a:r>
            <a:r>
              <a:rPr lang="fi-FI" sz="1600" dirty="0"/>
              <a:t>Ota yhteys HOTOSM tiimiin, kerro tapahtuman ajankohta ja kysy sopivaa kartoitusprojektia</a:t>
            </a:r>
          </a:p>
          <a:p>
            <a:endParaRPr lang="fi-FI" sz="1600" dirty="0"/>
          </a:p>
          <a:p>
            <a:r>
              <a:rPr lang="fi-FI" sz="1600" b="1" dirty="0"/>
              <a:t>2. </a:t>
            </a:r>
            <a:r>
              <a:rPr lang="fi-FI" sz="1600" dirty="0"/>
              <a:t>Perehdy kartoitusprojektin taustoihin ja kerää tietoa alueesta sekä humanitaarisen avun tarpeesta ja laadi asiasta kattava esitys. </a:t>
            </a:r>
          </a:p>
          <a:p>
            <a:r>
              <a:rPr lang="fi-FI" sz="1600" dirty="0"/>
              <a:t>- Lähteet, kartat, tavoitteet</a:t>
            </a:r>
          </a:p>
          <a:p>
            <a:endParaRPr lang="fi-FI" sz="1600" dirty="0"/>
          </a:p>
          <a:p>
            <a:r>
              <a:rPr lang="fi-FI" sz="1600" b="1" dirty="0"/>
              <a:t>3. </a:t>
            </a:r>
            <a:r>
              <a:rPr lang="fi-FI" sz="1600" dirty="0"/>
              <a:t>Laadi perusteelliset ohjeet valitulle kartoitusprojektille, apuna voi käyttää valmiita ohjemateriaaleja</a:t>
            </a:r>
          </a:p>
          <a:p>
            <a:endParaRPr lang="fi-FI" sz="1600" dirty="0"/>
          </a:p>
          <a:p>
            <a:r>
              <a:rPr lang="fi-FI" sz="1600" b="1" dirty="0"/>
              <a:t>4. </a:t>
            </a:r>
            <a:r>
              <a:rPr lang="fi-FI" sz="1600" dirty="0"/>
              <a:t>Tapahtuman päätteeksi laadi lukiolle kooste kartoitusprojektin tuloksista: paljonko saatiin kartoitettua, kenelle apu suuntautui, mikä oli projektista saatu hyöty?</a:t>
            </a:r>
          </a:p>
          <a:p>
            <a:endParaRPr lang="fi-FI" sz="1600" dirty="0"/>
          </a:p>
          <a:p>
            <a:r>
              <a:rPr lang="fi-FI" sz="1600" b="1" dirty="0"/>
              <a:t>5. </a:t>
            </a:r>
            <a:r>
              <a:rPr lang="fi-FI" sz="1600" dirty="0"/>
              <a:t>Laadi raportti prosessin kulusta ja reflektoi omaa oppimistasi kaikissa prosessin vaiheissa. Käytä raportissa </a:t>
            </a:r>
            <a:r>
              <a:rPr lang="fi-FI" sz="1600" dirty="0" err="1"/>
              <a:t>Mapathonia</a:t>
            </a:r>
            <a:r>
              <a:rPr lang="fi-FI" sz="1600" dirty="0"/>
              <a:t> varten laadittua esitysmateriaalia, sekä tapahtuman aikana kerättyä materiaalia. Pohdi raportissa myös laajemmin tapahtuman hyötyjä ja ongelmia pedagogisesta ja humanitaarisesta näkökulmasta.</a:t>
            </a:r>
          </a:p>
          <a:p>
            <a:endParaRPr lang="fi-FI" sz="1600" dirty="0"/>
          </a:p>
          <a:p>
            <a:r>
              <a:rPr lang="fi-FI" sz="1200" b="1" dirty="0"/>
              <a:t>Vaihtoehtoiset laajuudet: </a:t>
            </a:r>
          </a:p>
          <a:p>
            <a:r>
              <a:rPr lang="fi-FI" sz="1200" b="1" dirty="0"/>
              <a:t>Vaiheet 1-4. 1 op suoritus osana muita kursseja</a:t>
            </a:r>
          </a:p>
          <a:p>
            <a:r>
              <a:rPr lang="fi-FI" sz="1200" b="1" dirty="0"/>
              <a:t>Vaiheet 1-5. 2 op suoritus osana muita kursseja</a:t>
            </a:r>
          </a:p>
        </p:txBody>
      </p:sp>
      <p:sp>
        <p:nvSpPr>
          <p:cNvPr id="40" name="Tekstiruutu 39">
            <a:extLst>
              <a:ext uri="{FF2B5EF4-FFF2-40B4-BE49-F238E27FC236}">
                <a16:creationId xmlns:a16="http://schemas.microsoft.com/office/drawing/2014/main" id="{122A64E0-F0A4-4BC5-9CF4-AD60AE9B0010}"/>
              </a:ext>
            </a:extLst>
          </p:cNvPr>
          <p:cNvSpPr txBox="1"/>
          <p:nvPr/>
        </p:nvSpPr>
        <p:spPr>
          <a:xfrm>
            <a:off x="6534811" y="566519"/>
            <a:ext cx="5366657" cy="5262979"/>
          </a:xfrm>
          <a:prstGeom prst="rect">
            <a:avLst/>
          </a:prstGeom>
          <a:noFill/>
          <a:ln>
            <a:noFill/>
          </a:ln>
        </p:spPr>
        <p:txBody>
          <a:bodyPr wrap="square" rtlCol="0">
            <a:spAutoFit/>
          </a:bodyPr>
          <a:lstStyle/>
          <a:p>
            <a:r>
              <a:rPr lang="fi-FI" sz="1600" b="1" dirty="0"/>
              <a:t>Työelämätaidot:</a:t>
            </a:r>
          </a:p>
          <a:p>
            <a:r>
              <a:rPr lang="fi-FI" sz="1600" dirty="0"/>
              <a:t>•Opiskelija oppii projektinhallintataitoja suunnittelemalla ja toteuttamalla projektin alusta loppuun</a:t>
            </a:r>
          </a:p>
          <a:p>
            <a:r>
              <a:rPr lang="fi-FI" sz="1600" dirty="0"/>
              <a:t>•Opiskelija verkostoituu eri tyyppisten maantieteen alan toimijoiden kanssa: lukiot, opettajat, HOT OSM Team, </a:t>
            </a:r>
            <a:r>
              <a:rPr lang="fi-FI" sz="1600" dirty="0" err="1"/>
              <a:t>Egea</a:t>
            </a:r>
            <a:r>
              <a:rPr lang="fi-FI" sz="1600" dirty="0"/>
              <a:t>, Maantieteellinen seura,  </a:t>
            </a:r>
          </a:p>
          <a:p>
            <a:r>
              <a:rPr lang="fi-FI" sz="1600" dirty="0"/>
              <a:t>•Opiskelija pääsee seuraamaan lukioiden maantieteen opetusta ja sen kehityssuuntaa</a:t>
            </a:r>
          </a:p>
          <a:p>
            <a:r>
              <a:rPr lang="fi-FI" sz="1600" dirty="0"/>
              <a:t>•Opiskelija oppii ammattimaista esiintymistä ja saa oman alan työelämäkokemusta</a:t>
            </a:r>
          </a:p>
          <a:p>
            <a:r>
              <a:rPr lang="fi-FI" sz="1600" dirty="0"/>
              <a:t>•Opiskelija pääsee syventämään pedagogisia taitojaan</a:t>
            </a:r>
          </a:p>
          <a:p>
            <a:endParaRPr lang="fi-FI" sz="1600" dirty="0"/>
          </a:p>
          <a:p>
            <a:endParaRPr lang="fi-FI" sz="1600" dirty="0"/>
          </a:p>
          <a:p>
            <a:r>
              <a:rPr lang="fi-FI" sz="1600" b="1" dirty="0"/>
              <a:t>Asiantuntijataidot:</a:t>
            </a:r>
          </a:p>
          <a:p>
            <a:r>
              <a:rPr lang="fi-FI" sz="1600" dirty="0"/>
              <a:t>•Opiskelija pääsee syventämään pedagogisia taitojaan ja opettamaan ajankohtaisia maantieteellisiä ilmiöitä</a:t>
            </a:r>
          </a:p>
          <a:p>
            <a:r>
              <a:rPr lang="fi-FI" sz="1600" dirty="0"/>
              <a:t>•Opiskelija syventyy humanitaariseen apuun, ajankohtaisiin riskeihin, sekä kaukokartoitusmenetelmiin osana </a:t>
            </a:r>
            <a:r>
              <a:rPr lang="fi-FI" sz="1600" dirty="0" err="1"/>
              <a:t>HOT:n</a:t>
            </a:r>
            <a:r>
              <a:rPr lang="fi-FI" sz="1600" dirty="0"/>
              <a:t> kaukokartoitusprojekteja</a:t>
            </a:r>
          </a:p>
          <a:p>
            <a:r>
              <a:rPr lang="fi-FI" sz="1600" dirty="0"/>
              <a:t>•Opiskelija oppii projektin dokumentointia sekä oman oppimisen reflektointia</a:t>
            </a:r>
          </a:p>
        </p:txBody>
      </p:sp>
      <p:sp>
        <p:nvSpPr>
          <p:cNvPr id="41" name="Tekstiruutu 40">
            <a:extLst>
              <a:ext uri="{FF2B5EF4-FFF2-40B4-BE49-F238E27FC236}">
                <a16:creationId xmlns:a16="http://schemas.microsoft.com/office/drawing/2014/main" id="{EAF7A0D8-9CD0-4013-A1B9-C93AE7EEB8D7}"/>
              </a:ext>
            </a:extLst>
          </p:cNvPr>
          <p:cNvSpPr txBox="1"/>
          <p:nvPr/>
        </p:nvSpPr>
        <p:spPr>
          <a:xfrm>
            <a:off x="1259872" y="-61873"/>
            <a:ext cx="3039986" cy="646331"/>
          </a:xfrm>
          <a:prstGeom prst="rect">
            <a:avLst/>
          </a:prstGeom>
          <a:noFill/>
          <a:ln>
            <a:noFill/>
          </a:ln>
        </p:spPr>
        <p:txBody>
          <a:bodyPr wrap="square" rtlCol="0">
            <a:spAutoFit/>
          </a:bodyPr>
          <a:lstStyle/>
          <a:p>
            <a:r>
              <a:rPr lang="fi-FI" sz="3600" dirty="0">
                <a:solidFill>
                  <a:schemeClr val="accent1">
                    <a:lumMod val="50000"/>
                  </a:schemeClr>
                </a:solidFill>
                <a:latin typeface="Arial Nova Light" panose="020B0304020202020204" pitchFamily="34" charset="0"/>
              </a:rPr>
              <a:t>YLIOPISTO</a:t>
            </a:r>
          </a:p>
        </p:txBody>
      </p:sp>
      <p:pic>
        <p:nvPicPr>
          <p:cNvPr id="7" name="Kuva 6" descr="Valmistujaislakki">
            <a:extLst>
              <a:ext uri="{FF2B5EF4-FFF2-40B4-BE49-F238E27FC236}">
                <a16:creationId xmlns:a16="http://schemas.microsoft.com/office/drawing/2014/main" id="{00AE77E0-2963-4255-9B88-AE07FAD0F31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0" y="-44624"/>
            <a:ext cx="1287822" cy="1381910"/>
          </a:xfrm>
          <a:prstGeom prst="rect">
            <a:avLst/>
          </a:prstGeom>
        </p:spPr>
      </p:pic>
      <p:pic>
        <p:nvPicPr>
          <p:cNvPr id="8" name="Kuva 7" descr="Naisryhmä">
            <a:extLst>
              <a:ext uri="{FF2B5EF4-FFF2-40B4-BE49-F238E27FC236}">
                <a16:creationId xmlns:a16="http://schemas.microsoft.com/office/drawing/2014/main" id="{F22745A9-3551-4283-AEBF-14FD4701591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30180" y="652085"/>
            <a:ext cx="827463" cy="887917"/>
          </a:xfrm>
          <a:prstGeom prst="rect">
            <a:avLst/>
          </a:prstGeom>
        </p:spPr>
      </p:pic>
    </p:spTree>
    <p:extLst>
      <p:ext uri="{BB962C8B-B14F-4D97-AF65-F5344CB8AC3E}">
        <p14:creationId xmlns:p14="http://schemas.microsoft.com/office/powerpoint/2010/main" val="2148592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161" y="0"/>
            <a:ext cx="838711" cy="6858000"/>
          </a:xfrm>
          <a:prstGeom prst="rect">
            <a:avLst/>
          </a:prstGeom>
          <a:solidFill>
            <a:srgbClr val="78C8D2">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6585F41B-1D9F-4D3A-8F85-5DBEBBF05224}"/>
              </a:ext>
            </a:extLst>
          </p:cNvPr>
          <p:cNvSpPr txBox="1"/>
          <p:nvPr/>
        </p:nvSpPr>
        <p:spPr>
          <a:xfrm>
            <a:off x="1529442" y="1477395"/>
            <a:ext cx="5366657" cy="4478149"/>
          </a:xfrm>
          <a:prstGeom prst="rect">
            <a:avLst/>
          </a:prstGeom>
          <a:noFill/>
          <a:ln>
            <a:noFill/>
          </a:ln>
        </p:spPr>
        <p:txBody>
          <a:bodyPr wrap="square" rtlCol="0">
            <a:spAutoFit/>
          </a:bodyPr>
          <a:lstStyle/>
          <a:p>
            <a:r>
              <a:rPr lang="fi-FI" b="1" dirty="0" err="1"/>
              <a:t>Mapathon</a:t>
            </a:r>
            <a:r>
              <a:rPr lang="fi-FI" b="1" dirty="0"/>
              <a:t> toimihenkilö toimii linkkinä yliopiston ja opiskelijoiden välillä:</a:t>
            </a:r>
          </a:p>
          <a:p>
            <a:endParaRPr lang="fi-FI" dirty="0"/>
          </a:p>
          <a:p>
            <a:pPr marL="285750" indent="-285750">
              <a:buFont typeface="Arial" panose="020B0604020202020204" pitchFamily="34" charset="0"/>
              <a:buChar char="•"/>
            </a:pPr>
            <a:r>
              <a:rPr lang="fi-FI" dirty="0"/>
              <a:t>Vastaanottaa lukioiden </a:t>
            </a:r>
            <a:r>
              <a:rPr lang="fi-FI" dirty="0" err="1"/>
              <a:t>Mapathon</a:t>
            </a:r>
            <a:r>
              <a:rPr lang="fi-FI" dirty="0"/>
              <a:t> pyynnöt yliopistola ja kartoittaa kiinnostuneiden opiskelijoiden joukon (Voi olla esimerkiksi tapahtumavastaavan tehtävä)</a:t>
            </a:r>
            <a:br>
              <a:rPr lang="fi-FI" dirty="0"/>
            </a:br>
            <a:endParaRPr lang="fi-FI" dirty="0"/>
          </a:p>
          <a:p>
            <a:pPr marL="285750" indent="-285750">
              <a:buFont typeface="Arial" panose="020B0604020202020204" pitchFamily="34" charset="0"/>
              <a:buChar char="•"/>
            </a:pPr>
            <a:r>
              <a:rPr lang="fi-FI" dirty="0"/>
              <a:t>Jakaa materiaalin ja järjestää koulutuksen kiinnostuneille opiskelijoille (vastuuhenkilö saa koulutusmateriaalin valmiina)</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a:t>Koulutuksen voi järjestää kerran toimikauden aikana, tai tarvittaessa</a:t>
            </a:r>
            <a:br>
              <a:rPr lang="fi-FI" dirty="0"/>
            </a:br>
            <a:endParaRPr lang="fi-FI" dirty="0"/>
          </a:p>
          <a:p>
            <a:endParaRPr lang="fi-FI" sz="1500" dirty="0"/>
          </a:p>
        </p:txBody>
      </p:sp>
      <p:sp>
        <p:nvSpPr>
          <p:cNvPr id="41" name="Tekstiruutu 40">
            <a:extLst>
              <a:ext uri="{FF2B5EF4-FFF2-40B4-BE49-F238E27FC236}">
                <a16:creationId xmlns:a16="http://schemas.microsoft.com/office/drawing/2014/main" id="{EAF7A0D8-9CD0-4013-A1B9-C93AE7EEB8D7}"/>
              </a:ext>
            </a:extLst>
          </p:cNvPr>
          <p:cNvSpPr txBox="1"/>
          <p:nvPr/>
        </p:nvSpPr>
        <p:spPr>
          <a:xfrm>
            <a:off x="1346956" y="222839"/>
            <a:ext cx="2865815" cy="646331"/>
          </a:xfrm>
          <a:prstGeom prst="rect">
            <a:avLst/>
          </a:prstGeom>
          <a:noFill/>
          <a:ln>
            <a:noFill/>
          </a:ln>
        </p:spPr>
        <p:txBody>
          <a:bodyPr wrap="square" rtlCol="0">
            <a:spAutoFit/>
          </a:bodyPr>
          <a:lstStyle/>
          <a:p>
            <a:r>
              <a:rPr lang="fi-FI" sz="3600" dirty="0">
                <a:solidFill>
                  <a:schemeClr val="accent1">
                    <a:lumMod val="50000"/>
                  </a:schemeClr>
                </a:solidFill>
                <a:latin typeface="Arial Nova Light" panose="020B0304020202020204" pitchFamily="34" charset="0"/>
              </a:rPr>
              <a:t>JÄRJESTÖ</a:t>
            </a:r>
          </a:p>
        </p:txBody>
      </p:sp>
      <p:sp>
        <p:nvSpPr>
          <p:cNvPr id="7" name="Tekstiruutu 6">
            <a:extLst>
              <a:ext uri="{FF2B5EF4-FFF2-40B4-BE49-F238E27FC236}">
                <a16:creationId xmlns:a16="http://schemas.microsoft.com/office/drawing/2014/main" id="{4DF6B6D0-735A-408D-B6F8-29F75602008C}"/>
              </a:ext>
            </a:extLst>
          </p:cNvPr>
          <p:cNvSpPr txBox="1"/>
          <p:nvPr/>
        </p:nvSpPr>
        <p:spPr>
          <a:xfrm>
            <a:off x="6611011" y="1477395"/>
            <a:ext cx="5366657" cy="3600986"/>
          </a:xfrm>
          <a:prstGeom prst="rect">
            <a:avLst/>
          </a:prstGeom>
          <a:noFill/>
          <a:ln>
            <a:noFill/>
          </a:ln>
        </p:spPr>
        <p:txBody>
          <a:bodyPr wrap="square" rtlCol="0">
            <a:spAutoFit/>
          </a:bodyPr>
          <a:lstStyle/>
          <a:p>
            <a:r>
              <a:rPr lang="fi-FI" b="1" dirty="0" err="1"/>
              <a:t>Egea</a:t>
            </a:r>
            <a:r>
              <a:rPr lang="fi-FI" b="1" dirty="0"/>
              <a:t> Turku kokoustaa </a:t>
            </a:r>
            <a:r>
              <a:rPr lang="fi-FI" b="1" dirty="0" err="1"/>
              <a:t>Mapathon</a:t>
            </a:r>
            <a:r>
              <a:rPr lang="fi-FI" b="1" dirty="0"/>
              <a:t> projektiin liittyen</a:t>
            </a:r>
          </a:p>
          <a:p>
            <a:endParaRPr lang="fi-FI" dirty="0"/>
          </a:p>
          <a:p>
            <a:pPr marL="285750" indent="-285750">
              <a:buFont typeface="Arial" panose="020B0604020202020204" pitchFamily="34" charset="0"/>
              <a:buChar char="•"/>
            </a:pPr>
            <a:r>
              <a:rPr lang="fi-FI" dirty="0" err="1"/>
              <a:t>Egea</a:t>
            </a:r>
            <a:r>
              <a:rPr lang="fi-FI" dirty="0"/>
              <a:t> Turku vetovastuussa pilotointivaiheessa</a:t>
            </a:r>
            <a:br>
              <a:rPr lang="fi-FI" dirty="0"/>
            </a:br>
            <a:endParaRPr lang="fi-FI" dirty="0"/>
          </a:p>
          <a:p>
            <a:pPr marL="285750" indent="-285750">
              <a:buFont typeface="Arial" panose="020B0604020202020204" pitchFamily="34" charset="0"/>
              <a:buChar char="•"/>
            </a:pPr>
            <a:r>
              <a:rPr lang="fi-FI" dirty="0"/>
              <a:t>Välitetään tieto ja materiaalit Oulun, Joensuun ja Helsingin </a:t>
            </a:r>
            <a:r>
              <a:rPr lang="fi-FI" dirty="0" err="1"/>
              <a:t>Egealle</a:t>
            </a:r>
            <a:endParaRPr lang="fi-FI" dirty="0"/>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a:t>Mahdollisuuksien mukaan järjestetään yhteinen tiedotustilaisuus jossa olisi mukana edustajia eri kaupunkien edustajat</a:t>
            </a:r>
            <a:r>
              <a:rPr lang="fi-FI" sz="1500" dirty="0"/>
              <a:t/>
            </a:r>
            <a:br>
              <a:rPr lang="fi-FI" sz="1500" dirty="0"/>
            </a:br>
            <a:endParaRPr lang="fi-FI" sz="1500" dirty="0"/>
          </a:p>
          <a:p>
            <a:endParaRPr lang="fi-FI" sz="1500" dirty="0"/>
          </a:p>
        </p:txBody>
      </p:sp>
      <p:pic>
        <p:nvPicPr>
          <p:cNvPr id="8" name="Kuva 7" descr="Luokkahuone">
            <a:extLst>
              <a:ext uri="{FF2B5EF4-FFF2-40B4-BE49-F238E27FC236}">
                <a16:creationId xmlns:a16="http://schemas.microsoft.com/office/drawing/2014/main" id="{1727008D-D163-425E-8F8B-61292B2EFF3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1591" y="222839"/>
            <a:ext cx="1101111" cy="1101111"/>
          </a:xfrm>
          <a:prstGeom prst="rect">
            <a:avLst/>
          </a:prstGeom>
        </p:spPr>
      </p:pic>
    </p:spTree>
    <p:extLst>
      <p:ext uri="{BB962C8B-B14F-4D97-AF65-F5344CB8AC3E}">
        <p14:creationId xmlns:p14="http://schemas.microsoft.com/office/powerpoint/2010/main" val="149226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161" y="0"/>
            <a:ext cx="838711" cy="6858000"/>
          </a:xfrm>
          <a:prstGeom prst="rect">
            <a:avLst/>
          </a:prstGeom>
          <a:solidFill>
            <a:srgbClr val="78C8D2">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6585F41B-1D9F-4D3A-8F85-5DBEBBF05224}"/>
              </a:ext>
            </a:extLst>
          </p:cNvPr>
          <p:cNvSpPr txBox="1"/>
          <p:nvPr/>
        </p:nvSpPr>
        <p:spPr>
          <a:xfrm>
            <a:off x="1408776" y="1568312"/>
            <a:ext cx="3232545" cy="4370427"/>
          </a:xfrm>
          <a:prstGeom prst="rect">
            <a:avLst/>
          </a:prstGeom>
          <a:noFill/>
          <a:ln>
            <a:noFill/>
          </a:ln>
        </p:spPr>
        <p:txBody>
          <a:bodyPr wrap="square" rtlCol="0">
            <a:spAutoFit/>
          </a:bodyPr>
          <a:lstStyle/>
          <a:p>
            <a:r>
              <a:rPr lang="fi-FI" sz="2000" b="1" dirty="0">
                <a:solidFill>
                  <a:schemeClr val="accent1">
                    <a:lumMod val="50000"/>
                  </a:schemeClr>
                </a:solidFill>
              </a:rPr>
              <a:t>YLIOPISTO</a:t>
            </a:r>
          </a:p>
          <a:p>
            <a:endParaRPr lang="fi-FI" sz="2000" b="1" dirty="0">
              <a:solidFill>
                <a:schemeClr val="accent1">
                  <a:lumMod val="50000"/>
                </a:schemeClr>
              </a:solidFill>
            </a:endParaRPr>
          </a:p>
          <a:p>
            <a:pPr marL="285750" indent="-285750">
              <a:buFontTx/>
              <a:buChar char="-"/>
            </a:pPr>
            <a:r>
              <a:rPr lang="fi-FI" sz="2000" dirty="0"/>
              <a:t>Koulutusmateriaalia</a:t>
            </a:r>
          </a:p>
          <a:p>
            <a:pPr marL="285750" indent="-285750">
              <a:buFontTx/>
              <a:buChar char="-"/>
            </a:pPr>
            <a:r>
              <a:rPr lang="fi-FI" sz="2000" dirty="0"/>
              <a:t>Kirjalliset ohjeet kurssisuorituksen vaiheista</a:t>
            </a:r>
          </a:p>
          <a:p>
            <a:pPr marL="285750" indent="-285750">
              <a:buFontTx/>
              <a:buChar char="-"/>
            </a:pPr>
            <a:r>
              <a:rPr lang="fi-FI" sz="2000" dirty="0"/>
              <a:t>Kirjalliset ohjeet raportin tekemisestä</a:t>
            </a:r>
          </a:p>
          <a:p>
            <a:pPr marL="285750" indent="-285750">
              <a:buFontTx/>
              <a:buChar char="-"/>
            </a:pPr>
            <a:r>
              <a:rPr lang="fi-FI" sz="2000" dirty="0"/>
              <a:t>Ohjeet </a:t>
            </a:r>
            <a:r>
              <a:rPr lang="fi-FI" sz="2000" dirty="0" err="1"/>
              <a:t>kartoittamsieen</a:t>
            </a:r>
            <a:r>
              <a:rPr lang="fi-FI" sz="2000" dirty="0"/>
              <a:t> ja projektin valintaan</a:t>
            </a:r>
          </a:p>
          <a:p>
            <a:pPr marL="285750" indent="-285750">
              <a:buFontTx/>
              <a:buChar char="-"/>
            </a:pPr>
            <a:r>
              <a:rPr lang="fi-FI" sz="2000" dirty="0"/>
              <a:t>Opetusvideoita:</a:t>
            </a:r>
          </a:p>
          <a:p>
            <a:pPr marL="742950" lvl="1" indent="-285750">
              <a:buFontTx/>
              <a:buChar char="-"/>
            </a:pPr>
            <a:r>
              <a:rPr lang="fi-FI" sz="2000" dirty="0"/>
              <a:t>Tunnusten luonti</a:t>
            </a:r>
          </a:p>
          <a:p>
            <a:pPr marL="742950" lvl="1" indent="-285750">
              <a:buFontTx/>
              <a:buChar char="-"/>
            </a:pPr>
            <a:r>
              <a:rPr lang="fi-FI" sz="2000" dirty="0"/>
              <a:t>Editointityökalu</a:t>
            </a:r>
          </a:p>
          <a:p>
            <a:endParaRPr lang="fi-FI" dirty="0"/>
          </a:p>
        </p:txBody>
      </p:sp>
      <p:sp>
        <p:nvSpPr>
          <p:cNvPr id="41" name="Tekstiruutu 40">
            <a:extLst>
              <a:ext uri="{FF2B5EF4-FFF2-40B4-BE49-F238E27FC236}">
                <a16:creationId xmlns:a16="http://schemas.microsoft.com/office/drawing/2014/main" id="{EAF7A0D8-9CD0-4013-A1B9-C93AE7EEB8D7}"/>
              </a:ext>
            </a:extLst>
          </p:cNvPr>
          <p:cNvSpPr txBox="1"/>
          <p:nvPr/>
        </p:nvSpPr>
        <p:spPr>
          <a:xfrm>
            <a:off x="1390499" y="162650"/>
            <a:ext cx="5127172" cy="646331"/>
          </a:xfrm>
          <a:prstGeom prst="rect">
            <a:avLst/>
          </a:prstGeom>
          <a:noFill/>
          <a:ln>
            <a:noFill/>
          </a:ln>
        </p:spPr>
        <p:txBody>
          <a:bodyPr wrap="square" rtlCol="0">
            <a:spAutoFit/>
          </a:bodyPr>
          <a:lstStyle/>
          <a:p>
            <a:r>
              <a:rPr lang="fi-FI" sz="3600" dirty="0">
                <a:solidFill>
                  <a:schemeClr val="accent1">
                    <a:lumMod val="50000"/>
                  </a:schemeClr>
                </a:solidFill>
                <a:latin typeface="Arial Nova Light" panose="020B0304020202020204" pitchFamily="34" charset="0"/>
              </a:rPr>
              <a:t>MATERIAALIPANKKI</a:t>
            </a:r>
          </a:p>
        </p:txBody>
      </p:sp>
      <p:sp>
        <p:nvSpPr>
          <p:cNvPr id="6" name="Tekstiruutu 5">
            <a:extLst>
              <a:ext uri="{FF2B5EF4-FFF2-40B4-BE49-F238E27FC236}">
                <a16:creationId xmlns:a16="http://schemas.microsoft.com/office/drawing/2014/main" id="{F79A4EB0-9337-4570-AD6F-7812885EA456}"/>
              </a:ext>
            </a:extLst>
          </p:cNvPr>
          <p:cNvSpPr txBox="1"/>
          <p:nvPr/>
        </p:nvSpPr>
        <p:spPr>
          <a:xfrm>
            <a:off x="8023281" y="1568312"/>
            <a:ext cx="3529844" cy="3400931"/>
          </a:xfrm>
          <a:prstGeom prst="rect">
            <a:avLst/>
          </a:prstGeom>
          <a:noFill/>
          <a:ln>
            <a:noFill/>
          </a:ln>
        </p:spPr>
        <p:txBody>
          <a:bodyPr wrap="square" rtlCol="0">
            <a:spAutoFit/>
          </a:bodyPr>
          <a:lstStyle/>
          <a:p>
            <a:r>
              <a:rPr lang="fi-FI" sz="2000" b="1" dirty="0">
                <a:solidFill>
                  <a:schemeClr val="accent1">
                    <a:lumMod val="50000"/>
                  </a:schemeClr>
                </a:solidFill>
              </a:rPr>
              <a:t>LUKIO</a:t>
            </a:r>
            <a:endParaRPr lang="fi-FI" sz="1500" dirty="0">
              <a:solidFill>
                <a:schemeClr val="accent1">
                  <a:lumMod val="50000"/>
                </a:schemeClr>
              </a:solidFill>
            </a:endParaRPr>
          </a:p>
          <a:p>
            <a:endParaRPr lang="fi-FI" sz="1500" dirty="0"/>
          </a:p>
          <a:p>
            <a:pPr marL="285750" indent="-285750">
              <a:buFontTx/>
              <a:buChar char="-"/>
            </a:pPr>
            <a:r>
              <a:rPr lang="fi-FI" sz="2000" dirty="0"/>
              <a:t>Tukimonisteita opiskelijoille</a:t>
            </a:r>
          </a:p>
          <a:p>
            <a:pPr marL="285750" indent="-285750">
              <a:buFontTx/>
              <a:buChar char="-"/>
            </a:pPr>
            <a:r>
              <a:rPr lang="fi-FI" sz="2000" dirty="0"/>
              <a:t>Kirjalliset ohjeet opettajalle</a:t>
            </a:r>
          </a:p>
          <a:p>
            <a:pPr marL="285750" indent="-285750">
              <a:buFontTx/>
              <a:buChar char="-"/>
            </a:pPr>
            <a:r>
              <a:rPr lang="fi-FI" sz="2000" dirty="0"/>
              <a:t>Kirjalliset ohjemonisteet opiskelijoille </a:t>
            </a:r>
          </a:p>
          <a:p>
            <a:pPr marL="285750" indent="-285750">
              <a:buFontTx/>
              <a:buChar char="-"/>
            </a:pPr>
            <a:r>
              <a:rPr lang="fi-FI" sz="2000" dirty="0"/>
              <a:t>Ohjeita raportin/esityksen tekemiseen</a:t>
            </a:r>
          </a:p>
          <a:p>
            <a:pPr marL="285750" indent="-285750">
              <a:buFontTx/>
              <a:buChar char="-"/>
            </a:pPr>
            <a:r>
              <a:rPr lang="fi-FI" sz="2000" dirty="0"/>
              <a:t>Opetusvideoita:</a:t>
            </a:r>
          </a:p>
          <a:p>
            <a:pPr marL="742950" lvl="1" indent="-285750">
              <a:buFontTx/>
              <a:buChar char="-"/>
            </a:pPr>
            <a:r>
              <a:rPr lang="fi-FI" sz="2000" dirty="0"/>
              <a:t>Tunnusten luonti</a:t>
            </a:r>
          </a:p>
          <a:p>
            <a:pPr marL="742950" lvl="1" indent="-285750">
              <a:buFontTx/>
              <a:buChar char="-"/>
            </a:pPr>
            <a:r>
              <a:rPr lang="fi-FI" sz="2000" dirty="0"/>
              <a:t>Editointityökalu</a:t>
            </a:r>
          </a:p>
        </p:txBody>
      </p:sp>
      <p:sp>
        <p:nvSpPr>
          <p:cNvPr id="7" name="Tekstiruutu 6">
            <a:extLst>
              <a:ext uri="{FF2B5EF4-FFF2-40B4-BE49-F238E27FC236}">
                <a16:creationId xmlns:a16="http://schemas.microsoft.com/office/drawing/2014/main" id="{E4DE7B97-C3ED-42BD-9B08-70A45F8A5898}"/>
              </a:ext>
            </a:extLst>
          </p:cNvPr>
          <p:cNvSpPr txBox="1"/>
          <p:nvPr/>
        </p:nvSpPr>
        <p:spPr>
          <a:xfrm>
            <a:off x="4790225" y="1568312"/>
            <a:ext cx="2830284" cy="2215991"/>
          </a:xfrm>
          <a:prstGeom prst="rect">
            <a:avLst/>
          </a:prstGeom>
          <a:noFill/>
          <a:ln>
            <a:noFill/>
          </a:ln>
        </p:spPr>
        <p:txBody>
          <a:bodyPr wrap="square" rtlCol="0">
            <a:spAutoFit/>
          </a:bodyPr>
          <a:lstStyle/>
          <a:p>
            <a:r>
              <a:rPr lang="fi-FI" sz="2000" b="1" dirty="0">
                <a:solidFill>
                  <a:schemeClr val="accent1">
                    <a:lumMod val="50000"/>
                  </a:schemeClr>
                </a:solidFill>
              </a:rPr>
              <a:t>JÄRJESTÖ</a:t>
            </a:r>
          </a:p>
          <a:p>
            <a:endParaRPr lang="fi-FI" sz="2000" b="1" dirty="0">
              <a:solidFill>
                <a:schemeClr val="accent1">
                  <a:lumMod val="50000"/>
                </a:schemeClr>
              </a:solidFill>
            </a:endParaRPr>
          </a:p>
          <a:p>
            <a:pPr marL="285750" indent="-285750">
              <a:buFontTx/>
              <a:buChar char="-"/>
            </a:pPr>
            <a:r>
              <a:rPr lang="fi-FI" sz="2000" dirty="0"/>
              <a:t>Koulutusmateriaalia</a:t>
            </a:r>
          </a:p>
          <a:p>
            <a:pPr marL="285750" indent="-285750">
              <a:buFontTx/>
              <a:buChar char="-"/>
            </a:pPr>
            <a:r>
              <a:rPr lang="fi-FI" sz="2000" dirty="0"/>
              <a:t>Opetusvideoita:</a:t>
            </a:r>
          </a:p>
          <a:p>
            <a:pPr marL="742950" lvl="1" indent="-285750">
              <a:buFontTx/>
              <a:buChar char="-"/>
            </a:pPr>
            <a:r>
              <a:rPr lang="fi-FI" sz="2000" dirty="0"/>
              <a:t>Tunnusten luonti</a:t>
            </a:r>
          </a:p>
          <a:p>
            <a:pPr marL="742950" lvl="1" indent="-285750">
              <a:buFontTx/>
              <a:buChar char="-"/>
            </a:pPr>
            <a:r>
              <a:rPr lang="fi-FI" sz="2000" dirty="0"/>
              <a:t>Editointityökalu</a:t>
            </a:r>
          </a:p>
          <a:p>
            <a:endParaRPr lang="fi-FI" dirty="0"/>
          </a:p>
        </p:txBody>
      </p:sp>
      <p:grpSp>
        <p:nvGrpSpPr>
          <p:cNvPr id="2" name="Kuva 7" descr="Kannettava tietokone">
            <a:extLst>
              <a:ext uri="{FF2B5EF4-FFF2-40B4-BE49-F238E27FC236}">
                <a16:creationId xmlns:a16="http://schemas.microsoft.com/office/drawing/2014/main" id="{40A61B8E-9E6F-496B-9BE7-9536B87CA87D}"/>
              </a:ext>
            </a:extLst>
          </p:cNvPr>
          <p:cNvGrpSpPr/>
          <p:nvPr/>
        </p:nvGrpSpPr>
        <p:grpSpPr>
          <a:xfrm>
            <a:off x="39876" y="398730"/>
            <a:ext cx="1391295" cy="1299442"/>
            <a:chOff x="-71283" y="321011"/>
            <a:chExt cx="1850969" cy="1507790"/>
          </a:xfrm>
        </p:grpSpPr>
        <p:sp>
          <p:nvSpPr>
            <p:cNvPr id="3" name="Vapaamuotoinen: Muoto 2">
              <a:extLst>
                <a:ext uri="{FF2B5EF4-FFF2-40B4-BE49-F238E27FC236}">
                  <a16:creationId xmlns:a16="http://schemas.microsoft.com/office/drawing/2014/main" id="{A6B30B88-7813-45CB-BBF6-A930DEE492A0}"/>
                </a:ext>
              </a:extLst>
            </p:cNvPr>
            <p:cNvSpPr/>
            <p:nvPr/>
          </p:nvSpPr>
          <p:spPr>
            <a:xfrm>
              <a:off x="198649" y="635133"/>
              <a:ext cx="1311103" cy="722482"/>
            </a:xfrm>
            <a:custGeom>
              <a:avLst/>
              <a:gdLst>
                <a:gd name="connsiteX0" fmla="*/ 1195418 w 1311103"/>
                <a:gd name="connsiteY0" fmla="*/ 628246 h 722482"/>
                <a:gd name="connsiteX1" fmla="*/ 115686 w 1311103"/>
                <a:gd name="connsiteY1" fmla="*/ 628246 h 722482"/>
                <a:gd name="connsiteX2" fmla="*/ 115686 w 1311103"/>
                <a:gd name="connsiteY2" fmla="*/ 94237 h 722482"/>
                <a:gd name="connsiteX3" fmla="*/ 1195418 w 1311103"/>
                <a:gd name="connsiteY3" fmla="*/ 94237 h 722482"/>
                <a:gd name="connsiteX4" fmla="*/ 1195418 w 1311103"/>
                <a:gd name="connsiteY4" fmla="*/ 628246 h 722482"/>
                <a:gd name="connsiteX5" fmla="*/ 1311103 w 1311103"/>
                <a:gd name="connsiteY5" fmla="*/ 62825 h 722482"/>
                <a:gd name="connsiteX6" fmla="*/ 1233979 w 1311103"/>
                <a:gd name="connsiteY6" fmla="*/ 0 h 722482"/>
                <a:gd name="connsiteX7" fmla="*/ 77124 w 1311103"/>
                <a:gd name="connsiteY7" fmla="*/ 0 h 722482"/>
                <a:gd name="connsiteX8" fmla="*/ 0 w 1311103"/>
                <a:gd name="connsiteY8" fmla="*/ 62825 h 722482"/>
                <a:gd name="connsiteX9" fmla="*/ 0 w 1311103"/>
                <a:gd name="connsiteY9" fmla="*/ 722483 h 722482"/>
                <a:gd name="connsiteX10" fmla="*/ 1311103 w 1311103"/>
                <a:gd name="connsiteY10" fmla="*/ 722483 h 722482"/>
                <a:gd name="connsiteX11" fmla="*/ 1311103 w 1311103"/>
                <a:gd name="connsiteY11" fmla="*/ 62825 h 72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11103" h="722482">
                  <a:moveTo>
                    <a:pt x="1195418" y="628246"/>
                  </a:moveTo>
                  <a:lnTo>
                    <a:pt x="115686" y="628246"/>
                  </a:lnTo>
                  <a:lnTo>
                    <a:pt x="115686" y="94237"/>
                  </a:lnTo>
                  <a:lnTo>
                    <a:pt x="1195418" y="94237"/>
                  </a:lnTo>
                  <a:lnTo>
                    <a:pt x="1195418" y="628246"/>
                  </a:lnTo>
                  <a:close/>
                  <a:moveTo>
                    <a:pt x="1311103" y="62825"/>
                  </a:moveTo>
                  <a:cubicBezTo>
                    <a:pt x="1311103" y="28271"/>
                    <a:pt x="1276397" y="0"/>
                    <a:pt x="1233979" y="0"/>
                  </a:cubicBezTo>
                  <a:lnTo>
                    <a:pt x="77124" y="0"/>
                  </a:lnTo>
                  <a:cubicBezTo>
                    <a:pt x="34706" y="0"/>
                    <a:pt x="0" y="28271"/>
                    <a:pt x="0" y="62825"/>
                  </a:cubicBezTo>
                  <a:lnTo>
                    <a:pt x="0" y="722483"/>
                  </a:lnTo>
                  <a:lnTo>
                    <a:pt x="1311103" y="722483"/>
                  </a:lnTo>
                  <a:lnTo>
                    <a:pt x="1311103" y="62825"/>
                  </a:lnTo>
                  <a:close/>
                </a:path>
              </a:pathLst>
            </a:custGeom>
            <a:solidFill>
              <a:srgbClr val="000000"/>
            </a:solidFill>
            <a:ln w="19248" cap="flat">
              <a:noFill/>
              <a:prstDash val="solid"/>
              <a:miter/>
            </a:ln>
          </p:spPr>
          <p:txBody>
            <a:bodyPr rtlCol="0" anchor="ctr"/>
            <a:lstStyle/>
            <a:p>
              <a:endParaRPr lang="fi-FI"/>
            </a:p>
          </p:txBody>
        </p:sp>
        <p:sp>
          <p:nvSpPr>
            <p:cNvPr id="10" name="Vapaamuotoinen: Muoto 9">
              <a:extLst>
                <a:ext uri="{FF2B5EF4-FFF2-40B4-BE49-F238E27FC236}">
                  <a16:creationId xmlns:a16="http://schemas.microsoft.com/office/drawing/2014/main" id="{C24ECAAF-9042-4969-8304-1D3A183ED3DA}"/>
                </a:ext>
              </a:extLst>
            </p:cNvPr>
            <p:cNvSpPr/>
            <p:nvPr/>
          </p:nvSpPr>
          <p:spPr>
            <a:xfrm>
              <a:off x="-32721" y="1420441"/>
              <a:ext cx="1773845" cy="94236"/>
            </a:xfrm>
            <a:custGeom>
              <a:avLst/>
              <a:gdLst>
                <a:gd name="connsiteX0" fmla="*/ 1002608 w 1773845"/>
                <a:gd name="connsiteY0" fmla="*/ 0 h 94236"/>
                <a:gd name="connsiteX1" fmla="*/ 1002608 w 1773845"/>
                <a:gd name="connsiteY1" fmla="*/ 15706 h 94236"/>
                <a:gd name="connsiteX2" fmla="*/ 983327 w 1773845"/>
                <a:gd name="connsiteY2" fmla="*/ 31412 h 94236"/>
                <a:gd name="connsiteX3" fmla="*/ 790518 w 1773845"/>
                <a:gd name="connsiteY3" fmla="*/ 31412 h 94236"/>
                <a:gd name="connsiteX4" fmla="*/ 771237 w 1773845"/>
                <a:gd name="connsiteY4" fmla="*/ 15706 h 94236"/>
                <a:gd name="connsiteX5" fmla="*/ 771237 w 1773845"/>
                <a:gd name="connsiteY5" fmla="*/ 0 h 94236"/>
                <a:gd name="connsiteX6" fmla="*/ 0 w 1773845"/>
                <a:gd name="connsiteY6" fmla="*/ 0 h 94236"/>
                <a:gd name="connsiteX7" fmla="*/ 0 w 1773845"/>
                <a:gd name="connsiteY7" fmla="*/ 31412 h 94236"/>
                <a:gd name="connsiteX8" fmla="*/ 77124 w 1773845"/>
                <a:gd name="connsiteY8" fmla="*/ 94237 h 94236"/>
                <a:gd name="connsiteX9" fmla="*/ 1696722 w 1773845"/>
                <a:gd name="connsiteY9" fmla="*/ 94237 h 94236"/>
                <a:gd name="connsiteX10" fmla="*/ 1773845 w 1773845"/>
                <a:gd name="connsiteY10" fmla="*/ 31412 h 94236"/>
                <a:gd name="connsiteX11" fmla="*/ 1773845 w 1773845"/>
                <a:gd name="connsiteY11" fmla="*/ 0 h 94236"/>
                <a:gd name="connsiteX12" fmla="*/ 1002608 w 1773845"/>
                <a:gd name="connsiteY12" fmla="*/ 0 h 9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3845" h="94236">
                  <a:moveTo>
                    <a:pt x="1002608" y="0"/>
                  </a:moveTo>
                  <a:lnTo>
                    <a:pt x="1002608" y="15706"/>
                  </a:lnTo>
                  <a:cubicBezTo>
                    <a:pt x="1002608" y="25130"/>
                    <a:pt x="994896" y="31412"/>
                    <a:pt x="983327" y="31412"/>
                  </a:cubicBezTo>
                  <a:lnTo>
                    <a:pt x="790518" y="31412"/>
                  </a:lnTo>
                  <a:cubicBezTo>
                    <a:pt x="778950" y="31412"/>
                    <a:pt x="771237" y="25130"/>
                    <a:pt x="771237" y="15706"/>
                  </a:cubicBezTo>
                  <a:lnTo>
                    <a:pt x="771237" y="0"/>
                  </a:lnTo>
                  <a:lnTo>
                    <a:pt x="0" y="0"/>
                  </a:lnTo>
                  <a:lnTo>
                    <a:pt x="0" y="31412"/>
                  </a:lnTo>
                  <a:cubicBezTo>
                    <a:pt x="0" y="65966"/>
                    <a:pt x="34706" y="94237"/>
                    <a:pt x="77124" y="94237"/>
                  </a:cubicBezTo>
                  <a:lnTo>
                    <a:pt x="1696722" y="94237"/>
                  </a:lnTo>
                  <a:cubicBezTo>
                    <a:pt x="1739140" y="94237"/>
                    <a:pt x="1773845" y="65966"/>
                    <a:pt x="1773845" y="31412"/>
                  </a:cubicBezTo>
                  <a:lnTo>
                    <a:pt x="1773845" y="0"/>
                  </a:lnTo>
                  <a:lnTo>
                    <a:pt x="1002608" y="0"/>
                  </a:lnTo>
                  <a:close/>
                </a:path>
              </a:pathLst>
            </a:custGeom>
            <a:solidFill>
              <a:srgbClr val="000000"/>
            </a:solidFill>
            <a:ln w="19248" cap="flat">
              <a:noFill/>
              <a:prstDash val="solid"/>
              <a:miter/>
            </a:ln>
          </p:spPr>
          <p:txBody>
            <a:bodyPr rtlCol="0" anchor="ctr"/>
            <a:lstStyle/>
            <a:p>
              <a:endParaRPr lang="fi-FI"/>
            </a:p>
          </p:txBody>
        </p:sp>
      </p:grpSp>
      <p:pic>
        <p:nvPicPr>
          <p:cNvPr id="19" name="Kuva 18" descr="Avoin kirja">
            <a:extLst>
              <a:ext uri="{FF2B5EF4-FFF2-40B4-BE49-F238E27FC236}">
                <a16:creationId xmlns:a16="http://schemas.microsoft.com/office/drawing/2014/main" id="{B69595A9-86A3-47B3-8D36-2B1F7EDFADA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3910" y="632634"/>
            <a:ext cx="703223" cy="703223"/>
          </a:xfrm>
          <a:prstGeom prst="rect">
            <a:avLst/>
          </a:prstGeom>
        </p:spPr>
      </p:pic>
    </p:spTree>
    <p:extLst>
      <p:ext uri="{BB962C8B-B14F-4D97-AF65-F5344CB8AC3E}">
        <p14:creationId xmlns:p14="http://schemas.microsoft.com/office/powerpoint/2010/main" val="400600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161" y="0"/>
            <a:ext cx="838711" cy="6858000"/>
          </a:xfrm>
          <a:prstGeom prst="rect">
            <a:avLst/>
          </a:prstGeom>
          <a:solidFill>
            <a:schemeClr val="accent2">
              <a:alpha val="3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btitle 5">
            <a:extLst>
              <a:ext uri="{FF2B5EF4-FFF2-40B4-BE49-F238E27FC236}">
                <a16:creationId xmlns:a16="http://schemas.microsoft.com/office/drawing/2014/main" id="{124704E1-341B-4C11-AF9E-0B66D69F85C2}"/>
              </a:ext>
            </a:extLst>
          </p:cNvPr>
          <p:cNvSpPr txBox="1">
            <a:spLocks/>
          </p:cNvSpPr>
          <p:nvPr/>
        </p:nvSpPr>
        <p:spPr>
          <a:xfrm>
            <a:off x="1259872" y="322164"/>
            <a:ext cx="11352557" cy="8362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3600" dirty="0">
                <a:solidFill>
                  <a:schemeClr val="accent2"/>
                </a:solidFill>
                <a:latin typeface="Arial Nova Light" panose="020B0304020202020204" pitchFamily="34" charset="0"/>
              </a:rPr>
              <a:t>PROJEKTIN TAVOITTEET</a:t>
            </a:r>
          </a:p>
        </p:txBody>
      </p:sp>
      <p:sp>
        <p:nvSpPr>
          <p:cNvPr id="7" name="Tekstiruutu 6">
            <a:extLst>
              <a:ext uri="{FF2B5EF4-FFF2-40B4-BE49-F238E27FC236}">
                <a16:creationId xmlns:a16="http://schemas.microsoft.com/office/drawing/2014/main" id="{15796B2F-1604-4752-A397-22F2940D62D7}"/>
              </a:ext>
            </a:extLst>
          </p:cNvPr>
          <p:cNvSpPr txBox="1"/>
          <p:nvPr/>
        </p:nvSpPr>
        <p:spPr>
          <a:xfrm>
            <a:off x="1390500" y="3788365"/>
            <a:ext cx="10510967" cy="2616101"/>
          </a:xfrm>
          <a:prstGeom prst="rect">
            <a:avLst/>
          </a:prstGeom>
          <a:noFill/>
        </p:spPr>
        <p:txBody>
          <a:bodyPr wrap="square" rtlCol="0">
            <a:spAutoFit/>
          </a:bodyPr>
          <a:lstStyle/>
          <a:p>
            <a:pPr>
              <a:spcAft>
                <a:spcPts val="600"/>
              </a:spcAft>
            </a:pPr>
            <a:r>
              <a:rPr lang="fi-FI" sz="2400" dirty="0">
                <a:solidFill>
                  <a:schemeClr val="accent2"/>
                </a:solidFill>
                <a:latin typeface="Arial Nova Light" panose="020B0304020202020204" pitchFamily="34" charset="0"/>
              </a:rPr>
              <a:t>MAPATHONIN TAVOITTEET</a:t>
            </a:r>
            <a:endParaRPr lang="fi-FI" sz="2400" dirty="0"/>
          </a:p>
          <a:p>
            <a:pPr marL="800100" lvl="1" indent="-342900">
              <a:spcAft>
                <a:spcPts val="600"/>
              </a:spcAft>
              <a:buFont typeface="Arial" panose="020B0604020202020204" pitchFamily="34" charset="0"/>
              <a:buChar char="•"/>
            </a:pPr>
            <a:r>
              <a:rPr lang="fi-FI" sz="2400" dirty="0">
                <a:latin typeface="Arial Nova Light" panose="020B0304020202020204" pitchFamily="34" charset="0"/>
              </a:rPr>
              <a:t>Avoimen paikkatiedon luominen</a:t>
            </a:r>
          </a:p>
          <a:p>
            <a:pPr marL="800100" lvl="1" indent="-342900">
              <a:spcAft>
                <a:spcPts val="600"/>
              </a:spcAft>
              <a:buFont typeface="Arial" panose="020B0604020202020204" pitchFamily="34" charset="0"/>
              <a:buChar char="•"/>
            </a:pPr>
            <a:r>
              <a:rPr lang="fi-FI" sz="2400" dirty="0">
                <a:latin typeface="Arial Nova Light" panose="020B0304020202020204" pitchFamily="34" charset="0"/>
              </a:rPr>
              <a:t>Digitaalisten taitojen kehitys</a:t>
            </a:r>
          </a:p>
          <a:p>
            <a:pPr marL="800100" lvl="1" indent="-342900">
              <a:spcAft>
                <a:spcPts val="600"/>
              </a:spcAft>
              <a:buFont typeface="Arial" panose="020B0604020202020204" pitchFamily="34" charset="0"/>
              <a:buChar char="•"/>
            </a:pPr>
            <a:r>
              <a:rPr lang="fi-FI" sz="2400" dirty="0">
                <a:latin typeface="Arial Nova Light" panose="020B0304020202020204" pitchFamily="34" charset="0"/>
              </a:rPr>
              <a:t>Tutustuminen karttapalveluihin </a:t>
            </a:r>
          </a:p>
          <a:p>
            <a:pPr marL="800100" lvl="1" indent="-342900">
              <a:spcAft>
                <a:spcPts val="600"/>
              </a:spcAft>
              <a:buFont typeface="Arial" panose="020B0604020202020204" pitchFamily="34" charset="0"/>
              <a:buChar char="•"/>
            </a:pPr>
            <a:r>
              <a:rPr lang="fi-FI" sz="2400" dirty="0">
                <a:latin typeface="Arial Nova Light" panose="020B0304020202020204" pitchFamily="34" charset="0"/>
              </a:rPr>
              <a:t>Kestävän kehityksen edistys tukemalla humanitaarista apua ja kehitysyhteistyötä</a:t>
            </a:r>
          </a:p>
        </p:txBody>
      </p:sp>
      <p:sp>
        <p:nvSpPr>
          <p:cNvPr id="5" name="Tekstiruutu 4">
            <a:extLst>
              <a:ext uri="{FF2B5EF4-FFF2-40B4-BE49-F238E27FC236}">
                <a16:creationId xmlns:a16="http://schemas.microsoft.com/office/drawing/2014/main" id="{83670B58-2699-4310-B672-432330328533}"/>
              </a:ext>
            </a:extLst>
          </p:cNvPr>
          <p:cNvSpPr txBox="1"/>
          <p:nvPr/>
        </p:nvSpPr>
        <p:spPr>
          <a:xfrm>
            <a:off x="1390500" y="934372"/>
            <a:ext cx="10510967" cy="2693045"/>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fi-FI" sz="2400" dirty="0">
                <a:latin typeface="Arial Nova Light" panose="020B0304020202020204" pitchFamily="34" charset="0"/>
              </a:rPr>
              <a:t>Yhteistyön lisääminen yliopistojen ja lukioiden välillä</a:t>
            </a:r>
          </a:p>
          <a:p>
            <a:pPr marL="342900" indent="-342900">
              <a:spcAft>
                <a:spcPts val="600"/>
              </a:spcAft>
              <a:buFont typeface="Arial" panose="020B0604020202020204" pitchFamily="34" charset="0"/>
              <a:buChar char="•"/>
            </a:pPr>
            <a:r>
              <a:rPr lang="fi-FI" sz="2400" dirty="0">
                <a:latin typeface="Arial Nova Light" panose="020B0304020202020204" pitchFamily="34" charset="0"/>
              </a:rPr>
              <a:t>Monipuolinen oppimiskokemus</a:t>
            </a:r>
          </a:p>
          <a:p>
            <a:pPr marL="342900" indent="-342900">
              <a:spcAft>
                <a:spcPts val="600"/>
              </a:spcAft>
              <a:buFont typeface="Arial" panose="020B0604020202020204" pitchFamily="34" charset="0"/>
              <a:buChar char="•"/>
            </a:pPr>
            <a:r>
              <a:rPr lang="fi-FI" sz="2400" dirty="0">
                <a:latin typeface="Arial Nova Light" panose="020B0304020202020204" pitchFamily="34" charset="0"/>
              </a:rPr>
              <a:t>Humanitaarisen avun antaminen ja tietouden levittäminen</a:t>
            </a:r>
          </a:p>
          <a:p>
            <a:pPr marL="342900" indent="-342900">
              <a:spcAft>
                <a:spcPts val="600"/>
              </a:spcAft>
              <a:buFont typeface="Arial" panose="020B0604020202020204" pitchFamily="34" charset="0"/>
              <a:buChar char="•"/>
            </a:pPr>
            <a:r>
              <a:rPr lang="fi-FI" sz="2400" dirty="0">
                <a:latin typeface="Arial Nova Light" panose="020B0304020202020204" pitchFamily="34" charset="0"/>
              </a:rPr>
              <a:t>Maantieteen koulutusalan markkinointi</a:t>
            </a:r>
          </a:p>
          <a:p>
            <a:pPr marL="342900" indent="-342900">
              <a:spcAft>
                <a:spcPts val="600"/>
              </a:spcAft>
              <a:buFont typeface="Arial" panose="020B0604020202020204" pitchFamily="34" charset="0"/>
              <a:buChar char="•"/>
            </a:pPr>
            <a:r>
              <a:rPr lang="fi-FI" sz="2400" dirty="0">
                <a:latin typeface="Arial Nova Light" panose="020B0304020202020204" pitchFamily="34" charset="0"/>
              </a:rPr>
              <a:t>Verkostoituminen ja uusien asiantuntija/työelämätaitojen oppiminen</a:t>
            </a:r>
          </a:p>
          <a:p>
            <a:pPr marL="342900" indent="-342900">
              <a:spcAft>
                <a:spcPts val="600"/>
              </a:spcAft>
              <a:buFont typeface="Arial" panose="020B0604020202020204" pitchFamily="34" charset="0"/>
              <a:buChar char="•"/>
            </a:pPr>
            <a:r>
              <a:rPr lang="fi-FI" sz="2400" dirty="0">
                <a:latin typeface="Arial Nova Light" panose="020B0304020202020204" pitchFamily="34" charset="0"/>
              </a:rPr>
              <a:t>Lukion kurssisisältöjen syventäminen</a:t>
            </a:r>
          </a:p>
        </p:txBody>
      </p:sp>
    </p:spTree>
    <p:extLst>
      <p:ext uri="{BB962C8B-B14F-4D97-AF65-F5344CB8AC3E}">
        <p14:creationId xmlns:p14="http://schemas.microsoft.com/office/powerpoint/2010/main" val="762608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161" y="0"/>
            <a:ext cx="838711" cy="6858000"/>
          </a:xfrm>
          <a:prstGeom prst="rect">
            <a:avLst/>
          </a:prstGeom>
          <a:solidFill>
            <a:schemeClr val="accent2">
              <a:alpha val="380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Subtitle 5">
            <a:extLst>
              <a:ext uri="{FF2B5EF4-FFF2-40B4-BE49-F238E27FC236}">
                <a16:creationId xmlns:a16="http://schemas.microsoft.com/office/drawing/2014/main" id="{124704E1-341B-4C11-AF9E-0B66D69F85C2}"/>
              </a:ext>
            </a:extLst>
          </p:cNvPr>
          <p:cNvSpPr txBox="1">
            <a:spLocks/>
          </p:cNvSpPr>
          <p:nvPr/>
        </p:nvSpPr>
        <p:spPr>
          <a:xfrm>
            <a:off x="1259872" y="322164"/>
            <a:ext cx="11352557" cy="8362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3600" dirty="0">
                <a:solidFill>
                  <a:schemeClr val="accent2"/>
                </a:solidFill>
                <a:latin typeface="Arial Nova Light" panose="020B0304020202020204" pitchFamily="34" charset="0"/>
              </a:rPr>
              <a:t>MAPATHON INFO</a:t>
            </a:r>
          </a:p>
        </p:txBody>
      </p:sp>
      <p:sp>
        <p:nvSpPr>
          <p:cNvPr id="5" name="Tekstiruutu 4">
            <a:extLst>
              <a:ext uri="{FF2B5EF4-FFF2-40B4-BE49-F238E27FC236}">
                <a16:creationId xmlns:a16="http://schemas.microsoft.com/office/drawing/2014/main" id="{83670B58-2699-4310-B672-432330328533}"/>
              </a:ext>
            </a:extLst>
          </p:cNvPr>
          <p:cNvSpPr txBox="1"/>
          <p:nvPr/>
        </p:nvSpPr>
        <p:spPr>
          <a:xfrm>
            <a:off x="1031272" y="598845"/>
            <a:ext cx="10510967" cy="6971139"/>
          </a:xfrm>
          <a:prstGeom prst="rect">
            <a:avLst/>
          </a:prstGeom>
          <a:noFill/>
        </p:spPr>
        <p:txBody>
          <a:bodyPr wrap="square" rtlCol="0">
            <a:spAutoFit/>
          </a:bodyPr>
          <a:lstStyle/>
          <a:p>
            <a:pPr>
              <a:spcAft>
                <a:spcPts val="600"/>
              </a:spcAft>
            </a:pPr>
            <a:endParaRPr lang="fi-FI" sz="2400" dirty="0">
              <a:solidFill>
                <a:schemeClr val="accent2"/>
              </a:solidFill>
              <a:latin typeface="Arial Nova Light" panose="020B0304020202020204" pitchFamily="34" charset="0"/>
            </a:endParaRPr>
          </a:p>
          <a:p>
            <a:pPr marL="285750" indent="-285750">
              <a:buFont typeface="Arial" panose="020B0604020202020204" pitchFamily="34" charset="0"/>
              <a:buChar char="•"/>
            </a:pPr>
            <a:r>
              <a:rPr lang="fi-FI" sz="1600" dirty="0"/>
              <a:t>Avoimen datan ja avoimien ratkaisujen peräänkuulutus ei ole ainoastaan läsnä humanitäärisessä avussa, vaan se tuntuu olevan yhä kuumempi puheenaihe vähän joka yhteydessä. Kaupalliset toimijat luovat yritystoimintaansa </a:t>
            </a:r>
            <a:r>
              <a:rPr lang="fi-FI" sz="1600" dirty="0" err="1"/>
              <a:t>esim</a:t>
            </a:r>
            <a:r>
              <a:rPr lang="fi-FI" sz="1600" dirty="0"/>
              <a:t> avoimesti saatavilla olevien satelliittituotteiden varaan. Julkishallinto siirtyy joustaviin avoimen lähdekoodin sovellusratkaisuihin. Nytkin on juuri alkamassa hackathon täällä turussa jossa kattoteemana on avoimen datan hyödyntäminen ja ratkaisujen kehittäminen sen ympärille. Näiden vahvuutena on juurikin joustavuus, nopea kehittäminen, avoin saatavuus, yhdisteltävyys ja edulliset kustannukset. Teistäkin varmasti moni on tulevaisuudessa työskentelemässä avointen ratkaisujen parissa.</a:t>
            </a:r>
          </a:p>
          <a:p>
            <a:endParaRPr lang="fi-FI" sz="1600" dirty="0"/>
          </a:p>
          <a:p>
            <a:pPr marL="285750" indent="-285750">
              <a:buFont typeface="Arial" panose="020B0604020202020204" pitchFamily="34" charset="0"/>
              <a:buChar char="•"/>
            </a:pPr>
            <a:r>
              <a:rPr lang="fi-FI" sz="1600" dirty="0"/>
              <a:t>Eli, </a:t>
            </a:r>
            <a:r>
              <a:rPr lang="fi-FI" sz="1600" dirty="0" err="1"/>
              <a:t>mapathoneilla</a:t>
            </a:r>
            <a:r>
              <a:rPr lang="fi-FI" sz="1600" dirty="0"/>
              <a:t> voimme vastata näiden tyhjien alueiden tarpeeseen ja lisätä ne maailmankartalle. Me jäljennetään satelliitti- tai ilmakuvista rakennuksia ja teitä geometriaksi, joka tallennetaan </a:t>
            </a:r>
            <a:r>
              <a:rPr lang="fi-FI" sz="1600" dirty="0" err="1"/>
              <a:t>OSMn</a:t>
            </a:r>
            <a:r>
              <a:rPr lang="fi-FI" sz="1600" dirty="0"/>
              <a:t> tietokantaan. Paikalliset lisää yksityiskohdat ja validoi kartoitukset. Sitten eri avustusjärjestöt voivat käyttää päivitettyä </a:t>
            </a:r>
            <a:r>
              <a:rPr lang="fi-FI" sz="1600" dirty="0" err="1"/>
              <a:t>OSMää</a:t>
            </a:r>
            <a:r>
              <a:rPr lang="fi-FI" sz="1600" dirty="0"/>
              <a:t> sellaisenaan tai ladata aineistot itselleen ja analysoida niitä tai yhdistellä muihin aineistoihin, kuten </a:t>
            </a:r>
            <a:r>
              <a:rPr lang="fi-FI" sz="1600" dirty="0" err="1"/>
              <a:t>esim</a:t>
            </a:r>
            <a:r>
              <a:rPr lang="fi-FI" sz="1600" dirty="0"/>
              <a:t> tulvaveden syvyyteen ja laajuuteen tai paikallisyhteisöt voi käyttää tietoja päätöksenteossa ja kasvavan kaupungin infran suunnittelussa.</a:t>
            </a:r>
          </a:p>
          <a:p>
            <a:endParaRPr lang="fi-FI" sz="1600" dirty="0"/>
          </a:p>
          <a:p>
            <a:pPr marL="285750" indent="-285750">
              <a:buFont typeface="Arial" panose="020B0604020202020204" pitchFamily="34" charset="0"/>
              <a:buChar char="•"/>
            </a:pPr>
            <a:r>
              <a:rPr lang="fi-FI" sz="1600" dirty="0" err="1"/>
              <a:t>Mapathon</a:t>
            </a:r>
            <a:r>
              <a:rPr lang="fi-FI" sz="1600" dirty="0"/>
              <a:t> on kartoitustapahtuma, jossa joukkoistetusti luodaan paikkatietoaineistoa, eli ts. laitetaan maailmaa kartalle. </a:t>
            </a:r>
            <a:r>
              <a:rPr lang="fi-FI" sz="1600" dirty="0" err="1"/>
              <a:t>Mapathoneja</a:t>
            </a:r>
            <a:r>
              <a:rPr lang="fi-FI" sz="1600" dirty="0"/>
              <a:t> on monenlaisia ja tällä kertaa keskitymme humanitäärisiin </a:t>
            </a:r>
            <a:r>
              <a:rPr lang="fi-FI" sz="1600" dirty="0" err="1"/>
              <a:t>mapathoneihin</a:t>
            </a:r>
            <a:r>
              <a:rPr lang="fi-FI" sz="1600" dirty="0"/>
              <a:t>. Humanitäärisissä </a:t>
            </a:r>
            <a:r>
              <a:rPr lang="fi-FI" sz="1600" dirty="0" err="1"/>
              <a:t>mapathoneissa</a:t>
            </a:r>
            <a:r>
              <a:rPr lang="fi-FI" sz="1600" dirty="0"/>
              <a:t> tehdään karttoja vapaaehtoisjärjestöjen käyttöön jotka toimivat kriisi- ja konfliktialueilla ympäri </a:t>
            </a:r>
            <a:r>
              <a:rPr lang="fi-FI" sz="1600" dirty="0" err="1"/>
              <a:t>maaiilmaa</a:t>
            </a:r>
            <a:r>
              <a:rPr lang="fi-FI" sz="1600" dirty="0"/>
              <a:t>. Esimerkiksi akuuttien luonnonkatastrofien aikana avustusjärjestöt tarvitsevat tietoa siitä, missä on tiestöä ja missä kyliä tai rakennuksia, jotta avun vieminen perille on ylipäätään mahdollista.</a:t>
            </a:r>
          </a:p>
          <a:p>
            <a:pPr>
              <a:spcAft>
                <a:spcPts val="600"/>
              </a:spcAft>
            </a:pPr>
            <a:endParaRPr lang="fi-FI" sz="2400" dirty="0">
              <a:solidFill>
                <a:schemeClr val="accent2"/>
              </a:solidFill>
              <a:latin typeface="Arial Nova Light" panose="020B0304020202020204" pitchFamily="34" charset="0"/>
            </a:endParaRPr>
          </a:p>
          <a:p>
            <a:pPr>
              <a:spcAft>
                <a:spcPts val="600"/>
              </a:spcAft>
            </a:pPr>
            <a:endParaRPr lang="fi-FI" sz="2400" dirty="0">
              <a:solidFill>
                <a:schemeClr val="accent2"/>
              </a:solidFill>
              <a:latin typeface="Arial Nova Light" panose="020B0304020202020204" pitchFamily="34" charset="0"/>
            </a:endParaRPr>
          </a:p>
          <a:p>
            <a:pPr>
              <a:spcAft>
                <a:spcPts val="600"/>
              </a:spcAft>
            </a:pPr>
            <a:endParaRPr lang="fi-FI" sz="2400" dirty="0"/>
          </a:p>
        </p:txBody>
      </p:sp>
    </p:spTree>
    <p:extLst>
      <p:ext uri="{BB962C8B-B14F-4D97-AF65-F5344CB8AC3E}">
        <p14:creationId xmlns:p14="http://schemas.microsoft.com/office/powerpoint/2010/main" val="3909454547"/>
      </p:ext>
    </p:extLst>
  </p:cSld>
  <p:clrMapOvr>
    <a:masterClrMapping/>
  </p:clrMapOvr>
</p:sld>
</file>

<file path=ppt/theme/theme1.xml><?xml version="1.0" encoding="utf-8"?>
<a:theme xmlns:a="http://schemas.openxmlformats.org/drawingml/2006/main" name="Office Theme">
  <a:themeElements>
    <a:clrScheme name="UTU-2018">
      <a:dk1>
        <a:sysClr val="windowText" lastClr="000000"/>
      </a:dk1>
      <a:lt1>
        <a:sysClr val="window" lastClr="FFFFFF"/>
      </a:lt1>
      <a:dk2>
        <a:srgbClr val="000000"/>
      </a:dk2>
      <a:lt2>
        <a:srgbClr val="FFFFFF"/>
      </a:lt2>
      <a:accent1>
        <a:srgbClr val="78C8D2"/>
      </a:accent1>
      <a:accent2>
        <a:srgbClr val="9063CD"/>
      </a:accent2>
      <a:accent3>
        <a:srgbClr val="ADCB00"/>
      </a:accent3>
      <a:accent4>
        <a:srgbClr val="F8485E"/>
      </a:accent4>
      <a:accent5>
        <a:srgbClr val="868686"/>
      </a:accent5>
      <a:accent6>
        <a:srgbClr val="D9D9D9"/>
      </a:accent6>
      <a:hlink>
        <a:srgbClr val="9063CD"/>
      </a:hlink>
      <a:folHlink>
        <a:srgbClr val="9063C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A89626F3492414497B9B277FDAA64D9" ma:contentTypeVersion="5" ma:contentTypeDescription="Luo uusi asiakirja." ma:contentTypeScope="" ma:versionID="3a2a2fda2e7d6b48bdce73dcc8c0a459">
  <xsd:schema xmlns:xsd="http://www.w3.org/2001/XMLSchema" xmlns:xs="http://www.w3.org/2001/XMLSchema" xmlns:p="http://schemas.microsoft.com/office/2006/metadata/properties" xmlns:ns2="1dd00c9f-2110-4cae-97e1-a617672a936c" targetNamespace="http://schemas.microsoft.com/office/2006/metadata/properties" ma:root="true" ma:fieldsID="736b1eb78ec8687b47c12e4106e5cf25" ns2:_="">
    <xsd:import namespace="1dd00c9f-2110-4cae-97e1-a617672a93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d00c9f-2110-4cae-97e1-a617672a93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392210-FD3A-4092-9312-1BC31766847F}">
  <ds:schemaRefs>
    <ds:schemaRef ds:uri="http://schemas.microsoft.com/sharepoint/v3/contenttype/forms"/>
  </ds:schemaRefs>
</ds:datastoreItem>
</file>

<file path=customXml/itemProps2.xml><?xml version="1.0" encoding="utf-8"?>
<ds:datastoreItem xmlns:ds="http://schemas.openxmlformats.org/officeDocument/2006/customXml" ds:itemID="{2F7DAD85-BF28-4DBB-A52C-1A57051E499F}"/>
</file>

<file path=customXml/itemProps3.xml><?xml version="1.0" encoding="utf-8"?>
<ds:datastoreItem xmlns:ds="http://schemas.openxmlformats.org/officeDocument/2006/customXml" ds:itemID="{5D13C5F1-51E8-41B6-A406-0B97EA96D19D}">
  <ds:schemaRefs>
    <ds:schemaRef ds:uri="http://purl.org/dc/terms/"/>
    <ds:schemaRef ds:uri="http://schemas.microsoft.com/office/2006/documentManagement/types"/>
    <ds:schemaRef ds:uri="http://purl.org/dc/elements/1.1/"/>
    <ds:schemaRef ds:uri="http://schemas.openxmlformats.org/package/2006/metadata/core-properties"/>
    <ds:schemaRef ds:uri="http://schemas.microsoft.com/sharepoint/v3"/>
    <ds:schemaRef ds:uri="http://www.w3.org/XML/1998/namespace"/>
    <ds:schemaRef ds:uri="http://schemas.microsoft.com/office/infopath/2007/PartnerControls"/>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928</TotalTime>
  <Words>961</Words>
  <Application>Microsoft Office PowerPoint</Application>
  <PresentationFormat>Laajakuva</PresentationFormat>
  <Paragraphs>140</Paragraphs>
  <Slides>11</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11</vt:i4>
      </vt:variant>
    </vt:vector>
  </HeadingPairs>
  <TitlesOfParts>
    <vt:vector size="17" baseType="lpstr">
      <vt:lpstr>Arial</vt:lpstr>
      <vt:lpstr>Arial Narrow</vt:lpstr>
      <vt:lpstr>Arial Nova Light</vt:lpstr>
      <vt:lpstr>Calibri</vt:lpstr>
      <vt:lpstr>Lucida Grande</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University of Turku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UTU PowerPoint-pohja 2018</dc:title>
  <dc:creator>Venla Aaltonen</dc:creator>
  <cp:lastModifiedBy>Kilpinen Jaana</cp:lastModifiedBy>
  <cp:revision>77</cp:revision>
  <dcterms:created xsi:type="dcterms:W3CDTF">2018-08-30T06:12:36Z</dcterms:created>
  <dcterms:modified xsi:type="dcterms:W3CDTF">2021-01-08T06:53:00Z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0x0101008A89626F3492414497B9B277FDAA64D9</vt:lpwstr>
  </property>
</Properties>
</file>