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6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ll.fi/vanhemmille/tukea-perheen-huoliin-ja-kriiseihin/kiusaaminen/#kiusaaminen-vs-valienselvittely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arha.fi/fi/palvelut/lasten-nuorten-ja-perheiden-palvelut/opiskeluhuollon-palvelu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err="1"/>
              <a:t>TuLa</a:t>
            </a:r>
            <a:r>
              <a:rPr lang="fi-FI" dirty="0"/>
              <a:t> –tiimi ja sen toiminta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erityisopettaja, kuraattori ja koulunuorisotyöntekijä</a:t>
            </a:r>
          </a:p>
        </p:txBody>
      </p:sp>
    </p:spTree>
    <p:extLst>
      <p:ext uri="{BB962C8B-B14F-4D97-AF65-F5344CB8AC3E}">
        <p14:creationId xmlns:p14="http://schemas.microsoft.com/office/powerpoint/2010/main" val="3193369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Koulukiusaamisen määritelmä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br>
              <a:rPr lang="fi-FI" u="sng" dirty="0">
                <a:hlinkClick r:id="rId2"/>
              </a:rPr>
            </a:br>
            <a:r>
              <a:rPr lang="fi-FI" i="1" dirty="0"/>
              <a:t>"Koulukiusaamisella tarkoitetaan sitä, että joku oppilas joutuu jatkuvasti kiusaamisen kohteeksi. Kiusaajia voi olla yksi tai useampia. Kiusaaminen voi olla esimerkiksi tönimistä, lyömistä, haukkumista ja pilkkaamista, seurasta pois sulkemista, ilkeitä puheita – mitä tahansa sellaista, jolla pyritään vahingoittamaan tai loukkaamaan toista. Kiusaaminen merkitsee usein uhrin eristämistä luokan, ryhmän tai virtuaaliryhmän sosiaalisesta kanssakäymisestä.</a:t>
            </a:r>
          </a:p>
          <a:p>
            <a:pPr marL="0" indent="0">
              <a:buNone/>
            </a:pPr>
            <a:endParaRPr lang="fi-FI" dirty="0"/>
          </a:p>
          <a:p>
            <a:pPr marL="0" indent="0" algn="just">
              <a:buNone/>
            </a:pPr>
            <a:r>
              <a:rPr lang="fi-FI" i="1" dirty="0"/>
              <a:t>”Kiusaamistilanne ei ole koskaan tasa-arvoisten ja yhtä voimakkaiden nahistelua, vaan kiusattu on alakynnessä ja puolustuskyvytön. Kiusaajalla on enemmän valtaa, hän on usein uhriaan fyysisesti vahvempi, isompi, vanhempi tai persoonaltaan räväkämpi." 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(Mannerheimin Lastensuojeluliitto)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69869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18712" y="678098"/>
            <a:ext cx="10571998" cy="970450"/>
          </a:xfrm>
        </p:spPr>
        <p:txBody>
          <a:bodyPr/>
          <a:lstStyle/>
          <a:p>
            <a:r>
              <a:rPr lang="fi-FI" dirty="0"/>
              <a:t>Mitä kiusaaminen on? (</a:t>
            </a:r>
            <a:r>
              <a:rPr lang="fi-FI" dirty="0" err="1"/>
              <a:t>KiVa</a:t>
            </a:r>
            <a:r>
              <a:rPr lang="fi-FI" dirty="0"/>
              <a:t> -koulu ohjelman määritelmä)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7749"/>
          </a:xfrm>
        </p:spPr>
        <p:txBody>
          <a:bodyPr>
            <a:normAutofit fontScale="92500" lnSpcReduction="20000"/>
          </a:bodyPr>
          <a:lstStyle/>
          <a:p>
            <a:endParaRPr lang="fi-FI" dirty="0"/>
          </a:p>
          <a:p>
            <a:pPr algn="just"/>
            <a:r>
              <a:rPr lang="fi-FI" dirty="0"/>
              <a:t>Aggressiivista käyttäytymistä/pahan mielen, harmin tai haitan aiheuttamista, joka on</a:t>
            </a:r>
          </a:p>
          <a:p>
            <a:pPr lvl="1" algn="just"/>
            <a:r>
              <a:rPr lang="fi-FI" sz="1800" dirty="0"/>
              <a:t>toistuvaa</a:t>
            </a:r>
          </a:p>
          <a:p>
            <a:pPr lvl="1" algn="just"/>
            <a:r>
              <a:rPr lang="fi-FI" sz="1800" dirty="0"/>
              <a:t>tahallista </a:t>
            </a:r>
          </a:p>
          <a:p>
            <a:pPr lvl="1" algn="just"/>
            <a:r>
              <a:rPr lang="fi-FI" sz="1800" dirty="0"/>
              <a:t>kohdistuu suhteellisen puolustuskyvyttömään lapseen </a:t>
            </a:r>
          </a:p>
          <a:p>
            <a:pPr marL="457200" lvl="1" indent="0" algn="just">
              <a:buNone/>
            </a:pPr>
            <a:endParaRPr lang="fi-FI" sz="1800" dirty="0"/>
          </a:p>
          <a:p>
            <a:pPr algn="just"/>
            <a:r>
              <a:rPr lang="fi-FI" dirty="0"/>
              <a:t>Kiusaamisessa </a:t>
            </a:r>
            <a:r>
              <a:rPr lang="fi-FI" b="1" u="sng" dirty="0"/>
              <a:t>ei</a:t>
            </a:r>
            <a:r>
              <a:rPr lang="fi-FI" dirty="0"/>
              <a:t> ole kysymys</a:t>
            </a:r>
          </a:p>
          <a:p>
            <a:pPr lvl="1" algn="just"/>
            <a:r>
              <a:rPr lang="fi-FI" sz="1800" dirty="0"/>
              <a:t>konfliktista</a:t>
            </a:r>
          </a:p>
          <a:p>
            <a:pPr lvl="1" algn="just"/>
            <a:r>
              <a:rPr lang="fi-FI" sz="1800" dirty="0"/>
              <a:t>riidasta</a:t>
            </a:r>
          </a:p>
          <a:p>
            <a:pPr lvl="1" algn="just"/>
            <a:r>
              <a:rPr lang="fi-FI" sz="1800" dirty="0"/>
              <a:t>tappelusta</a:t>
            </a:r>
          </a:p>
          <a:p>
            <a:pPr marL="457200" lvl="1" indent="0" algn="just">
              <a:buNone/>
            </a:pPr>
            <a:r>
              <a:rPr lang="fi-FI" sz="1800" dirty="0"/>
              <a:t> </a:t>
            </a:r>
          </a:p>
          <a:p>
            <a:pPr marL="0" indent="0" algn="just">
              <a:buNone/>
            </a:pPr>
            <a:r>
              <a:rPr lang="fi-FI" dirty="0"/>
              <a:t>… VAAN alistussuhteesta, vallan tai voiman väärinkäytöstä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52391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Mikä </a:t>
            </a:r>
            <a:r>
              <a:rPr lang="fi-FI" dirty="0" err="1"/>
              <a:t>TuLa</a:t>
            </a:r>
            <a:r>
              <a:rPr lang="fi-FI" dirty="0"/>
              <a:t>-tiimi on?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10000" y="2767233"/>
            <a:ext cx="10554574" cy="363651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i-FI" dirty="0" err="1"/>
              <a:t>TuLa</a:t>
            </a:r>
            <a:r>
              <a:rPr lang="fi-FI" dirty="0"/>
              <a:t> –tiimi toimii samalla periaatteella kuin </a:t>
            </a:r>
            <a:r>
              <a:rPr lang="fi-FI" dirty="0" err="1"/>
              <a:t>KiVa</a:t>
            </a:r>
            <a:r>
              <a:rPr lang="fi-FI" dirty="0"/>
              <a:t>-tiimi</a:t>
            </a:r>
          </a:p>
          <a:p>
            <a:pPr marL="0" indent="0">
              <a:buNone/>
            </a:pPr>
            <a:endParaRPr lang="fi-FI" dirty="0"/>
          </a:p>
          <a:p>
            <a:pPr algn="just"/>
            <a:r>
              <a:rPr lang="fi-FI" dirty="0"/>
              <a:t>Kiusaamisen vastainen ennaltaehkäisevä toiminta on perusta. </a:t>
            </a:r>
          </a:p>
          <a:p>
            <a:pPr lvl="0" algn="just"/>
            <a:r>
              <a:rPr lang="fi-FI" dirty="0"/>
              <a:t>luokkatunnit </a:t>
            </a:r>
          </a:p>
          <a:p>
            <a:pPr lvl="0" algn="just"/>
            <a:r>
              <a:rPr lang="fi-FI" dirty="0"/>
              <a:t>KOR </a:t>
            </a:r>
          </a:p>
          <a:p>
            <a:pPr lvl="0" algn="just"/>
            <a:r>
              <a:rPr lang="fi-FI" dirty="0"/>
              <a:t>kiusaamiskyselyt kuukausittain </a:t>
            </a:r>
          </a:p>
          <a:p>
            <a:pPr lvl="0" algn="just"/>
            <a:r>
              <a:rPr lang="fi-FI" dirty="0"/>
              <a:t>huomioliivit välituntivalvojilla</a:t>
            </a:r>
          </a:p>
          <a:p>
            <a:pPr lvl="0" algn="just"/>
            <a:r>
              <a:rPr lang="fi-FI" dirty="0"/>
              <a:t>Verso</a:t>
            </a:r>
          </a:p>
          <a:p>
            <a:pPr lvl="0" algn="just"/>
            <a:endParaRPr lang="fi-FI" dirty="0"/>
          </a:p>
          <a:p>
            <a:pPr marL="0" indent="0" algn="just">
              <a:buNone/>
            </a:pPr>
            <a:r>
              <a:rPr lang="fi-FI" dirty="0" err="1"/>
              <a:t>TuLa</a:t>
            </a:r>
            <a:r>
              <a:rPr lang="fi-FI" dirty="0"/>
              <a:t>-tiimin keskustelu on kohdennettu toimenpide, kun kiusaamista ilmenee. Yhteistyö kiusatuksi tulleen oppilaan luokanopettajan kanssa on tärkeää. </a:t>
            </a:r>
          </a:p>
          <a:p>
            <a:pPr marL="0" lvl="0" indent="0">
              <a:buNone/>
            </a:pP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38218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Miten </a:t>
            </a:r>
            <a:r>
              <a:rPr lang="fi-FI" dirty="0" err="1"/>
              <a:t>TuLa</a:t>
            </a:r>
            <a:r>
              <a:rPr lang="fi-FI" dirty="0"/>
              <a:t> toimii?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10000" y="2554796"/>
            <a:ext cx="10554574" cy="3636511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fi-FI" dirty="0" err="1"/>
              <a:t>TuLa</a:t>
            </a:r>
            <a:r>
              <a:rPr lang="fi-FI" dirty="0"/>
              <a:t>-tiimi kokoontuu kerran kuussa</a:t>
            </a:r>
          </a:p>
          <a:p>
            <a:pPr marL="0" lvl="0" indent="0" algn="just">
              <a:buNone/>
            </a:pPr>
            <a:endParaRPr lang="fi-FI" dirty="0"/>
          </a:p>
          <a:p>
            <a:pPr lvl="0" algn="just"/>
            <a:r>
              <a:rPr lang="fi-FI" dirty="0"/>
              <a:t>Kiusaamiskyselyt kuukausittain </a:t>
            </a:r>
            <a:r>
              <a:rPr lang="fi-FI" dirty="0">
                <a:sym typeface="Wingdings" panose="05000000000000000000" pitchFamily="2" charset="2"/>
              </a:rPr>
              <a:t></a:t>
            </a:r>
            <a:r>
              <a:rPr lang="fi-FI" dirty="0"/>
              <a:t> opettajan taustatyön merkitys seulonnassa. Laatu korvaa määrän! Luokanopettaja seuloo kyselyn tuloksista ne tapaukset, jotka täyttävät systemaattisen kiusaamisen kriteerit.</a:t>
            </a:r>
          </a:p>
          <a:p>
            <a:pPr marL="0" lvl="0" indent="0" algn="just">
              <a:buNone/>
            </a:pPr>
            <a:endParaRPr lang="fi-FI" dirty="0"/>
          </a:p>
          <a:p>
            <a:pPr lvl="0" algn="just"/>
            <a:r>
              <a:rPr lang="fi-FI" dirty="0"/>
              <a:t>Kiusaaminen voi tulla tiedoksi </a:t>
            </a:r>
            <a:r>
              <a:rPr lang="fi-FI" dirty="0" err="1"/>
              <a:t>TuLa:lle</a:t>
            </a:r>
            <a:r>
              <a:rPr lang="fi-FI" dirty="0"/>
              <a:t> myös huoltajan tai luokanopettajan aloitteesta. Myös tällöin luokanopettajan seulonta!  </a:t>
            </a:r>
          </a:p>
          <a:p>
            <a:pPr marL="0" lvl="0" indent="0" algn="just">
              <a:buNone/>
            </a:pPr>
            <a:endParaRPr lang="fi-FI" dirty="0"/>
          </a:p>
          <a:p>
            <a:pPr lvl="0" algn="just"/>
            <a:r>
              <a:rPr lang="fi-FI" dirty="0" err="1"/>
              <a:t>TuLa</a:t>
            </a:r>
            <a:r>
              <a:rPr lang="fi-FI" dirty="0"/>
              <a:t>-tiimin selvittelykeskustelut kiusaamistapauksen osallisten kanssa. Tuki kirjataan Wilmaan ja huoltajia tiedotetaan.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99547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Minkälaiset tapaukset otetaan </a:t>
            </a:r>
            <a:r>
              <a:rPr lang="fi-FI" dirty="0" err="1"/>
              <a:t>TuLa:n</a:t>
            </a:r>
            <a:r>
              <a:rPr lang="fi-FI" dirty="0"/>
              <a:t> käsittelyyn?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>
              <a:buFont typeface="Courier New" panose="02070309020205020404" pitchFamily="49" charset="0"/>
              <a:buChar char="o"/>
            </a:pPr>
            <a:r>
              <a:rPr lang="fi-FI" dirty="0"/>
              <a:t>Systemaattisen kiusaamisen tapaukset – henkinen tai fyysinen kiusaaminen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fi-FI" dirty="0"/>
          </a:p>
          <a:p>
            <a:pPr marL="285750" lvl="0" indent="-285750">
              <a:buFont typeface="Courier New" panose="02070309020205020404" pitchFamily="49" charset="0"/>
              <a:buChar char="o"/>
            </a:pPr>
            <a:r>
              <a:rPr lang="fi-FI" dirty="0"/>
              <a:t>Välituntiriidat </a:t>
            </a:r>
            <a:r>
              <a:rPr lang="fi-FI" dirty="0">
                <a:sym typeface="Wingdings" panose="05000000000000000000" pitchFamily="2" charset="2"/>
              </a:rPr>
              <a:t></a:t>
            </a:r>
            <a:r>
              <a:rPr lang="fi-FI" dirty="0"/>
              <a:t> Verso</a:t>
            </a:r>
          </a:p>
          <a:p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fi-FI" dirty="0"/>
              <a:t>Väkivaltatilanteet </a:t>
            </a:r>
            <a:r>
              <a:rPr lang="fi-FI" dirty="0">
                <a:sym typeface="Wingdings" panose="05000000000000000000" pitchFamily="2" charset="2"/>
              </a:rPr>
              <a:t></a:t>
            </a:r>
            <a:r>
              <a:rPr lang="fi-FI" dirty="0"/>
              <a:t> ensisijainen seuraus kasvatuskeskustelu tai jälki-istunto. Jos todetaan tarvetta jatkotoimenpiteille, toteutetaan MAR. Jos kasvatuskeskustelussa ilmenee, että taustalla on koulukiusaamista, toteutetaan </a:t>
            </a:r>
            <a:r>
              <a:rPr lang="fi-FI" dirty="0" err="1"/>
              <a:t>TuLa:n</a:t>
            </a:r>
            <a:r>
              <a:rPr lang="fi-FI" dirty="0"/>
              <a:t> interventio.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86979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TuLa:n</a:t>
            </a:r>
            <a:r>
              <a:rPr lang="fi-FI" dirty="0"/>
              <a:t> jatkotoimenpiteet</a:t>
            </a:r>
            <a:br>
              <a:rPr lang="fi-FI" dirty="0"/>
            </a:b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lvl="0"/>
            <a:r>
              <a:rPr lang="fi-FI" dirty="0" err="1"/>
              <a:t>TuLa</a:t>
            </a:r>
            <a:r>
              <a:rPr lang="fi-FI" dirty="0"/>
              <a:t>-tiimin selvittelyn jälkeen seuranta luokassa luokanopettajan toimesta. Luokanopettaja huomioi asian seuraavan kuukauden kiusaamiskyselyssä. Yhteistyö tarvittaessa </a:t>
            </a:r>
            <a:r>
              <a:rPr lang="fi-FI" dirty="0" err="1"/>
              <a:t>TuLa</a:t>
            </a:r>
            <a:r>
              <a:rPr lang="fi-FI" dirty="0"/>
              <a:t>-tiimin kanssa.</a:t>
            </a:r>
          </a:p>
          <a:p>
            <a:pPr lvl="0"/>
            <a:endParaRPr lang="fi-FI" dirty="0"/>
          </a:p>
          <a:p>
            <a:pPr lvl="0"/>
            <a:r>
              <a:rPr lang="fi-FI" dirty="0"/>
              <a:t>Tarvittaessa jatkotoimet, esim. rehtorin keskustelu, palaveri huoltajan kanssa, opiskeluhuollon konsultaatio ja mahdollinen yhteistyö.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80758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Milloin ensisijaisesti MAR eikä </a:t>
            </a:r>
            <a:r>
              <a:rPr lang="fi-FI" dirty="0" err="1"/>
              <a:t>TuLa</a:t>
            </a:r>
            <a:r>
              <a:rPr lang="fi-FI" dirty="0"/>
              <a:t>?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07822"/>
          </a:xfrm>
        </p:spPr>
        <p:txBody>
          <a:bodyPr>
            <a:normAutofit fontScale="92500" lnSpcReduction="20000"/>
          </a:bodyPr>
          <a:lstStyle/>
          <a:p>
            <a:r>
              <a:rPr lang="fi-FI" dirty="0"/>
              <a:t>Yksilökohtaisia oppilashuollon toimia tarvitaan, kun esiintyy huoli yksittäisestä oireilevasta oppilaasta.</a:t>
            </a:r>
          </a:p>
          <a:p>
            <a:pPr marL="0" lvl="0" indent="0">
              <a:buNone/>
            </a:pPr>
            <a:endParaRPr lang="fi-FI" i="1" dirty="0"/>
          </a:p>
          <a:p>
            <a:pPr lvl="0"/>
            <a:r>
              <a:rPr lang="fi-FI" i="1" dirty="0"/>
              <a:t>perustuu aina oppilaan tai tarvittaessa huoltajan yksilöityyn kirjalliseen suostumukseen</a:t>
            </a:r>
            <a:endParaRPr lang="fi-FI" dirty="0"/>
          </a:p>
          <a:p>
            <a:pPr lvl="0"/>
            <a:r>
              <a:rPr lang="fi-FI" i="1" dirty="0"/>
              <a:t>oppilaan/huoltajan suostumuksella ryhmään voivat kuulua terveydenhoitaja, kuraattori, psykologi, lääkäri, oppilaanohjaaja, opettaja, erityisopettaja tai muu siinä tilanteessa keskeinen henkilö</a:t>
            </a:r>
            <a:endParaRPr lang="fi-FI" dirty="0"/>
          </a:p>
          <a:p>
            <a:pPr lvl="0"/>
            <a:r>
              <a:rPr lang="fi-FI" i="1" dirty="0"/>
              <a:t>ryhmän jäsenillä on lisäksi oikeus pyytää neuvoa tarpeellisiksi katsomiltaan asiantuntijoilta</a:t>
            </a:r>
            <a:endParaRPr lang="fi-FI" dirty="0"/>
          </a:p>
          <a:p>
            <a:pPr lvl="0"/>
            <a:r>
              <a:rPr lang="fi-FI" i="1" dirty="0"/>
              <a:t>se henkilö, jolla huoli herää, kutsuu ryhmän kokoon, toimii puheenjohtajana ja hankkii oppilaan ja/tai huoltajan kirjallisen suostumuksen</a:t>
            </a:r>
            <a:endParaRPr lang="fi-FI" dirty="0"/>
          </a:p>
          <a:p>
            <a:pPr lvl="0"/>
            <a:r>
              <a:rPr lang="fi-FI" i="1" dirty="0"/>
              <a:t>ryhmän vastuuhenkilö vastaa, että asian käsittely kirjataan oppilaan yksilölliseen oppilashuoltokertomukseen, joka säilytetään lain vaatimalla tavalla</a:t>
            </a:r>
          </a:p>
          <a:p>
            <a:pPr marL="0" lvl="0" indent="0">
              <a:buNone/>
            </a:pPr>
            <a:endParaRPr lang="fi-FI" i="1" dirty="0"/>
          </a:p>
          <a:p>
            <a:pPr marL="0" lvl="0" indent="0">
              <a:buNone/>
            </a:pPr>
            <a:r>
              <a:rPr lang="fi-FI" dirty="0" err="1"/>
              <a:t>Varhan</a:t>
            </a:r>
            <a:r>
              <a:rPr lang="fi-FI" dirty="0"/>
              <a:t> opiskeluhuollon nettisivut: </a:t>
            </a:r>
            <a:br>
              <a:rPr lang="fi-FI" dirty="0"/>
            </a:br>
            <a:r>
              <a:rPr lang="fi-FI" dirty="0">
                <a:hlinkClick r:id="rId2"/>
              </a:rPr>
              <a:t>https://www.varha.fi/fi/palvelut/lasten-nuorten-ja-perheiden-palvelut/opiskeluhuollon-palvelut</a:t>
            </a:r>
            <a:endParaRPr lang="fi-FI" dirty="0"/>
          </a:p>
          <a:p>
            <a:pPr marL="0" lv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945469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ainaus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TM03457503[[fn=Lainaus]]</Template>
  <TotalTime>61</TotalTime>
  <Words>488</Words>
  <Application>Microsoft Office PowerPoint</Application>
  <PresentationFormat>Laajakuva</PresentationFormat>
  <Paragraphs>61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3" baseType="lpstr">
      <vt:lpstr>Century Gothic</vt:lpstr>
      <vt:lpstr>Courier New</vt:lpstr>
      <vt:lpstr>Wingdings</vt:lpstr>
      <vt:lpstr>Wingdings 2</vt:lpstr>
      <vt:lpstr>Lainaus</vt:lpstr>
      <vt:lpstr>TuLa –tiimi ja sen toiminta</vt:lpstr>
      <vt:lpstr>Koulukiusaamisen määritelmä</vt:lpstr>
      <vt:lpstr>Mitä kiusaaminen on? (KiVa -koulu ohjelman määritelmä)</vt:lpstr>
      <vt:lpstr>Mikä TuLa-tiimi on?</vt:lpstr>
      <vt:lpstr>Miten TuLa toimii?</vt:lpstr>
      <vt:lpstr>Minkälaiset tapaukset otetaan TuLa:n käsittelyyn?</vt:lpstr>
      <vt:lpstr>TuLa:n jatkotoimenpiteet </vt:lpstr>
      <vt:lpstr>Milloin ensisijaisesti MAR eikä TuLa?</vt:lpstr>
    </vt:vector>
  </TitlesOfParts>
  <Company>Turun kaupunki (Opetus x64)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TuLa -tiimi</dc:title>
  <dc:creator>Oona Sorsa</dc:creator>
  <cp:lastModifiedBy>Sini Mulari</cp:lastModifiedBy>
  <cp:revision>8</cp:revision>
  <dcterms:created xsi:type="dcterms:W3CDTF">2022-03-03T07:34:08Z</dcterms:created>
  <dcterms:modified xsi:type="dcterms:W3CDTF">2026-10-19T11:10:59Z</dcterms:modified>
</cp:coreProperties>
</file>