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76" r:id="rId5"/>
    <p:sldId id="398" r:id="rId6"/>
    <p:sldId id="372" r:id="rId7"/>
    <p:sldId id="373" r:id="rId8"/>
    <p:sldId id="390" r:id="rId9"/>
    <p:sldId id="374" r:id="rId10"/>
    <p:sldId id="396" r:id="rId11"/>
    <p:sldId id="384" r:id="rId12"/>
    <p:sldId id="392" r:id="rId13"/>
    <p:sldId id="391" r:id="rId14"/>
    <p:sldId id="393" r:id="rId15"/>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5B724-A3D8-D193-DF18-7835E0BF47F1}" name="Koski Kaisa" initials="KK" userId="S::kaisa.koski@turku.fi::4696ab37-5659-4dcf-9e1c-87fe7672ca3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2D9"/>
    <a:srgbClr val="FAC6CE"/>
    <a:srgbClr val="F6F6F4"/>
    <a:srgbClr val="EBEAE5"/>
    <a:srgbClr val="DDF3ED"/>
    <a:srgbClr val="3CA29A"/>
    <a:srgbClr val="BFE9DE"/>
    <a:srgbClr val="C7D7EB"/>
    <a:srgbClr val="BFE6F6"/>
    <a:srgbClr val="E9E8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B9296-2C43-4F65-AE95-5B3D90DF1FC6}" v="22" dt="2025-08-28T10:17:34.47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357" autoAdjust="0"/>
  </p:normalViewPr>
  <p:slideViewPr>
    <p:cSldViewPr snapToGrid="0" snapToObjects="1">
      <p:cViewPr varScale="1">
        <p:scale>
          <a:sx n="84" d="100"/>
          <a:sy n="84" d="100"/>
        </p:scale>
        <p:origin x="804" y="56"/>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738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htinen Krista" userId="e63c3f2c-43c7-4dd1-8cee-55ceb3dc342c" providerId="ADAL" clId="{72AB9296-2C43-4F65-AE95-5B3D90DF1FC6}"/>
    <pc:docChg chg="custSel addSld modSld">
      <pc:chgData name="Lahtinen Krista" userId="e63c3f2c-43c7-4dd1-8cee-55ceb3dc342c" providerId="ADAL" clId="{72AB9296-2C43-4F65-AE95-5B3D90DF1FC6}" dt="2025-08-28T10:17:34.478" v="486"/>
      <pc:docMkLst>
        <pc:docMk/>
      </pc:docMkLst>
      <pc:sldChg chg="modSp mod">
        <pc:chgData name="Lahtinen Krista" userId="e63c3f2c-43c7-4dd1-8cee-55ceb3dc342c" providerId="ADAL" clId="{72AB9296-2C43-4F65-AE95-5B3D90DF1FC6}" dt="2025-08-28T09:46:04.970" v="398" actId="20577"/>
        <pc:sldMkLst>
          <pc:docMk/>
          <pc:sldMk cId="3238024427" sldId="373"/>
        </pc:sldMkLst>
        <pc:spChg chg="mod">
          <ac:chgData name="Lahtinen Krista" userId="e63c3f2c-43c7-4dd1-8cee-55ceb3dc342c" providerId="ADAL" clId="{72AB9296-2C43-4F65-AE95-5B3D90DF1FC6}" dt="2025-08-28T09:46:04.970" v="398" actId="20577"/>
          <ac:spMkLst>
            <pc:docMk/>
            <pc:sldMk cId="3238024427" sldId="373"/>
            <ac:spMk id="2" creationId="{85F6CF39-4E4C-6DBF-4AB7-2CA8E99D1084}"/>
          </ac:spMkLst>
        </pc:spChg>
      </pc:sldChg>
      <pc:sldChg chg="modSp mod">
        <pc:chgData name="Lahtinen Krista" userId="e63c3f2c-43c7-4dd1-8cee-55ceb3dc342c" providerId="ADAL" clId="{72AB9296-2C43-4F65-AE95-5B3D90DF1FC6}" dt="2025-08-28T09:46:27.315" v="424" actId="20577"/>
        <pc:sldMkLst>
          <pc:docMk/>
          <pc:sldMk cId="2045274023" sldId="374"/>
        </pc:sldMkLst>
        <pc:spChg chg="mod">
          <ac:chgData name="Lahtinen Krista" userId="e63c3f2c-43c7-4dd1-8cee-55ceb3dc342c" providerId="ADAL" clId="{72AB9296-2C43-4F65-AE95-5B3D90DF1FC6}" dt="2025-08-28T09:46:27.315" v="424" actId="20577"/>
          <ac:spMkLst>
            <pc:docMk/>
            <pc:sldMk cId="2045274023" sldId="374"/>
            <ac:spMk id="2" creationId="{85F6CF39-4E4C-6DBF-4AB7-2CA8E99D1084}"/>
          </ac:spMkLst>
        </pc:spChg>
        <pc:spChg chg="mod">
          <ac:chgData name="Lahtinen Krista" userId="e63c3f2c-43c7-4dd1-8cee-55ceb3dc342c" providerId="ADAL" clId="{72AB9296-2C43-4F65-AE95-5B3D90DF1FC6}" dt="2025-08-28T09:20:52.414" v="16" actId="20577"/>
          <ac:spMkLst>
            <pc:docMk/>
            <pc:sldMk cId="2045274023" sldId="374"/>
            <ac:spMk id="5" creationId="{16CA7281-9061-C7AE-D583-CF28D0173193}"/>
          </ac:spMkLst>
        </pc:spChg>
      </pc:sldChg>
      <pc:sldChg chg="modSp mod">
        <pc:chgData name="Lahtinen Krista" userId="e63c3f2c-43c7-4dd1-8cee-55ceb3dc342c" providerId="ADAL" clId="{72AB9296-2C43-4F65-AE95-5B3D90DF1FC6}" dt="2025-08-28T09:45:16.471" v="318" actId="404"/>
        <pc:sldMkLst>
          <pc:docMk/>
          <pc:sldMk cId="1473551719" sldId="376"/>
        </pc:sldMkLst>
        <pc:spChg chg="mod">
          <ac:chgData name="Lahtinen Krista" userId="e63c3f2c-43c7-4dd1-8cee-55ceb3dc342c" providerId="ADAL" clId="{72AB9296-2C43-4F65-AE95-5B3D90DF1FC6}" dt="2025-08-28T09:45:16.471" v="318" actId="404"/>
          <ac:spMkLst>
            <pc:docMk/>
            <pc:sldMk cId="1473551719" sldId="376"/>
            <ac:spMk id="2" creationId="{CF505142-59C8-23B7-EB18-FB232C11BA28}"/>
          </ac:spMkLst>
        </pc:spChg>
      </pc:sldChg>
      <pc:sldChg chg="modSp mod">
        <pc:chgData name="Lahtinen Krista" userId="e63c3f2c-43c7-4dd1-8cee-55ceb3dc342c" providerId="ADAL" clId="{72AB9296-2C43-4F65-AE95-5B3D90DF1FC6}" dt="2025-08-28T09:20:32.340" v="8" actId="404"/>
        <pc:sldMkLst>
          <pc:docMk/>
          <pc:sldMk cId="1872285879" sldId="384"/>
        </pc:sldMkLst>
        <pc:spChg chg="mod">
          <ac:chgData name="Lahtinen Krista" userId="e63c3f2c-43c7-4dd1-8cee-55ceb3dc342c" providerId="ADAL" clId="{72AB9296-2C43-4F65-AE95-5B3D90DF1FC6}" dt="2025-08-28T09:20:32.340" v="8" actId="404"/>
          <ac:spMkLst>
            <pc:docMk/>
            <pc:sldMk cId="1872285879" sldId="384"/>
            <ac:spMk id="3" creationId="{D8E55180-4788-E80C-9C99-87AD6F895A87}"/>
          </ac:spMkLst>
        </pc:spChg>
      </pc:sldChg>
      <pc:sldChg chg="addSp modSp add mod">
        <pc:chgData name="Lahtinen Krista" userId="e63c3f2c-43c7-4dd1-8cee-55ceb3dc342c" providerId="ADAL" clId="{72AB9296-2C43-4F65-AE95-5B3D90DF1FC6}" dt="2025-08-28T09:28:21.460" v="188" actId="1076"/>
        <pc:sldMkLst>
          <pc:docMk/>
          <pc:sldMk cId="2980614644" sldId="390"/>
        </pc:sldMkLst>
        <pc:spChg chg="mod">
          <ac:chgData name="Lahtinen Krista" userId="e63c3f2c-43c7-4dd1-8cee-55ceb3dc342c" providerId="ADAL" clId="{72AB9296-2C43-4F65-AE95-5B3D90DF1FC6}" dt="2025-08-28T09:28:10.936" v="187" actId="14100"/>
          <ac:spMkLst>
            <pc:docMk/>
            <pc:sldMk cId="2980614644" sldId="390"/>
            <ac:spMk id="3" creationId="{09DE3697-0EAF-E0BF-E784-8814CAFD044B}"/>
          </ac:spMkLst>
        </pc:spChg>
        <pc:picChg chg="add mod">
          <ac:chgData name="Lahtinen Krista" userId="e63c3f2c-43c7-4dd1-8cee-55ceb3dc342c" providerId="ADAL" clId="{72AB9296-2C43-4F65-AE95-5B3D90DF1FC6}" dt="2025-08-28T09:27:37.781" v="180" actId="14100"/>
          <ac:picMkLst>
            <pc:docMk/>
            <pc:sldMk cId="2980614644" sldId="390"/>
            <ac:picMk id="1026" creationId="{D998ACC1-C00C-7B1D-65AD-002F694FC8DC}"/>
          </ac:picMkLst>
        </pc:picChg>
        <pc:picChg chg="add mod">
          <ac:chgData name="Lahtinen Krista" userId="e63c3f2c-43c7-4dd1-8cee-55ceb3dc342c" providerId="ADAL" clId="{72AB9296-2C43-4F65-AE95-5B3D90DF1FC6}" dt="2025-08-28T09:28:21.460" v="188" actId="1076"/>
          <ac:picMkLst>
            <pc:docMk/>
            <pc:sldMk cId="2980614644" sldId="390"/>
            <ac:picMk id="1028" creationId="{07679D27-7912-3236-49F5-231DF8396D14}"/>
          </ac:picMkLst>
        </pc:picChg>
      </pc:sldChg>
      <pc:sldChg chg="modSp mod">
        <pc:chgData name="Lahtinen Krista" userId="e63c3f2c-43c7-4dd1-8cee-55ceb3dc342c" providerId="ADAL" clId="{72AB9296-2C43-4F65-AE95-5B3D90DF1FC6}" dt="2025-08-28T09:20:12.377" v="5" actId="403"/>
        <pc:sldMkLst>
          <pc:docMk/>
          <pc:sldMk cId="639737467" sldId="391"/>
        </pc:sldMkLst>
        <pc:spChg chg="mod">
          <ac:chgData name="Lahtinen Krista" userId="e63c3f2c-43c7-4dd1-8cee-55ceb3dc342c" providerId="ADAL" clId="{72AB9296-2C43-4F65-AE95-5B3D90DF1FC6}" dt="2025-08-28T09:20:12.377" v="5" actId="403"/>
          <ac:spMkLst>
            <pc:docMk/>
            <pc:sldMk cId="639737467" sldId="391"/>
            <ac:spMk id="3" creationId="{1AC314E5-446C-5A06-F02E-6815D8BF7024}"/>
          </ac:spMkLst>
        </pc:spChg>
        <pc:spChg chg="mod">
          <ac:chgData name="Lahtinen Krista" userId="e63c3f2c-43c7-4dd1-8cee-55ceb3dc342c" providerId="ADAL" clId="{72AB9296-2C43-4F65-AE95-5B3D90DF1FC6}" dt="2025-08-28T09:20:02.167" v="3" actId="1076"/>
          <ac:spMkLst>
            <pc:docMk/>
            <pc:sldMk cId="639737467" sldId="391"/>
            <ac:spMk id="4" creationId="{D2CDC288-C0EB-8596-BF37-0296855F4605}"/>
          </ac:spMkLst>
        </pc:spChg>
      </pc:sldChg>
      <pc:sldChg chg="delSp modSp mod">
        <pc:chgData name="Lahtinen Krista" userId="e63c3f2c-43c7-4dd1-8cee-55ceb3dc342c" providerId="ADAL" clId="{72AB9296-2C43-4F65-AE95-5B3D90DF1FC6}" dt="2025-08-28T09:21:42.907" v="95" actId="20577"/>
        <pc:sldMkLst>
          <pc:docMk/>
          <pc:sldMk cId="2900737773" sldId="396"/>
        </pc:sldMkLst>
        <pc:spChg chg="mod">
          <ac:chgData name="Lahtinen Krista" userId="e63c3f2c-43c7-4dd1-8cee-55ceb3dc342c" providerId="ADAL" clId="{72AB9296-2C43-4F65-AE95-5B3D90DF1FC6}" dt="2025-08-28T09:20:43.180" v="12" actId="404"/>
          <ac:spMkLst>
            <pc:docMk/>
            <pc:sldMk cId="2900737773" sldId="396"/>
            <ac:spMk id="3" creationId="{D8E55180-4788-E80C-9C99-87AD6F895A87}"/>
          </ac:spMkLst>
        </pc:spChg>
        <pc:spChg chg="del">
          <ac:chgData name="Lahtinen Krista" userId="e63c3f2c-43c7-4dd1-8cee-55ceb3dc342c" providerId="ADAL" clId="{72AB9296-2C43-4F65-AE95-5B3D90DF1FC6}" dt="2025-08-28T09:21:11.760" v="17" actId="478"/>
          <ac:spMkLst>
            <pc:docMk/>
            <pc:sldMk cId="2900737773" sldId="396"/>
            <ac:spMk id="4" creationId="{93C41CAE-2F28-91CA-2052-ECE7E3C99D37}"/>
          </ac:spMkLst>
        </pc:spChg>
        <pc:spChg chg="mod">
          <ac:chgData name="Lahtinen Krista" userId="e63c3f2c-43c7-4dd1-8cee-55ceb3dc342c" providerId="ADAL" clId="{72AB9296-2C43-4F65-AE95-5B3D90DF1FC6}" dt="2025-08-28T09:21:42.907" v="95" actId="20577"/>
          <ac:spMkLst>
            <pc:docMk/>
            <pc:sldMk cId="2900737773" sldId="396"/>
            <ac:spMk id="19" creationId="{36166837-4F71-A819-8D44-CF18F70B3B1E}"/>
          </ac:spMkLst>
        </pc:spChg>
      </pc:sldChg>
      <pc:sldChg chg="modSp mod">
        <pc:chgData name="Lahtinen Krista" userId="e63c3f2c-43c7-4dd1-8cee-55ceb3dc342c" providerId="ADAL" clId="{72AB9296-2C43-4F65-AE95-5B3D90DF1FC6}" dt="2025-08-28T10:17:34.478" v="486"/>
        <pc:sldMkLst>
          <pc:docMk/>
          <pc:sldMk cId="1110682480" sldId="398"/>
        </pc:sldMkLst>
        <pc:spChg chg="mod">
          <ac:chgData name="Lahtinen Krista" userId="e63c3f2c-43c7-4dd1-8cee-55ceb3dc342c" providerId="ADAL" clId="{72AB9296-2C43-4F65-AE95-5B3D90DF1FC6}" dt="2025-08-28T10:17:06.606" v="483" actId="20577"/>
          <ac:spMkLst>
            <pc:docMk/>
            <pc:sldMk cId="1110682480" sldId="398"/>
            <ac:spMk id="2" creationId="{85F6CF39-4E4C-6DBF-4AB7-2CA8E99D1084}"/>
          </ac:spMkLst>
        </pc:spChg>
        <pc:spChg chg="mod">
          <ac:chgData name="Lahtinen Krista" userId="e63c3f2c-43c7-4dd1-8cee-55ceb3dc342c" providerId="ADAL" clId="{72AB9296-2C43-4F65-AE95-5B3D90DF1FC6}" dt="2025-08-28T10:17:34.478" v="486"/>
          <ac:spMkLst>
            <pc:docMk/>
            <pc:sldMk cId="1110682480" sldId="398"/>
            <ac:spMk id="3" creationId="{1AC314E5-446C-5A06-F02E-6815D8BF70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7F21B35D-A554-1C46-A8D1-9D72DD41DD25}" type="datetimeFigureOut">
              <a:rPr lang="en-US" smtClean="0"/>
              <a:t>8/28/2025</a:t>
            </a:fld>
            <a:endParaRPr lang="fi-FI"/>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FF78F42-7F9A-4504-974A-04618EA02151}" type="datetimeFigureOut">
              <a:rPr lang="fi-FI" smtClean="0"/>
              <a:t>28.8.2025</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dirty="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656"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urku.fi/paivahoito-ja-koulutus/perusopetus/oppimisen-ja-koulunkaynnin-tuki/koulupoissaoloihin-puuttuminen-ja"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slj.fi/kotoa-kouluun/"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C2D9"/>
        </a:solidFill>
        <a:effectLst/>
      </p:bgPr>
    </p:bg>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78006631-F12B-C687-2AAB-F9121C0CBF9F}"/>
              </a:ext>
            </a:extLst>
          </p:cNvPr>
          <p:cNvSpPr/>
          <p:nvPr/>
        </p:nvSpPr>
        <p:spPr>
          <a:xfrm>
            <a:off x="354726" y="723900"/>
            <a:ext cx="1855071" cy="895350"/>
          </a:xfrm>
          <a:prstGeom prst="rect">
            <a:avLst/>
          </a:prstGeom>
          <a:solidFill>
            <a:srgbClr val="F8C2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CF505142-59C8-23B7-EB18-FB232C11BA28}"/>
              </a:ext>
            </a:extLst>
          </p:cNvPr>
          <p:cNvSpPr>
            <a:spLocks noGrp="1"/>
          </p:cNvSpPr>
          <p:nvPr>
            <p:ph type="ctrTitle"/>
          </p:nvPr>
        </p:nvSpPr>
        <p:spPr>
          <a:xfrm>
            <a:off x="485355" y="1844217"/>
            <a:ext cx="4004144" cy="2178050"/>
          </a:xfrm>
        </p:spPr>
        <p:txBody>
          <a:bodyPr/>
          <a:lstStyle/>
          <a:p>
            <a:r>
              <a:rPr lang="fi-FI" sz="2000" dirty="0">
                <a:solidFill>
                  <a:schemeClr val="tx1"/>
                </a:solidFill>
              </a:rPr>
              <a:t>Kouluun kiinnittäminen ja poissaoloihin puuttuminen Turun perusopetuksessa</a:t>
            </a:r>
            <a:br>
              <a:rPr lang="fi-FI" sz="2000" dirty="0">
                <a:solidFill>
                  <a:schemeClr val="tx1"/>
                </a:solidFill>
              </a:rPr>
            </a:br>
            <a:br>
              <a:rPr lang="fi-FI" sz="2000" dirty="0">
                <a:solidFill>
                  <a:schemeClr val="tx1"/>
                </a:solidFill>
              </a:rPr>
            </a:br>
            <a:r>
              <a:rPr lang="fi-FI" sz="1600" dirty="0">
                <a:solidFill>
                  <a:schemeClr val="tx1"/>
                </a:solidFill>
              </a:rPr>
              <a:t>Lukuvuosi 2025–2026</a:t>
            </a:r>
            <a:br>
              <a:rPr lang="fi-FI" sz="2000" dirty="0">
                <a:solidFill>
                  <a:schemeClr val="tx1"/>
                </a:solidFill>
              </a:rPr>
            </a:br>
            <a:br>
              <a:rPr lang="fi-FI" sz="2000" dirty="0">
                <a:solidFill>
                  <a:schemeClr val="tx1"/>
                </a:solidFill>
              </a:rPr>
            </a:br>
            <a:br>
              <a:rPr lang="fi-FI" sz="2000" dirty="0">
                <a:solidFill>
                  <a:schemeClr val="tx1"/>
                </a:solidFill>
              </a:rPr>
            </a:br>
            <a:r>
              <a:rPr lang="fi-FI" sz="2000" dirty="0">
                <a:solidFill>
                  <a:schemeClr val="accent5"/>
                </a:solidFill>
              </a:rPr>
              <a:t>Opas huoltajalle</a:t>
            </a:r>
            <a:br>
              <a:rPr lang="fi-FI" sz="2000" dirty="0">
                <a:solidFill>
                  <a:schemeClr val="accent5"/>
                </a:solidFill>
              </a:rPr>
            </a:br>
            <a:endParaRPr lang="fi-FI" sz="2000" dirty="0">
              <a:solidFill>
                <a:schemeClr val="accent5"/>
              </a:solidFill>
            </a:endParaRPr>
          </a:p>
        </p:txBody>
      </p:sp>
      <p:sp>
        <p:nvSpPr>
          <p:cNvPr id="4" name="Tekstin paikkamerkki 3">
            <a:extLst>
              <a:ext uri="{FF2B5EF4-FFF2-40B4-BE49-F238E27FC236}">
                <a16:creationId xmlns:a16="http://schemas.microsoft.com/office/drawing/2014/main" id="{A9B4D4B5-0967-CC24-FF97-079FEC08C681}"/>
              </a:ext>
            </a:extLst>
          </p:cNvPr>
          <p:cNvSpPr>
            <a:spLocks noGrp="1"/>
          </p:cNvSpPr>
          <p:nvPr>
            <p:ph type="body" sz="quarter" idx="10"/>
          </p:nvPr>
        </p:nvSpPr>
        <p:spPr>
          <a:xfrm>
            <a:off x="485355" y="4282617"/>
            <a:ext cx="4619307" cy="446138"/>
          </a:xfrm>
        </p:spPr>
        <p:txBody>
          <a:bodyPr/>
          <a:lstStyle/>
          <a:p>
            <a:r>
              <a:rPr lang="fi-FI" sz="1400" dirty="0">
                <a:solidFill>
                  <a:schemeClr val="tx1"/>
                </a:solidFill>
              </a:rPr>
              <a:t>Turun suomenkielinen perusopetus</a:t>
            </a:r>
          </a:p>
          <a:p>
            <a:endParaRPr lang="fi-FI" dirty="0"/>
          </a:p>
        </p:txBody>
      </p:sp>
      <p:pic>
        <p:nvPicPr>
          <p:cNvPr id="8" name="Kuvan paikkamerkki 7" descr="Kuva, joka sisältää kohteen vaate, henkilö, Ihmisen kasvot, Oppiminen&#10;&#10;Kuvaus luotu automaattisesti">
            <a:extLst>
              <a:ext uri="{FF2B5EF4-FFF2-40B4-BE49-F238E27FC236}">
                <a16:creationId xmlns:a16="http://schemas.microsoft.com/office/drawing/2014/main" id="{782383D5-23AA-6630-A178-5A3FF34B49AD}"/>
              </a:ext>
            </a:extLst>
          </p:cNvPr>
          <p:cNvPicPr>
            <a:picLocks noGrp="1" noChangeAspect="1"/>
          </p:cNvPicPr>
          <p:nvPr>
            <p:ph type="pic" sz="quarter" idx="15"/>
          </p:nvPr>
        </p:nvPicPr>
        <p:blipFill rotWithShape="1">
          <a:blip r:embed="rId2"/>
          <a:srcRect l="13909" r="26441"/>
          <a:stretch/>
        </p:blipFill>
        <p:spPr>
          <a:xfrm>
            <a:off x="5053263" y="0"/>
            <a:ext cx="4090737" cy="5143500"/>
          </a:xfrm>
        </p:spPr>
      </p:pic>
      <p:cxnSp>
        <p:nvCxnSpPr>
          <p:cNvPr id="13" name="Suora yhdysviiva 12">
            <a:extLst>
              <a:ext uri="{FF2B5EF4-FFF2-40B4-BE49-F238E27FC236}">
                <a16:creationId xmlns:a16="http://schemas.microsoft.com/office/drawing/2014/main" id="{ABB4E62C-39EE-AE0F-26A3-66DDC5AC4165}"/>
              </a:ext>
            </a:extLst>
          </p:cNvPr>
          <p:cNvCxnSpPr>
            <a:cxnSpLocks/>
          </p:cNvCxnSpPr>
          <p:nvPr/>
        </p:nvCxnSpPr>
        <p:spPr>
          <a:xfrm>
            <a:off x="4922633" y="20625"/>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AC2B8C28-4DEE-0CB6-E120-93D1642542C7}"/>
              </a:ext>
            </a:extLst>
          </p:cNvPr>
          <p:cNvCxnSpPr>
            <a:cxnSpLocks/>
          </p:cNvCxnSpPr>
          <p:nvPr/>
        </p:nvCxnSpPr>
        <p:spPr>
          <a:xfrm>
            <a:off x="5053262" y="-130629"/>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6" name="Kuva 15" descr="Kuva, joka sisältää kohteen musta, pimeys&#10;&#10;Kuvaus luotu automaattisesti">
            <a:extLst>
              <a:ext uri="{FF2B5EF4-FFF2-40B4-BE49-F238E27FC236}">
                <a16:creationId xmlns:a16="http://schemas.microsoft.com/office/drawing/2014/main" id="{0DAF684B-916D-A110-34AE-1A1477ED5D09}"/>
              </a:ext>
            </a:extLst>
          </p:cNvPr>
          <p:cNvPicPr>
            <a:picLocks noChangeAspect="1"/>
          </p:cNvPicPr>
          <p:nvPr/>
        </p:nvPicPr>
        <p:blipFill>
          <a:blip r:embed="rId3"/>
          <a:stretch>
            <a:fillRect/>
          </a:stretch>
        </p:blipFill>
        <p:spPr>
          <a:xfrm>
            <a:off x="432207" y="631200"/>
            <a:ext cx="1488069" cy="1048849"/>
          </a:xfrm>
          <a:prstGeom prst="rect">
            <a:avLst/>
          </a:prstGeom>
        </p:spPr>
      </p:pic>
    </p:spTree>
    <p:extLst>
      <p:ext uri="{BB962C8B-B14F-4D97-AF65-F5344CB8AC3E}">
        <p14:creationId xmlns:p14="http://schemas.microsoft.com/office/powerpoint/2010/main" val="147355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E9DE"/>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12068F36-8577-55F7-2CBF-EEEE57FA6591}"/>
              </a:ext>
            </a:extLst>
          </p:cNvPr>
          <p:cNvSpPr/>
          <p:nvPr/>
        </p:nvSpPr>
        <p:spPr>
          <a:xfrm>
            <a:off x="1100027" y="3910293"/>
            <a:ext cx="7033317" cy="1026092"/>
          </a:xfrm>
          <a:prstGeom prst="rect">
            <a:avLst/>
          </a:prstGeom>
          <a:solidFill>
            <a:srgbClr val="F6F6F4"/>
          </a:solidFill>
          <a:ln w="28575">
            <a:solidFill>
              <a:srgbClr val="3CA29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D2CDC288-C0EB-8596-BF37-0296855F4605}"/>
              </a:ext>
            </a:extLst>
          </p:cNvPr>
          <p:cNvSpPr/>
          <p:nvPr/>
        </p:nvSpPr>
        <p:spPr>
          <a:xfrm>
            <a:off x="686998" y="956682"/>
            <a:ext cx="7859373" cy="29126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421625" y="445437"/>
            <a:ext cx="8300750" cy="722666"/>
          </a:xfrm>
        </p:spPr>
        <p:txBody>
          <a:bodyPr/>
          <a:lstStyle/>
          <a:p>
            <a:r>
              <a:rPr lang="fi-FI" sz="2000" dirty="0">
                <a:solidFill>
                  <a:schemeClr val="tx1"/>
                </a:solidFill>
              </a:rPr>
              <a:t>Huoltajalle lähetettävä Wilma-viesti poissaoloista = poissaolokooste</a:t>
            </a:r>
            <a:br>
              <a:rPr lang="fi-FI" sz="2000" dirty="0">
                <a:solidFill>
                  <a:schemeClr val="tx1"/>
                </a:solidFill>
              </a:rPr>
            </a:br>
            <a:endParaRPr lang="fi-FI" sz="2000" dirty="0">
              <a:solidFill>
                <a:schemeClr val="tx1"/>
              </a:solidFill>
            </a:endParaRP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882425" y="1157260"/>
            <a:ext cx="7663946" cy="2912641"/>
          </a:xfrm>
        </p:spPr>
        <p:txBody>
          <a:bodyPr/>
          <a:lstStyle/>
          <a:p>
            <a:pPr marL="0" indent="0">
              <a:lnSpc>
                <a:spcPct val="100000"/>
              </a:lnSpc>
              <a:buNone/>
            </a:pPr>
            <a:r>
              <a:rPr lang="fi-FI" sz="800" b="1" i="1" dirty="0"/>
              <a:t>Hyvä oppilaan xxxx huoltaja </a:t>
            </a:r>
          </a:p>
          <a:p>
            <a:pPr marL="0" indent="0">
              <a:lnSpc>
                <a:spcPct val="100000"/>
              </a:lnSpc>
              <a:buNone/>
            </a:pPr>
            <a:r>
              <a:rPr lang="fi-FI" sz="900" i="1" dirty="0"/>
              <a:t>Tämä on automaattinen viesti, koska oppilas xxx on ollut poissa koulusta ja oppitunneilta vähintään xx tuntia.</a:t>
            </a:r>
          </a:p>
          <a:p>
            <a:pPr marL="0" indent="0">
              <a:lnSpc>
                <a:spcPct val="100000"/>
              </a:lnSpc>
              <a:buNone/>
            </a:pPr>
            <a:r>
              <a:rPr lang="fi-FI" sz="900" i="1" dirty="0"/>
              <a:t>Turun kaupungin toimintamallin mukaisesti lähetämme viestin niille huoltajille, kun oppilaan poissaolomäärä ylittää seurantarajat 50, 100 ja 150 tuntia. Poissaoloihin lasketaan kaikki poissaolot, myös ennalta anotut lomat ja huoltajan selvittämät poissaolot. Myöhästymisiä ei lasketa poissaolokertymään. </a:t>
            </a:r>
          </a:p>
          <a:p>
            <a:pPr marL="0" indent="0">
              <a:lnSpc>
                <a:spcPct val="100000"/>
              </a:lnSpc>
              <a:buNone/>
            </a:pPr>
            <a:r>
              <a:rPr lang="fi-FI" sz="900" i="1" dirty="0"/>
              <a:t>Poissaolojen seuranta on osa oppilaiden kouluhyvinvoinnin seurantaa. Varhainen poissaoloihin puuttuminen auttaa ennaltaehkäisemään pitkittyneitä poissaoloja. Luvalliset sairaus- ja lomapoissaolot voivat myös aiheuttaa oppilaalla haasteita opinnoissa etenemisessä. Poissaoloihin ja niiden syihin on hyvä kiinnittää huomiota, jotta oppilas saa tarvitsemaansa tukea. </a:t>
            </a:r>
          </a:p>
          <a:p>
            <a:pPr marL="0" indent="0">
              <a:lnSpc>
                <a:spcPct val="100000"/>
              </a:lnSpc>
              <a:buNone/>
            </a:pPr>
            <a:r>
              <a:rPr lang="fi-FI" sz="900" i="1" dirty="0"/>
              <a:t>Jokainen koulupäivä on tärkeä oppilaan osallisuuden ja myönteisen kouluun kiinnittymisen näkökulmasta. Oppivelvollisuus on tärkeä osa lapsen ja nuoren elämää ja huoltajilla on merkittävä rooli koulunkäynnin tukemisessa. </a:t>
            </a:r>
          </a:p>
          <a:p>
            <a:pPr marL="0" indent="0">
              <a:lnSpc>
                <a:spcPct val="100000"/>
              </a:lnSpc>
              <a:buNone/>
            </a:pPr>
            <a:r>
              <a:rPr lang="fi-FI" sz="900" i="1" dirty="0"/>
              <a:t>Luokanopettaja /-ohjaaja on sinuun yhteydessä, mutta halutessasi voit lähettää poissaolojen syyt opettajalle Wilma-viestillä. Voit myös kertoa mahdollisesta huolestasi oppilaan opintoihin liittyen.  </a:t>
            </a:r>
          </a:p>
          <a:p>
            <a:pPr marL="0" indent="0">
              <a:lnSpc>
                <a:spcPct val="100000"/>
              </a:lnSpc>
              <a:buNone/>
            </a:pPr>
            <a:r>
              <a:rPr lang="fi-FI" sz="900" i="1" dirty="0"/>
              <a:t>Lisätietoa: </a:t>
            </a:r>
            <a:r>
              <a:rPr lang="fi-FI" sz="900" i="1" dirty="0">
                <a:hlinkClick r:id="rId2"/>
              </a:rPr>
              <a:t>https://www.turku.fi/paivahoito-ja-koulutus/perusopetus/oppimisen-ja-koulunkaynnin-tuki/koulupoissaoloihin-puuttuminen-ja</a:t>
            </a:r>
            <a:r>
              <a:rPr lang="fi-FI" sz="900" i="1" dirty="0"/>
              <a:t>   </a:t>
            </a:r>
          </a:p>
          <a:p>
            <a:pPr marL="0" indent="0">
              <a:lnSpc>
                <a:spcPct val="100000"/>
              </a:lnSpc>
              <a:buNone/>
            </a:pPr>
            <a:r>
              <a:rPr lang="fi-FI" sz="900" i="1" dirty="0"/>
              <a:t>Tämä on automaattinen Wilma-viesti, johon ei voi vastata.</a:t>
            </a:r>
          </a:p>
          <a:p>
            <a:pPr marL="0" indent="0">
              <a:lnSpc>
                <a:spcPct val="100000"/>
              </a:lnSpc>
              <a:buNone/>
            </a:pPr>
            <a:endParaRPr lang="fi-FI" sz="900" dirty="0"/>
          </a:p>
        </p:txBody>
      </p:sp>
      <p:pic>
        <p:nvPicPr>
          <p:cNvPr id="11" name="Kuva 10" descr="Kuva, joka sisältää kohteen musta, pimeys&#10;&#10;Kuvaus luotu automaattisesti">
            <a:extLst>
              <a:ext uri="{FF2B5EF4-FFF2-40B4-BE49-F238E27FC236}">
                <a16:creationId xmlns:a16="http://schemas.microsoft.com/office/drawing/2014/main" id="{2BB7CBC1-C0FE-3BE0-7387-0C8C34DFF411}"/>
              </a:ext>
            </a:extLst>
          </p:cNvPr>
          <p:cNvPicPr>
            <a:picLocks noChangeAspect="1"/>
          </p:cNvPicPr>
          <p:nvPr/>
        </p:nvPicPr>
        <p:blipFill>
          <a:blip r:embed="rId3"/>
          <a:stretch>
            <a:fillRect/>
          </a:stretch>
        </p:blipFill>
        <p:spPr>
          <a:xfrm>
            <a:off x="6855011" y="4200223"/>
            <a:ext cx="515796" cy="515796"/>
          </a:xfrm>
          <a:prstGeom prst="rect">
            <a:avLst/>
          </a:prstGeom>
        </p:spPr>
      </p:pic>
      <p:sp>
        <p:nvSpPr>
          <p:cNvPr id="5" name="Tekstin paikkamerkki 2">
            <a:extLst>
              <a:ext uri="{FF2B5EF4-FFF2-40B4-BE49-F238E27FC236}">
                <a16:creationId xmlns:a16="http://schemas.microsoft.com/office/drawing/2014/main" id="{C94BF546-8442-D6DA-5B19-E1A7ABA448E5}"/>
              </a:ext>
            </a:extLst>
          </p:cNvPr>
          <p:cNvSpPr txBox="1">
            <a:spLocks/>
          </p:cNvSpPr>
          <p:nvPr/>
        </p:nvSpPr>
        <p:spPr>
          <a:xfrm>
            <a:off x="1966348" y="4028579"/>
            <a:ext cx="6723934" cy="540471"/>
          </a:xfrm>
          <a:prstGeom prst="rect">
            <a:avLst/>
          </a:prstGeom>
        </p:spPr>
        <p:txBody>
          <a:bodyPr vert="horz" lIns="0" tIns="45720" rIns="0" bIns="45720" rtlCol="0">
            <a:noAutofit/>
          </a:bodyPr>
          <a:lstStyle>
            <a:lvl1pPr marL="179388" indent="-179388" algn="l" defTabSz="457200" rtl="0" eaLnBrk="1" latinLnBrk="0" hangingPunct="1">
              <a:lnSpc>
                <a:spcPct val="107000"/>
              </a:lnSpc>
              <a:spcBef>
                <a:spcPts val="0"/>
              </a:spcBef>
              <a:spcAft>
                <a:spcPts val="800"/>
              </a:spcAft>
              <a:buFont typeface="Arial"/>
              <a:buChar char="•"/>
              <a:defRPr sz="1800" kern="1200">
                <a:solidFill>
                  <a:schemeClr val="tx1"/>
                </a:solidFill>
                <a:latin typeface="Arial"/>
                <a:ea typeface="+mn-ea"/>
                <a:cs typeface="Arial"/>
              </a:defRPr>
            </a:lvl1pPr>
            <a:lvl2pPr marL="540000" indent="-180000" algn="l" defTabSz="457200" rtl="0" eaLnBrk="1" latinLnBrk="0" hangingPunct="1">
              <a:lnSpc>
                <a:spcPct val="107000"/>
              </a:lnSpc>
              <a:spcBef>
                <a:spcPts val="0"/>
              </a:spcBef>
              <a:spcAft>
                <a:spcPts val="800"/>
              </a:spcAft>
              <a:buFont typeface="Lucida Grande"/>
              <a:buChar char="–"/>
              <a:defRPr sz="1500" kern="1200">
                <a:solidFill>
                  <a:schemeClr val="tx1"/>
                </a:solidFill>
                <a:latin typeface="Arial"/>
                <a:ea typeface="+mn-ea"/>
                <a:cs typeface="Arial"/>
              </a:defRPr>
            </a:lvl2pPr>
            <a:lvl3pPr marL="900000" indent="-180000" algn="l" defTabSz="457200" rtl="0" eaLnBrk="1" latinLnBrk="0" hangingPunct="1">
              <a:lnSpc>
                <a:spcPct val="107000"/>
              </a:lnSpc>
              <a:spcBef>
                <a:spcPts val="0"/>
              </a:spcBef>
              <a:spcAft>
                <a:spcPts val="800"/>
              </a:spcAft>
              <a:buSzPct val="60000"/>
              <a:buFont typeface="Courier New"/>
              <a:buChar char="o"/>
              <a:defRPr sz="1200" kern="1200">
                <a:solidFill>
                  <a:schemeClr val="tx1"/>
                </a:solidFill>
                <a:latin typeface="Arial"/>
                <a:ea typeface="+mn-ea"/>
                <a:cs typeface="Arial"/>
              </a:defRPr>
            </a:lvl3pPr>
            <a:lvl4pPr marL="1260000" indent="-180000" algn="l" defTabSz="457200" rtl="0" eaLnBrk="1" latinLnBrk="0" hangingPunct="1">
              <a:lnSpc>
                <a:spcPct val="107000"/>
              </a:lnSpc>
              <a:spcBef>
                <a:spcPts val="0"/>
              </a:spcBef>
              <a:spcAft>
                <a:spcPts val="800"/>
              </a:spcAft>
              <a:buSzPct val="100000"/>
              <a:buFont typeface="Lucida Grande"/>
              <a:buChar char="–"/>
              <a:defRPr sz="1200" kern="1200">
                <a:solidFill>
                  <a:schemeClr val="tx1"/>
                </a:solidFill>
                <a:latin typeface="Arial"/>
                <a:ea typeface="+mn-ea"/>
                <a:cs typeface="Arial"/>
              </a:defRPr>
            </a:lvl4pPr>
            <a:lvl5pPr marL="1620000" indent="-180000" algn="l" defTabSz="457200" rtl="0" eaLnBrk="1" latinLnBrk="0" hangingPunct="1">
              <a:lnSpc>
                <a:spcPct val="107000"/>
              </a:lnSpc>
              <a:spcBef>
                <a:spcPts val="0"/>
              </a:spcBef>
              <a:spcAft>
                <a:spcPts val="800"/>
              </a:spcAft>
              <a:buFont typeface="Arial"/>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fi-FI" sz="1000" dirty="0"/>
              <a:t>Viestin mukaisesti huoltaja ottaa yhteyttä opettajaan ja kertoo poissaolojen syistä.</a:t>
            </a:r>
          </a:p>
          <a:p>
            <a:pPr>
              <a:lnSpc>
                <a:spcPct val="100000"/>
              </a:lnSpc>
            </a:pPr>
            <a:r>
              <a:rPr lang="fi-FI" sz="1000" dirty="0"/>
              <a:t>Huoltaja saa viestin 50, 100 ja 150 tunnin ylittyessä. </a:t>
            </a:r>
          </a:p>
          <a:p>
            <a:pPr>
              <a:lnSpc>
                <a:spcPct val="100000"/>
              </a:lnSpc>
            </a:pPr>
            <a:r>
              <a:rPr lang="fi-FI" sz="1000" dirty="0"/>
              <a:t>Yhteistyö kodin ja koulun välillä tärkeää.</a:t>
            </a:r>
          </a:p>
        </p:txBody>
      </p:sp>
      <p:sp>
        <p:nvSpPr>
          <p:cNvPr id="9" name="Tekstiruutu 8">
            <a:extLst>
              <a:ext uri="{FF2B5EF4-FFF2-40B4-BE49-F238E27FC236}">
                <a16:creationId xmlns:a16="http://schemas.microsoft.com/office/drawing/2014/main" id="{7440F7CA-744E-9667-1E3C-7DF07246515D}"/>
              </a:ext>
            </a:extLst>
          </p:cNvPr>
          <p:cNvSpPr txBox="1"/>
          <p:nvPr/>
        </p:nvSpPr>
        <p:spPr>
          <a:xfrm>
            <a:off x="488950" y="4913849"/>
            <a:ext cx="1543050" cy="215444"/>
          </a:xfrm>
          <a:prstGeom prst="rect">
            <a:avLst/>
          </a:prstGeom>
          <a:noFill/>
        </p:spPr>
        <p:txBody>
          <a:bodyPr wrap="square">
            <a:spAutoFit/>
          </a:bodyPr>
          <a:lstStyle/>
          <a:p>
            <a:r>
              <a:rPr lang="fi-FI" sz="800" dirty="0"/>
              <a:t>Lukuvuosi 2024–2025 </a:t>
            </a:r>
          </a:p>
        </p:txBody>
      </p:sp>
    </p:spTree>
    <p:extLst>
      <p:ext uri="{BB962C8B-B14F-4D97-AF65-F5344CB8AC3E}">
        <p14:creationId xmlns:p14="http://schemas.microsoft.com/office/powerpoint/2010/main" val="63973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E9DE"/>
        </a:solidFill>
        <a:effectLst/>
      </p:bgPr>
    </p:bg>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78006631-F12B-C687-2AAB-F9121C0CBF9F}"/>
              </a:ext>
            </a:extLst>
          </p:cNvPr>
          <p:cNvSpPr/>
          <p:nvPr/>
        </p:nvSpPr>
        <p:spPr>
          <a:xfrm>
            <a:off x="354726" y="723900"/>
            <a:ext cx="1855071" cy="895350"/>
          </a:xfrm>
          <a:prstGeom prst="rect">
            <a:avLst/>
          </a:prstGeom>
          <a:solidFill>
            <a:srgbClr val="BF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F505142-59C8-23B7-EB18-FB232C11BA28}"/>
              </a:ext>
            </a:extLst>
          </p:cNvPr>
          <p:cNvSpPr>
            <a:spLocks noGrp="1"/>
          </p:cNvSpPr>
          <p:nvPr>
            <p:ph type="ctrTitle"/>
          </p:nvPr>
        </p:nvSpPr>
        <p:spPr>
          <a:xfrm>
            <a:off x="485355" y="1844217"/>
            <a:ext cx="4004144" cy="2178050"/>
          </a:xfrm>
        </p:spPr>
        <p:txBody>
          <a:bodyPr/>
          <a:lstStyle/>
          <a:p>
            <a:r>
              <a:rPr lang="fi-FI" sz="3200" i="1" dirty="0">
                <a:solidFill>
                  <a:schemeClr val="tx1"/>
                </a:solidFill>
              </a:rPr>
              <a:t>Kiitos!</a:t>
            </a:r>
            <a:br>
              <a:rPr lang="fi-FI" sz="2000" dirty="0">
                <a:solidFill>
                  <a:schemeClr val="tx1"/>
                </a:solidFill>
              </a:rPr>
            </a:br>
            <a:br>
              <a:rPr lang="fi-FI" sz="2000" dirty="0">
                <a:solidFill>
                  <a:schemeClr val="tx1"/>
                </a:solidFill>
              </a:rPr>
            </a:br>
            <a:br>
              <a:rPr lang="fi-FI" sz="2000" dirty="0">
                <a:solidFill>
                  <a:schemeClr val="tx1"/>
                </a:solidFill>
              </a:rPr>
            </a:br>
            <a:endParaRPr lang="fi-FI" sz="2000" dirty="0">
              <a:solidFill>
                <a:schemeClr val="accent5"/>
              </a:solidFill>
            </a:endParaRPr>
          </a:p>
        </p:txBody>
      </p:sp>
      <p:sp>
        <p:nvSpPr>
          <p:cNvPr id="4" name="Tekstin paikkamerkki 3">
            <a:extLst>
              <a:ext uri="{FF2B5EF4-FFF2-40B4-BE49-F238E27FC236}">
                <a16:creationId xmlns:a16="http://schemas.microsoft.com/office/drawing/2014/main" id="{A9B4D4B5-0967-CC24-FF97-079FEC08C681}"/>
              </a:ext>
            </a:extLst>
          </p:cNvPr>
          <p:cNvSpPr>
            <a:spLocks noGrp="1"/>
          </p:cNvSpPr>
          <p:nvPr>
            <p:ph type="body" sz="quarter" idx="10"/>
          </p:nvPr>
        </p:nvSpPr>
        <p:spPr>
          <a:xfrm>
            <a:off x="485355" y="4282617"/>
            <a:ext cx="4619307" cy="446138"/>
          </a:xfrm>
        </p:spPr>
        <p:txBody>
          <a:bodyPr/>
          <a:lstStyle/>
          <a:p>
            <a:endParaRPr lang="fi-FI" sz="1400" b="0" dirty="0">
              <a:solidFill>
                <a:schemeClr val="tx1"/>
              </a:solidFill>
            </a:endParaRPr>
          </a:p>
          <a:p>
            <a:endParaRPr lang="fi-FI" dirty="0"/>
          </a:p>
        </p:txBody>
      </p:sp>
      <p:cxnSp>
        <p:nvCxnSpPr>
          <p:cNvPr id="13" name="Suora yhdysviiva 12">
            <a:extLst>
              <a:ext uri="{FF2B5EF4-FFF2-40B4-BE49-F238E27FC236}">
                <a16:creationId xmlns:a16="http://schemas.microsoft.com/office/drawing/2014/main" id="{ABB4E62C-39EE-AE0F-26A3-66DDC5AC4165}"/>
              </a:ext>
            </a:extLst>
          </p:cNvPr>
          <p:cNvCxnSpPr>
            <a:cxnSpLocks/>
          </p:cNvCxnSpPr>
          <p:nvPr/>
        </p:nvCxnSpPr>
        <p:spPr>
          <a:xfrm>
            <a:off x="4922633" y="20625"/>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AC2B8C28-4DEE-0CB6-E120-93D1642542C7}"/>
              </a:ext>
            </a:extLst>
          </p:cNvPr>
          <p:cNvCxnSpPr>
            <a:cxnSpLocks/>
          </p:cNvCxnSpPr>
          <p:nvPr/>
        </p:nvCxnSpPr>
        <p:spPr>
          <a:xfrm>
            <a:off x="5053262" y="-130629"/>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6" name="Kuva 15" descr="Kuva, joka sisältää kohteen musta, pimeys&#10;&#10;Kuvaus luotu automaattisesti">
            <a:extLst>
              <a:ext uri="{FF2B5EF4-FFF2-40B4-BE49-F238E27FC236}">
                <a16:creationId xmlns:a16="http://schemas.microsoft.com/office/drawing/2014/main" id="{0DAF684B-916D-A110-34AE-1A1477ED5D09}"/>
              </a:ext>
            </a:extLst>
          </p:cNvPr>
          <p:cNvPicPr>
            <a:picLocks noChangeAspect="1"/>
          </p:cNvPicPr>
          <p:nvPr/>
        </p:nvPicPr>
        <p:blipFill>
          <a:blip r:embed="rId2"/>
          <a:stretch>
            <a:fillRect/>
          </a:stretch>
        </p:blipFill>
        <p:spPr>
          <a:xfrm>
            <a:off x="432207" y="631200"/>
            <a:ext cx="1488069" cy="1048849"/>
          </a:xfrm>
          <a:prstGeom prst="rect">
            <a:avLst/>
          </a:prstGeom>
        </p:spPr>
      </p:pic>
      <p:pic>
        <p:nvPicPr>
          <p:cNvPr id="7" name="Kuvan paikkamerkki 6">
            <a:extLst>
              <a:ext uri="{FF2B5EF4-FFF2-40B4-BE49-F238E27FC236}">
                <a16:creationId xmlns:a16="http://schemas.microsoft.com/office/drawing/2014/main" id="{DF53E046-1ACB-B0DB-B78B-B8760064A5C9}"/>
              </a:ext>
            </a:extLst>
          </p:cNvPr>
          <p:cNvPicPr>
            <a:picLocks noGrp="1" noChangeAspect="1"/>
          </p:cNvPicPr>
          <p:nvPr>
            <p:ph type="pic" sz="quarter" idx="15"/>
          </p:nvPr>
        </p:nvPicPr>
        <p:blipFill rotWithShape="1">
          <a:blip r:embed="rId3"/>
          <a:srcRect l="449" r="449"/>
          <a:stretch/>
        </p:blipFill>
        <p:spPr/>
      </p:pic>
    </p:spTree>
    <p:extLst>
      <p:ext uri="{BB962C8B-B14F-4D97-AF65-F5344CB8AC3E}">
        <p14:creationId xmlns:p14="http://schemas.microsoft.com/office/powerpoint/2010/main" val="61187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760B10BD-EDB8-12C0-DC8D-28D4F4C6D7E1}"/>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AC17D9D-FCF8-7E2A-E02E-509CD2BEF70B}"/>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Lainsäädäntö tukee koulunkäyntiä</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8" y="1377949"/>
            <a:ext cx="7372528" cy="3043281"/>
          </a:xfrm>
        </p:spPr>
        <p:txBody>
          <a:bodyPr/>
          <a:lstStyle/>
          <a:p>
            <a:pPr marL="0" indent="0">
              <a:buNone/>
            </a:pPr>
            <a:r>
              <a:rPr lang="fi-FI" sz="1600"/>
              <a:t>1.8.2023 voimaan tulleen lainsäädännön mukaan: </a:t>
            </a:r>
            <a:endParaRPr lang="fi-FI" sz="1600" b="1"/>
          </a:p>
          <a:p>
            <a:r>
              <a:rPr lang="fi-FI" sz="1600" b="1" dirty="0"/>
              <a:t>Koulutuksen järjestäjä: </a:t>
            </a:r>
            <a:r>
              <a:rPr lang="fi-FI" sz="1600" dirty="0"/>
              <a:t>Ennaltaehkäistä perusopetukseen osallistuvan oppilaan poissaoloja sekä seurata ja puuttua niihin suunnitelmallisesti. Opetuksen järjestäjän tulee ilmoittaa luvattomista poissaoloista oppilaan huoltajalle.(Perusopetuslain 26 §:n 2 momentin mukaan (947/2022)). </a:t>
            </a:r>
          </a:p>
          <a:p>
            <a:r>
              <a:rPr lang="fi-FI" sz="1600" b="1" dirty="0"/>
              <a:t>Koulu: </a:t>
            </a:r>
            <a:r>
              <a:rPr lang="fi-FI" sz="1600" dirty="0"/>
              <a:t>Luo turvallisen ja viihtyisän kouluympäristön.</a:t>
            </a:r>
          </a:p>
          <a:p>
            <a:r>
              <a:rPr lang="fi-FI" sz="1600" b="1" dirty="0"/>
              <a:t>Opettaja: </a:t>
            </a:r>
            <a:r>
              <a:rPr lang="fi-FI" sz="1600" dirty="0"/>
              <a:t>Poissaolojen merkintä ja seuranta (Wilma).</a:t>
            </a:r>
          </a:p>
          <a:p>
            <a:r>
              <a:rPr lang="fi-FI" sz="1600" b="1" dirty="0"/>
              <a:t>Huoltaja: </a:t>
            </a:r>
            <a:r>
              <a:rPr lang="fi-FI" sz="1600" dirty="0"/>
              <a:t>Velvollisuus ilmoittaa oppilaan poissaolosta mahdollisimman nopeasti. Oppivelvollisen huoltajan on huolehdittava siitä, että oppivelvollinen suorittaa oppivelvollisuuden. </a:t>
            </a:r>
          </a:p>
        </p:txBody>
      </p:sp>
      <p:sp>
        <p:nvSpPr>
          <p:cNvPr id="5" name="Tekstiruutu 4">
            <a:extLst>
              <a:ext uri="{FF2B5EF4-FFF2-40B4-BE49-F238E27FC236}">
                <a16:creationId xmlns:a16="http://schemas.microsoft.com/office/drawing/2014/main" id="{8E63C83B-2C7E-0768-9781-9DFDA3CE6C71}"/>
              </a:ext>
            </a:extLst>
          </p:cNvPr>
          <p:cNvSpPr txBox="1"/>
          <p:nvPr/>
        </p:nvSpPr>
        <p:spPr>
          <a:xfrm>
            <a:off x="722768" y="4745869"/>
            <a:ext cx="1252082" cy="215444"/>
          </a:xfrm>
          <a:prstGeom prst="rect">
            <a:avLst/>
          </a:prstGeom>
          <a:noFill/>
        </p:spPr>
        <p:txBody>
          <a:bodyPr wrap="square">
            <a:spAutoFit/>
          </a:bodyPr>
          <a:lstStyle/>
          <a:p>
            <a:r>
              <a:rPr lang="fi-FI" sz="800" b="1" dirty="0"/>
              <a:t>Lukuvuosi 2025–2026 </a:t>
            </a:r>
          </a:p>
        </p:txBody>
      </p:sp>
    </p:spTree>
    <p:extLst>
      <p:ext uri="{BB962C8B-B14F-4D97-AF65-F5344CB8AC3E}">
        <p14:creationId xmlns:p14="http://schemas.microsoft.com/office/powerpoint/2010/main" val="111068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760B10BD-EDB8-12C0-DC8D-28D4F4C6D7E1}"/>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AC17D9D-FCF8-7E2A-E02E-509CD2BEF70B}"/>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493395" y="602302"/>
            <a:ext cx="7608453" cy="536498"/>
          </a:xfrm>
        </p:spPr>
        <p:txBody>
          <a:bodyPr/>
          <a:lstStyle/>
          <a:p>
            <a:br>
              <a:rPr lang="fi-FI" sz="1800" dirty="0">
                <a:solidFill>
                  <a:schemeClr val="tx1"/>
                </a:solidFill>
              </a:rPr>
            </a:br>
            <a:r>
              <a:rPr lang="fi-FI" sz="2000" dirty="0">
                <a:solidFill>
                  <a:schemeClr val="tx1"/>
                </a:solidFill>
              </a:rPr>
              <a:t>Oppivelvollisen huoltajan on huolehdittava siitä, että oppivelvollinen suorittaa oppivelvollisuuden</a:t>
            </a:r>
            <a:br>
              <a:rPr lang="fi-FI" sz="3200" dirty="0"/>
            </a:br>
            <a:endParaRPr lang="fi-FI" sz="3200" dirty="0">
              <a:solidFill>
                <a:schemeClr val="tx1"/>
              </a:solidFill>
            </a:endParaRP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549958" y="1326351"/>
            <a:ext cx="7372528" cy="3043281"/>
          </a:xfrm>
        </p:spPr>
        <p:txBody>
          <a:bodyPr/>
          <a:lstStyle/>
          <a:p>
            <a:r>
              <a:rPr lang="fi-FI" sz="1200" dirty="0"/>
              <a:t>Oppivelvollisuus on tärkeä osa lapsen ja nuoren elämää. Oppivelvollisen huoltajan on huolehdittava siitä, että oppivelvollinen suorittaa oppivelvollisuuden. </a:t>
            </a:r>
          </a:p>
          <a:p>
            <a:r>
              <a:rPr lang="fi-FI" sz="1200" dirty="0"/>
              <a:t>Jokainen koulupäivä on tärkeä oppilaan osallisuuden ja myönteisen kouluun kiinnittymisen näkökulmasta. </a:t>
            </a:r>
          </a:p>
          <a:p>
            <a:r>
              <a:rPr lang="fi-FI" sz="1200" dirty="0"/>
              <a:t>Koulupoissaolomallin tavoitteena on poissaolojen ennaltaehkäisy ja varhainen puuttuminen sekä luvattomiin poissaoloihin puuttuminen. Poissaolojen seuranta on osa oppilaiden kouluhyvinvoinnin seurantaa.  </a:t>
            </a:r>
          </a:p>
          <a:p>
            <a:r>
              <a:rPr lang="fi-FI" sz="1200" dirty="0"/>
              <a:t>Varhainen poissaoloihin puuttuminen auttaa ennaltaehkäisemään pitkittyneitä poissaoloja. Luvalliset sairaus- ja lomapoissaolot voivat myös aiheuttaa oppilaalla haasteita opinnoissa etenemisessä. Poissaoloihin ja niiden syihin on hyvä kiinnittää huomiota, jotta oppilas saa tarvitsemaansa tukea. </a:t>
            </a:r>
          </a:p>
          <a:p>
            <a:r>
              <a:rPr lang="fi-FI" sz="1200" dirty="0"/>
              <a:t>Kaikki poissaolomerkinnät kerryttävät poissaolotunteja, myös ennalta-anotut poissaolot. Myös luvalliset sairaus- ja lomapoissaolot voivat aiheuttaa oppilaalla haasteita opinnoissa etenemisessä. </a:t>
            </a:r>
          </a:p>
          <a:p>
            <a:r>
              <a:rPr lang="fi-FI" sz="1200" dirty="0"/>
              <a:t>Varhainen poissaoloihin puuttuminen auttaa ennaltaehkäisemään pitkittyneitä poissaoloja. </a:t>
            </a:r>
          </a:p>
        </p:txBody>
      </p:sp>
      <p:sp>
        <p:nvSpPr>
          <p:cNvPr id="5" name="Tekstiruutu 4">
            <a:extLst>
              <a:ext uri="{FF2B5EF4-FFF2-40B4-BE49-F238E27FC236}">
                <a16:creationId xmlns:a16="http://schemas.microsoft.com/office/drawing/2014/main" id="{8E63C83B-2C7E-0768-9781-9DFDA3CE6C71}"/>
              </a:ext>
            </a:extLst>
          </p:cNvPr>
          <p:cNvSpPr txBox="1"/>
          <p:nvPr/>
        </p:nvSpPr>
        <p:spPr>
          <a:xfrm>
            <a:off x="722768" y="4745869"/>
            <a:ext cx="1252082" cy="215444"/>
          </a:xfrm>
          <a:prstGeom prst="rect">
            <a:avLst/>
          </a:prstGeom>
          <a:noFill/>
        </p:spPr>
        <p:txBody>
          <a:bodyPr wrap="square">
            <a:spAutoFit/>
          </a:bodyPr>
          <a:lstStyle/>
          <a:p>
            <a:r>
              <a:rPr lang="fi-FI" sz="800" b="1" dirty="0"/>
              <a:t>Lukuvuosi 2025–2026 </a:t>
            </a:r>
          </a:p>
        </p:txBody>
      </p:sp>
    </p:spTree>
    <p:extLst>
      <p:ext uri="{BB962C8B-B14F-4D97-AF65-F5344CB8AC3E}">
        <p14:creationId xmlns:p14="http://schemas.microsoft.com/office/powerpoint/2010/main" val="185415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Turun kaupungin perusopetuksen poissaoloihin puuttumisen malli</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8" y="1377949"/>
            <a:ext cx="7324402" cy="3043281"/>
          </a:xfrm>
        </p:spPr>
        <p:txBody>
          <a:bodyPr/>
          <a:lstStyle/>
          <a:p>
            <a:r>
              <a:rPr lang="fi-FI" sz="1200" dirty="0"/>
              <a:t>Turun koulupoissaolomallissa on poissaolojen ennaltaehkäisevä ja varhainen puuttuminen keskiössä. Opettajat ja huoltajat saavat automaattisesti oppilaan poissaolokoosteen Wilmaan 50, 100 ja 150 poissaolotunnin täytyttyä. Rehtorit saavat poissaolokoosteen 100 ja 150 tunnin täyttyessä.</a:t>
            </a:r>
          </a:p>
          <a:p>
            <a:r>
              <a:rPr lang="fi-FI" sz="1200" dirty="0"/>
              <a:t>Poissaolorajat perustuvat tutkittuun tietoon, opetus- ja kulttuuriministeriön ohjaukseen ja alueelliseen sekä paikalliseen kehittämistyöhön. Ongelmalliset poissaolot halutaan havaita varhain, sillä runsas koulupoissaolojen määrä heikentää oppimista, koulu- ja luokkayhteisöön kiinnittymistä ja lisää syrjäytymisen riskiä. </a:t>
            </a:r>
          </a:p>
          <a:p>
            <a:r>
              <a:rPr lang="fi-FI" sz="1200" dirty="0"/>
              <a:t>Luokanopettaja/-ohjaaja huomioi jokaisen oppilaan tilanteen yksilöllisesti poissaolorajojen ylittyessä ja käy läpi poissaolojen syitä. Samalla selvitetään poissaolojen vaikutus opiskeluun ja mahdollisen lisätuen tarve. Luokanopettajan/-ohjaajan tekemän tilannearvion mukaan sovitaan yhdessä oppilaan ja huoltajan kanssa toimenpiteistä ja seurannasta. Oppilaan koulunkäyntiä ja oppimista tuetaan tarpeen mukaan yhteistyössä opiskeluhuoltohenkilöstön kanssa. MAR-palaveri (moniammatillinen asiantuntijaryhmä) järjestetään opettajan tilannearvion mukaisesti ja tarpeen vaatiessa.</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2025–2026</a:t>
            </a:r>
          </a:p>
        </p:txBody>
      </p:sp>
      <p:cxnSp>
        <p:nvCxnSpPr>
          <p:cNvPr id="4" name="Suora yhdysviiva 3">
            <a:extLst>
              <a:ext uri="{FF2B5EF4-FFF2-40B4-BE49-F238E27FC236}">
                <a16:creationId xmlns:a16="http://schemas.microsoft.com/office/drawing/2014/main" id="{BEAC54CF-DE7A-53E4-06F8-1F878FA0EC48}"/>
              </a:ext>
            </a:extLst>
          </p:cNvPr>
          <p:cNvCxnSpPr>
            <a:cxnSpLocks/>
          </p:cNvCxnSpPr>
          <p:nvPr/>
        </p:nvCxnSpPr>
        <p:spPr>
          <a:xfrm>
            <a:off x="8318973" y="13750"/>
            <a:ext cx="0" cy="5143500"/>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EB034270-B31C-412E-0313-B909FE474ED2}"/>
              </a:ext>
            </a:extLst>
          </p:cNvPr>
          <p:cNvCxnSpPr>
            <a:cxnSpLocks/>
          </p:cNvCxnSpPr>
          <p:nvPr/>
        </p:nvCxnSpPr>
        <p:spPr>
          <a:xfrm>
            <a:off x="8449602" y="-137504"/>
            <a:ext cx="0" cy="5466634"/>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02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3BE9C9-2D07-50EA-6DB0-D8B587A6C19C}"/>
              </a:ext>
            </a:extLst>
          </p:cNvPr>
          <p:cNvSpPr>
            <a:spLocks noGrp="1"/>
          </p:cNvSpPr>
          <p:nvPr>
            <p:ph type="title"/>
          </p:nvPr>
        </p:nvSpPr>
        <p:spPr/>
        <p:txBody>
          <a:bodyPr/>
          <a:lstStyle/>
          <a:p>
            <a:r>
              <a:rPr lang="fi-FI" sz="3200" dirty="0"/>
              <a:t>Kotoa kouluun-toimintamalli </a:t>
            </a:r>
            <a:r>
              <a:rPr lang="fi-FI" sz="1600" dirty="0"/>
              <a:t>(alakoululaisille)</a:t>
            </a:r>
          </a:p>
        </p:txBody>
      </p:sp>
      <p:sp>
        <p:nvSpPr>
          <p:cNvPr id="3" name="Tekstin paikkamerkki 2">
            <a:extLst>
              <a:ext uri="{FF2B5EF4-FFF2-40B4-BE49-F238E27FC236}">
                <a16:creationId xmlns:a16="http://schemas.microsoft.com/office/drawing/2014/main" id="{09DE3697-0EAF-E0BF-E784-8814CAFD044B}"/>
              </a:ext>
            </a:extLst>
          </p:cNvPr>
          <p:cNvSpPr>
            <a:spLocks noGrp="1"/>
          </p:cNvSpPr>
          <p:nvPr>
            <p:ph type="body" idx="1"/>
          </p:nvPr>
        </p:nvSpPr>
        <p:spPr>
          <a:xfrm>
            <a:off x="762137" y="1127043"/>
            <a:ext cx="7109323" cy="2888697"/>
          </a:xfrm>
        </p:spPr>
        <p:txBody>
          <a:bodyPr/>
          <a:lstStyle/>
          <a:p>
            <a:r>
              <a:rPr lang="fi-FI" dirty="0"/>
              <a:t>Turun kaupunki tuottaa yhteistyössä Varsinais-Suomen Lastensuojelujärjestöt ry:n kanssa oppilaiden ja perheen tueksi toimintaa, jonka tavoitteena on ehkäistä </a:t>
            </a:r>
            <a:r>
              <a:rPr lang="fi-FI" dirty="0" err="1"/>
              <a:t>koulupudokkuutta</a:t>
            </a:r>
            <a:r>
              <a:rPr lang="fi-FI" dirty="0"/>
              <a:t> tarttumalla koulupoissaolojen ensimerkkeihin. </a:t>
            </a:r>
          </a:p>
          <a:p>
            <a:pPr lvl="1"/>
            <a:r>
              <a:rPr lang="fi-FI" dirty="0">
                <a:hlinkClick r:id="rId2"/>
              </a:rPr>
              <a:t>https://vslj.fi/kotoa-kouluun/</a:t>
            </a:r>
            <a:r>
              <a:rPr lang="fi-FI" dirty="0"/>
              <a:t> </a:t>
            </a:r>
          </a:p>
          <a:p>
            <a:r>
              <a:rPr lang="fi-FI" dirty="0"/>
              <a:t>Työskentely räätälöidään jokaiselle lapselle ja perheelle sopivaksi. Työskentely käynnistyy aina perhevalmentajien kotikäynnillä ja tilanteen kartoituksella.  </a:t>
            </a:r>
          </a:p>
          <a:p>
            <a:pPr lvl="1"/>
            <a:r>
              <a:rPr lang="fi-FI" dirty="0"/>
              <a:t>Työskentelykielet ovat suomi, ruotsi ja englanti</a:t>
            </a:r>
          </a:p>
          <a:p>
            <a:r>
              <a:rPr lang="fi-FI" dirty="0"/>
              <a:t>Huoltaja voi olla suoraan yhteydessä perhevalmentajaan tai koulun tai opiskeluhuollon ammattilainen perheen luvalla. </a:t>
            </a:r>
          </a:p>
        </p:txBody>
      </p:sp>
      <p:sp>
        <p:nvSpPr>
          <p:cNvPr id="6" name="Tekstiruutu 5">
            <a:extLst>
              <a:ext uri="{FF2B5EF4-FFF2-40B4-BE49-F238E27FC236}">
                <a16:creationId xmlns:a16="http://schemas.microsoft.com/office/drawing/2014/main" id="{7AB084C9-3B53-F989-0D4D-E15C8B395072}"/>
              </a:ext>
            </a:extLst>
          </p:cNvPr>
          <p:cNvSpPr txBox="1"/>
          <p:nvPr/>
        </p:nvSpPr>
        <p:spPr>
          <a:xfrm>
            <a:off x="8658225" y="4619625"/>
            <a:ext cx="327334" cy="400110"/>
          </a:xfrm>
          <a:prstGeom prst="rect">
            <a:avLst/>
          </a:prstGeom>
          <a:noFill/>
        </p:spPr>
        <p:txBody>
          <a:bodyPr wrap="none" rtlCol="0">
            <a:spAutoFit/>
          </a:bodyPr>
          <a:lstStyle/>
          <a:p>
            <a:r>
              <a:rPr lang="fi-FI" sz="2000" b="1" dirty="0">
                <a:solidFill>
                  <a:schemeClr val="accent5"/>
                </a:solidFill>
              </a:rPr>
              <a:t>6</a:t>
            </a:r>
          </a:p>
        </p:txBody>
      </p:sp>
      <p:pic>
        <p:nvPicPr>
          <p:cNvPr id="1028" name="Picture 4" descr="VSLJ:n logon ikoni.">
            <a:extLst>
              <a:ext uri="{FF2B5EF4-FFF2-40B4-BE49-F238E27FC236}">
                <a16:creationId xmlns:a16="http://schemas.microsoft.com/office/drawing/2014/main" id="{07679D27-7912-3236-49F5-231DF8396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54500" y="4267762"/>
            <a:ext cx="703725" cy="70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1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Kouluun kiinnittäminen ja poissaolojen seuranta </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2025–2026 </a:t>
            </a:r>
          </a:p>
        </p:txBody>
      </p:sp>
      <p:sp>
        <p:nvSpPr>
          <p:cNvPr id="7" name="Ellipsi 6">
            <a:extLst>
              <a:ext uri="{FF2B5EF4-FFF2-40B4-BE49-F238E27FC236}">
                <a16:creationId xmlns:a16="http://schemas.microsoft.com/office/drawing/2014/main" id="{0D407209-9733-259B-8CE6-BD92AA647410}"/>
              </a:ext>
            </a:extLst>
          </p:cNvPr>
          <p:cNvSpPr/>
          <p:nvPr/>
        </p:nvSpPr>
        <p:spPr>
          <a:xfrm>
            <a:off x="2196112" y="1575041"/>
            <a:ext cx="1176746" cy="1176746"/>
          </a:xfrm>
          <a:prstGeom prst="ellipse">
            <a:avLst/>
          </a:prstGeom>
          <a:solidFill>
            <a:srgbClr val="009B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8" name="Ellipsi 7">
            <a:extLst>
              <a:ext uri="{FF2B5EF4-FFF2-40B4-BE49-F238E27FC236}">
                <a16:creationId xmlns:a16="http://schemas.microsoft.com/office/drawing/2014/main" id="{375E790D-EC0A-4D49-B328-4BB9DA4864AA}"/>
              </a:ext>
            </a:extLst>
          </p:cNvPr>
          <p:cNvSpPr/>
          <p:nvPr/>
        </p:nvSpPr>
        <p:spPr>
          <a:xfrm>
            <a:off x="3369557" y="1575041"/>
            <a:ext cx="1176746" cy="1176746"/>
          </a:xfrm>
          <a:prstGeom prst="ellipse">
            <a:avLst/>
          </a:prstGeom>
          <a:solidFill>
            <a:srgbClr val="3CA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50 h</a:t>
            </a:r>
          </a:p>
        </p:txBody>
      </p:sp>
      <p:sp>
        <p:nvSpPr>
          <p:cNvPr id="10" name="Ellipsi 9">
            <a:extLst>
              <a:ext uri="{FF2B5EF4-FFF2-40B4-BE49-F238E27FC236}">
                <a16:creationId xmlns:a16="http://schemas.microsoft.com/office/drawing/2014/main" id="{732683B2-6FA2-B8F2-834B-889E900C760B}"/>
              </a:ext>
            </a:extLst>
          </p:cNvPr>
          <p:cNvSpPr/>
          <p:nvPr/>
        </p:nvSpPr>
        <p:spPr>
          <a:xfrm>
            <a:off x="4543002" y="1606125"/>
            <a:ext cx="1176746" cy="1176746"/>
          </a:xfrm>
          <a:prstGeom prst="ellipse">
            <a:avLst/>
          </a:prstGeom>
          <a:solidFill>
            <a:srgbClr val="CE4B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100 h</a:t>
            </a:r>
          </a:p>
        </p:txBody>
      </p:sp>
      <p:sp>
        <p:nvSpPr>
          <p:cNvPr id="11" name="Ellipsi 10">
            <a:extLst>
              <a:ext uri="{FF2B5EF4-FFF2-40B4-BE49-F238E27FC236}">
                <a16:creationId xmlns:a16="http://schemas.microsoft.com/office/drawing/2014/main" id="{43CF9901-EA49-29E3-D277-C6A386DF2DC6}"/>
              </a:ext>
            </a:extLst>
          </p:cNvPr>
          <p:cNvSpPr/>
          <p:nvPr/>
        </p:nvSpPr>
        <p:spPr>
          <a:xfrm>
            <a:off x="5724964" y="1606125"/>
            <a:ext cx="1176746" cy="1176746"/>
          </a:xfrm>
          <a:prstGeom prst="ellipse">
            <a:avLst/>
          </a:prstGeom>
          <a:solidFill>
            <a:srgbClr val="E500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150 h</a:t>
            </a:r>
          </a:p>
        </p:txBody>
      </p:sp>
      <p:sp>
        <p:nvSpPr>
          <p:cNvPr id="12" name="Ellipsi 11">
            <a:extLst>
              <a:ext uri="{FF2B5EF4-FFF2-40B4-BE49-F238E27FC236}">
                <a16:creationId xmlns:a16="http://schemas.microsoft.com/office/drawing/2014/main" id="{640483AE-CF54-0A06-8F4C-A03807FAB107}"/>
              </a:ext>
            </a:extLst>
          </p:cNvPr>
          <p:cNvSpPr/>
          <p:nvPr/>
        </p:nvSpPr>
        <p:spPr>
          <a:xfrm>
            <a:off x="1010849" y="1572381"/>
            <a:ext cx="1176746" cy="117674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900" b="1" dirty="0">
                <a:solidFill>
                  <a:schemeClr val="bg1"/>
                </a:solidFill>
              </a:rPr>
              <a:t>Ennalta-ehkäisevä toiminta</a:t>
            </a:r>
          </a:p>
        </p:txBody>
      </p:sp>
      <p:sp>
        <p:nvSpPr>
          <p:cNvPr id="13" name="Tekstiruutu 12">
            <a:extLst>
              <a:ext uri="{FF2B5EF4-FFF2-40B4-BE49-F238E27FC236}">
                <a16:creationId xmlns:a16="http://schemas.microsoft.com/office/drawing/2014/main" id="{22073F21-1A03-83F2-7836-1DFF63ABF9F3}"/>
              </a:ext>
            </a:extLst>
          </p:cNvPr>
          <p:cNvSpPr txBox="1"/>
          <p:nvPr/>
        </p:nvSpPr>
        <p:spPr>
          <a:xfrm>
            <a:off x="2135658" y="1963808"/>
            <a:ext cx="1303680" cy="369332"/>
          </a:xfrm>
          <a:prstGeom prst="rect">
            <a:avLst/>
          </a:prstGeom>
          <a:noFill/>
          <a:ln w="19050">
            <a:noFill/>
          </a:ln>
        </p:spPr>
        <p:txBody>
          <a:bodyPr wrap="square" rtlCol="0">
            <a:spAutoFit/>
          </a:bodyPr>
          <a:lstStyle/>
          <a:p>
            <a:pPr algn="ctr"/>
            <a:r>
              <a:rPr lang="fi-FI" sz="900" b="1" dirty="0">
                <a:solidFill>
                  <a:schemeClr val="bg1"/>
                </a:solidFill>
              </a:rPr>
              <a:t>Varhainen puuttuminen</a:t>
            </a:r>
          </a:p>
        </p:txBody>
      </p:sp>
      <p:sp>
        <p:nvSpPr>
          <p:cNvPr id="14" name="Nuoli: Oikea 13">
            <a:extLst>
              <a:ext uri="{FF2B5EF4-FFF2-40B4-BE49-F238E27FC236}">
                <a16:creationId xmlns:a16="http://schemas.microsoft.com/office/drawing/2014/main" id="{6D5013E1-EDE5-8BF0-D868-13BDD21F5172}"/>
              </a:ext>
            </a:extLst>
          </p:cNvPr>
          <p:cNvSpPr/>
          <p:nvPr/>
        </p:nvSpPr>
        <p:spPr>
          <a:xfrm>
            <a:off x="2078718" y="2056701"/>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Nuoli: Oikea 14">
            <a:extLst>
              <a:ext uri="{FF2B5EF4-FFF2-40B4-BE49-F238E27FC236}">
                <a16:creationId xmlns:a16="http://schemas.microsoft.com/office/drawing/2014/main" id="{D509C7DA-0398-F93D-981D-DA5DE532A955}"/>
              </a:ext>
            </a:extLst>
          </p:cNvPr>
          <p:cNvSpPr/>
          <p:nvPr/>
        </p:nvSpPr>
        <p:spPr>
          <a:xfrm>
            <a:off x="3263735" y="2040127"/>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Nuoli: Oikea 15">
            <a:extLst>
              <a:ext uri="{FF2B5EF4-FFF2-40B4-BE49-F238E27FC236}">
                <a16:creationId xmlns:a16="http://schemas.microsoft.com/office/drawing/2014/main" id="{64ACF5CA-A14E-F240-C9CC-A564C9B5B685}"/>
              </a:ext>
            </a:extLst>
          </p:cNvPr>
          <p:cNvSpPr/>
          <p:nvPr/>
        </p:nvSpPr>
        <p:spPr>
          <a:xfrm>
            <a:off x="4439718" y="2052407"/>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Nuoli: Oikea 17">
            <a:extLst>
              <a:ext uri="{FF2B5EF4-FFF2-40B4-BE49-F238E27FC236}">
                <a16:creationId xmlns:a16="http://schemas.microsoft.com/office/drawing/2014/main" id="{04D46987-D3E7-3C22-4749-4E2975BA11C8}"/>
              </a:ext>
            </a:extLst>
          </p:cNvPr>
          <p:cNvSpPr/>
          <p:nvPr/>
        </p:nvSpPr>
        <p:spPr>
          <a:xfrm>
            <a:off x="5619142" y="2061201"/>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01E1396-2A3C-AE9E-4DFE-587F84827B3E}"/>
              </a:ext>
            </a:extLst>
          </p:cNvPr>
          <p:cNvSpPr/>
          <p:nvPr/>
        </p:nvSpPr>
        <p:spPr>
          <a:xfrm>
            <a:off x="943857" y="3232602"/>
            <a:ext cx="7150100" cy="1353279"/>
          </a:xfrm>
          <a:prstGeom prst="rect">
            <a:avLst/>
          </a:prstGeom>
          <a:solidFill>
            <a:srgbClr val="E9E8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Tekstiruutu 19">
            <a:extLst>
              <a:ext uri="{FF2B5EF4-FFF2-40B4-BE49-F238E27FC236}">
                <a16:creationId xmlns:a16="http://schemas.microsoft.com/office/drawing/2014/main" id="{11BC13A6-78B9-F371-5E15-6269178DA5D6}"/>
              </a:ext>
            </a:extLst>
          </p:cNvPr>
          <p:cNvSpPr txBox="1"/>
          <p:nvPr/>
        </p:nvSpPr>
        <p:spPr>
          <a:xfrm>
            <a:off x="1151448" y="3258477"/>
            <a:ext cx="6781800" cy="1477328"/>
          </a:xfrm>
          <a:prstGeom prst="rect">
            <a:avLst/>
          </a:prstGeom>
          <a:noFill/>
        </p:spPr>
        <p:txBody>
          <a:bodyPr wrap="square" rtlCol="0">
            <a:spAutoFit/>
          </a:bodyPr>
          <a:lstStyle/>
          <a:p>
            <a:pPr marL="171450" indent="-171450">
              <a:buFont typeface="Arial" panose="020B0604020202020204" pitchFamily="34" charset="0"/>
              <a:buChar char="•"/>
            </a:pPr>
            <a:r>
              <a:rPr lang="fi-FI" sz="1000" dirty="0"/>
              <a:t>Jokaisen oppilaan tilanne huomioidaan yksilöllisesti poissaolorajojen ylittyessä ja käydään läpi poissaolojen syitä. Samalla selvitetään poissaolojen vaikutus opiskeluun ja mahdollisen lisätuen tarve. </a:t>
            </a:r>
          </a:p>
          <a:p>
            <a:pPr marL="171450" indent="-171450">
              <a:buFont typeface="Arial" panose="020B0604020202020204" pitchFamily="34" charset="0"/>
              <a:buChar char="•"/>
            </a:pPr>
            <a:r>
              <a:rPr lang="fi-FI" sz="1000" dirty="0"/>
              <a:t>Luokanopettajan/-ohjaajan tekemän tilannearvion mukaan sovitaan yhdessä oppilaan ja huoltajan kanssa toimenpiteistä ja seurannasta. </a:t>
            </a:r>
          </a:p>
          <a:p>
            <a:pPr marL="171450" indent="-171450">
              <a:buFont typeface="Arial" panose="020B0604020202020204" pitchFamily="34" charset="0"/>
              <a:buChar char="•"/>
            </a:pPr>
            <a:r>
              <a:rPr lang="fi-FI" sz="1000" dirty="0"/>
              <a:t>Oppilaan koulunkäyntiä ja oppimista tuetaan tarpeen mukaan yhteistyössä opiskeluhuoltohenkilöstön kanssa.</a:t>
            </a:r>
          </a:p>
          <a:p>
            <a:pPr marL="171450" indent="-171450">
              <a:buFont typeface="Arial" panose="020B0604020202020204" pitchFamily="34" charset="0"/>
              <a:buChar char="•"/>
            </a:pPr>
            <a:r>
              <a:rPr lang="fi-FI" sz="1000" dirty="0"/>
              <a:t>MAR-palaveri järjestetään opettajan tilannearvion mukaisesti ja tarpeen vaatiessa. </a:t>
            </a:r>
          </a:p>
          <a:p>
            <a:pPr marL="171450" indent="-171450">
              <a:buFont typeface="Arial" panose="020B0604020202020204" pitchFamily="34" charset="0"/>
              <a:buChar char="•"/>
            </a:pPr>
            <a:r>
              <a:rPr lang="fi-FI" sz="1000" dirty="0"/>
              <a:t>Koulunkäynnin apua ja tukea haetaan varhaisen puuttumisen ja 50h poissaolon kohdalla aktiivisesti opiskeluhuollosta kuraattorilta, psykologilta ja terveydenhoitajalta sekä Kotoa Kouluun-toiminnasta.</a:t>
            </a:r>
          </a:p>
          <a:p>
            <a:pPr marL="171450" indent="-171450">
              <a:buFont typeface="Arial" panose="020B0604020202020204" pitchFamily="34" charset="0"/>
              <a:buChar char="•"/>
            </a:pPr>
            <a:endParaRPr lang="fi-FI" sz="1000" dirty="0"/>
          </a:p>
        </p:txBody>
      </p:sp>
    </p:spTree>
    <p:extLst>
      <p:ext uri="{BB962C8B-B14F-4D97-AF65-F5344CB8AC3E}">
        <p14:creationId xmlns:p14="http://schemas.microsoft.com/office/powerpoint/2010/main" val="204527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FCA48C84-486F-BD53-DE34-2A477B19D8CB}"/>
              </a:ext>
            </a:extLst>
          </p:cNvPr>
          <p:cNvSpPr/>
          <p:nvPr/>
        </p:nvSpPr>
        <p:spPr>
          <a:xfrm>
            <a:off x="5825452" y="1497418"/>
            <a:ext cx="2333551" cy="3068493"/>
          </a:xfrm>
          <a:prstGeom prst="rect">
            <a:avLst/>
          </a:prstGeom>
          <a:solidFill>
            <a:srgbClr val="CFE9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975BE1E-1021-6823-1CB0-FC5AFB0D25BE}"/>
              </a:ext>
            </a:extLst>
          </p:cNvPr>
          <p:cNvSpPr/>
          <p:nvPr/>
        </p:nvSpPr>
        <p:spPr>
          <a:xfrm>
            <a:off x="6305356" y="460450"/>
            <a:ext cx="1327111" cy="132711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2AF49345-3D9F-E4BD-128A-EE6E6A2BE538}"/>
              </a:ext>
            </a:extLst>
          </p:cNvPr>
          <p:cNvSpPr/>
          <p:nvPr/>
        </p:nvSpPr>
        <p:spPr>
          <a:xfrm>
            <a:off x="969413" y="1467226"/>
            <a:ext cx="2333551" cy="3066557"/>
          </a:xfrm>
          <a:prstGeom prst="rect">
            <a:avLst/>
          </a:prstGeom>
          <a:solidFill>
            <a:srgbClr val="C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343C26CF-32D5-661C-F77E-CBB71E4321C8}"/>
              </a:ext>
            </a:extLst>
          </p:cNvPr>
          <p:cNvSpPr/>
          <p:nvPr/>
        </p:nvSpPr>
        <p:spPr>
          <a:xfrm>
            <a:off x="3393572" y="1497417"/>
            <a:ext cx="2333551" cy="3067325"/>
          </a:xfrm>
          <a:prstGeom prst="rect">
            <a:avLst/>
          </a:prstGeom>
          <a:solidFill>
            <a:srgbClr val="BFE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Tekstiruutu 27">
            <a:extLst>
              <a:ext uri="{FF2B5EF4-FFF2-40B4-BE49-F238E27FC236}">
                <a16:creationId xmlns:a16="http://schemas.microsoft.com/office/drawing/2014/main" id="{02A7D728-60A6-3A8A-F095-E2DD48BE1CC9}"/>
              </a:ext>
            </a:extLst>
          </p:cNvPr>
          <p:cNvSpPr txBox="1"/>
          <p:nvPr/>
        </p:nvSpPr>
        <p:spPr>
          <a:xfrm>
            <a:off x="6725762" y="954296"/>
            <a:ext cx="1241767" cy="307777"/>
          </a:xfrm>
          <a:prstGeom prst="rect">
            <a:avLst/>
          </a:prstGeom>
          <a:noFill/>
          <a:ln w="19050">
            <a:noFill/>
          </a:ln>
        </p:spPr>
        <p:txBody>
          <a:bodyPr wrap="square" rtlCol="0">
            <a:spAutoFit/>
          </a:bodyPr>
          <a:lstStyle/>
          <a:p>
            <a:r>
              <a:rPr lang="fi-FI" sz="1400" b="1" dirty="0">
                <a:solidFill>
                  <a:schemeClr val="bg1"/>
                </a:solidFill>
              </a:rPr>
              <a:t>50 h</a:t>
            </a:r>
          </a:p>
        </p:txBody>
      </p:sp>
      <p:sp>
        <p:nvSpPr>
          <p:cNvPr id="19" name="Tekstiruutu 18">
            <a:extLst>
              <a:ext uri="{FF2B5EF4-FFF2-40B4-BE49-F238E27FC236}">
                <a16:creationId xmlns:a16="http://schemas.microsoft.com/office/drawing/2014/main" id="{36166837-4F71-A819-8D44-CF18F70B3B1E}"/>
              </a:ext>
            </a:extLst>
          </p:cNvPr>
          <p:cNvSpPr txBox="1"/>
          <p:nvPr/>
        </p:nvSpPr>
        <p:spPr>
          <a:xfrm>
            <a:off x="1152546" y="2177825"/>
            <a:ext cx="2006166" cy="2000548"/>
          </a:xfrm>
          <a:prstGeom prst="rect">
            <a:avLst/>
          </a:prstGeom>
          <a:noFill/>
        </p:spPr>
        <p:txBody>
          <a:bodyPr wrap="square" rtlCol="0">
            <a:spAutoFit/>
          </a:bodyPr>
          <a:lstStyle/>
          <a:p>
            <a:pPr marL="171450" indent="-171450" fontAlgn="base">
              <a:buFont typeface="Arial" panose="020B0604020202020204" pitchFamily="34" charset="0"/>
              <a:buChar char="•"/>
            </a:pPr>
            <a:r>
              <a:rPr lang="fi-FI" sz="800" dirty="0">
                <a:latin typeface="+mj-lt"/>
              </a:rPr>
              <a:t>Huoltaja on velvollinen ilmoittamaan oppilaan poissaolot, selvittämään poissaolojen syyt ja olemaan niistä yhteydessä luokanopettajaan/ </a:t>
            </a:r>
          </a:p>
          <a:p>
            <a:pPr fontAlgn="base"/>
            <a:r>
              <a:rPr lang="fi-FI" sz="800" dirty="0">
                <a:latin typeface="+mj-lt"/>
              </a:rPr>
              <a:t>      -ohjaajaan.</a:t>
            </a:r>
          </a:p>
          <a:p>
            <a:pPr marL="171450" indent="-171450" fontAlgn="base">
              <a:buFont typeface="Arial" panose="020B0604020202020204" pitchFamily="34" charset="0"/>
              <a:buChar char="•"/>
            </a:pPr>
            <a:r>
              <a:rPr lang="fi-FI" sz="800" dirty="0">
                <a:solidFill>
                  <a:srgbClr val="333333"/>
                </a:solidFill>
                <a:latin typeface="+mj-lt"/>
              </a:rPr>
              <a:t>Heti, kun huoli oppilaan poissaoloista herää kotona, huoltaja on yhteydessä kouluun.</a:t>
            </a:r>
          </a:p>
          <a:p>
            <a:pPr marL="171450" indent="-171450" fontAlgn="base">
              <a:buFont typeface="Arial" panose="020B0604020202020204" pitchFamily="34" charset="0"/>
              <a:buChar char="•"/>
            </a:pPr>
            <a:r>
              <a:rPr lang="fi-FI" sz="800" dirty="0">
                <a:latin typeface="+mj-lt"/>
              </a:rPr>
              <a:t>Huoltaja huolehtii, että oppivelvollinen suorittaa oppivelvollisuuden.</a:t>
            </a:r>
          </a:p>
          <a:p>
            <a:pPr marL="171450" indent="-171450" fontAlgn="base">
              <a:buFont typeface="Arial" panose="020B0604020202020204" pitchFamily="34" charset="0"/>
              <a:buChar char="•"/>
            </a:pPr>
            <a:r>
              <a:rPr lang="fi-FI" sz="800" dirty="0">
                <a:latin typeface="+mj-lt"/>
              </a:rPr>
              <a:t>Kotoa kouluun-toiminta on perheen tuki ja ennalta ehkäisevää palvelua</a:t>
            </a:r>
          </a:p>
          <a:p>
            <a:pPr marL="171450" indent="-171450" fontAlgn="base">
              <a:buFont typeface="Arial" panose="020B0604020202020204" pitchFamily="34" charset="0"/>
              <a:buChar char="•"/>
            </a:pPr>
            <a:endParaRPr lang="fi-FI" sz="1000" dirty="0">
              <a:latin typeface="+mj-lt"/>
            </a:endParaRPr>
          </a:p>
          <a:p>
            <a:pPr marL="171450" indent="-171450" fontAlgn="base">
              <a:buFont typeface="Arial" panose="020B0604020202020204" pitchFamily="34" charset="0"/>
              <a:buChar char="•"/>
            </a:pPr>
            <a:endParaRPr lang="fi-FI" sz="1000" dirty="0">
              <a:solidFill>
                <a:srgbClr val="333333"/>
              </a:solidFill>
              <a:latin typeface="+mj-lt"/>
            </a:endParaRPr>
          </a:p>
        </p:txBody>
      </p:sp>
      <p:sp>
        <p:nvSpPr>
          <p:cNvPr id="20" name="Tekstiruutu 19">
            <a:extLst>
              <a:ext uri="{FF2B5EF4-FFF2-40B4-BE49-F238E27FC236}">
                <a16:creationId xmlns:a16="http://schemas.microsoft.com/office/drawing/2014/main" id="{24A8F3F9-09F4-C830-C79A-3F0EBE249BF9}"/>
              </a:ext>
            </a:extLst>
          </p:cNvPr>
          <p:cNvSpPr txBox="1"/>
          <p:nvPr/>
        </p:nvSpPr>
        <p:spPr>
          <a:xfrm>
            <a:off x="3450239" y="2177825"/>
            <a:ext cx="2241026" cy="2215991"/>
          </a:xfrm>
          <a:prstGeom prst="rect">
            <a:avLst/>
          </a:prstGeom>
          <a:noFill/>
        </p:spPr>
        <p:txBody>
          <a:bodyPr wrap="square" rtlCol="0">
            <a:spAutoFit/>
          </a:bodyPr>
          <a:lstStyle/>
          <a:p>
            <a:pPr marL="171450" indent="-171450" fontAlgn="base">
              <a:buFont typeface="Arial" panose="020B0604020202020204" pitchFamily="34" charset="0"/>
              <a:buChar char="•"/>
            </a:pPr>
            <a:r>
              <a:rPr lang="fi-FI" sz="800" dirty="0">
                <a:solidFill>
                  <a:srgbClr val="333333"/>
                </a:solidFill>
                <a:latin typeface="+mj-lt"/>
              </a:rPr>
              <a:t>Huoltaja on velvollinen ilmoittamaan oppilaan poissaolot, selvittämään poissaolojen syyt ja olemaan niistä yhteydessä luokanopettajaan / -ohjaajaan.</a:t>
            </a:r>
          </a:p>
          <a:p>
            <a:pPr marL="171450" indent="-171450" fontAlgn="base">
              <a:buFont typeface="Arial" panose="020B0604020202020204" pitchFamily="34" charset="0"/>
              <a:buChar char="•"/>
            </a:pPr>
            <a:r>
              <a:rPr lang="fi-FI" sz="800" dirty="0">
                <a:solidFill>
                  <a:srgbClr val="333333"/>
                </a:solidFill>
                <a:latin typeface="+mj-lt"/>
              </a:rPr>
              <a:t>Heti, kun huoli oppilaan poissaoloista herää kotona, huoltaja on yhteydessä opettajaan.</a:t>
            </a:r>
          </a:p>
          <a:p>
            <a:pPr marL="171450" indent="-171450" fontAlgn="base">
              <a:buFont typeface="Arial" panose="020B0604020202020204" pitchFamily="34" charset="0"/>
              <a:buChar char="•"/>
            </a:pPr>
            <a:r>
              <a:rPr lang="fi-FI" sz="800" dirty="0">
                <a:latin typeface="+mj-lt"/>
              </a:rPr>
              <a:t>Huoltaja huolehtii, että oppivelvollinen suorittaa oppivelvollisuuden.</a:t>
            </a:r>
          </a:p>
          <a:p>
            <a:pPr marL="171450" indent="-171450" fontAlgn="base">
              <a:buFont typeface="Arial" panose="020B0604020202020204" pitchFamily="34" charset="0"/>
              <a:buChar char="•"/>
            </a:pPr>
            <a:r>
              <a:rPr lang="fi-FI" sz="800" dirty="0">
                <a:latin typeface="+mj-lt"/>
              </a:rPr>
              <a:t>Koulunkäynnin apua ja tukea haetaan aktiivisesti opiskeluhuollosta kuraattorilta, psykologilta ja terveydenhoitajalta sekä Kotoa Kouluun-toiminnasta.</a:t>
            </a:r>
          </a:p>
          <a:p>
            <a:pPr marL="171450" indent="-171450" fontAlgn="base">
              <a:buFont typeface="Arial" panose="020B0604020202020204" pitchFamily="34" charset="0"/>
              <a:buChar char="•"/>
            </a:pPr>
            <a:endParaRPr lang="fi-FI" sz="800" dirty="0">
              <a:latin typeface="+mj-lt"/>
            </a:endParaRPr>
          </a:p>
          <a:p>
            <a:pPr marL="171450" indent="-171450" fontAlgn="base">
              <a:buFont typeface="Arial" panose="020B0604020202020204" pitchFamily="34" charset="0"/>
              <a:buChar char="•"/>
            </a:pPr>
            <a:endParaRPr lang="fi-FI" sz="900" dirty="0">
              <a:solidFill>
                <a:srgbClr val="333333"/>
              </a:solidFill>
              <a:latin typeface="+mj-lt"/>
            </a:endParaRPr>
          </a:p>
          <a:p>
            <a:pPr marL="171450" indent="-171450" fontAlgn="base">
              <a:buFont typeface="Arial" panose="020B0604020202020204" pitchFamily="34" charset="0"/>
              <a:buChar char="•"/>
            </a:pPr>
            <a:endParaRPr lang="fi-FI" sz="900" dirty="0">
              <a:solidFill>
                <a:srgbClr val="151515"/>
              </a:solidFill>
              <a:latin typeface="+mj-lt"/>
            </a:endParaRPr>
          </a:p>
        </p:txBody>
      </p:sp>
      <p:sp>
        <p:nvSpPr>
          <p:cNvPr id="32" name="Tekstiruutu 31">
            <a:extLst>
              <a:ext uri="{FF2B5EF4-FFF2-40B4-BE49-F238E27FC236}">
                <a16:creationId xmlns:a16="http://schemas.microsoft.com/office/drawing/2014/main" id="{F85D0D5F-3090-99AB-0CD6-DF32E6D5FAEB}"/>
              </a:ext>
            </a:extLst>
          </p:cNvPr>
          <p:cNvSpPr txBox="1"/>
          <p:nvPr/>
        </p:nvSpPr>
        <p:spPr>
          <a:xfrm>
            <a:off x="6093826" y="2210524"/>
            <a:ext cx="1750170" cy="2215991"/>
          </a:xfrm>
          <a:prstGeom prst="rect">
            <a:avLst/>
          </a:prstGeom>
          <a:noFill/>
        </p:spPr>
        <p:txBody>
          <a:bodyPr wrap="square" rtlCol="0">
            <a:spAutoFit/>
          </a:bodyPr>
          <a:lstStyle/>
          <a:p>
            <a:pPr marL="171450" indent="-171450">
              <a:buFont typeface="Arial" panose="020B0604020202020204" pitchFamily="34" charset="0"/>
              <a:buChar char="•"/>
            </a:pPr>
            <a:r>
              <a:rPr lang="fi-FI" sz="800" dirty="0">
                <a:solidFill>
                  <a:srgbClr val="151515"/>
                </a:solidFill>
                <a:latin typeface="+mj-lt"/>
              </a:rPr>
              <a:t>Huoltaja saa Wilma-viestinä </a:t>
            </a:r>
            <a:br>
              <a:rPr lang="fi-FI" sz="800" dirty="0">
                <a:solidFill>
                  <a:srgbClr val="151515"/>
                </a:solidFill>
                <a:latin typeface="+mj-lt"/>
              </a:rPr>
            </a:br>
            <a:r>
              <a:rPr lang="fi-FI" sz="800" dirty="0">
                <a:solidFill>
                  <a:srgbClr val="151515"/>
                </a:solidFill>
                <a:latin typeface="+mj-lt"/>
              </a:rPr>
              <a:t>poissaolokoosteen. </a:t>
            </a:r>
          </a:p>
          <a:p>
            <a:pPr marL="171450" indent="-171450">
              <a:buFont typeface="Arial" panose="020B0604020202020204" pitchFamily="34" charset="0"/>
              <a:buChar char="•"/>
            </a:pPr>
            <a:r>
              <a:rPr lang="fi-FI" sz="800" dirty="0">
                <a:solidFill>
                  <a:srgbClr val="151515"/>
                </a:solidFill>
                <a:latin typeface="+mj-lt"/>
              </a:rPr>
              <a:t>Huoltaja ilmoittaa o</a:t>
            </a:r>
            <a:r>
              <a:rPr lang="fi-FI" sz="800" b="0" i="0" dirty="0">
                <a:solidFill>
                  <a:srgbClr val="151515"/>
                </a:solidFill>
                <a:effectLst/>
                <a:latin typeface="+mj-lt"/>
              </a:rPr>
              <a:t>pettajalle poissaolojen syistä.</a:t>
            </a:r>
            <a:r>
              <a:rPr lang="fi-FI" sz="800" dirty="0">
                <a:solidFill>
                  <a:srgbClr val="151515"/>
                </a:solidFill>
                <a:latin typeface="+mj-lt"/>
              </a:rPr>
              <a:t> </a:t>
            </a:r>
          </a:p>
          <a:p>
            <a:pPr marL="171450" indent="-171450">
              <a:buFont typeface="Arial" panose="020B0604020202020204" pitchFamily="34" charset="0"/>
              <a:buChar char="•"/>
            </a:pPr>
            <a:r>
              <a:rPr lang="fi-FI" sz="800" dirty="0">
                <a:latin typeface="+mj-lt"/>
              </a:rPr>
              <a:t>Huoltaja huolehtii, että oppivelvollinen suorittaa oppivelvollisuuden.</a:t>
            </a:r>
          </a:p>
          <a:p>
            <a:pPr marL="171450" indent="-171450">
              <a:buFont typeface="Arial" panose="020B0604020202020204" pitchFamily="34" charset="0"/>
              <a:buChar char="•"/>
            </a:pPr>
            <a:r>
              <a:rPr lang="fi-FI" sz="800" dirty="0">
                <a:latin typeface="+mj-lt"/>
              </a:rPr>
              <a:t>Koulunkäynnin apua ja tukea haetaan aktiivisesti opiskeluhuollosta kuraattorilta, psykologilta ja terveydenhoitajalta sekä Kotoa Kouluun-toiminnasta.</a:t>
            </a:r>
          </a:p>
          <a:p>
            <a:pPr marL="171450" indent="-171450">
              <a:buFont typeface="Arial" panose="020B0604020202020204" pitchFamily="34" charset="0"/>
              <a:buChar char="•"/>
            </a:pPr>
            <a:endParaRPr lang="fi-FI" sz="800" dirty="0">
              <a:latin typeface="+mj-lt"/>
            </a:endParaRPr>
          </a:p>
          <a:p>
            <a:pPr marL="171450" indent="-171450">
              <a:buFont typeface="Arial" panose="020B0604020202020204" pitchFamily="34" charset="0"/>
              <a:buChar char="•"/>
            </a:pPr>
            <a:endParaRPr lang="fi-FI" sz="800" dirty="0">
              <a:solidFill>
                <a:srgbClr val="333333"/>
              </a:solidFill>
              <a:latin typeface="+mj-lt"/>
            </a:endParaRPr>
          </a:p>
          <a:p>
            <a:pPr marL="171450" indent="-171450">
              <a:buFont typeface="Arial" panose="020B0604020202020204" pitchFamily="34" charset="0"/>
              <a:buChar char="•"/>
            </a:pPr>
            <a:endParaRPr lang="fi-FI" sz="800" dirty="0">
              <a:solidFill>
                <a:srgbClr val="333333"/>
              </a:solidFill>
              <a:latin typeface="+mj-lt"/>
            </a:endParaRPr>
          </a:p>
          <a:p>
            <a:pPr marL="171450" indent="-171450">
              <a:buFont typeface="Arial" panose="020B0604020202020204" pitchFamily="34" charset="0"/>
              <a:buChar char="•"/>
            </a:pPr>
            <a:endParaRPr lang="fi-FI" sz="1000" dirty="0">
              <a:solidFill>
                <a:srgbClr val="151515"/>
              </a:solidFill>
              <a:latin typeface="+mj-lt"/>
            </a:endParaRPr>
          </a:p>
        </p:txBody>
      </p:sp>
      <p:sp>
        <p:nvSpPr>
          <p:cNvPr id="35" name="Nuoli: Oikea 34">
            <a:extLst>
              <a:ext uri="{FF2B5EF4-FFF2-40B4-BE49-F238E27FC236}">
                <a16:creationId xmlns:a16="http://schemas.microsoft.com/office/drawing/2014/main" id="{A3712B46-E23C-2280-E7B9-C0A21295B95E}"/>
              </a:ext>
            </a:extLst>
          </p:cNvPr>
          <p:cNvSpPr/>
          <p:nvPr/>
        </p:nvSpPr>
        <p:spPr>
          <a:xfrm>
            <a:off x="5587820" y="1159774"/>
            <a:ext cx="454730"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D8E55180-4788-E80C-9C99-87AD6F895A87}"/>
              </a:ext>
            </a:extLst>
          </p:cNvPr>
          <p:cNvSpPr txBox="1"/>
          <p:nvPr/>
        </p:nvSpPr>
        <p:spPr>
          <a:xfrm>
            <a:off x="572026" y="4695394"/>
            <a:ext cx="4572000" cy="230832"/>
          </a:xfrm>
          <a:prstGeom prst="rect">
            <a:avLst/>
          </a:prstGeom>
          <a:noFill/>
        </p:spPr>
        <p:txBody>
          <a:bodyPr wrap="square">
            <a:spAutoFit/>
          </a:bodyPr>
          <a:lstStyle/>
          <a:p>
            <a:r>
              <a:rPr lang="fi-FI" sz="900" b="1" dirty="0"/>
              <a:t>Lukuvuosi 2025-2026</a:t>
            </a:r>
          </a:p>
        </p:txBody>
      </p:sp>
      <p:sp>
        <p:nvSpPr>
          <p:cNvPr id="6" name="Ellipsi 5">
            <a:extLst>
              <a:ext uri="{FF2B5EF4-FFF2-40B4-BE49-F238E27FC236}">
                <a16:creationId xmlns:a16="http://schemas.microsoft.com/office/drawing/2014/main" id="{DBD52BD3-722E-DE6B-E1F1-92B062F56430}"/>
              </a:ext>
            </a:extLst>
          </p:cNvPr>
          <p:cNvSpPr/>
          <p:nvPr/>
        </p:nvSpPr>
        <p:spPr>
          <a:xfrm>
            <a:off x="1495727" y="460451"/>
            <a:ext cx="1327111" cy="13271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CBAFACA6-ADEF-AC41-AB34-E4C82FA373D1}"/>
              </a:ext>
            </a:extLst>
          </p:cNvPr>
          <p:cNvSpPr txBox="1"/>
          <p:nvPr/>
        </p:nvSpPr>
        <p:spPr>
          <a:xfrm>
            <a:off x="1661574" y="823924"/>
            <a:ext cx="985587" cy="600164"/>
          </a:xfrm>
          <a:prstGeom prst="rect">
            <a:avLst/>
          </a:prstGeom>
          <a:noFill/>
          <a:ln w="19050">
            <a:noFill/>
          </a:ln>
        </p:spPr>
        <p:txBody>
          <a:bodyPr wrap="square" rtlCol="0">
            <a:spAutoFit/>
          </a:bodyPr>
          <a:lstStyle/>
          <a:p>
            <a:pPr algn="ctr"/>
            <a:r>
              <a:rPr lang="fi-FI" sz="1100" b="1" dirty="0">
                <a:solidFill>
                  <a:schemeClr val="bg1"/>
                </a:solidFill>
              </a:rPr>
              <a:t>Ennalta-ehkäisevä toiminta</a:t>
            </a:r>
          </a:p>
        </p:txBody>
      </p:sp>
      <p:sp>
        <p:nvSpPr>
          <p:cNvPr id="22" name="Ellipsi 21">
            <a:extLst>
              <a:ext uri="{FF2B5EF4-FFF2-40B4-BE49-F238E27FC236}">
                <a16:creationId xmlns:a16="http://schemas.microsoft.com/office/drawing/2014/main" id="{BA6E96CE-C5FB-6656-6C9D-288F209412A9}"/>
              </a:ext>
            </a:extLst>
          </p:cNvPr>
          <p:cNvSpPr/>
          <p:nvPr/>
        </p:nvSpPr>
        <p:spPr>
          <a:xfrm>
            <a:off x="3891033" y="465786"/>
            <a:ext cx="1327111" cy="1327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4" name="Nuoli: Oikea 33">
            <a:extLst>
              <a:ext uri="{FF2B5EF4-FFF2-40B4-BE49-F238E27FC236}">
                <a16:creationId xmlns:a16="http://schemas.microsoft.com/office/drawing/2014/main" id="{D352F1CB-0894-C47A-2CB4-E5FD1D65A0A9}"/>
              </a:ext>
            </a:extLst>
          </p:cNvPr>
          <p:cNvSpPr/>
          <p:nvPr/>
        </p:nvSpPr>
        <p:spPr>
          <a:xfrm>
            <a:off x="2889776" y="1572143"/>
            <a:ext cx="961477"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kstiruutu 26">
            <a:extLst>
              <a:ext uri="{FF2B5EF4-FFF2-40B4-BE49-F238E27FC236}">
                <a16:creationId xmlns:a16="http://schemas.microsoft.com/office/drawing/2014/main" id="{73B3914C-41E5-0D17-C304-12DEC71EA7EB}"/>
              </a:ext>
            </a:extLst>
          </p:cNvPr>
          <p:cNvSpPr txBox="1"/>
          <p:nvPr/>
        </p:nvSpPr>
        <p:spPr>
          <a:xfrm>
            <a:off x="4004856" y="892742"/>
            <a:ext cx="1076420" cy="430887"/>
          </a:xfrm>
          <a:prstGeom prst="rect">
            <a:avLst/>
          </a:prstGeom>
          <a:noFill/>
          <a:ln w="19050">
            <a:noFill/>
          </a:ln>
        </p:spPr>
        <p:txBody>
          <a:bodyPr wrap="square" rtlCol="0">
            <a:spAutoFit/>
          </a:bodyPr>
          <a:lstStyle/>
          <a:p>
            <a:pPr algn="ctr"/>
            <a:r>
              <a:rPr lang="fi-FI" sz="1100" b="1" dirty="0">
                <a:solidFill>
                  <a:schemeClr val="bg1"/>
                </a:solidFill>
              </a:rPr>
              <a:t>Varhainen puuttuminen</a:t>
            </a:r>
          </a:p>
        </p:txBody>
      </p:sp>
      <p:sp>
        <p:nvSpPr>
          <p:cNvPr id="25" name="Nuoli: Oikea 24">
            <a:extLst>
              <a:ext uri="{FF2B5EF4-FFF2-40B4-BE49-F238E27FC236}">
                <a16:creationId xmlns:a16="http://schemas.microsoft.com/office/drawing/2014/main" id="{EADEF9B5-502B-744B-1E0C-96A9BF01E764}"/>
              </a:ext>
            </a:extLst>
          </p:cNvPr>
          <p:cNvSpPr/>
          <p:nvPr/>
        </p:nvSpPr>
        <p:spPr>
          <a:xfrm>
            <a:off x="5306411" y="1572143"/>
            <a:ext cx="961477"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90073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FCA48C84-486F-BD53-DE34-2A477B19D8CB}"/>
              </a:ext>
            </a:extLst>
          </p:cNvPr>
          <p:cNvSpPr/>
          <p:nvPr/>
        </p:nvSpPr>
        <p:spPr>
          <a:xfrm>
            <a:off x="4066546" y="1371320"/>
            <a:ext cx="2333551" cy="3075753"/>
          </a:xfrm>
          <a:prstGeom prst="rect">
            <a:avLst/>
          </a:prstGeom>
          <a:solidFill>
            <a:srgbClr val="F8C2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975BE1E-1021-6823-1CB0-FC5AFB0D25BE}"/>
              </a:ext>
            </a:extLst>
          </p:cNvPr>
          <p:cNvSpPr/>
          <p:nvPr/>
        </p:nvSpPr>
        <p:spPr>
          <a:xfrm>
            <a:off x="4668494" y="513062"/>
            <a:ext cx="1327111" cy="13271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343C26CF-32D5-661C-F77E-CBB71E4321C8}"/>
              </a:ext>
            </a:extLst>
          </p:cNvPr>
          <p:cNvSpPr/>
          <p:nvPr/>
        </p:nvSpPr>
        <p:spPr>
          <a:xfrm>
            <a:off x="1621247" y="1371320"/>
            <a:ext cx="2333551" cy="3074582"/>
          </a:xfrm>
          <a:prstGeom prst="rect">
            <a:avLst/>
          </a:prstGeom>
          <a:solidFill>
            <a:srgbClr val="FCD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Tekstiruutu 27">
            <a:extLst>
              <a:ext uri="{FF2B5EF4-FFF2-40B4-BE49-F238E27FC236}">
                <a16:creationId xmlns:a16="http://schemas.microsoft.com/office/drawing/2014/main" id="{02A7D728-60A6-3A8A-F095-E2DD48BE1CC9}"/>
              </a:ext>
            </a:extLst>
          </p:cNvPr>
          <p:cNvSpPr txBox="1"/>
          <p:nvPr/>
        </p:nvSpPr>
        <p:spPr>
          <a:xfrm>
            <a:off x="5068583" y="1022728"/>
            <a:ext cx="1241767" cy="307777"/>
          </a:xfrm>
          <a:prstGeom prst="rect">
            <a:avLst/>
          </a:prstGeom>
          <a:noFill/>
          <a:ln w="19050">
            <a:noFill/>
          </a:ln>
        </p:spPr>
        <p:txBody>
          <a:bodyPr wrap="square" rtlCol="0">
            <a:spAutoFit/>
          </a:bodyPr>
          <a:lstStyle/>
          <a:p>
            <a:r>
              <a:rPr lang="fi-FI" sz="1400" b="1" dirty="0">
                <a:solidFill>
                  <a:schemeClr val="bg1"/>
                </a:solidFill>
              </a:rPr>
              <a:t>150 h</a:t>
            </a:r>
          </a:p>
        </p:txBody>
      </p:sp>
      <p:sp>
        <p:nvSpPr>
          <p:cNvPr id="20" name="Tekstiruutu 19">
            <a:extLst>
              <a:ext uri="{FF2B5EF4-FFF2-40B4-BE49-F238E27FC236}">
                <a16:creationId xmlns:a16="http://schemas.microsoft.com/office/drawing/2014/main" id="{24A8F3F9-09F4-C830-C79A-3F0EBE249BF9}"/>
              </a:ext>
            </a:extLst>
          </p:cNvPr>
          <p:cNvSpPr txBox="1"/>
          <p:nvPr/>
        </p:nvSpPr>
        <p:spPr>
          <a:xfrm>
            <a:off x="1766247" y="2143268"/>
            <a:ext cx="2262831" cy="2062103"/>
          </a:xfrm>
          <a:prstGeom prst="rect">
            <a:avLst/>
          </a:prstGeom>
          <a:noFill/>
        </p:spPr>
        <p:txBody>
          <a:bodyPr wrap="square" rtlCol="0">
            <a:spAutoFit/>
          </a:bodyPr>
          <a:lstStyle/>
          <a:p>
            <a:pPr marL="171450" indent="-171450" fontAlgn="base">
              <a:buFont typeface="Arial" panose="020B0604020202020204" pitchFamily="34" charset="0"/>
              <a:buChar char="•"/>
            </a:pPr>
            <a:r>
              <a:rPr lang="fi-FI" sz="800" dirty="0">
                <a:solidFill>
                  <a:srgbClr val="333333"/>
                </a:solidFill>
                <a:latin typeface="+mj-lt"/>
              </a:rPr>
              <a:t>Huoltaja saa Wilma-viestinä </a:t>
            </a:r>
            <a:br>
              <a:rPr lang="fi-FI" sz="800" dirty="0">
                <a:solidFill>
                  <a:srgbClr val="333333"/>
                </a:solidFill>
                <a:latin typeface="+mj-lt"/>
              </a:rPr>
            </a:br>
            <a:r>
              <a:rPr lang="fi-FI" sz="800" dirty="0">
                <a:solidFill>
                  <a:srgbClr val="333333"/>
                </a:solidFill>
                <a:latin typeface="+mj-lt"/>
              </a:rPr>
              <a:t>poissaolokoosteen. </a:t>
            </a:r>
          </a:p>
          <a:p>
            <a:pPr marL="171450" indent="-171450" fontAlgn="base">
              <a:buFont typeface="Arial" panose="020B0604020202020204" pitchFamily="34" charset="0"/>
              <a:buChar char="•"/>
            </a:pPr>
            <a:r>
              <a:rPr lang="fi-FI" sz="800" dirty="0">
                <a:solidFill>
                  <a:srgbClr val="333333"/>
                </a:solidFill>
                <a:latin typeface="+mj-lt"/>
              </a:rPr>
              <a:t>Huoltaja ilmoittaa opettajalle poissaolojen syistä. </a:t>
            </a:r>
          </a:p>
          <a:p>
            <a:pPr marL="171450" indent="-171450" fontAlgn="base">
              <a:buFont typeface="Arial" panose="020B0604020202020204" pitchFamily="34" charset="0"/>
              <a:buChar char="•"/>
            </a:pPr>
            <a:r>
              <a:rPr lang="fi-FI" sz="800" dirty="0">
                <a:solidFill>
                  <a:srgbClr val="333333"/>
                </a:solidFill>
                <a:latin typeface="+mj-lt"/>
              </a:rPr>
              <a:t>Opettaja keskustelee oppilaan ja huoltajan kanssa poissaolojen syistä.</a:t>
            </a:r>
          </a:p>
          <a:p>
            <a:pPr marL="171450" indent="-171450" fontAlgn="base">
              <a:buFont typeface="Arial" panose="020B0604020202020204" pitchFamily="34" charset="0"/>
              <a:buChar char="•"/>
            </a:pPr>
            <a:r>
              <a:rPr lang="fi-FI" sz="800" dirty="0">
                <a:solidFill>
                  <a:srgbClr val="333333"/>
                </a:solidFill>
                <a:latin typeface="+mj-lt"/>
              </a:rPr>
              <a:t>Selvitetään poissaolojen vaikutukset opiskeluun ja mahdollisen lisätuen tarve. </a:t>
            </a:r>
          </a:p>
          <a:p>
            <a:pPr marL="171450" indent="-171450" fontAlgn="base">
              <a:buFont typeface="Arial" panose="020B0604020202020204" pitchFamily="34" charset="0"/>
              <a:buChar char="•"/>
            </a:pPr>
            <a:r>
              <a:rPr lang="fi-FI" sz="800" dirty="0">
                <a:solidFill>
                  <a:srgbClr val="333333"/>
                </a:solidFill>
                <a:latin typeface="+mj-lt"/>
              </a:rPr>
              <a:t>Oppilaan koulunkäyntiä ja oppimista tuetaan yhteistyössä </a:t>
            </a:r>
            <a:br>
              <a:rPr lang="fi-FI" sz="800" dirty="0">
                <a:solidFill>
                  <a:srgbClr val="333333"/>
                </a:solidFill>
                <a:latin typeface="+mj-lt"/>
              </a:rPr>
            </a:br>
            <a:r>
              <a:rPr lang="fi-FI" sz="800" dirty="0">
                <a:solidFill>
                  <a:srgbClr val="333333"/>
                </a:solidFill>
                <a:latin typeface="+mj-lt"/>
              </a:rPr>
              <a:t>opiskeluhuoltohenkilöstön kanssa.</a:t>
            </a:r>
          </a:p>
          <a:p>
            <a:pPr marL="171450" indent="-171450" fontAlgn="base">
              <a:buFont typeface="Arial" panose="020B0604020202020204" pitchFamily="34" charset="0"/>
              <a:buChar char="•"/>
            </a:pPr>
            <a:r>
              <a:rPr lang="fi-FI" sz="800" dirty="0">
                <a:solidFill>
                  <a:srgbClr val="333333"/>
                </a:solidFill>
                <a:latin typeface="+mj-lt"/>
              </a:rPr>
              <a:t>Monialainen asiantuntijaryhmä MAR-palaveri tarvittaessa.</a:t>
            </a:r>
          </a:p>
          <a:p>
            <a:pPr marL="171450" indent="-171450" fontAlgn="base">
              <a:buFont typeface="Arial" panose="020B0604020202020204" pitchFamily="34" charset="0"/>
              <a:buChar char="•"/>
            </a:pPr>
            <a:r>
              <a:rPr lang="fi-FI" sz="800" dirty="0">
                <a:latin typeface="+mj-lt"/>
              </a:rPr>
              <a:t>Huoltaja huolehtii, että oppivelvollinen suorittaa oppivelvollisuuden.</a:t>
            </a:r>
          </a:p>
          <a:p>
            <a:pPr marL="171450" indent="-171450" fontAlgn="base">
              <a:buFont typeface="Arial" panose="020B0604020202020204" pitchFamily="34" charset="0"/>
              <a:buChar char="•"/>
            </a:pPr>
            <a:endParaRPr lang="fi-FI" sz="800" dirty="0">
              <a:solidFill>
                <a:srgbClr val="333333"/>
              </a:solidFill>
              <a:latin typeface="+mj-lt"/>
            </a:endParaRPr>
          </a:p>
        </p:txBody>
      </p:sp>
      <p:sp>
        <p:nvSpPr>
          <p:cNvPr id="32" name="Tekstiruutu 31">
            <a:extLst>
              <a:ext uri="{FF2B5EF4-FFF2-40B4-BE49-F238E27FC236}">
                <a16:creationId xmlns:a16="http://schemas.microsoft.com/office/drawing/2014/main" id="{F85D0D5F-3090-99AB-0CD6-DF32E6D5FAEB}"/>
              </a:ext>
            </a:extLst>
          </p:cNvPr>
          <p:cNvSpPr txBox="1"/>
          <p:nvPr/>
        </p:nvSpPr>
        <p:spPr>
          <a:xfrm>
            <a:off x="4226535" y="2143268"/>
            <a:ext cx="2211030" cy="2185214"/>
          </a:xfrm>
          <a:prstGeom prst="rect">
            <a:avLst/>
          </a:prstGeom>
          <a:noFill/>
        </p:spPr>
        <p:txBody>
          <a:bodyPr wrap="square" rtlCol="0">
            <a:spAutoFit/>
          </a:bodyPr>
          <a:lstStyle/>
          <a:p>
            <a:pPr marL="171450" indent="-171450">
              <a:buFont typeface="Arial" panose="020B0604020202020204" pitchFamily="34" charset="0"/>
              <a:buChar char="•"/>
            </a:pPr>
            <a:r>
              <a:rPr lang="fi-FI" sz="800" b="0" i="0" dirty="0">
                <a:solidFill>
                  <a:srgbClr val="151515"/>
                </a:solidFill>
                <a:effectLst/>
                <a:latin typeface="+mj-lt"/>
              </a:rPr>
              <a:t>Huoltaja saa Wilma-viestinä </a:t>
            </a:r>
            <a:br>
              <a:rPr lang="fi-FI" sz="800" b="0" i="0" dirty="0">
                <a:solidFill>
                  <a:srgbClr val="151515"/>
                </a:solidFill>
                <a:effectLst/>
                <a:latin typeface="+mj-lt"/>
              </a:rPr>
            </a:br>
            <a:r>
              <a:rPr lang="fi-FI" sz="800" b="0" i="0" dirty="0">
                <a:solidFill>
                  <a:srgbClr val="151515"/>
                </a:solidFill>
                <a:effectLst/>
                <a:latin typeface="+mj-lt"/>
              </a:rPr>
              <a:t>poissaolokoosteen. </a:t>
            </a:r>
          </a:p>
          <a:p>
            <a:pPr marL="171450" indent="-171450">
              <a:buFont typeface="Arial" panose="020B0604020202020204" pitchFamily="34" charset="0"/>
              <a:buChar char="•"/>
            </a:pPr>
            <a:r>
              <a:rPr lang="fi-FI" sz="800" b="0" i="0" dirty="0">
                <a:solidFill>
                  <a:srgbClr val="151515"/>
                </a:solidFill>
                <a:effectLst/>
                <a:latin typeface="+mj-lt"/>
              </a:rPr>
              <a:t>Huoltaja ilmoittaa opettajalle poissaolojen syistä. </a:t>
            </a:r>
            <a:endParaRPr lang="fi-FI" sz="800" dirty="0"/>
          </a:p>
          <a:p>
            <a:pPr marL="171450" indent="-171450">
              <a:buFont typeface="Arial" panose="020B0604020202020204" pitchFamily="34" charset="0"/>
              <a:buChar char="•"/>
            </a:pPr>
            <a:r>
              <a:rPr lang="fi-FI" sz="800" dirty="0"/>
              <a:t>Koulu järjestää MAR-palaverin, jossa oppilaan tilanne arvioidaan opettajan, oppilaan, huoltajan ja monialaisen asiantuntijaryhmän kanssa.</a:t>
            </a:r>
          </a:p>
          <a:p>
            <a:pPr marL="171450" indent="-171450">
              <a:buFont typeface="Arial" panose="020B0604020202020204" pitchFamily="34" charset="0"/>
              <a:buChar char="•"/>
            </a:pPr>
            <a:r>
              <a:rPr lang="fi-FI" sz="800" dirty="0"/>
              <a:t>Koulu konsultoi perhe- ja sosiaalipalveluita palvelutarpeen arvioimiseksi.</a:t>
            </a:r>
            <a:endParaRPr lang="fi-FI" sz="800" b="0" i="0" dirty="0">
              <a:solidFill>
                <a:srgbClr val="151515"/>
              </a:solidFill>
              <a:effectLst/>
              <a:latin typeface="+mj-lt"/>
            </a:endParaRPr>
          </a:p>
          <a:p>
            <a:pPr marL="171450" indent="-171450">
              <a:buFont typeface="Arial" panose="020B0604020202020204" pitchFamily="34" charset="0"/>
              <a:buChar char="•"/>
            </a:pPr>
            <a:r>
              <a:rPr lang="fi-FI" sz="800" dirty="0">
                <a:solidFill>
                  <a:srgbClr val="151515"/>
                </a:solidFill>
                <a:latin typeface="+mj-lt"/>
              </a:rPr>
              <a:t>Opettaja tekee lastensuojeluilmoituksen.</a:t>
            </a:r>
          </a:p>
          <a:p>
            <a:pPr marL="171450" indent="-171450">
              <a:buFont typeface="Arial" panose="020B0604020202020204" pitchFamily="34" charset="0"/>
              <a:buChar char="•"/>
            </a:pPr>
            <a:r>
              <a:rPr lang="fi-FI" sz="800" dirty="0">
                <a:latin typeface="+mj-lt"/>
              </a:rPr>
              <a:t>Huoltaja huolehtii, että oppivelvollinen suorittaa oppivelvollisuuden.</a:t>
            </a:r>
          </a:p>
          <a:p>
            <a:pPr marL="171450" indent="-171450">
              <a:buFont typeface="Arial" panose="020B0604020202020204" pitchFamily="34" charset="0"/>
              <a:buChar char="•"/>
            </a:pPr>
            <a:endParaRPr lang="fi-FI" sz="800" dirty="0">
              <a:solidFill>
                <a:srgbClr val="151515"/>
              </a:solidFill>
              <a:latin typeface="+mj-lt"/>
            </a:endParaRPr>
          </a:p>
          <a:p>
            <a:pPr marL="171450" indent="-171450">
              <a:buFont typeface="Arial" panose="020B0604020202020204" pitchFamily="34" charset="0"/>
              <a:buChar char="•"/>
            </a:pPr>
            <a:endParaRPr lang="fi-FI" sz="800" dirty="0">
              <a:solidFill>
                <a:srgbClr val="151515"/>
              </a:solidFill>
              <a:latin typeface="+mj-lt"/>
            </a:endParaRPr>
          </a:p>
          <a:p>
            <a:pPr marL="171450" indent="-171450">
              <a:buFont typeface="Arial" panose="020B0604020202020204" pitchFamily="34" charset="0"/>
              <a:buChar char="•"/>
            </a:pPr>
            <a:endParaRPr lang="fi-FI" sz="800" dirty="0">
              <a:solidFill>
                <a:srgbClr val="151515"/>
              </a:solidFill>
              <a:latin typeface="+mj-lt"/>
            </a:endParaRPr>
          </a:p>
        </p:txBody>
      </p:sp>
      <p:sp>
        <p:nvSpPr>
          <p:cNvPr id="3" name="Tekstiruutu 2">
            <a:extLst>
              <a:ext uri="{FF2B5EF4-FFF2-40B4-BE49-F238E27FC236}">
                <a16:creationId xmlns:a16="http://schemas.microsoft.com/office/drawing/2014/main" id="{D8E55180-4788-E80C-9C99-87AD6F895A87}"/>
              </a:ext>
            </a:extLst>
          </p:cNvPr>
          <p:cNvSpPr txBox="1"/>
          <p:nvPr/>
        </p:nvSpPr>
        <p:spPr>
          <a:xfrm>
            <a:off x="572026" y="4695394"/>
            <a:ext cx="4572000" cy="246221"/>
          </a:xfrm>
          <a:prstGeom prst="rect">
            <a:avLst/>
          </a:prstGeom>
          <a:noFill/>
        </p:spPr>
        <p:txBody>
          <a:bodyPr wrap="square">
            <a:spAutoFit/>
          </a:bodyPr>
          <a:lstStyle/>
          <a:p>
            <a:r>
              <a:rPr lang="fi-FI" sz="1000" b="1" dirty="0"/>
              <a:t>Lukuvuosi 2025-2026</a:t>
            </a:r>
          </a:p>
        </p:txBody>
      </p:sp>
      <p:sp>
        <p:nvSpPr>
          <p:cNvPr id="17" name="Tekstiruutu 16">
            <a:extLst>
              <a:ext uri="{FF2B5EF4-FFF2-40B4-BE49-F238E27FC236}">
                <a16:creationId xmlns:a16="http://schemas.microsoft.com/office/drawing/2014/main" id="{CBAFACA6-ADEF-AC41-AB34-E4C82FA373D1}"/>
              </a:ext>
            </a:extLst>
          </p:cNvPr>
          <p:cNvSpPr txBox="1"/>
          <p:nvPr/>
        </p:nvSpPr>
        <p:spPr>
          <a:xfrm>
            <a:off x="1685538" y="970115"/>
            <a:ext cx="985587" cy="307777"/>
          </a:xfrm>
          <a:prstGeom prst="rect">
            <a:avLst/>
          </a:prstGeom>
          <a:noFill/>
          <a:ln w="19050">
            <a:noFill/>
          </a:ln>
        </p:spPr>
        <p:txBody>
          <a:bodyPr wrap="square" rtlCol="0">
            <a:spAutoFit/>
          </a:bodyPr>
          <a:lstStyle/>
          <a:p>
            <a:pPr algn="ctr"/>
            <a:r>
              <a:rPr lang="fi-FI" sz="1400" b="1" dirty="0">
                <a:solidFill>
                  <a:schemeClr val="bg1"/>
                </a:solidFill>
              </a:rPr>
              <a:t>80 h</a:t>
            </a:r>
          </a:p>
        </p:txBody>
      </p:sp>
      <p:sp>
        <p:nvSpPr>
          <p:cNvPr id="22" name="Ellipsi 21">
            <a:extLst>
              <a:ext uri="{FF2B5EF4-FFF2-40B4-BE49-F238E27FC236}">
                <a16:creationId xmlns:a16="http://schemas.microsoft.com/office/drawing/2014/main" id="{BA6E96CE-C5FB-6656-6C9D-288F209412A9}"/>
              </a:ext>
            </a:extLst>
          </p:cNvPr>
          <p:cNvSpPr/>
          <p:nvPr/>
        </p:nvSpPr>
        <p:spPr>
          <a:xfrm>
            <a:off x="2229070" y="465786"/>
            <a:ext cx="1327111" cy="132711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kstiruutu 26">
            <a:extLst>
              <a:ext uri="{FF2B5EF4-FFF2-40B4-BE49-F238E27FC236}">
                <a16:creationId xmlns:a16="http://schemas.microsoft.com/office/drawing/2014/main" id="{73B3914C-41E5-0D17-C304-12DEC71EA7EB}"/>
              </a:ext>
            </a:extLst>
          </p:cNvPr>
          <p:cNvSpPr txBox="1"/>
          <p:nvPr/>
        </p:nvSpPr>
        <p:spPr>
          <a:xfrm>
            <a:off x="2369489" y="954295"/>
            <a:ext cx="1076420" cy="307777"/>
          </a:xfrm>
          <a:prstGeom prst="rect">
            <a:avLst/>
          </a:prstGeom>
          <a:noFill/>
          <a:ln w="19050">
            <a:noFill/>
          </a:ln>
        </p:spPr>
        <p:txBody>
          <a:bodyPr wrap="square" rtlCol="0">
            <a:spAutoFit/>
          </a:bodyPr>
          <a:lstStyle/>
          <a:p>
            <a:pPr algn="ctr"/>
            <a:r>
              <a:rPr lang="fi-FI" sz="1400" b="1" dirty="0">
                <a:solidFill>
                  <a:schemeClr val="bg1"/>
                </a:solidFill>
              </a:rPr>
              <a:t>100 h</a:t>
            </a:r>
          </a:p>
        </p:txBody>
      </p:sp>
      <p:sp>
        <p:nvSpPr>
          <p:cNvPr id="25" name="Nuoli: Oikea 24">
            <a:extLst>
              <a:ext uri="{FF2B5EF4-FFF2-40B4-BE49-F238E27FC236}">
                <a16:creationId xmlns:a16="http://schemas.microsoft.com/office/drawing/2014/main" id="{EADEF9B5-502B-744B-1E0C-96A9BF01E764}"/>
              </a:ext>
            </a:extLst>
          </p:cNvPr>
          <p:cNvSpPr/>
          <p:nvPr/>
        </p:nvSpPr>
        <p:spPr>
          <a:xfrm>
            <a:off x="3591260" y="1659462"/>
            <a:ext cx="961477"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7228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760B10BD-EDB8-12C0-DC8D-28D4F4C6D7E1}"/>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AC17D9D-FCF8-7E2A-E02E-509CD2BEF70B}"/>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427341" y="413674"/>
            <a:ext cx="7826318" cy="536498"/>
          </a:xfrm>
        </p:spPr>
        <p:txBody>
          <a:bodyPr/>
          <a:lstStyle/>
          <a:p>
            <a:r>
              <a:rPr lang="fi-FI" sz="2400" dirty="0">
                <a:solidFill>
                  <a:schemeClr val="tx1"/>
                </a:solidFill>
              </a:rPr>
              <a:t>Poissaolokooste lähetetään huoltajille Wilma-viestinä</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554751" y="1074782"/>
            <a:ext cx="7372528" cy="3848089"/>
          </a:xfrm>
        </p:spPr>
        <p:txBody>
          <a:bodyPr/>
          <a:lstStyle/>
          <a:p>
            <a:pPr>
              <a:lnSpc>
                <a:spcPct val="100000"/>
              </a:lnSpc>
            </a:pPr>
            <a:r>
              <a:rPr lang="fi-FI" sz="900" dirty="0"/>
              <a:t>Poissaolokooste muodostuu huoltajalle automaattisesti kerran viikossa. Tässä tapauksessa oppilaan poissaolojen määrä ylittää 50, 100 ja 150 tuntia. Poissaolomerkinnät kertyvät lukuvuoden kaikkien koulupäivien ajan eli eivät nollaannu vuodenvaihteessa.</a:t>
            </a:r>
          </a:p>
          <a:p>
            <a:pPr>
              <a:lnSpc>
                <a:spcPct val="100000"/>
              </a:lnSpc>
            </a:pPr>
            <a:r>
              <a:rPr lang="fi-FI" sz="900" dirty="0"/>
              <a:t>Poissaolokooste lähetetään huoltajalle Wilma-viestinä (Lähettäjä: </a:t>
            </a:r>
            <a:r>
              <a:rPr lang="fi-FI" sz="900" dirty="0" err="1"/>
              <a:t>Wilmoittaja</a:t>
            </a:r>
            <a:r>
              <a:rPr lang="fi-FI" sz="900" dirty="0"/>
              <a:t>, viestimalli esitetään dialla 9.) Viestiin ei voi vastata.</a:t>
            </a:r>
          </a:p>
          <a:p>
            <a:pPr>
              <a:lnSpc>
                <a:spcPct val="100000"/>
              </a:lnSpc>
            </a:pPr>
            <a:r>
              <a:rPr lang="fi-FI" sz="900" dirty="0"/>
              <a:t>Huoltaja ilmoittaa viestin luettuaan ja huollettavan kanssa keskusteltuaan koululle poissaolojen syyt.</a:t>
            </a:r>
          </a:p>
          <a:p>
            <a:pPr>
              <a:lnSpc>
                <a:spcPct val="100000"/>
              </a:lnSpc>
            </a:pPr>
            <a:r>
              <a:rPr lang="fi-FI" sz="900" dirty="0"/>
              <a:t>Poissaolokooste laskee automaattisesti kaikki poissaolot, myös ennalta anotut lomat ja huoltajan selvittämät poissaolot. Luvalliset sairaus- ja lomapoissaolot voivat myös aiheuttaa oppilaalla haasteita opinnoissa etenemisessä. </a:t>
            </a:r>
          </a:p>
          <a:p>
            <a:pPr>
              <a:lnSpc>
                <a:spcPct val="100000"/>
              </a:lnSpc>
            </a:pPr>
            <a:r>
              <a:rPr lang="fi-FI" sz="900" dirty="0"/>
              <a:t>Poissaoloja kerryttävät poissaolomerkinnät Wilmassa: </a:t>
            </a:r>
          </a:p>
          <a:p>
            <a:pPr marL="0" indent="0">
              <a:lnSpc>
                <a:spcPct val="100000"/>
              </a:lnSpc>
              <a:buNone/>
            </a:pPr>
            <a:r>
              <a:rPr lang="fi-FI" sz="900" dirty="0"/>
              <a:t>           - 	  Terveydellisiin syihin liittyvä poissaolo </a:t>
            </a:r>
          </a:p>
          <a:p>
            <a:pPr lvl="1">
              <a:lnSpc>
                <a:spcPct val="100000"/>
              </a:lnSpc>
              <a:buFontTx/>
              <a:buChar char="-"/>
            </a:pPr>
            <a:r>
              <a:rPr lang="fi-FI" sz="900" dirty="0"/>
              <a:t>Ennalta anottu vapaa </a:t>
            </a:r>
          </a:p>
          <a:p>
            <a:pPr lvl="1">
              <a:lnSpc>
                <a:spcPct val="100000"/>
              </a:lnSpc>
              <a:buFontTx/>
              <a:buChar char="-"/>
            </a:pPr>
            <a:r>
              <a:rPr lang="fi-FI" sz="900" dirty="0"/>
              <a:t>Muu selvitetty poissaolo</a:t>
            </a:r>
          </a:p>
          <a:p>
            <a:pPr lvl="1">
              <a:lnSpc>
                <a:spcPct val="100000"/>
              </a:lnSpc>
              <a:buFontTx/>
              <a:buChar char="-"/>
            </a:pPr>
            <a:r>
              <a:rPr lang="fi-FI" sz="900" dirty="0"/>
              <a:t>Luvaton poissaolo, selvitetty </a:t>
            </a:r>
          </a:p>
          <a:p>
            <a:pPr lvl="1">
              <a:lnSpc>
                <a:spcPct val="100000"/>
              </a:lnSpc>
              <a:buFontTx/>
              <a:buChar char="-"/>
            </a:pPr>
            <a:r>
              <a:rPr lang="fi-FI" sz="900" dirty="0"/>
              <a:t>Selvittämätön poissaolo</a:t>
            </a:r>
          </a:p>
          <a:p>
            <a:pPr>
              <a:lnSpc>
                <a:spcPct val="100000"/>
              </a:lnSpc>
            </a:pPr>
            <a:r>
              <a:rPr lang="fi-FI" sz="900" dirty="0"/>
              <a:t>Myöhästyminen merkitään Wilmaan opettajan toimesta myöhästymisenä ja siten se ei kerrytä poissaoloja. </a:t>
            </a:r>
          </a:p>
          <a:p>
            <a:pPr>
              <a:lnSpc>
                <a:spcPct val="100000"/>
              </a:lnSpc>
            </a:pPr>
            <a:r>
              <a:rPr lang="fi-FI" sz="900" dirty="0"/>
              <a:t>Poissaolo (MAI-tunti=oppilaan oman äidinkielen opetus) ei kerrytä  poissaoloa. </a:t>
            </a:r>
          </a:p>
          <a:p>
            <a:pPr>
              <a:lnSpc>
                <a:spcPct val="100000"/>
              </a:lnSpc>
            </a:pPr>
            <a:r>
              <a:rPr lang="fi-FI" sz="900" dirty="0"/>
              <a:t>Koulunkäynnin apua ja tukea haetaan varhaisen puuttumisen ja 50h poissaolon kohdalla aktiivisesti opiskeluhuollosta kuraattorilta, psykologilta ja terveydenhoitajalta sekä Kotoa Kouluun-toiminnasta.</a:t>
            </a:r>
          </a:p>
          <a:p>
            <a:pPr>
              <a:lnSpc>
                <a:spcPct val="100000"/>
              </a:lnSpc>
            </a:pPr>
            <a:endParaRPr lang="fi-FI" sz="900" dirty="0"/>
          </a:p>
        </p:txBody>
      </p:sp>
      <p:sp>
        <p:nvSpPr>
          <p:cNvPr id="5" name="Tekstiruutu 4">
            <a:extLst>
              <a:ext uri="{FF2B5EF4-FFF2-40B4-BE49-F238E27FC236}">
                <a16:creationId xmlns:a16="http://schemas.microsoft.com/office/drawing/2014/main" id="{8E63C83B-2C7E-0768-9781-9DFDA3CE6C71}"/>
              </a:ext>
            </a:extLst>
          </p:cNvPr>
          <p:cNvSpPr txBox="1"/>
          <p:nvPr/>
        </p:nvSpPr>
        <p:spPr>
          <a:xfrm>
            <a:off x="722768" y="4745869"/>
            <a:ext cx="1252082" cy="215444"/>
          </a:xfrm>
          <a:prstGeom prst="rect">
            <a:avLst/>
          </a:prstGeom>
          <a:noFill/>
        </p:spPr>
        <p:txBody>
          <a:bodyPr wrap="square">
            <a:spAutoFit/>
          </a:bodyPr>
          <a:lstStyle/>
          <a:p>
            <a:r>
              <a:rPr lang="fi-FI" sz="800" b="1" dirty="0"/>
              <a:t>Lukuvuosi 2025–2026</a:t>
            </a:r>
          </a:p>
        </p:txBody>
      </p:sp>
    </p:spTree>
    <p:extLst>
      <p:ext uri="{BB962C8B-B14F-4D97-AF65-F5344CB8AC3E}">
        <p14:creationId xmlns:p14="http://schemas.microsoft.com/office/powerpoint/2010/main" val="1305232840"/>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FI-SV.pptx" id="{5F8261E3-646C-448C-A2FC-B6D52AC2A3EC}" vid="{3C37CEE2-20EA-45B3-A9A6-16683BC8CD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0D7CBCE120A4EBB992A666055911B" ma:contentTypeVersion="7" ma:contentTypeDescription="Create a new document." ma:contentTypeScope="" ma:versionID="01cb4736ee39686000067dea844d6752">
  <xsd:schema xmlns:xsd="http://www.w3.org/2001/XMLSchema" xmlns:xs="http://www.w3.org/2001/XMLSchema" xmlns:p="http://schemas.microsoft.com/office/2006/metadata/properties" xmlns:ns3="01034885-00ec-427c-816c-c23505ebc5d4" xmlns:ns4="326fea61-058b-4ad8-b515-6b501b686be2" targetNamespace="http://schemas.microsoft.com/office/2006/metadata/properties" ma:root="true" ma:fieldsID="a4c6200779ac0ecd0ba57a7251b5f417" ns3:_="" ns4:_="">
    <xsd:import namespace="01034885-00ec-427c-816c-c23505ebc5d4"/>
    <xsd:import namespace="326fea61-058b-4ad8-b515-6b501b686b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34885-00ec-427c-816c-c23505ebc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fea61-058b-4ad8-b515-6b501b686b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C00BA5-9EB4-470F-8A4B-7F22C2FCB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34885-00ec-427c-816c-c23505ebc5d4"/>
    <ds:schemaRef ds:uri="326fea61-058b-4ad8-b515-6b501b686b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BEEA7-9FE3-4AF7-9243-C46B5DE08EC3}">
  <ds:schemaRefs>
    <ds:schemaRef ds:uri="http://schemas.microsoft.com/sharepoint/v3/contenttype/forms"/>
  </ds:schemaRefs>
</ds:datastoreItem>
</file>

<file path=customXml/itemProps3.xml><?xml version="1.0" encoding="utf-8"?>
<ds:datastoreItem xmlns:ds="http://schemas.openxmlformats.org/officeDocument/2006/customXml" ds:itemID="{76930E45-4219-4191-B47D-7A46637DD451}">
  <ds:schemaRefs>
    <ds:schemaRef ds:uri="http://purl.org/dc/terms/"/>
    <ds:schemaRef ds:uri="http://purl.org/dc/elements/1.1/"/>
    <ds:schemaRef ds:uri="http://purl.org/dc/dcmitype/"/>
    <ds:schemaRef ds:uri="01034885-00ec-427c-816c-c23505ebc5d4"/>
    <ds:schemaRef ds:uri="326fea61-058b-4ad8-b515-6b501b686be2"/>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Tku_ppt-pohja_FI-SV</Template>
  <TotalTime>15272</TotalTime>
  <Words>1213</Words>
  <Application>Microsoft Office PowerPoint</Application>
  <PresentationFormat>Näytössä katseltava esitys (16:9)</PresentationFormat>
  <Paragraphs>108</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Courier New</vt:lpstr>
      <vt:lpstr>Lucida Grande</vt:lpstr>
      <vt:lpstr>Turun kaupunki perustyyli</vt:lpstr>
      <vt:lpstr>Kouluun kiinnittäminen ja poissaoloihin puuttuminen Turun perusopetuksessa  Lukuvuosi 2025–2026   Opas huoltajalle </vt:lpstr>
      <vt:lpstr>Lainsäädäntö tukee koulunkäyntiä</vt:lpstr>
      <vt:lpstr> Oppivelvollisen huoltajan on huolehdittava siitä, että oppivelvollinen suorittaa oppivelvollisuuden </vt:lpstr>
      <vt:lpstr>Turun kaupungin perusopetuksen poissaoloihin puuttumisen malli</vt:lpstr>
      <vt:lpstr>Kotoa kouluun-toimintamalli (alakoululaisille)</vt:lpstr>
      <vt:lpstr>Kouluun kiinnittäminen ja poissaolojen seuranta </vt:lpstr>
      <vt:lpstr>PowerPoint-esitys</vt:lpstr>
      <vt:lpstr>PowerPoint-esitys</vt:lpstr>
      <vt:lpstr>Poissaolokooste lähetetään huoltajille Wilma-viestinä</vt:lpstr>
      <vt:lpstr>Huoltajalle lähetettävä Wilma-viesti poissaoloista = poissaolokooste </vt:lpstr>
      <vt:lpstr>Kiitos!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Poissaolomalli opettajille</dc:title>
  <dc:creator>Kaisa Koski</dc:creator>
  <cp:lastModifiedBy>Lahtinen Krista</cp:lastModifiedBy>
  <cp:revision>126</cp:revision>
  <cp:lastPrinted>2023-11-27T12:08:33Z</cp:lastPrinted>
  <dcterms:created xsi:type="dcterms:W3CDTF">2022-07-19T11:13:13Z</dcterms:created>
  <dcterms:modified xsi:type="dcterms:W3CDTF">2025-08-28T10:17:41Z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0x0101005D30D7CBCE120A4EBB992A666055911B</vt:lpwstr>
  </property>
</Properties>
</file>