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585" r:id="rId2"/>
    <p:sldId id="259" r:id="rId3"/>
    <p:sldId id="256" r:id="rId4"/>
    <p:sldId id="257" r:id="rId5"/>
    <p:sldId id="262" r:id="rId6"/>
    <p:sldId id="403" r:id="rId7"/>
    <p:sldId id="381" r:id="rId8"/>
    <p:sldId id="586" r:id="rId9"/>
    <p:sldId id="587" r:id="rId10"/>
    <p:sldId id="561" r:id="rId11"/>
    <p:sldId id="566" r:id="rId12"/>
    <p:sldId id="579" r:id="rId13"/>
    <p:sldId id="564" r:id="rId14"/>
    <p:sldId id="563" r:id="rId15"/>
    <p:sldId id="565" r:id="rId16"/>
    <p:sldId id="583" r:id="rId17"/>
    <p:sldId id="584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ana Ylönen" userId="5b08b543-b76a-4690-987f-0d1d8e0d46da" providerId="ADAL" clId="{5F23EF11-EB8F-4EDC-A6A8-A0701D407A9E}"/>
    <pc:docChg chg="undo custSel addSld delSld modSld sldOrd">
      <pc:chgData name="Marjaana Ylönen" userId="5b08b543-b76a-4690-987f-0d1d8e0d46da" providerId="ADAL" clId="{5F23EF11-EB8F-4EDC-A6A8-A0701D407A9E}" dt="2025-08-26T06:05:03.127" v="365" actId="20577"/>
      <pc:docMkLst>
        <pc:docMk/>
      </pc:docMkLst>
      <pc:sldChg chg="add setBg">
        <pc:chgData name="Marjaana Ylönen" userId="5b08b543-b76a-4690-987f-0d1d8e0d46da" providerId="ADAL" clId="{5F23EF11-EB8F-4EDC-A6A8-A0701D407A9E}" dt="2025-08-22T05:46:45.391" v="119"/>
        <pc:sldMkLst>
          <pc:docMk/>
          <pc:sldMk cId="0" sldId="256"/>
        </pc:sldMkLst>
      </pc:sldChg>
      <pc:sldChg chg="delSp add del setBg delDesignElem">
        <pc:chgData name="Marjaana Ylönen" userId="5b08b543-b76a-4690-987f-0d1d8e0d46da" providerId="ADAL" clId="{5F23EF11-EB8F-4EDC-A6A8-A0701D407A9E}" dt="2025-08-22T05:21:47.967" v="77" actId="47"/>
        <pc:sldMkLst>
          <pc:docMk/>
          <pc:sldMk cId="1627197603" sldId="256"/>
        </pc:sldMkLst>
      </pc:sldChg>
      <pc:sldChg chg="modSp add mod">
        <pc:chgData name="Marjaana Ylönen" userId="5b08b543-b76a-4690-987f-0d1d8e0d46da" providerId="ADAL" clId="{5F23EF11-EB8F-4EDC-A6A8-A0701D407A9E}" dt="2025-08-25T06:27:04.068" v="359" actId="20577"/>
        <pc:sldMkLst>
          <pc:docMk/>
          <pc:sldMk cId="550778116" sldId="257"/>
        </pc:sldMkLst>
        <pc:spChg chg="mod">
          <ac:chgData name="Marjaana Ylönen" userId="5b08b543-b76a-4690-987f-0d1d8e0d46da" providerId="ADAL" clId="{5F23EF11-EB8F-4EDC-A6A8-A0701D407A9E}" dt="2025-08-25T06:27:04.068" v="359" actId="20577"/>
          <ac:spMkLst>
            <pc:docMk/>
            <pc:sldMk cId="550778116" sldId="257"/>
            <ac:spMk id="3" creationId="{658FA64E-26E7-CA0F-99CA-7F72E45B34EB}"/>
          </ac:spMkLst>
        </pc:spChg>
      </pc:sldChg>
      <pc:sldChg chg="addSp delSp modSp add mod setBg modClrScheme delDesignElem chgLayout">
        <pc:chgData name="Marjaana Ylönen" userId="5b08b543-b76a-4690-987f-0d1d8e0d46da" providerId="ADAL" clId="{5F23EF11-EB8F-4EDC-A6A8-A0701D407A9E}" dt="2025-08-25T06:24:17.933" v="227" actId="20577"/>
        <pc:sldMkLst>
          <pc:docMk/>
          <pc:sldMk cId="2010034182" sldId="259"/>
        </pc:sldMkLst>
        <pc:spChg chg="mod">
          <ac:chgData name="Marjaana Ylönen" userId="5b08b543-b76a-4690-987f-0d1d8e0d46da" providerId="ADAL" clId="{5F23EF11-EB8F-4EDC-A6A8-A0701D407A9E}" dt="2025-08-22T05:22:59.671" v="78" actId="26606"/>
          <ac:spMkLst>
            <pc:docMk/>
            <pc:sldMk cId="2010034182" sldId="259"/>
            <ac:spMk id="2" creationId="{F08939B7-F30F-7493-1ACD-155D2E3A6E29}"/>
          </ac:spMkLst>
        </pc:spChg>
        <pc:spChg chg="mod">
          <ac:chgData name="Marjaana Ylönen" userId="5b08b543-b76a-4690-987f-0d1d8e0d46da" providerId="ADAL" clId="{5F23EF11-EB8F-4EDC-A6A8-A0701D407A9E}" dt="2025-08-25T06:24:17.933" v="227" actId="20577"/>
          <ac:spMkLst>
            <pc:docMk/>
            <pc:sldMk cId="2010034182" sldId="259"/>
            <ac:spMk id="5" creationId="{84767FE4-30CD-69CB-16AB-737AAB900587}"/>
          </ac:spMkLst>
        </pc:spChg>
        <pc:spChg chg="add mod">
          <ac:chgData name="Marjaana Ylönen" userId="5b08b543-b76a-4690-987f-0d1d8e0d46da" providerId="ADAL" clId="{5F23EF11-EB8F-4EDC-A6A8-A0701D407A9E}" dt="2025-08-22T05:55:11.579" v="225" actId="6549"/>
          <ac:spMkLst>
            <pc:docMk/>
            <pc:sldMk cId="2010034182" sldId="259"/>
            <ac:spMk id="10" creationId="{A62F52CD-F3EA-23CB-74CC-C9EC02E22045}"/>
          </ac:spMkLst>
        </pc:spChg>
        <pc:picChg chg="mod ord">
          <ac:chgData name="Marjaana Ylönen" userId="5b08b543-b76a-4690-987f-0d1d8e0d46da" providerId="ADAL" clId="{5F23EF11-EB8F-4EDC-A6A8-A0701D407A9E}" dt="2025-08-22T05:22:59.671" v="78" actId="26606"/>
          <ac:picMkLst>
            <pc:docMk/>
            <pc:sldMk cId="2010034182" sldId="259"/>
            <ac:picMk id="4" creationId="{14ECEB76-34EB-4444-B710-F9B7E2BB444B}"/>
          </ac:picMkLst>
        </pc:picChg>
      </pc:sldChg>
      <pc:sldChg chg="addSp delSp modSp add mod ord setBg modClrScheme delDesignElem chgLayout">
        <pc:chgData name="Marjaana Ylönen" userId="5b08b543-b76a-4690-987f-0d1d8e0d46da" providerId="ADAL" clId="{5F23EF11-EB8F-4EDC-A6A8-A0701D407A9E}" dt="2025-08-26T06:05:03.127" v="365" actId="20577"/>
        <pc:sldMkLst>
          <pc:docMk/>
          <pc:sldMk cId="2826426224" sldId="262"/>
        </pc:sldMkLst>
        <pc:spChg chg="mod">
          <ac:chgData name="Marjaana Ylönen" userId="5b08b543-b76a-4690-987f-0d1d8e0d46da" providerId="ADAL" clId="{5F23EF11-EB8F-4EDC-A6A8-A0701D407A9E}" dt="2025-08-22T05:25:48.674" v="109" actId="26606"/>
          <ac:spMkLst>
            <pc:docMk/>
            <pc:sldMk cId="2826426224" sldId="262"/>
            <ac:spMk id="2" creationId="{92BE8725-7301-48C3-BE08-BE284662EAC9}"/>
          </ac:spMkLst>
        </pc:spChg>
        <pc:spChg chg="mod">
          <ac:chgData name="Marjaana Ylönen" userId="5b08b543-b76a-4690-987f-0d1d8e0d46da" providerId="ADAL" clId="{5F23EF11-EB8F-4EDC-A6A8-A0701D407A9E}" dt="2025-08-26T06:05:03.127" v="365" actId="20577"/>
          <ac:spMkLst>
            <pc:docMk/>
            <pc:sldMk cId="2826426224" sldId="262"/>
            <ac:spMk id="3" creationId="{A483EEBD-043B-47FB-80A4-5D1C54D1E8DD}"/>
          </ac:spMkLst>
        </pc:spChg>
        <pc:picChg chg="mod ord">
          <ac:chgData name="Marjaana Ylönen" userId="5b08b543-b76a-4690-987f-0d1d8e0d46da" providerId="ADAL" clId="{5F23EF11-EB8F-4EDC-A6A8-A0701D407A9E}" dt="2025-08-22T05:25:48.674" v="109" actId="26606"/>
          <ac:picMkLst>
            <pc:docMk/>
            <pc:sldMk cId="2826426224" sldId="262"/>
            <ac:picMk id="5" creationId="{037789FA-C7D9-4699-9ECF-CB2C99D38DF7}"/>
          </ac:picMkLst>
        </pc:picChg>
      </pc:sldChg>
      <pc:sldChg chg="add">
        <pc:chgData name="Marjaana Ylönen" userId="5b08b543-b76a-4690-987f-0d1d8e0d46da" providerId="ADAL" clId="{5F23EF11-EB8F-4EDC-A6A8-A0701D407A9E}" dt="2025-08-22T05:20:06.928" v="14"/>
        <pc:sldMkLst>
          <pc:docMk/>
          <pc:sldMk cId="0" sldId="381"/>
        </pc:sldMkLst>
      </pc:sldChg>
      <pc:sldChg chg="delSp add del setBg delDesignElem">
        <pc:chgData name="Marjaana Ylönen" userId="5b08b543-b76a-4690-987f-0d1d8e0d46da" providerId="ADAL" clId="{5F23EF11-EB8F-4EDC-A6A8-A0701D407A9E}" dt="2025-08-22T05:46:49.645" v="120" actId="47"/>
        <pc:sldMkLst>
          <pc:docMk/>
          <pc:sldMk cId="179747264" sldId="383"/>
        </pc:sldMkLst>
      </pc:sldChg>
      <pc:sldChg chg="add">
        <pc:chgData name="Marjaana Ylönen" userId="5b08b543-b76a-4690-987f-0d1d8e0d46da" providerId="ADAL" clId="{5F23EF11-EB8F-4EDC-A6A8-A0701D407A9E}" dt="2025-08-22T05:19:50.776" v="13"/>
        <pc:sldMkLst>
          <pc:docMk/>
          <pc:sldMk cId="1913637810" sldId="403"/>
        </pc:sldMkLst>
      </pc:sldChg>
      <pc:sldChg chg="ord">
        <pc:chgData name="Marjaana Ylönen" userId="5b08b543-b76a-4690-987f-0d1d8e0d46da" providerId="ADAL" clId="{5F23EF11-EB8F-4EDC-A6A8-A0701D407A9E}" dt="2025-08-22T05:18:53.737" v="5"/>
        <pc:sldMkLst>
          <pc:docMk/>
          <pc:sldMk cId="980634748" sldId="561"/>
        </pc:sldMkLst>
      </pc:sldChg>
      <pc:sldChg chg="modSp add mod ord">
        <pc:chgData name="Marjaana Ylönen" userId="5b08b543-b76a-4690-987f-0d1d8e0d46da" providerId="ADAL" clId="{5F23EF11-EB8F-4EDC-A6A8-A0701D407A9E}" dt="2025-08-22T05:21:42.501" v="76" actId="5793"/>
        <pc:sldMkLst>
          <pc:docMk/>
          <pc:sldMk cId="1047541064" sldId="585"/>
        </pc:sldMkLst>
        <pc:spChg chg="mod">
          <ac:chgData name="Marjaana Ylönen" userId="5b08b543-b76a-4690-987f-0d1d8e0d46da" providerId="ADAL" clId="{5F23EF11-EB8F-4EDC-A6A8-A0701D407A9E}" dt="2025-08-22T05:20:47.330" v="48" actId="20577"/>
          <ac:spMkLst>
            <pc:docMk/>
            <pc:sldMk cId="1047541064" sldId="585"/>
            <ac:spMk id="2" creationId="{4B378954-8A71-6826-9524-BA35FA18194E}"/>
          </ac:spMkLst>
        </pc:spChg>
        <pc:spChg chg="mod">
          <ac:chgData name="Marjaana Ylönen" userId="5b08b543-b76a-4690-987f-0d1d8e0d46da" providerId="ADAL" clId="{5F23EF11-EB8F-4EDC-A6A8-A0701D407A9E}" dt="2025-08-22T05:21:42.501" v="76" actId="5793"/>
          <ac:spMkLst>
            <pc:docMk/>
            <pc:sldMk cId="1047541064" sldId="585"/>
            <ac:spMk id="4" creationId="{09597F31-08DF-77F7-B2CD-08016703AF2D}"/>
          </ac:spMkLst>
        </pc:spChg>
      </pc:sldChg>
      <pc:sldChg chg="modSp add del mod ord">
        <pc:chgData name="Marjaana Ylönen" userId="5b08b543-b76a-4690-987f-0d1d8e0d46da" providerId="ADAL" clId="{5F23EF11-EB8F-4EDC-A6A8-A0701D407A9E}" dt="2025-08-22T05:46:55.558" v="121" actId="47"/>
        <pc:sldMkLst>
          <pc:docMk/>
          <pc:sldMk cId="3295412612" sldId="586"/>
        </pc:sldMkLst>
      </pc:sldChg>
      <pc:sldChg chg="addSp delSp modSp new mod ord chgLayout">
        <pc:chgData name="Marjaana Ylönen" userId="5b08b543-b76a-4690-987f-0d1d8e0d46da" providerId="ADAL" clId="{5F23EF11-EB8F-4EDC-A6A8-A0701D407A9E}" dt="2025-08-22T05:53:41.975" v="203" actId="20577"/>
        <pc:sldMkLst>
          <pc:docMk/>
          <pc:sldMk cId="3404891185" sldId="586"/>
        </pc:sldMkLst>
        <pc:spChg chg="mod ord">
          <ac:chgData name="Marjaana Ylönen" userId="5b08b543-b76a-4690-987f-0d1d8e0d46da" providerId="ADAL" clId="{5F23EF11-EB8F-4EDC-A6A8-A0701D407A9E}" dt="2025-08-22T05:53:41.975" v="203" actId="20577"/>
          <ac:spMkLst>
            <pc:docMk/>
            <pc:sldMk cId="3404891185" sldId="586"/>
            <ac:spMk id="3" creationId="{7E82C2D6-C01E-BEA2-A13C-BFDF84FBDA8D}"/>
          </ac:spMkLst>
        </pc:spChg>
        <pc:spChg chg="add mod ord">
          <ac:chgData name="Marjaana Ylönen" userId="5b08b543-b76a-4690-987f-0d1d8e0d46da" providerId="ADAL" clId="{5F23EF11-EB8F-4EDC-A6A8-A0701D407A9E}" dt="2025-08-22T05:53:00.628" v="198" actId="20577"/>
          <ac:spMkLst>
            <pc:docMk/>
            <pc:sldMk cId="3404891185" sldId="586"/>
            <ac:spMk id="4" creationId="{DD4F5A17-E904-300F-F262-50C768586251}"/>
          </ac:spMkLst>
        </pc:spChg>
      </pc:sldChg>
      <pc:sldChg chg="modSp new mod">
        <pc:chgData name="Marjaana Ylönen" userId="5b08b543-b76a-4690-987f-0d1d8e0d46da" providerId="ADAL" clId="{5F23EF11-EB8F-4EDC-A6A8-A0701D407A9E}" dt="2025-08-22T05:54:42.414" v="222" actId="20577"/>
        <pc:sldMkLst>
          <pc:docMk/>
          <pc:sldMk cId="65167955" sldId="587"/>
        </pc:sldMkLst>
        <pc:spChg chg="mod">
          <ac:chgData name="Marjaana Ylönen" userId="5b08b543-b76a-4690-987f-0d1d8e0d46da" providerId="ADAL" clId="{5F23EF11-EB8F-4EDC-A6A8-A0701D407A9E}" dt="2025-08-22T05:53:12.877" v="199"/>
          <ac:spMkLst>
            <pc:docMk/>
            <pc:sldMk cId="65167955" sldId="587"/>
            <ac:spMk id="2" creationId="{7121860B-C93E-53C1-936E-1FA0A4FD4BA9}"/>
          </ac:spMkLst>
        </pc:spChg>
        <pc:spChg chg="mod">
          <ac:chgData name="Marjaana Ylönen" userId="5b08b543-b76a-4690-987f-0d1d8e0d46da" providerId="ADAL" clId="{5F23EF11-EB8F-4EDC-A6A8-A0701D407A9E}" dt="2025-08-22T05:54:42.414" v="222" actId="20577"/>
          <ac:spMkLst>
            <pc:docMk/>
            <pc:sldMk cId="65167955" sldId="587"/>
            <ac:spMk id="3" creationId="{00395274-8D5C-99B3-5550-F2FDF97FA71C}"/>
          </ac:spMkLst>
        </pc:spChg>
      </pc:sldChg>
      <pc:sldChg chg="new del">
        <pc:chgData name="Marjaana Ylönen" userId="5b08b543-b76a-4690-987f-0d1d8e0d46da" providerId="ADAL" clId="{5F23EF11-EB8F-4EDC-A6A8-A0701D407A9E}" dt="2025-08-22T05:49:22.694" v="127" actId="2696"/>
        <pc:sldMkLst>
          <pc:docMk/>
          <pc:sldMk cId="3091253006" sldId="587"/>
        </pc:sldMkLst>
      </pc:sldChg>
      <pc:sldMasterChg chg="delSldLayout">
        <pc:chgData name="Marjaana Ylönen" userId="5b08b543-b76a-4690-987f-0d1d8e0d46da" providerId="ADAL" clId="{5F23EF11-EB8F-4EDC-A6A8-A0701D407A9E}" dt="2025-08-22T05:21:47.967" v="77" actId="47"/>
        <pc:sldMasterMkLst>
          <pc:docMk/>
          <pc:sldMasterMk cId="1360862101" sldId="2147483661"/>
        </pc:sldMasterMkLst>
        <pc:sldLayoutChg chg="del">
          <pc:chgData name="Marjaana Ylönen" userId="5b08b543-b76a-4690-987f-0d1d8e0d46da" providerId="ADAL" clId="{5F23EF11-EB8F-4EDC-A6A8-A0701D407A9E}" dt="2025-08-22T05:21:47.967" v="77" actId="47"/>
          <pc:sldLayoutMkLst>
            <pc:docMk/>
            <pc:sldMasterMk cId="1360862101" sldId="2147483661"/>
            <pc:sldLayoutMk cId="992772331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21C35-1523-48E3-9B54-B34B3AD96959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44D9-2424-40A9-95CE-A0B3712F1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96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ev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9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  <a:br>
              <a:rPr lang="fi-FI"/>
            </a:br>
            <a:br>
              <a:rPr lang="fi-FI"/>
            </a:br>
            <a:r>
              <a:rPr lang="fi-FI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</a:t>
            </a:r>
            <a:br>
              <a:rPr lang="fi-FI"/>
            </a:br>
            <a:r>
              <a:rPr lang="fi-FI"/>
              <a:t>Kuvat 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74606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51307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1</a:t>
            </a:r>
            <a:endParaRPr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2</a:t>
            </a:r>
            <a:endParaRPr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3</a:t>
            </a:r>
            <a:endParaRPr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4</a:t>
            </a:r>
            <a:endParaRPr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62851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943019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358205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Aikajana</a:t>
            </a:r>
            <a:endParaRPr lang="fi-FI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46008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Taulukko</a:t>
            </a:r>
            <a:endParaRPr lang="fi-FI" noProof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42164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/>
              <a:t>Lainaus</a:t>
            </a:r>
            <a:br>
              <a:rPr lang="fi-FI"/>
            </a:br>
            <a:r>
              <a:rPr lang="fi-FI"/>
              <a:t>kahdella rivillä”</a:t>
            </a:r>
            <a:endParaRPr lang="en-US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22961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2711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</a:t>
            </a:r>
            <a:br>
              <a:rPr lang="fi-FI"/>
            </a:br>
            <a:r>
              <a:rPr lang="fi-FI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403250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</a:t>
            </a:r>
            <a:br>
              <a:rPr lang="fi-FI"/>
            </a:br>
            <a:r>
              <a:rPr lang="fi-FI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624627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65559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17949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2339258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Kuvateksti väritaustalla. </a:t>
            </a:r>
            <a:br>
              <a:rPr lang="fi-FI"/>
            </a:br>
            <a:r>
              <a:rPr lang="fi-FI"/>
              <a:t>Voit rajata kuvan korkeutta jos kuvateksti on pitkä. (Kuvan muoto &gt; Rajaa) </a:t>
            </a:r>
            <a:br>
              <a:rPr lang="fi-FI"/>
            </a:br>
            <a:r>
              <a:rPr lang="fi-FI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00905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5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9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1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slogania napsauttamalla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1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4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8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1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4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Esiintyjän nimi</a:t>
            </a:r>
            <a:endParaRPr lang="en-US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Titteli</a:t>
            </a:r>
            <a:endParaRPr lang="en-US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Tietoja esiintyjästä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esiintyjän kuva: </a:t>
            </a:r>
            <a:br>
              <a:rPr lang="fi-FI"/>
            </a:br>
            <a:r>
              <a:rPr lang="fi-FI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6CEE27-F53B-4A7A-AFB2-79CADC69087C}" type="datetime1">
              <a:rPr lang="fi-FI" noProof="0" smtClean="0"/>
              <a:t>21.8.2025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12730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6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väliotsikkoa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2" r:id="rId40"/>
    <p:sldLayoutId id="2147483704" r:id="rId41"/>
    <p:sldLayoutId id="2147483705" r:id="rId42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prokoulu.fi/toimintamalli-koulussa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puhelimen-ja-muun-mobiililaitteen-kayton-saannot-kouluss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B2649-46A3-486E-2694-0F464C977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78954-8A71-6826-9524-BA35FA181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258" y="1925870"/>
            <a:ext cx="8255475" cy="2308837"/>
          </a:xfrm>
        </p:spPr>
        <p:txBody>
          <a:bodyPr/>
          <a:lstStyle/>
          <a:p>
            <a:r>
              <a:rPr lang="fi-FI" dirty="0"/>
              <a:t>Lausteen koulun huoltajien ilta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09597F31-08DF-77F7-B2CD-08016703A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sz="2800" dirty="0"/>
              <a:t>Tiistaina 26.8. klo 17.00 ja tiistaina 2.9.klo 17.30</a:t>
            </a:r>
          </a:p>
          <a:p>
            <a:endParaRPr lang="fi-FI" dirty="0"/>
          </a:p>
          <a:p>
            <a:r>
              <a:rPr lang="fi-FI" sz="2000" dirty="0"/>
              <a:t>Rehtori Marjaana Ylönen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287241-0AE2-17C0-613E-D558D3799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40488"/>
            <a:ext cx="1435100" cy="276225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191770" indent="-287655"/>
            <a:endParaRPr lang="fi-FI" dirty="0"/>
          </a:p>
          <a:p>
            <a:pPr marL="191770" indent="-287655"/>
            <a:r>
              <a:rPr lang="fi-FI" dirty="0" err="1"/>
              <a:t>tajille</a:t>
            </a:r>
          </a:p>
        </p:txBody>
      </p:sp>
    </p:spTree>
    <p:extLst>
      <p:ext uri="{BB962C8B-B14F-4D97-AF65-F5344CB8AC3E}">
        <p14:creationId xmlns:p14="http://schemas.microsoft.com/office/powerpoint/2010/main" val="104754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FA819-178F-4641-D168-E965D5EFF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258" y="1925870"/>
            <a:ext cx="8255475" cy="2308837"/>
          </a:xfrm>
        </p:spPr>
        <p:txBody>
          <a:bodyPr/>
          <a:lstStyle/>
          <a:p>
            <a:r>
              <a:rPr lang="fi-FI" dirty="0"/>
              <a:t>Oppimisen ja koulunkäynnin tuki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3A5D05B3-4A7B-7669-D4FA-5F527C5BC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Info huoltajille</a:t>
            </a:r>
          </a:p>
          <a:p>
            <a:endParaRPr lang="fi-FI" dirty="0"/>
          </a:p>
          <a:p>
            <a:r>
              <a:rPr lang="fi-FI" sz="2000" dirty="0"/>
              <a:t>Tytti Hongisto, syksy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2E42A8-8F55-C224-F584-40ACD6416F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40488"/>
            <a:ext cx="1435100" cy="276225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191770" indent="-287655"/>
            <a:endParaRPr lang="fi-FI" dirty="0"/>
          </a:p>
          <a:p>
            <a:pPr marL="191770" indent="-287655"/>
            <a:r>
              <a:rPr lang="fi-FI" dirty="0" err="1"/>
              <a:t>tajille</a:t>
            </a:r>
          </a:p>
        </p:txBody>
      </p:sp>
    </p:spTree>
    <p:extLst>
      <p:ext uri="{BB962C8B-B14F-4D97-AF65-F5344CB8AC3E}">
        <p14:creationId xmlns:p14="http://schemas.microsoft.com/office/powerpoint/2010/main" val="98063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C11CE-EB6C-4FC8-8EE9-6D299352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801FD5-7FB2-5D1E-F3F7-FDEEA77A9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9395" indent="-239395"/>
            <a:r>
              <a:rPr lang="fi-FI" dirty="0"/>
              <a:t>Uusi laki 1.8.2025 alkaen.</a:t>
            </a:r>
          </a:p>
          <a:p>
            <a:pPr marL="239395" indent="-239395"/>
            <a:r>
              <a:rPr lang="fi-FI" dirty="0"/>
              <a:t>Miksi tukea muutetaan?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Koko Suomessa halutaan toimia samalla tavalla.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Tukea halutaan tarjota riittävän aikaisin.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Jokaiselle oppilaalle sellaista tukea, jota hän tarvitsee.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Tuki uudistuu myös esiopetuksessa ja toisella asteella.</a:t>
            </a:r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01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C56D0-3EBF-6C35-9ED2-25E46996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754285"/>
            <a:ext cx="9890954" cy="715331"/>
          </a:xfrm>
        </p:spPr>
        <p:txBody>
          <a:bodyPr/>
          <a:lstStyle/>
          <a:p>
            <a:r>
              <a:rPr lang="fi-FI" dirty="0"/>
              <a:t>Mikä muuttuu?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E0DDBE5E-ED69-058A-07F1-4D23762FAA04}"/>
              </a:ext>
            </a:extLst>
          </p:cNvPr>
          <p:cNvSpPr/>
          <p:nvPr/>
        </p:nvSpPr>
        <p:spPr>
          <a:xfrm>
            <a:off x="909806" y="2188621"/>
            <a:ext cx="210045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Yleinen tuki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Pedagoginen arvio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0751C90-079B-9FC2-7541-2A49B515860D}"/>
              </a:ext>
            </a:extLst>
          </p:cNvPr>
          <p:cNvSpPr/>
          <p:nvPr/>
        </p:nvSpPr>
        <p:spPr>
          <a:xfrm>
            <a:off x="909806" y="4349711"/>
            <a:ext cx="210045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Erityinen tuki</a:t>
            </a:r>
          </a:p>
          <a:p>
            <a:pPr algn="ctr"/>
            <a:r>
              <a:rPr lang="fi-FI" sz="1400" dirty="0" err="1">
                <a:solidFill>
                  <a:schemeClr val="tx1"/>
                </a:solidFill>
              </a:rPr>
              <a:t>Pedagoinen</a:t>
            </a:r>
            <a:r>
              <a:rPr lang="fi-FI" sz="1400" dirty="0">
                <a:solidFill>
                  <a:schemeClr val="tx1"/>
                </a:solidFill>
              </a:rPr>
              <a:t> selvitys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Erityisen tuen päätös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HOJKS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B128CE1-7ECB-40D3-3681-73506343602A}"/>
              </a:ext>
            </a:extLst>
          </p:cNvPr>
          <p:cNvSpPr/>
          <p:nvPr/>
        </p:nvSpPr>
        <p:spPr>
          <a:xfrm>
            <a:off x="909806" y="3269166"/>
            <a:ext cx="210046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Tehostettu tuki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Pedagoginen arvio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Oppimissuunnitelma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A942DBD-D4EE-CFF7-1E8C-B3F95B192C73}"/>
              </a:ext>
            </a:extLst>
          </p:cNvPr>
          <p:cNvSpPr/>
          <p:nvPr/>
        </p:nvSpPr>
        <p:spPr>
          <a:xfrm>
            <a:off x="6526304" y="3038886"/>
            <a:ext cx="3328894" cy="1694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Ryhmäkohtaiset tukimuodot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Koko ryhmä saa tukea, </a:t>
            </a:r>
            <a:endParaRPr lang="fi-FI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  <a:cs typeface="Arial"/>
              </a:rPr>
              <a:t>kaikkien oppilaiden oikeus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088128E5-B866-9BBB-9D47-7FD485BA6F69}"/>
              </a:ext>
            </a:extLst>
          </p:cNvPr>
          <p:cNvSpPr/>
          <p:nvPr/>
        </p:nvSpPr>
        <p:spPr>
          <a:xfrm>
            <a:off x="6578327" y="4807288"/>
            <a:ext cx="3380916" cy="1694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Oppilaskohtaiset tukitoimet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Oppilas saa tukea pitkään ja opetus suunnitellaan oppilaalle. </a:t>
            </a:r>
            <a:endParaRPr lang="fi-FI" sz="1400" dirty="0">
              <a:solidFill>
                <a:schemeClr val="tx1"/>
              </a:solidFill>
              <a:cs typeface="Arial"/>
            </a:endParaRPr>
          </a:p>
          <a:p>
            <a:pPr algn="ctr"/>
            <a:endParaRPr lang="fi-FI" sz="140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91D1444-DAB7-3A63-CCC0-8C3D84744540}"/>
              </a:ext>
            </a:extLst>
          </p:cNvPr>
          <p:cNvCxnSpPr>
            <a:cxnSpLocks/>
          </p:cNvCxnSpPr>
          <p:nvPr/>
        </p:nvCxnSpPr>
        <p:spPr>
          <a:xfrm>
            <a:off x="998906" y="2188621"/>
            <a:ext cx="2011359" cy="30754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38F2F79-0A8C-3E47-5746-E64705757806}"/>
              </a:ext>
            </a:extLst>
          </p:cNvPr>
          <p:cNvCxnSpPr>
            <a:cxnSpLocks/>
          </p:cNvCxnSpPr>
          <p:nvPr/>
        </p:nvCxnSpPr>
        <p:spPr>
          <a:xfrm flipH="1">
            <a:off x="909806" y="2188621"/>
            <a:ext cx="2087142" cy="30783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65AC03F-036A-4142-609A-39E91D40FC10}"/>
              </a:ext>
            </a:extLst>
          </p:cNvPr>
          <p:cNvSpPr/>
          <p:nvPr/>
        </p:nvSpPr>
        <p:spPr>
          <a:xfrm>
            <a:off x="6526304" y="1262240"/>
            <a:ext cx="3328895" cy="1694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 dirty="0">
              <a:solidFill>
                <a:schemeClr val="tx1"/>
              </a:solidFill>
              <a:cs typeface="Arial"/>
            </a:endParaRPr>
          </a:p>
          <a:p>
            <a:pPr algn="ctr"/>
            <a:endParaRPr lang="fi-FI" sz="1600" dirty="0"/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Oppimisen edellytyksiä tukevat opetusjärjestelyt</a:t>
            </a:r>
          </a:p>
          <a:p>
            <a:pPr algn="ctr"/>
            <a:endParaRPr lang="fi-FI" sz="1600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cs typeface="Arial"/>
              </a:rPr>
              <a:t>=hyvää opetusta kaikille, jokaisella oppitunnilla</a:t>
            </a:r>
          </a:p>
          <a:p>
            <a:pPr algn="ctr"/>
            <a:endParaRPr lang="fi-FI" sz="1600" dirty="0">
              <a:solidFill>
                <a:schemeClr val="tx1"/>
              </a:solidFill>
            </a:endParaRPr>
          </a:p>
          <a:p>
            <a:pPr algn="ctr"/>
            <a:endParaRPr lang="fi-FI" sz="1400" dirty="0">
              <a:solidFill>
                <a:schemeClr val="tx1"/>
              </a:solidFill>
              <a:cs typeface="Arial"/>
            </a:endParaRPr>
          </a:p>
          <a:p>
            <a:pPr algn="ctr"/>
            <a:endParaRPr lang="fi-FI" sz="1400" dirty="0"/>
          </a:p>
          <a:p>
            <a:pPr algn="ctr"/>
            <a:endParaRPr lang="fi-FI" sz="1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863BD29-E048-84DB-E946-47907BDF8E35}"/>
              </a:ext>
            </a:extLst>
          </p:cNvPr>
          <p:cNvSpPr txBox="1"/>
          <p:nvPr/>
        </p:nvSpPr>
        <p:spPr>
          <a:xfrm>
            <a:off x="904116" y="1709978"/>
            <a:ext cx="30073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Arial"/>
              </a:rPr>
              <a:t>Kolmiportainen tuki</a:t>
            </a:r>
            <a:endParaRPr lang="fi-FI" dirty="0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0D40CBF1-3291-EB3D-EE3C-81139DD1E812}"/>
              </a:ext>
            </a:extLst>
          </p:cNvPr>
          <p:cNvSpPr/>
          <p:nvPr/>
        </p:nvSpPr>
        <p:spPr>
          <a:xfrm>
            <a:off x="4285996" y="3105404"/>
            <a:ext cx="1222248" cy="88087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12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79D72E-0CCF-6655-713F-1E5E9C64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5" y="440147"/>
            <a:ext cx="10778346" cy="715331"/>
          </a:xfrm>
        </p:spPr>
        <p:txBody>
          <a:bodyPr/>
          <a:lstStyle/>
          <a:p>
            <a:r>
              <a:rPr lang="fi-FI" sz="3600" dirty="0"/>
              <a:t>Oppimisen edellytyksiä tukevat opetusjärjestelyt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A4526A-162F-64CE-44C6-703E3516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462728"/>
            <a:ext cx="9890954" cy="4959602"/>
          </a:xfrm>
        </p:spPr>
        <p:txBody>
          <a:bodyPr vert="horz" lIns="0" tIns="45720" rIns="0" bIns="45720" rtlCol="0" anchor="t">
            <a:noAutofit/>
          </a:bodyPr>
          <a:lstStyle/>
          <a:p>
            <a:pPr marL="239395" indent="-239395"/>
            <a:r>
              <a:rPr lang="fi-FI" dirty="0">
                <a:latin typeface="Aptos"/>
              </a:rPr>
              <a:t>Opetus tukee kaikkien oppilaiden oppimista.</a:t>
            </a:r>
          </a:p>
          <a:p>
            <a:pPr marL="239395" indent="-239395"/>
            <a:r>
              <a:rPr lang="fi-FI" dirty="0">
                <a:latin typeface="Aptos"/>
              </a:rPr>
              <a:t>Esimerkiksi:</a:t>
            </a:r>
          </a:p>
          <a:p>
            <a:pPr marL="719455" lvl="1" indent="-263525"/>
            <a:r>
              <a:rPr lang="fi-FI" sz="1800" dirty="0">
                <a:ea typeface="Roboto"/>
              </a:rPr>
              <a:t>Opettajien yhteistyö</a:t>
            </a:r>
          </a:p>
          <a:p>
            <a:pPr marL="1151890" lvl="2" indent="-191770">
              <a:buFont typeface="Wingdings"/>
              <a:buChar char="§"/>
            </a:pPr>
            <a:r>
              <a:rPr lang="fi-FI" dirty="0">
                <a:ea typeface="Roboto"/>
              </a:rPr>
              <a:t>opettaminen</a:t>
            </a:r>
          </a:p>
          <a:p>
            <a:pPr marL="1151890" lvl="2" indent="-191770">
              <a:buFont typeface="Wingdings"/>
              <a:buChar char="§"/>
            </a:pPr>
            <a:r>
              <a:rPr lang="fi-FI" dirty="0">
                <a:ea typeface="Roboto"/>
              </a:rPr>
              <a:t>suunnittelu</a:t>
            </a:r>
          </a:p>
          <a:p>
            <a:pPr marL="1151890" lvl="2" indent="-191770">
              <a:buFont typeface="Wingdings"/>
              <a:buChar char="§"/>
            </a:pPr>
            <a:r>
              <a:rPr lang="fi-FI" dirty="0">
                <a:ea typeface="Roboto"/>
              </a:rPr>
              <a:t>oppilaiden tuki.</a:t>
            </a:r>
            <a:endParaRPr lang="fi-FI" dirty="0"/>
          </a:p>
          <a:p>
            <a:pPr marL="719455" lvl="1" indent="-263525"/>
            <a:r>
              <a:rPr lang="fi-FI" sz="1800" dirty="0">
                <a:ea typeface="Roboto"/>
              </a:rPr>
              <a:t>Opettaja valitsee opetustavat oppilaiden tarpeiden mukaan.</a:t>
            </a:r>
          </a:p>
          <a:p>
            <a:pPr marL="719455" lvl="1" indent="-263525"/>
            <a:r>
              <a:rPr lang="fi-FI" sz="1800" dirty="0">
                <a:ea typeface="Roboto"/>
              </a:rPr>
              <a:t>Koulunkäynninohjaajat auttavat oppilaita.</a:t>
            </a:r>
            <a:endParaRPr lang="fi-FI" sz="1800"/>
          </a:p>
          <a:p>
            <a:pPr marL="719455" lvl="1" indent="-263525"/>
            <a:r>
              <a:rPr lang="fi-FI" sz="1800" dirty="0">
                <a:ea typeface="Roboto"/>
              </a:rPr>
              <a:t>Koulussa on yhteisesti sovittu, miten toimitaan.</a:t>
            </a:r>
            <a:endParaRPr lang="fi-FI" sz="1800"/>
          </a:p>
          <a:p>
            <a:pPr marL="719455" lvl="1" indent="-263525"/>
            <a:r>
              <a:rPr lang="fi-FI" sz="1800" dirty="0">
                <a:ea typeface="Roboto"/>
              </a:rPr>
              <a:t>Koulun aikuisilla on aikaa opettaa ja kohdata oppilaita.</a:t>
            </a:r>
          </a:p>
          <a:p>
            <a:pPr marL="455930" lvl="1" indent="0">
              <a:buNone/>
            </a:pPr>
            <a:endParaRPr lang="fi-FI" sz="1600" dirty="0">
              <a:ea typeface="Roboto"/>
            </a:endParaRPr>
          </a:p>
          <a:p>
            <a:pPr marL="719455" lvl="1" indent="-263525"/>
            <a:endParaRPr lang="fi-FI" sz="1600" dirty="0">
              <a:ea typeface="Roboto"/>
            </a:endParaRPr>
          </a:p>
          <a:p>
            <a:pPr marL="239395" indent="-239395">
              <a:buFont typeface="Arial"/>
              <a:buChar char="•"/>
            </a:pPr>
            <a:endParaRPr lang="fi-FI" sz="1400" dirty="0">
              <a:latin typeface="Roboto"/>
              <a:ea typeface="Roboto"/>
              <a:cs typeface="Roboto"/>
            </a:endParaRPr>
          </a:p>
          <a:p>
            <a:pPr marL="719455" lvl="1" indent="-263525"/>
            <a:endParaRPr lang="fi-FI" dirty="0">
              <a:latin typeface="Aptos"/>
            </a:endParaRPr>
          </a:p>
          <a:p>
            <a:pPr marL="719455" lvl="1" indent="-263525"/>
            <a:endParaRPr lang="fi-FI" dirty="0">
              <a:latin typeface="Aptos"/>
            </a:endParaRPr>
          </a:p>
          <a:p>
            <a:pPr marL="239395" indent="-23939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13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2C29B-9F86-F917-B85F-1356D9A0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44976"/>
            <a:ext cx="9890954" cy="715331"/>
          </a:xfrm>
        </p:spPr>
        <p:txBody>
          <a:bodyPr/>
          <a:lstStyle/>
          <a:p>
            <a:r>
              <a:rPr lang="fi-FI" dirty="0"/>
              <a:t>Ryhmäkohtaiset tukimuodot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628377-2345-D908-1E79-1ADA69CA2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454" y="1713810"/>
            <a:ext cx="9890954" cy="3857844"/>
          </a:xfrm>
        </p:spPr>
        <p:txBody>
          <a:bodyPr vert="horz" lIns="0" tIns="45720" rIns="0" bIns="45720" rtlCol="0" anchor="t">
            <a:noAutofit/>
          </a:bodyPr>
          <a:lstStyle/>
          <a:p>
            <a:pPr marL="239395" indent="-239395"/>
            <a:r>
              <a:rPr lang="fi-FI" dirty="0"/>
              <a:t>Tuki suunnitellaan ryhmälle.</a:t>
            </a:r>
          </a:p>
          <a:p>
            <a:pPr marL="239395" indent="-239395"/>
            <a:r>
              <a:rPr lang="fi-FI" dirty="0"/>
              <a:t>Jokaisen oppilaan oikeus.</a:t>
            </a:r>
          </a:p>
          <a:p>
            <a:pPr marL="239395" indent="-239395"/>
            <a:r>
              <a:rPr lang="fi-FI" dirty="0"/>
              <a:t>​​Opettajat antavat ryhmäkohtaista tukea koko lukuvuoden ajan. </a:t>
            </a:r>
          </a:p>
          <a:p>
            <a:pPr marL="239395" indent="-239395"/>
            <a:r>
              <a:rPr lang="fi-FI" dirty="0"/>
              <a:t>Ryhmässä annettua tukea ovat: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Tukiopetus oppimiseen tai opetuskieleen.</a:t>
            </a:r>
          </a:p>
          <a:p>
            <a:pPr marL="719455" lvl="1" indent="-263525">
              <a:buFont typeface="Courier New" panose="020B0604020202020204" pitchFamily="34" charset="0"/>
              <a:buChar char="o"/>
            </a:pPr>
            <a:r>
              <a:rPr lang="fi-FI" dirty="0"/>
              <a:t>Erityisopettajan tuki oppilasryhmälle.  ​</a:t>
            </a:r>
          </a:p>
          <a:p>
            <a:pPr marL="0" indent="0">
              <a:buNone/>
            </a:pPr>
            <a:endParaRPr lang="fi-FI" dirty="0"/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35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46266-62E7-4883-733E-6FA55D01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06" y="401668"/>
            <a:ext cx="9890954" cy="715331"/>
          </a:xfrm>
        </p:spPr>
        <p:txBody>
          <a:bodyPr/>
          <a:lstStyle/>
          <a:p>
            <a:r>
              <a:rPr lang="fi-FI" dirty="0"/>
              <a:t>Oppilaskohtaiset tukitoimet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07BC29-F5B8-72EF-09F5-766BA503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817" y="1442548"/>
            <a:ext cx="9890954" cy="4876881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Oppilas saa tukea pitkään ja opetus suunnitellaan oppilaalle. </a:t>
            </a:r>
          </a:p>
          <a:p>
            <a:pPr marL="0" indent="0">
              <a:buNone/>
            </a:pPr>
            <a:endParaRPr lang="fi-FI" dirty="0"/>
          </a:p>
          <a:p>
            <a:pPr marL="239395" indent="-239395"/>
            <a:r>
              <a:rPr lang="fi-FI" dirty="0"/>
              <a:t>Oppilaskohtaisia tukitoimia ovat:</a:t>
            </a:r>
            <a:endParaRPr lang="en-US" dirty="0"/>
          </a:p>
          <a:p>
            <a:pPr marL="719455" lvl="1" indent="-263525">
              <a:buFont typeface="Courier New,monospace" panose="020B0604020202020204" pitchFamily="34" charset="0"/>
              <a:buChar char="o"/>
            </a:pPr>
            <a:r>
              <a:rPr lang="fi-FI" sz="2400" dirty="0"/>
              <a:t>Erityisopettajan tai erityisluokanopettajan opetus.</a:t>
            </a:r>
            <a:endParaRPr lang="en-US" sz="2400" dirty="0"/>
          </a:p>
          <a:p>
            <a:pPr marL="1151890" lvl="2" indent="-191770">
              <a:buFont typeface="Wingdings,Sans-Serif" panose="020B0604020202020204" pitchFamily="34" charset="0"/>
              <a:buChar char="§"/>
            </a:pPr>
            <a:r>
              <a:rPr lang="fi-FI" sz="1800" dirty="0"/>
              <a:t>0-50% oppiaineen oppitunneista, 50-100% oppiaineen oppitunneista</a:t>
            </a:r>
            <a:endParaRPr lang="en-US" sz="1800" dirty="0"/>
          </a:p>
          <a:p>
            <a:pPr marL="1151890" lvl="2" indent="-191770">
              <a:buFont typeface="Wingdings,Sans-Serif" panose="020B0604020202020204" pitchFamily="34" charset="0"/>
              <a:buChar char="§"/>
            </a:pPr>
            <a:r>
              <a:rPr lang="fi-FI" sz="1800" dirty="0"/>
              <a:t>Opetus voidaan järjestää myös erityisluokalla.</a:t>
            </a:r>
            <a:endParaRPr lang="en-US" sz="1800" dirty="0"/>
          </a:p>
          <a:p>
            <a:pPr marL="719455" lvl="1" indent="-263525">
              <a:buFont typeface="Courier New,monospace" panose="020B0604020202020204" pitchFamily="34" charset="0"/>
              <a:buChar char="o"/>
            </a:pPr>
            <a:r>
              <a:rPr lang="fi-FI" sz="2400"/>
              <a:t>Avustajapalvelut, </a:t>
            </a:r>
            <a:r>
              <a:rPr lang="fi-FI" sz="2400" dirty="0"/>
              <a:t>apuvälineet tai tulkitsemispalvelut</a:t>
            </a:r>
          </a:p>
          <a:p>
            <a:pPr marL="45593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sz="2800" dirty="0"/>
          </a:p>
          <a:p>
            <a:pPr marL="239395" indent="-239395"/>
            <a:endParaRPr lang="fi-FI" dirty="0"/>
          </a:p>
          <a:p>
            <a:pPr marL="239395" indent="-239395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38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57C64-F5CE-6AB0-E423-F1D4DD35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Lukuvuosi 2025-2026 on siirtymäaikaa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15E991-6987-680A-482F-F1A6C956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2526608"/>
            <a:ext cx="9890954" cy="3857844"/>
          </a:xfrm>
        </p:spPr>
        <p:txBody>
          <a:bodyPr vert="horz" lIns="0" tIns="45720" rIns="0" bIns="45720" rtlCol="0" anchor="t">
            <a:noAutofit/>
          </a:bodyPr>
          <a:lstStyle/>
          <a:p>
            <a:pPr marL="239395" indent="-239395"/>
            <a:r>
              <a:rPr lang="fi-FI" dirty="0"/>
              <a:t>Jokainen oppilas saa tukea myös tulevaisuudessa.</a:t>
            </a:r>
          </a:p>
          <a:p>
            <a:pPr marL="239395" indent="-239395"/>
            <a:r>
              <a:rPr lang="fi-FI" dirty="0"/>
              <a:t>Oppilaiden tuki tarkistetaan lukuvuoden 2025-2026 aikana.</a:t>
            </a:r>
          </a:p>
          <a:p>
            <a:pPr marL="239395" indent="-239395"/>
            <a:r>
              <a:rPr lang="fi-FI" dirty="0"/>
              <a:t>Opettaja on huoltajaan yhteydessä, jos tuki täytyy tarkistaa.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12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7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939B7-F30F-7493-1ACD-155D2E3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041" y="1020278"/>
            <a:ext cx="4765692" cy="1473449"/>
          </a:xfrm>
        </p:spPr>
        <p:txBody>
          <a:bodyPr wrap="square" anchor="b">
            <a:normAutofit/>
          </a:bodyPr>
          <a:lstStyle/>
          <a:p>
            <a:r>
              <a:rPr lang="fi-FI" sz="4000"/>
              <a:t>Ajankohtaista</a:t>
            </a:r>
            <a:br>
              <a:rPr lang="fi-FI" sz="4000"/>
            </a:br>
            <a:r>
              <a:rPr lang="fi-FI" sz="4000"/>
              <a:t>Lausteen koulussa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4767FE4-30CD-69CB-16AB-737AAB900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8040" y="2657496"/>
            <a:ext cx="4765693" cy="3260558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</a:pPr>
            <a:r>
              <a:rPr lang="fi-FI" dirty="0"/>
              <a:t>Oppilasmäärä 270</a:t>
            </a:r>
          </a:p>
          <a:p>
            <a:pPr>
              <a:lnSpc>
                <a:spcPct val="97000"/>
              </a:lnSpc>
            </a:pPr>
            <a:r>
              <a:rPr lang="fi-FI" dirty="0"/>
              <a:t>17 luokkaa</a:t>
            </a:r>
          </a:p>
          <a:p>
            <a:pPr>
              <a:lnSpc>
                <a:spcPct val="97000"/>
              </a:lnSpc>
            </a:pPr>
            <a:r>
              <a:rPr lang="fi-FI" dirty="0"/>
              <a:t>Karhunaukion koulun suunnittelu etenee, valmista arviolta vuonna 2028-2029</a:t>
            </a:r>
          </a:p>
          <a:p>
            <a:pPr>
              <a:lnSpc>
                <a:spcPct val="97000"/>
              </a:lnSpc>
            </a:pPr>
            <a:r>
              <a:rPr lang="fi-FI" dirty="0"/>
              <a:t>Lausteen koulussa jatkuu lv. 23-24 aloitettu </a:t>
            </a:r>
            <a:r>
              <a:rPr lang="fi-FI" dirty="0" err="1"/>
              <a:t>ProKoulu</a:t>
            </a:r>
            <a:r>
              <a:rPr lang="fi-FI" dirty="0"/>
              <a:t>-toiminta</a:t>
            </a:r>
          </a:p>
          <a:p>
            <a:pPr marL="0" indent="0">
              <a:lnSpc>
                <a:spcPct val="97000"/>
              </a:lnSpc>
              <a:buNone/>
            </a:pPr>
            <a:r>
              <a:rPr lang="fi-FI" dirty="0">
                <a:hlinkClick r:id="rId2"/>
              </a:rPr>
              <a:t>Toimintamalli koulussa – </a:t>
            </a:r>
            <a:r>
              <a:rPr lang="fi-FI" dirty="0" err="1">
                <a:hlinkClick r:id="rId2"/>
              </a:rPr>
              <a:t>Prokoulu</a:t>
            </a:r>
            <a:endParaRPr lang="fi-FI" dirty="0"/>
          </a:p>
          <a:p>
            <a:pPr>
              <a:lnSpc>
                <a:spcPct val="97000"/>
              </a:lnSpc>
            </a:pPr>
            <a:endParaRPr lang="fi-FI" dirty="0"/>
          </a:p>
        </p:txBody>
      </p:sp>
      <p:pic>
        <p:nvPicPr>
          <p:cNvPr id="4" name="Kuva 3" descr="Kuva, joka sisältää kohteen taivas, ulko, tie, talo&#10;&#10;Kuvaus luotu automaattisesti">
            <a:extLst>
              <a:ext uri="{FF2B5EF4-FFF2-40B4-BE49-F238E27FC236}">
                <a16:creationId xmlns:a16="http://schemas.microsoft.com/office/drawing/2014/main" id="{14ECEB76-34EB-4444-B710-F9B7E2BB4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5" r="17045"/>
          <a:stretch>
            <a:fillRect/>
          </a:stretch>
        </p:blipFill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2F52CD-F3EA-23CB-74CC-C9EC02E220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866" y="5824756"/>
            <a:ext cx="146278" cy="230486"/>
          </a:xfrm>
        </p:spPr>
        <p:txBody>
          <a:bodyPr/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003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12188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9E706187-412E-2D80-85A4-87E092969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3C0CDD8-C86D-5267-AD8E-48999B9B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944" y="365125"/>
            <a:ext cx="6744855" cy="1899912"/>
          </a:xfrm>
        </p:spPr>
        <p:txBody>
          <a:bodyPr>
            <a:normAutofit/>
          </a:bodyPr>
          <a:lstStyle/>
          <a:p>
            <a:r>
              <a:rPr lang="fi-FI" sz="4000" b="1" dirty="0"/>
              <a:t>HULAVA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FA64E-26E7-CA0F-99CA-7F72E45B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6" y="1727200"/>
            <a:ext cx="7936344" cy="4449763"/>
          </a:xfrm>
        </p:spPr>
        <p:txBody>
          <a:bodyPr>
            <a:normAutofit fontScale="70000" lnSpcReduction="20000"/>
          </a:bodyPr>
          <a:lstStyle/>
          <a:p>
            <a:r>
              <a:rPr lang="fi-FI" sz="1800" dirty="0" err="1"/>
              <a:t>HuLaVa</a:t>
            </a:r>
            <a:r>
              <a:rPr lang="fi-FI" sz="1800" dirty="0"/>
              <a:t> on Lausteen koulun (Huhkola-Vaala-Lausteen) vanhempainyhdistys.</a:t>
            </a:r>
          </a:p>
          <a:p>
            <a:r>
              <a:rPr lang="fi-FI" sz="1800" dirty="0"/>
              <a:t>Hulavan tavoitteena on tukea kodin ja koulun yhteistyötä.</a:t>
            </a:r>
          </a:p>
          <a:p>
            <a:r>
              <a:rPr lang="fi-FI" sz="1800" dirty="0"/>
              <a:t>Hulava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tukee rahallisesti 6-luokkien luokkaretkeä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jakaa stipendejä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ostaa koululle välituntitavaroita ja muuta tarpeellista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järjestää lapsille tapahtumia ja vanhemmille keskustelutilaisuuksia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on mukana koulun juhlissa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tukee perheitä tarvittaessa yhteydenpidossa koulun kanssa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ILMAN HULAVAA NÄMÄ ASIAT EIVÄT TAPAHDU!</a:t>
            </a:r>
          </a:p>
          <a:p>
            <a:r>
              <a:rPr lang="fi-FI" sz="1800" dirty="0"/>
              <a:t>Hulava toivoo lisää vanhempia mukaan toimintaan.</a:t>
            </a:r>
            <a:r>
              <a:rPr lang="fi-FI" sz="1800" dirty="0">
                <a:sym typeface="Wingdings" panose="05000000000000000000" pitchFamily="2" charset="2"/>
              </a:rPr>
              <a:t></a:t>
            </a:r>
            <a:r>
              <a:rPr lang="fi-FI" sz="1800" dirty="0"/>
              <a:t> </a:t>
            </a:r>
          </a:p>
          <a:p>
            <a:r>
              <a:rPr lang="fi-FI" sz="1800" b="1" dirty="0"/>
              <a:t>Hulavan vuosikokous 18.9. klo 17.30 koulun ruokasalissa. </a:t>
            </a:r>
          </a:p>
          <a:p>
            <a:r>
              <a:rPr lang="fi-FI" sz="1800" b="1" dirty="0"/>
              <a:t>Seuraavat kokoukset ovat 9.10. klo 17 ja 13.11. klo 17 koulun ruokalassa</a:t>
            </a:r>
          </a:p>
          <a:p>
            <a:pPr marL="0" indent="0" algn="ctr">
              <a:buNone/>
            </a:pPr>
            <a:r>
              <a:rPr lang="fi-FI" sz="1800" b="1" dirty="0"/>
              <a:t>Lämpimästi tervetuloa mukaan vanhempainyhdistyksen toimintaan!</a:t>
            </a: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55077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E8725-7301-48C3-BE08-BE284662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Oppilaan poissaolot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83EEBD-043B-47FB-80A4-5D1C54D1E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7" y="2221992"/>
            <a:ext cx="5627439" cy="3739896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</a:pPr>
            <a:r>
              <a:rPr lang="fi-FI" sz="1100" b="1" dirty="0"/>
              <a:t>Sairaspoissaoloista pitää ilmoittaa kouluun mahdollisimman nopeasti.</a:t>
            </a:r>
          </a:p>
          <a:p>
            <a:pPr lvl="2">
              <a:lnSpc>
                <a:spcPct val="97000"/>
              </a:lnSpc>
            </a:pPr>
            <a:r>
              <a:rPr lang="fi-FI" sz="1100" dirty="0"/>
              <a:t>(</a:t>
            </a:r>
            <a:r>
              <a:rPr lang="fi-FI" sz="1100" dirty="0" err="1"/>
              <a:t>wilmassa</a:t>
            </a:r>
            <a:r>
              <a:rPr lang="fi-FI" sz="1100" dirty="0"/>
              <a:t> tuntimerkinnät, ilmoita poissaolosta)</a:t>
            </a:r>
          </a:p>
          <a:p>
            <a:pPr marL="548640" lvl="2" indent="0">
              <a:lnSpc>
                <a:spcPct val="97000"/>
              </a:lnSpc>
              <a:buNone/>
            </a:pPr>
            <a:endParaRPr lang="fi-FI" sz="1100" dirty="0"/>
          </a:p>
          <a:p>
            <a:pPr marL="548640" lvl="2" indent="0">
              <a:lnSpc>
                <a:spcPct val="97000"/>
              </a:lnSpc>
              <a:buNone/>
            </a:pPr>
            <a:r>
              <a:rPr lang="fi-FI" sz="1100" b="1" dirty="0"/>
              <a:t>Sairaana ei saa tulla kouluun. </a:t>
            </a:r>
          </a:p>
          <a:p>
            <a:pPr marL="548640" lvl="2" indent="0">
              <a:lnSpc>
                <a:spcPct val="97000"/>
              </a:lnSpc>
              <a:buNone/>
            </a:pPr>
            <a:r>
              <a:rPr lang="fi-FI" sz="1100" b="1"/>
              <a:t>Muista </a:t>
            </a:r>
            <a:r>
              <a:rPr lang="fi-FI" sz="1100" b="1" dirty="0"/>
              <a:t>olla kotona myös yksi oireeton päivä.</a:t>
            </a:r>
          </a:p>
          <a:p>
            <a:pPr marL="548640" lvl="2" indent="0">
              <a:lnSpc>
                <a:spcPct val="97000"/>
              </a:lnSpc>
              <a:buNone/>
            </a:pPr>
            <a:endParaRPr lang="fi-FI" sz="1100" dirty="0"/>
          </a:p>
          <a:p>
            <a:pPr>
              <a:lnSpc>
                <a:spcPct val="97000"/>
              </a:lnSpc>
            </a:pPr>
            <a:r>
              <a:rPr lang="fi-FI" sz="1100" b="1" dirty="0"/>
              <a:t>Lupaa poissaoloon pitää pyytää ennen poissaoloa.</a:t>
            </a:r>
          </a:p>
          <a:p>
            <a:pPr lvl="2">
              <a:lnSpc>
                <a:spcPct val="97000"/>
              </a:lnSpc>
            </a:pPr>
            <a:r>
              <a:rPr lang="fi-FI" sz="1100" dirty="0"/>
              <a:t>Poissaolopyyntö 1-3 päivää, myöntää luokanopettaja</a:t>
            </a:r>
          </a:p>
          <a:p>
            <a:pPr lvl="2">
              <a:lnSpc>
                <a:spcPct val="97000"/>
              </a:lnSpc>
            </a:pPr>
            <a:r>
              <a:rPr lang="fi-FI" sz="1100" dirty="0"/>
              <a:t>Poissaolopyyntö yli 3 päivää, myöntää rehtori</a:t>
            </a:r>
          </a:p>
          <a:p>
            <a:pPr lvl="2">
              <a:lnSpc>
                <a:spcPct val="97000"/>
              </a:lnSpc>
            </a:pPr>
            <a:r>
              <a:rPr lang="fi-FI" sz="1100" dirty="0"/>
              <a:t>(</a:t>
            </a:r>
            <a:r>
              <a:rPr lang="fi-FI" sz="1100" b="1" dirty="0" err="1"/>
              <a:t>wilmassa</a:t>
            </a:r>
            <a:r>
              <a:rPr lang="fi-FI" sz="1100" dirty="0"/>
              <a:t> hakemukset ja päätökset)</a:t>
            </a:r>
          </a:p>
          <a:p>
            <a:pPr lvl="2">
              <a:lnSpc>
                <a:spcPct val="97000"/>
              </a:lnSpc>
            </a:pPr>
            <a:endParaRPr lang="fi-FI" sz="1100" dirty="0"/>
          </a:p>
          <a:p>
            <a:pPr>
              <a:lnSpc>
                <a:spcPct val="97000"/>
              </a:lnSpc>
              <a:buFont typeface="Courier New" panose="02070309020205020404" pitchFamily="49" charset="0"/>
              <a:buChar char="o"/>
            </a:pPr>
            <a:r>
              <a:rPr lang="fi-FI" sz="1100" b="1" dirty="0"/>
              <a:t>Oppilaiden poissaoloja seurataan Lauteen koulussa Turun yhteisen mallin mukaisesti.</a:t>
            </a:r>
          </a:p>
        </p:txBody>
      </p:sp>
      <p:pic>
        <p:nvPicPr>
          <p:cNvPr id="5" name="Kuva 4" descr="Kuva, joka sisältää kohteen taivas, ulko, tie, talo&#10;&#10;Kuvaus luotu automaattisesti">
            <a:extLst>
              <a:ext uri="{FF2B5EF4-FFF2-40B4-BE49-F238E27FC236}">
                <a16:creationId xmlns:a16="http://schemas.microsoft.com/office/drawing/2014/main" id="{037789FA-C7D9-4699-9ECF-CB2C99D3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1" b="11789"/>
          <a:stretch/>
        </p:blipFill>
        <p:spPr>
          <a:xfrm>
            <a:off x="6181344" y="2626042"/>
            <a:ext cx="5212080" cy="293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42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A23E6CF-848C-961E-1AC5-8FD13F7D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3" y="0"/>
            <a:ext cx="11993367" cy="647917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C3059B3-CA70-4C5C-0065-DB17D41A70B9}"/>
              </a:ext>
            </a:extLst>
          </p:cNvPr>
          <p:cNvSpPr txBox="1"/>
          <p:nvPr/>
        </p:nvSpPr>
        <p:spPr>
          <a:xfrm>
            <a:off x="1034265" y="6479179"/>
            <a:ext cx="1115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10 % poissaolo on varhaisen puheeksi ottamisen viitteellinen arvo. 10% on n. 50 h lukukaudessa</a:t>
            </a:r>
          </a:p>
        </p:txBody>
      </p:sp>
    </p:spTree>
    <p:extLst>
      <p:ext uri="{BB962C8B-B14F-4D97-AF65-F5344CB8AC3E}">
        <p14:creationId xmlns:p14="http://schemas.microsoft.com/office/powerpoint/2010/main" val="191363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1" name="Freeform 101"/>
          <p:cNvSpPr/>
          <p:nvPr/>
        </p:nvSpPr>
        <p:spPr>
          <a:xfrm>
            <a:off x="359233" y="217805"/>
            <a:ext cx="3657092" cy="1527811"/>
          </a:xfrm>
          <a:custGeom>
            <a:avLst/>
            <a:gdLst/>
            <a:ahLst/>
            <a:cxnLst/>
            <a:rect l="0" t="0" r="0" b="0"/>
            <a:pathLst>
              <a:path w="3657092" h="1527810">
                <a:moveTo>
                  <a:pt x="0" y="1527810"/>
                </a:moveTo>
                <a:lnTo>
                  <a:pt x="3657092" y="1527810"/>
                </a:lnTo>
                <a:lnTo>
                  <a:pt x="3657092" y="0"/>
                </a:lnTo>
                <a:lnTo>
                  <a:pt x="0" y="0"/>
                </a:lnTo>
                <a:lnTo>
                  <a:pt x="0" y="1527810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2" name="Freeform 102"/>
          <p:cNvSpPr/>
          <p:nvPr/>
        </p:nvSpPr>
        <p:spPr>
          <a:xfrm>
            <a:off x="4016375" y="217805"/>
            <a:ext cx="7816468" cy="1527811"/>
          </a:xfrm>
          <a:custGeom>
            <a:avLst/>
            <a:gdLst/>
            <a:ahLst/>
            <a:cxnLst/>
            <a:rect l="0" t="0" r="0" b="0"/>
            <a:pathLst>
              <a:path w="7816468" h="1527810">
                <a:moveTo>
                  <a:pt x="0" y="1527810"/>
                </a:moveTo>
                <a:lnTo>
                  <a:pt x="7816468" y="1527810"/>
                </a:lnTo>
                <a:lnTo>
                  <a:pt x="7816468" y="0"/>
                </a:lnTo>
                <a:lnTo>
                  <a:pt x="0" y="0"/>
                </a:lnTo>
                <a:lnTo>
                  <a:pt x="0" y="1527810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3" name="Freeform 103"/>
          <p:cNvSpPr/>
          <p:nvPr/>
        </p:nvSpPr>
        <p:spPr>
          <a:xfrm>
            <a:off x="359233" y="1745591"/>
            <a:ext cx="3657092" cy="1101243"/>
          </a:xfrm>
          <a:custGeom>
            <a:avLst/>
            <a:gdLst/>
            <a:ahLst/>
            <a:cxnLst/>
            <a:rect l="0" t="0" r="0" b="0"/>
            <a:pathLst>
              <a:path w="3657092" h="1101243">
                <a:moveTo>
                  <a:pt x="0" y="1101243"/>
                </a:moveTo>
                <a:lnTo>
                  <a:pt x="3657092" y="1101243"/>
                </a:lnTo>
                <a:lnTo>
                  <a:pt x="3657092" y="0"/>
                </a:lnTo>
                <a:lnTo>
                  <a:pt x="0" y="0"/>
                </a:lnTo>
                <a:lnTo>
                  <a:pt x="0" y="1101243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4" name="Freeform 104"/>
          <p:cNvSpPr/>
          <p:nvPr/>
        </p:nvSpPr>
        <p:spPr>
          <a:xfrm>
            <a:off x="4016375" y="1745591"/>
            <a:ext cx="7816468" cy="1101243"/>
          </a:xfrm>
          <a:custGeom>
            <a:avLst/>
            <a:gdLst/>
            <a:ahLst/>
            <a:cxnLst/>
            <a:rect l="0" t="0" r="0" b="0"/>
            <a:pathLst>
              <a:path w="7816468" h="1101243">
                <a:moveTo>
                  <a:pt x="0" y="1101243"/>
                </a:moveTo>
                <a:lnTo>
                  <a:pt x="7816468" y="1101243"/>
                </a:lnTo>
                <a:lnTo>
                  <a:pt x="7816468" y="0"/>
                </a:lnTo>
                <a:lnTo>
                  <a:pt x="0" y="0"/>
                </a:lnTo>
                <a:lnTo>
                  <a:pt x="0" y="1101243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5" name="Freeform 105"/>
          <p:cNvSpPr/>
          <p:nvPr/>
        </p:nvSpPr>
        <p:spPr>
          <a:xfrm>
            <a:off x="359233" y="2880648"/>
            <a:ext cx="3657092" cy="1228776"/>
          </a:xfrm>
          <a:custGeom>
            <a:avLst/>
            <a:gdLst/>
            <a:ahLst/>
            <a:cxnLst/>
            <a:rect l="0" t="0" r="0" b="0"/>
            <a:pathLst>
              <a:path w="3657092" h="1228776">
                <a:moveTo>
                  <a:pt x="0" y="1228776"/>
                </a:moveTo>
                <a:lnTo>
                  <a:pt x="3657092" y="1228776"/>
                </a:lnTo>
                <a:lnTo>
                  <a:pt x="3657092" y="0"/>
                </a:lnTo>
                <a:lnTo>
                  <a:pt x="0" y="0"/>
                </a:lnTo>
                <a:lnTo>
                  <a:pt x="0" y="1228776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6" name="Freeform 106"/>
          <p:cNvSpPr/>
          <p:nvPr/>
        </p:nvSpPr>
        <p:spPr>
          <a:xfrm>
            <a:off x="4016375" y="2846783"/>
            <a:ext cx="7816468" cy="1228776"/>
          </a:xfrm>
          <a:custGeom>
            <a:avLst/>
            <a:gdLst/>
            <a:ahLst/>
            <a:cxnLst/>
            <a:rect l="0" t="0" r="0" b="0"/>
            <a:pathLst>
              <a:path w="7816468" h="1228776">
                <a:moveTo>
                  <a:pt x="0" y="1228776"/>
                </a:moveTo>
                <a:lnTo>
                  <a:pt x="7816468" y="1228776"/>
                </a:lnTo>
                <a:lnTo>
                  <a:pt x="7816468" y="0"/>
                </a:lnTo>
                <a:lnTo>
                  <a:pt x="0" y="0"/>
                </a:lnTo>
                <a:lnTo>
                  <a:pt x="0" y="1228776"/>
                </a:lnTo>
                <a:close/>
              </a:path>
            </a:pathLst>
          </a:custGeom>
          <a:solidFill>
            <a:srgbClr val="B4C7E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7" name="Freeform 107"/>
          <p:cNvSpPr/>
          <p:nvPr/>
        </p:nvSpPr>
        <p:spPr>
          <a:xfrm>
            <a:off x="359233" y="4075622"/>
            <a:ext cx="3657092" cy="1651508"/>
          </a:xfrm>
          <a:custGeom>
            <a:avLst/>
            <a:gdLst/>
            <a:ahLst/>
            <a:cxnLst/>
            <a:rect l="0" t="0" r="0" b="0"/>
            <a:pathLst>
              <a:path w="3657092" h="1651508">
                <a:moveTo>
                  <a:pt x="0" y="1651508"/>
                </a:moveTo>
                <a:lnTo>
                  <a:pt x="3657092" y="1651508"/>
                </a:lnTo>
                <a:lnTo>
                  <a:pt x="3657092" y="0"/>
                </a:lnTo>
                <a:lnTo>
                  <a:pt x="0" y="0"/>
                </a:lnTo>
                <a:lnTo>
                  <a:pt x="0" y="16515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8" name="Freeform 108"/>
          <p:cNvSpPr/>
          <p:nvPr/>
        </p:nvSpPr>
        <p:spPr>
          <a:xfrm>
            <a:off x="4016375" y="4075622"/>
            <a:ext cx="7816468" cy="1651508"/>
          </a:xfrm>
          <a:custGeom>
            <a:avLst/>
            <a:gdLst/>
            <a:ahLst/>
            <a:cxnLst/>
            <a:rect l="0" t="0" r="0" b="0"/>
            <a:pathLst>
              <a:path w="7816468" h="1651508">
                <a:moveTo>
                  <a:pt x="0" y="1651508"/>
                </a:moveTo>
                <a:lnTo>
                  <a:pt x="7816468" y="1651508"/>
                </a:lnTo>
                <a:lnTo>
                  <a:pt x="7816468" y="0"/>
                </a:lnTo>
                <a:lnTo>
                  <a:pt x="0" y="0"/>
                </a:lnTo>
                <a:lnTo>
                  <a:pt x="0" y="16515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9" name="Freeform 109"/>
          <p:cNvSpPr/>
          <p:nvPr/>
        </p:nvSpPr>
        <p:spPr>
          <a:xfrm>
            <a:off x="348069" y="5733494"/>
            <a:ext cx="3657092" cy="967575"/>
          </a:xfrm>
          <a:custGeom>
            <a:avLst/>
            <a:gdLst/>
            <a:ahLst/>
            <a:cxnLst/>
            <a:rect l="0" t="0" r="0" b="0"/>
            <a:pathLst>
              <a:path w="3657092" h="967575">
                <a:moveTo>
                  <a:pt x="0" y="967575"/>
                </a:moveTo>
                <a:lnTo>
                  <a:pt x="3657092" y="967575"/>
                </a:lnTo>
                <a:lnTo>
                  <a:pt x="3657092" y="0"/>
                </a:lnTo>
                <a:lnTo>
                  <a:pt x="0" y="0"/>
                </a:lnTo>
                <a:lnTo>
                  <a:pt x="0" y="9675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0" name="Freeform 110"/>
          <p:cNvSpPr/>
          <p:nvPr/>
        </p:nvSpPr>
        <p:spPr>
          <a:xfrm>
            <a:off x="4016375" y="5727143"/>
            <a:ext cx="7816468" cy="967575"/>
          </a:xfrm>
          <a:custGeom>
            <a:avLst/>
            <a:gdLst/>
            <a:ahLst/>
            <a:cxnLst/>
            <a:rect l="0" t="0" r="0" b="0"/>
            <a:pathLst>
              <a:path w="7816468" h="967575">
                <a:moveTo>
                  <a:pt x="0" y="967575"/>
                </a:moveTo>
                <a:lnTo>
                  <a:pt x="7816468" y="967575"/>
                </a:lnTo>
                <a:lnTo>
                  <a:pt x="7816468" y="0"/>
                </a:lnTo>
                <a:lnTo>
                  <a:pt x="0" y="0"/>
                </a:lnTo>
                <a:lnTo>
                  <a:pt x="0" y="9675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1" name="Freeform 111"/>
          <p:cNvSpPr/>
          <p:nvPr/>
        </p:nvSpPr>
        <p:spPr>
          <a:xfrm>
            <a:off x="4016375" y="211329"/>
            <a:ext cx="0" cy="6489739"/>
          </a:xfrm>
          <a:custGeom>
            <a:avLst/>
            <a:gdLst/>
            <a:ahLst/>
            <a:cxnLst/>
            <a:rect l="0" t="0" r="0" b="0"/>
            <a:pathLst>
              <a:path h="6489738">
                <a:moveTo>
                  <a:pt x="0" y="0"/>
                </a:moveTo>
                <a:lnTo>
                  <a:pt x="0" y="648973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2" name="Freeform 112"/>
          <p:cNvSpPr/>
          <p:nvPr/>
        </p:nvSpPr>
        <p:spPr>
          <a:xfrm>
            <a:off x="352884" y="1745616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3" name="Freeform 113"/>
          <p:cNvSpPr/>
          <p:nvPr/>
        </p:nvSpPr>
        <p:spPr>
          <a:xfrm>
            <a:off x="352884" y="2846833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4" name="Freeform 114"/>
          <p:cNvSpPr/>
          <p:nvPr/>
        </p:nvSpPr>
        <p:spPr>
          <a:xfrm>
            <a:off x="352884" y="4075559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5" name="Freeform 115"/>
          <p:cNvSpPr/>
          <p:nvPr/>
        </p:nvSpPr>
        <p:spPr>
          <a:xfrm>
            <a:off x="352884" y="5727129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6" name="Freeform 116"/>
          <p:cNvSpPr/>
          <p:nvPr/>
        </p:nvSpPr>
        <p:spPr>
          <a:xfrm>
            <a:off x="359232" y="211329"/>
            <a:ext cx="0" cy="6489739"/>
          </a:xfrm>
          <a:custGeom>
            <a:avLst/>
            <a:gdLst/>
            <a:ahLst/>
            <a:cxnLst/>
            <a:rect l="0" t="0" r="0" b="0"/>
            <a:pathLst>
              <a:path h="6489738">
                <a:moveTo>
                  <a:pt x="0" y="0"/>
                </a:moveTo>
                <a:lnTo>
                  <a:pt x="0" y="648973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7" name="Freeform 117"/>
          <p:cNvSpPr/>
          <p:nvPr/>
        </p:nvSpPr>
        <p:spPr>
          <a:xfrm>
            <a:off x="11832717" y="211329"/>
            <a:ext cx="0" cy="6489739"/>
          </a:xfrm>
          <a:custGeom>
            <a:avLst/>
            <a:gdLst/>
            <a:ahLst/>
            <a:cxnLst/>
            <a:rect l="0" t="0" r="0" b="0"/>
            <a:pathLst>
              <a:path h="6489738">
                <a:moveTo>
                  <a:pt x="0" y="0"/>
                </a:moveTo>
                <a:lnTo>
                  <a:pt x="0" y="648973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8" name="Freeform 118"/>
          <p:cNvSpPr/>
          <p:nvPr/>
        </p:nvSpPr>
        <p:spPr>
          <a:xfrm>
            <a:off x="352884" y="217679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9" name="Freeform 119"/>
          <p:cNvSpPr/>
          <p:nvPr/>
        </p:nvSpPr>
        <p:spPr>
          <a:xfrm>
            <a:off x="352884" y="6694717"/>
            <a:ext cx="11486185" cy="0"/>
          </a:xfrm>
          <a:custGeom>
            <a:avLst/>
            <a:gdLst/>
            <a:ahLst/>
            <a:cxnLst/>
            <a:rect l="0" t="0" r="0" b="0"/>
            <a:pathLst>
              <a:path w="11486185">
                <a:moveTo>
                  <a:pt x="0" y="0"/>
                </a:moveTo>
                <a:lnTo>
                  <a:pt x="11486185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0" name="Rectangle 120"/>
          <p:cNvSpPr/>
          <p:nvPr/>
        </p:nvSpPr>
        <p:spPr>
          <a:xfrm>
            <a:off x="658191" y="794596"/>
            <a:ext cx="2876172" cy="7335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600" b="1" dirty="0">
                <a:latin typeface="Calibri-Bold"/>
              </a:rPr>
              <a:t>TE</a:t>
            </a:r>
            <a:r>
              <a:rPr lang="fi-FI" sz="1600" b="1" spc="-21" dirty="0">
                <a:latin typeface="Calibri-Bold"/>
              </a:rPr>
              <a:t>R</a:t>
            </a:r>
            <a:r>
              <a:rPr lang="fi-FI" sz="1600" b="1" dirty="0">
                <a:latin typeface="Calibri-Bold"/>
              </a:rPr>
              <a:t>VEYDELLISI</a:t>
            </a:r>
            <a:r>
              <a:rPr lang="fi-FI" sz="1600" b="1" spc="-12" dirty="0">
                <a:latin typeface="Calibri-Bold"/>
              </a:rPr>
              <a:t>I</a:t>
            </a:r>
            <a:r>
              <a:rPr lang="fi-FI" sz="1600" b="1" dirty="0">
                <a:latin typeface="Calibri-Bold"/>
              </a:rPr>
              <a:t>N </a:t>
            </a:r>
            <a:r>
              <a:rPr lang="fi-FI" sz="1600" b="1" spc="-39" dirty="0">
                <a:latin typeface="Calibri-Bold"/>
              </a:rPr>
              <a:t>S</a:t>
            </a:r>
            <a:r>
              <a:rPr lang="fi-FI" sz="1600" b="1" dirty="0">
                <a:latin typeface="Calibri-Bold"/>
              </a:rPr>
              <a:t>YIHIN LI</a:t>
            </a:r>
            <a:r>
              <a:rPr lang="fi-FI" sz="1600" b="1" spc="-12" dirty="0">
                <a:latin typeface="Calibri-Bold"/>
              </a:rPr>
              <a:t>I</a:t>
            </a:r>
            <a:r>
              <a:rPr lang="fi-FI" sz="1600" b="1" dirty="0">
                <a:latin typeface="Calibri-Bold"/>
              </a:rPr>
              <a:t>TTY</a:t>
            </a:r>
            <a:r>
              <a:rPr lang="fi-FI" sz="1600" b="1" spc="-85" dirty="0">
                <a:latin typeface="Calibri-Bold"/>
              </a:rPr>
              <a:t>V</a:t>
            </a:r>
            <a:r>
              <a:rPr lang="fi-FI" sz="1600" b="1" dirty="0">
                <a:latin typeface="Calibri-Bold"/>
              </a:rPr>
              <a:t>Ä </a:t>
            </a:r>
          </a:p>
          <a:p>
            <a:pPr>
              <a:lnSpc>
                <a:spcPts val="1921"/>
              </a:lnSpc>
            </a:pPr>
            <a:r>
              <a:rPr lang="fi-FI" sz="1600" b="1" dirty="0">
                <a:latin typeface="Calibri-Bold"/>
              </a:rPr>
              <a:t>POIS</a:t>
            </a:r>
            <a:r>
              <a:rPr lang="fi-FI" sz="1600" b="1" spc="-13" dirty="0">
                <a:latin typeface="Calibri-Bold"/>
              </a:rPr>
              <a:t>S</a:t>
            </a:r>
            <a:r>
              <a:rPr lang="fi-FI" sz="1600" b="1" spc="-31" dirty="0">
                <a:latin typeface="Calibri-Bold"/>
              </a:rPr>
              <a:t>A</a:t>
            </a:r>
            <a:r>
              <a:rPr lang="fi-FI" sz="1600" b="1" dirty="0">
                <a:latin typeface="Calibri-Bold"/>
              </a:rPr>
              <a:t>O</a:t>
            </a:r>
            <a:r>
              <a:rPr lang="fi-FI" sz="1600" b="1" spc="-19" dirty="0">
                <a:latin typeface="Calibri-Bold"/>
              </a:rPr>
              <a:t>L</a:t>
            </a:r>
            <a:r>
              <a:rPr lang="fi-FI" sz="1600" b="1" dirty="0">
                <a:latin typeface="Calibri-Bold"/>
              </a:rPr>
              <a:t>O</a:t>
            </a:r>
            <a:r>
              <a:rPr lang="fi-FI" sz="1400" b="1" dirty="0">
                <a:latin typeface="Calibri-Bold"/>
              </a:rPr>
              <a:t>: </a:t>
            </a:r>
            <a:r>
              <a:rPr lang="fi-FI" sz="1600" b="1" dirty="0">
                <a:latin typeface="Calibri-Bold"/>
              </a:rPr>
              <a:t>sai</a:t>
            </a:r>
            <a:r>
              <a:rPr lang="fi-FI" sz="1600" b="1" spc="-45" dirty="0">
                <a:latin typeface="Calibri-Bold"/>
              </a:rPr>
              <a:t>r</a:t>
            </a:r>
            <a:r>
              <a:rPr lang="fi-FI" sz="1600" b="1" dirty="0">
                <a:latin typeface="Calibri-Bold"/>
              </a:rPr>
              <a:t>aus/</a:t>
            </a:r>
            <a:r>
              <a:rPr lang="fi-FI" sz="1600" b="1" spc="-15" dirty="0">
                <a:latin typeface="Calibri-Bold"/>
              </a:rPr>
              <a:t>v</a:t>
            </a:r>
            <a:r>
              <a:rPr lang="fi-FI" sz="1600" b="1" dirty="0">
                <a:latin typeface="Calibri-Bold"/>
              </a:rPr>
              <a:t>a</a:t>
            </a:r>
            <a:r>
              <a:rPr lang="fi-FI" sz="1600" b="1" spc="-17" dirty="0">
                <a:latin typeface="Calibri-Bold"/>
              </a:rPr>
              <a:t>s</a:t>
            </a:r>
            <a:r>
              <a:rPr lang="fi-FI" sz="1600" b="1" spc="-13" dirty="0">
                <a:latin typeface="Calibri-Bold"/>
              </a:rPr>
              <a:t>t</a:t>
            </a:r>
            <a:r>
              <a:rPr lang="fi-FI" sz="1600" b="1" dirty="0">
                <a:latin typeface="Calibri-Bold"/>
              </a:rPr>
              <a:t>aa</a:t>
            </a:r>
            <a:r>
              <a:rPr lang="fi-FI" sz="1600" b="1" spc="-15" dirty="0">
                <a:latin typeface="Calibri-Bold"/>
              </a:rPr>
              <a:t>v</a:t>
            </a:r>
            <a:r>
              <a:rPr lang="fi-FI" sz="1600" b="1" dirty="0">
                <a:latin typeface="Calibri-Bold"/>
              </a:rPr>
              <a:t>a </a:t>
            </a:r>
          </a:p>
          <a:p>
            <a:pPr>
              <a:lnSpc>
                <a:spcPts val="1919"/>
              </a:lnSpc>
            </a:pPr>
            <a:r>
              <a:rPr lang="fi-FI" sz="1603" b="1" spc="-21" dirty="0">
                <a:latin typeface="Calibri-Bold"/>
              </a:rPr>
              <a:t>h</a:t>
            </a:r>
            <a:r>
              <a:rPr lang="fi-FI" sz="1603" b="1" dirty="0">
                <a:latin typeface="Calibri-Bold"/>
              </a:rPr>
              <a:t>y</a:t>
            </a:r>
            <a:r>
              <a:rPr lang="fi-FI" sz="1603" b="1" spc="-19" dirty="0">
                <a:latin typeface="Calibri-Bold"/>
              </a:rPr>
              <a:t>v</a:t>
            </a:r>
            <a:r>
              <a:rPr lang="fi-FI" sz="1603" b="1" dirty="0">
                <a:latin typeface="Calibri-Bold"/>
              </a:rPr>
              <a:t>ä</a:t>
            </a:r>
            <a:r>
              <a:rPr lang="fi-FI" sz="1603" b="1" spc="-29" dirty="0">
                <a:latin typeface="Calibri-Bold"/>
              </a:rPr>
              <a:t>k</a:t>
            </a:r>
            <a:r>
              <a:rPr lang="fi-FI" sz="1603" b="1" spc="-20" dirty="0">
                <a:latin typeface="Calibri-Bold"/>
              </a:rPr>
              <a:t>s</a:t>
            </a:r>
            <a:r>
              <a:rPr lang="fi-FI" sz="1603" b="1" dirty="0">
                <a:latin typeface="Calibri-Bold"/>
              </a:rPr>
              <a:t>yty</a:t>
            </a:r>
            <a:r>
              <a:rPr lang="fi-FI" sz="1603" b="1" spc="-25" dirty="0">
                <a:latin typeface="Calibri-Bold"/>
              </a:rPr>
              <a:t>k</a:t>
            </a:r>
            <a:r>
              <a:rPr lang="fi-FI" sz="1603" b="1" dirty="0">
                <a:latin typeface="Calibri-Bold"/>
              </a:rPr>
              <a:t>si</a:t>
            </a:r>
            <a:r>
              <a:rPr lang="fi-FI" sz="1603" b="1" spc="-23" dirty="0">
                <a:latin typeface="Calibri-Bold"/>
              </a:rPr>
              <a:t> </a:t>
            </a:r>
            <a:r>
              <a:rPr lang="fi-FI" sz="1603" b="1" dirty="0">
                <a:latin typeface="Calibri-Bold"/>
              </a:rPr>
              <a:t>selvi</a:t>
            </a:r>
            <a:r>
              <a:rPr lang="fi-FI" sz="1603" b="1" spc="-17" dirty="0">
                <a:latin typeface="Calibri-Bold"/>
              </a:rPr>
              <a:t>t</a:t>
            </a:r>
            <a:r>
              <a:rPr lang="fi-FI" sz="1603" b="1" spc="-27" dirty="0">
                <a:latin typeface="Calibri-Bold"/>
              </a:rPr>
              <a:t>e</a:t>
            </a:r>
            <a:r>
              <a:rPr lang="fi-FI" sz="1603" b="1" spc="-17" dirty="0">
                <a:latin typeface="Calibri-Bold"/>
              </a:rPr>
              <a:t>t</a:t>
            </a:r>
            <a:r>
              <a:rPr lang="fi-FI" sz="1603" b="1" dirty="0">
                <a:latin typeface="Calibri-Bold"/>
              </a:rPr>
              <a:t>ty</a:t>
            </a:r>
            <a:r>
              <a:rPr lang="fi-FI" sz="1603" b="1" spc="-39" dirty="0">
                <a:latin typeface="Calibri-Bold"/>
              </a:rPr>
              <a:t> </a:t>
            </a:r>
            <a:r>
              <a:rPr lang="fi-FI" sz="1603" b="1" dirty="0">
                <a:latin typeface="Calibri-Bold"/>
              </a:rPr>
              <a:t>poissaolo 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4108831" y="340060"/>
            <a:ext cx="2696892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3" dirty="0">
                <a:latin typeface="Calibri"/>
              </a:rPr>
              <a:t>Oppilas on fy</a:t>
            </a:r>
            <a:r>
              <a:rPr lang="fi-FI" sz="1403" spc="-16" dirty="0">
                <a:latin typeface="Calibri"/>
              </a:rPr>
              <a:t>y</a:t>
            </a:r>
            <a:r>
              <a:rPr lang="fi-FI" sz="1403" dirty="0">
                <a:latin typeface="Calibri"/>
              </a:rPr>
              <a:t>si</a:t>
            </a:r>
            <a:r>
              <a:rPr lang="fi-FI" sz="1403" spc="-12" dirty="0">
                <a:latin typeface="Calibri"/>
              </a:rPr>
              <a:t>s</a:t>
            </a:r>
            <a:r>
              <a:rPr lang="fi-FI" sz="1403" dirty="0">
                <a:latin typeface="Calibri"/>
              </a:rPr>
              <a:t>e</a:t>
            </a:r>
            <a:r>
              <a:rPr lang="fi-FI" sz="1403" spc="-27" dirty="0">
                <a:latin typeface="Calibri"/>
              </a:rPr>
              <a:t>s</a:t>
            </a:r>
            <a:r>
              <a:rPr lang="fi-FI" sz="1403" dirty="0">
                <a:latin typeface="Calibri"/>
              </a:rPr>
              <a:t>ti poi</a:t>
            </a:r>
            <a:r>
              <a:rPr lang="fi-FI" sz="1403" spc="-12" dirty="0">
                <a:latin typeface="Calibri"/>
              </a:rPr>
              <a:t>s</a:t>
            </a:r>
            <a:r>
              <a:rPr lang="fi-FI" sz="1403" dirty="0">
                <a:latin typeface="Calibri"/>
              </a:rPr>
              <a:t>sa </a:t>
            </a:r>
            <a:r>
              <a:rPr lang="fi-FI" sz="1403" spc="-37" dirty="0">
                <a:latin typeface="Calibri"/>
              </a:rPr>
              <a:t>k</a:t>
            </a:r>
            <a:r>
              <a:rPr lang="fi-FI" sz="1403" dirty="0">
                <a:latin typeface="Calibri"/>
              </a:rPr>
              <a:t>oulu</a:t>
            </a:r>
            <a:r>
              <a:rPr lang="fi-FI" sz="1403" spc="-27" dirty="0">
                <a:latin typeface="Calibri"/>
              </a:rPr>
              <a:t>s</a:t>
            </a:r>
            <a:r>
              <a:rPr lang="fi-FI" sz="1403" spc="-31" dirty="0">
                <a:latin typeface="Calibri"/>
              </a:rPr>
              <a:t>t</a:t>
            </a:r>
            <a:r>
              <a:rPr lang="fi-FI" sz="1403" dirty="0">
                <a:latin typeface="Calibri"/>
              </a:rPr>
              <a:t>a. 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4108831" y="553975"/>
            <a:ext cx="7365542" cy="644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>
                <a:latin typeface="Calibri"/>
              </a:rPr>
              <a:t>(sai</a:t>
            </a:r>
            <a:r>
              <a:rPr lang="fi-FI" sz="1400" spc="-31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aana, fy</a:t>
            </a:r>
            <a:r>
              <a:rPr lang="fi-FI" sz="1400" spc="-15" dirty="0">
                <a:latin typeface="Calibri"/>
              </a:rPr>
              <a:t>y</a:t>
            </a:r>
            <a:r>
              <a:rPr lang="fi-FI" sz="1400" dirty="0">
                <a:latin typeface="Calibri"/>
              </a:rPr>
              <a:t>siseen ja/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p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dirty="0">
                <a:latin typeface="Calibri"/>
              </a:rPr>
              <a:t>yykkiseen 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er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e</a:t>
            </a:r>
            <a:r>
              <a:rPr lang="fi-FI" sz="1400" spc="-12" dirty="0">
                <a:latin typeface="Calibri"/>
              </a:rPr>
              <a:t>y</a:t>
            </a:r>
            <a:r>
              <a:rPr lang="fi-FI" sz="1400" dirty="0">
                <a:latin typeface="Calibri"/>
              </a:rPr>
              <a:t>denhoi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oon lii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ty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ä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apa</a:t>
            </a:r>
            <a:r>
              <a:rPr lang="fi-FI" sz="1400" spc="-16" dirty="0">
                <a:latin typeface="Calibri"/>
              </a:rPr>
              <a:t>h</a:t>
            </a:r>
            <a:r>
              <a:rPr lang="fi-FI" sz="1400" dirty="0">
                <a:latin typeface="Calibri"/>
              </a:rPr>
              <a:t>tuma / 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a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aano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</a:t>
            </a:r>
            <a:r>
              <a:rPr lang="fi-FI" sz="1400" spc="-16" dirty="0">
                <a:latin typeface="Calibri"/>
              </a:rPr>
              <a:t>k</a:t>
            </a:r>
            <a:r>
              <a:rPr lang="fi-FI" sz="1400" spc="-12" dirty="0">
                <a:latin typeface="Calibri"/>
              </a:rPr>
              <a:t>ä</a:t>
            </a:r>
            <a:r>
              <a:rPr lang="fi-FI" sz="1400" dirty="0">
                <a:latin typeface="Calibri"/>
              </a:rPr>
              <a:t>y</a:t>
            </a:r>
            <a:r>
              <a:rPr lang="fi-FI" sz="1400" spc="-16" dirty="0">
                <a:latin typeface="Calibri"/>
              </a:rPr>
              <a:t>n</a:t>
            </a:r>
            <a:r>
              <a:rPr lang="fi-FI" sz="1400" dirty="0">
                <a:latin typeface="Calibri"/>
              </a:rPr>
              <a:t>ti esim. </a:t>
            </a:r>
          </a:p>
          <a:p>
            <a:pPr>
              <a:lnSpc>
                <a:spcPts val="1680"/>
              </a:lnSpc>
            </a:pPr>
            <a:r>
              <a:rPr lang="fi-FI" sz="1400" dirty="0">
                <a:latin typeface="Calibri"/>
              </a:rPr>
              <a:t>hammaslää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äri</a:t>
            </a:r>
            <a:r>
              <a:rPr lang="fi-FI" sz="1400" spc="-13" dirty="0">
                <a:latin typeface="Calibri"/>
              </a:rPr>
              <a:t>,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</a:t>
            </a:r>
            <a:r>
              <a:rPr lang="fi-FI" sz="1400" spc="-27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apia 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leik</a:t>
            </a:r>
            <a:r>
              <a:rPr lang="fi-FI" sz="1400" spc="-16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aus).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dirty="0">
                <a:latin typeface="Calibri"/>
              </a:rPr>
              <a:t> Ki</a:t>
            </a:r>
            <a:r>
              <a:rPr lang="fi-FI" sz="1400" spc="-12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jau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sen 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oi 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ehdä 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ope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 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 ilmoitu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sen </a:t>
            </a:r>
          </a:p>
          <a:p>
            <a:pPr>
              <a:lnSpc>
                <a:spcPts val="1679"/>
              </a:lnSpc>
            </a:pPr>
            <a:r>
              <a:rPr lang="fi-FI" sz="1400" dirty="0">
                <a:latin typeface="Calibri"/>
              </a:rPr>
              <a:t>peru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eella. Ei erillisiä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er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e</a:t>
            </a:r>
            <a:r>
              <a:rPr lang="fi-FI" sz="1400" spc="-12" dirty="0">
                <a:latin typeface="Calibri"/>
              </a:rPr>
              <a:t>y</a:t>
            </a:r>
            <a:r>
              <a:rPr lang="fi-FI" sz="1400" dirty="0">
                <a:latin typeface="Calibri"/>
              </a:rPr>
              <a:t>de</a:t>
            </a:r>
            <a:r>
              <a:rPr lang="fi-FI" sz="1400" spc="-13" dirty="0">
                <a:latin typeface="Calibri"/>
              </a:rPr>
              <a:t>n</a:t>
            </a:r>
            <a:r>
              <a:rPr lang="fi-FI" sz="1400" dirty="0">
                <a:latin typeface="Calibri"/>
              </a:rPr>
              <a:t>tilaan lii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tyviä kirjau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sia. </a:t>
            </a:r>
            <a:endParaRPr lang="fi-FI" sz="1403" dirty="0">
              <a:latin typeface="Calibri"/>
            </a:endParaRPr>
          </a:p>
        </p:txBody>
      </p:sp>
      <p:sp>
        <p:nvSpPr>
          <p:cNvPr id="127" name="Rectangle 127"/>
          <p:cNvSpPr/>
          <p:nvPr/>
        </p:nvSpPr>
        <p:spPr>
          <a:xfrm>
            <a:off x="674761" y="2213891"/>
            <a:ext cx="212276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600" b="1" dirty="0">
                <a:latin typeface="Calibri-Bold"/>
              </a:rPr>
              <a:t>ENNA</a:t>
            </a:r>
            <a:r>
              <a:rPr lang="fi-FI" sz="1600" b="1" spc="-117" dirty="0">
                <a:latin typeface="Calibri-Bold"/>
              </a:rPr>
              <a:t>L</a:t>
            </a:r>
            <a:r>
              <a:rPr lang="fi-FI" sz="1600" b="1" spc="-112" dirty="0">
                <a:latin typeface="Calibri-Bold"/>
              </a:rPr>
              <a:t>T</a:t>
            </a:r>
            <a:r>
              <a:rPr lang="fi-FI" sz="1600" b="1" dirty="0">
                <a:latin typeface="Calibri-Bold"/>
              </a:rPr>
              <a:t>A</a:t>
            </a:r>
            <a:r>
              <a:rPr lang="fi-FI" sz="1600" b="1" spc="-21" dirty="0">
                <a:latin typeface="Calibri-Bold"/>
              </a:rPr>
              <a:t> </a:t>
            </a:r>
            <a:r>
              <a:rPr lang="fi-FI" sz="1600" b="1" dirty="0">
                <a:latin typeface="Calibri-Bold"/>
              </a:rPr>
              <a:t>AN</a:t>
            </a:r>
            <a:r>
              <a:rPr lang="fi-FI" sz="1600" b="1" spc="-43" dirty="0">
                <a:latin typeface="Calibri-Bold"/>
              </a:rPr>
              <a:t>O</a:t>
            </a:r>
            <a:r>
              <a:rPr lang="fi-FI" sz="1600" b="1" dirty="0">
                <a:latin typeface="Calibri-Bold"/>
              </a:rPr>
              <a:t>TTU </a:t>
            </a:r>
            <a:r>
              <a:rPr lang="fi-FI" sz="1600" b="1" spc="-85" dirty="0">
                <a:latin typeface="Calibri-Bold"/>
              </a:rPr>
              <a:t>V</a:t>
            </a:r>
            <a:r>
              <a:rPr lang="fi-FI" sz="1600" b="1" dirty="0">
                <a:latin typeface="Calibri-Bold"/>
              </a:rPr>
              <a:t>A</a:t>
            </a:r>
            <a:r>
              <a:rPr lang="fi-FI" sz="1600" b="1" spc="-92" dirty="0">
                <a:latin typeface="Calibri-Bold"/>
              </a:rPr>
              <a:t>P</a:t>
            </a:r>
            <a:r>
              <a:rPr lang="fi-FI" sz="1600" b="1" dirty="0">
                <a:latin typeface="Calibri-Bold"/>
              </a:rPr>
              <a:t>AA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4108831" y="1975740"/>
            <a:ext cx="54003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>
                <a:latin typeface="Calibri"/>
              </a:rPr>
              <a:t>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 ennal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 anoma</a:t>
            </a:r>
            <a:r>
              <a:rPr lang="fi-FI" sz="1400" spc="-37" dirty="0">
                <a:latin typeface="Calibri"/>
              </a:rPr>
              <a:t> 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apaa,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spc="-19" dirty="0">
                <a:latin typeface="Calibri"/>
              </a:rPr>
              <a:t>m</a:t>
            </a:r>
            <a:r>
              <a:rPr lang="fi-FI" sz="1400" spc="-15" dirty="0">
                <a:latin typeface="Calibri"/>
              </a:rPr>
              <a:t>y</a:t>
            </a:r>
            <a:r>
              <a:rPr lang="fi-FI" sz="1400" dirty="0">
                <a:latin typeface="Calibri"/>
              </a:rPr>
              <a:t>ös y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si</a:t>
            </a:r>
            <a:r>
              <a:rPr lang="fi-FI" sz="1400" spc="-31" dirty="0">
                <a:latin typeface="Calibri"/>
              </a:rPr>
              <a:t>tt</a:t>
            </a:r>
            <a:r>
              <a:rPr lang="fi-FI" sz="1400" dirty="0">
                <a:latin typeface="Calibri"/>
              </a:rPr>
              <a:t>äiset oppi</a:t>
            </a:r>
            <a:r>
              <a:rPr lang="fi-FI" sz="1400" spc="-12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unni</a:t>
            </a:r>
            <a:r>
              <a:rPr lang="fi-FI" sz="1400" spc="-12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 ja </a:t>
            </a:r>
            <a:r>
              <a:rPr lang="fi-FI" sz="1400" spc="-35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oulupäi</a:t>
            </a:r>
            <a:r>
              <a:rPr lang="fi-FI" sz="1400" spc="-16" dirty="0">
                <a:latin typeface="Calibri"/>
              </a:rPr>
              <a:t>v</a:t>
            </a:r>
            <a:r>
              <a:rPr lang="fi-FI" sz="1400" spc="-12" dirty="0">
                <a:latin typeface="Calibri"/>
              </a:rPr>
              <a:t>ät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4108831" y="2189102"/>
            <a:ext cx="7330340" cy="426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>
                <a:latin typeface="Calibri"/>
              </a:rPr>
              <a:t>(lomamat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a, har</a:t>
            </a:r>
            <a:r>
              <a:rPr lang="fi-FI" sz="1400" spc="-29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a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dirty="0">
                <a:latin typeface="Calibri"/>
              </a:rPr>
              <a:t>tu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seen lii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ty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ä poissaol</a:t>
            </a:r>
            <a:r>
              <a:rPr lang="fi-FI" sz="1400" spc="-19" dirty="0">
                <a:latin typeface="Calibri"/>
              </a:rPr>
              <a:t>o</a:t>
            </a:r>
            <a:r>
              <a:rPr lang="fi-FI" sz="1400" dirty="0">
                <a:latin typeface="Calibri"/>
              </a:rPr>
              <a:t>, e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spc="-12" dirty="0">
                <a:latin typeface="Calibri"/>
              </a:rPr>
              <a:t>ä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anhemmalla).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dirty="0">
                <a:latin typeface="Calibri"/>
              </a:rPr>
              <a:t>Ope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 ki</a:t>
            </a:r>
            <a:r>
              <a:rPr lang="fi-FI" sz="1400" spc="-12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jaa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dirty="0">
                <a:latin typeface="Calibri"/>
              </a:rPr>
              <a:t>poissaolon 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 </a:t>
            </a:r>
          </a:p>
          <a:p>
            <a:pPr>
              <a:lnSpc>
                <a:spcPts val="1680"/>
              </a:lnSpc>
            </a:pPr>
            <a:r>
              <a:rPr lang="fi-FI" sz="1400" dirty="0">
                <a:latin typeface="Calibri"/>
              </a:rPr>
              <a:t>ilmoi</a:t>
            </a:r>
            <a:r>
              <a:rPr lang="fi-FI" sz="1400" spc="-31" dirty="0">
                <a:latin typeface="Calibri"/>
              </a:rPr>
              <a:t>tt</a:t>
            </a:r>
            <a:r>
              <a:rPr lang="fi-FI" sz="1400" dirty="0">
                <a:latin typeface="Calibri"/>
              </a:rPr>
              <a:t>aman tiedon</a:t>
            </a:r>
            <a:r>
              <a:rPr lang="fi-FI" sz="1400" spc="-21" dirty="0">
                <a:latin typeface="Calibri"/>
              </a:rPr>
              <a:t>/</a:t>
            </a:r>
            <a:r>
              <a:rPr lang="fi-FI" sz="1400" dirty="0">
                <a:latin typeface="Calibri"/>
              </a:rPr>
              <a:t>anomu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sen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dirty="0">
                <a:latin typeface="Calibri"/>
              </a:rPr>
              <a:t>peru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eella. 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450851" y="3338195"/>
            <a:ext cx="111745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3657889" algn="l"/>
              </a:tabLst>
            </a:pPr>
            <a:r>
              <a:rPr lang="fi-FI" sz="1600" b="1" dirty="0">
                <a:latin typeface="Calibri-Bold"/>
              </a:rPr>
              <a:t>     MUU SE</a:t>
            </a:r>
            <a:r>
              <a:rPr lang="fi-FI" sz="1600" b="1" spc="-115" dirty="0">
                <a:latin typeface="Calibri-Bold"/>
              </a:rPr>
              <a:t>L</a:t>
            </a:r>
            <a:r>
              <a:rPr lang="fi-FI" sz="1600" b="1" dirty="0">
                <a:latin typeface="Calibri-Bold"/>
              </a:rPr>
              <a:t>VITETTY</a:t>
            </a:r>
            <a:r>
              <a:rPr lang="fi-FI" sz="1600" b="1" spc="-43" dirty="0">
                <a:latin typeface="Calibri-Bold"/>
              </a:rPr>
              <a:t> </a:t>
            </a:r>
            <a:r>
              <a:rPr lang="fi-FI" sz="1600" b="1" dirty="0">
                <a:latin typeface="Calibri-Bold"/>
              </a:rPr>
              <a:t>POIS</a:t>
            </a:r>
            <a:r>
              <a:rPr lang="fi-FI" sz="1600" b="1" spc="-13" dirty="0">
                <a:latin typeface="Calibri-Bold"/>
              </a:rPr>
              <a:t>S</a:t>
            </a:r>
            <a:r>
              <a:rPr lang="fi-FI" sz="1600" b="1" spc="-31" dirty="0">
                <a:latin typeface="Calibri-Bold"/>
              </a:rPr>
              <a:t>A</a:t>
            </a:r>
            <a:r>
              <a:rPr lang="fi-FI" sz="1600" b="1" dirty="0">
                <a:latin typeface="Calibri-Bold"/>
              </a:rPr>
              <a:t>O</a:t>
            </a:r>
            <a:r>
              <a:rPr lang="fi-FI" sz="1600" b="1" spc="-19" dirty="0">
                <a:latin typeface="Calibri-Bold"/>
              </a:rPr>
              <a:t>L</a:t>
            </a:r>
            <a:r>
              <a:rPr lang="fi-FI" sz="1600" b="1" dirty="0">
                <a:latin typeface="Calibri-Bold"/>
              </a:rPr>
              <a:t>O	</a:t>
            </a:r>
            <a:r>
              <a:rPr lang="fi-FI" sz="2121" spc="-29" baseline="32857" dirty="0">
                <a:latin typeface="Calibri"/>
              </a:rPr>
              <a:t>K</a:t>
            </a:r>
            <a:r>
              <a:rPr lang="fi-FI" sz="2121" spc="-12" baseline="32857" dirty="0">
                <a:latin typeface="Calibri"/>
              </a:rPr>
              <a:t>ä</a:t>
            </a:r>
            <a:r>
              <a:rPr lang="fi-FI" sz="2121" baseline="32857" dirty="0">
                <a:latin typeface="Calibri"/>
              </a:rPr>
              <a:t>y</a:t>
            </a:r>
            <a:r>
              <a:rPr lang="fi-FI" sz="2121" spc="-31" baseline="32857" dirty="0">
                <a:latin typeface="Calibri"/>
              </a:rPr>
              <a:t>t</a:t>
            </a:r>
            <a:r>
              <a:rPr lang="fi-FI" sz="2121" baseline="32857" dirty="0">
                <a:latin typeface="Calibri"/>
              </a:rPr>
              <a:t>e</a:t>
            </a:r>
            <a:r>
              <a:rPr lang="fi-FI" sz="2121" spc="-27" baseline="32857" dirty="0">
                <a:latin typeface="Calibri"/>
              </a:rPr>
              <a:t>t</a:t>
            </a:r>
            <a:r>
              <a:rPr lang="fi-FI" sz="2121" baseline="32857" dirty="0">
                <a:latin typeface="Calibri"/>
              </a:rPr>
              <a:t>ään vain nii</a:t>
            </a:r>
            <a:r>
              <a:rPr lang="fi-FI" sz="2121" spc="-12" baseline="32857" dirty="0">
                <a:latin typeface="Calibri"/>
              </a:rPr>
              <a:t>s</a:t>
            </a:r>
            <a:r>
              <a:rPr lang="fi-FI" sz="2121" baseline="32857" dirty="0">
                <a:latin typeface="Calibri"/>
              </a:rPr>
              <a:t>sä </a:t>
            </a:r>
            <a:r>
              <a:rPr lang="fi-FI" sz="2121" spc="-27" baseline="32857" dirty="0">
                <a:latin typeface="Calibri"/>
              </a:rPr>
              <a:t>t</a:t>
            </a:r>
            <a:r>
              <a:rPr lang="fi-FI" sz="2121" baseline="32857" dirty="0">
                <a:latin typeface="Calibri"/>
              </a:rPr>
              <a:t>apau</a:t>
            </a:r>
            <a:r>
              <a:rPr lang="fi-FI" sz="2121" spc="-17" baseline="32857" dirty="0">
                <a:latin typeface="Calibri"/>
              </a:rPr>
              <a:t>k</a:t>
            </a:r>
            <a:r>
              <a:rPr lang="fi-FI" sz="2121" baseline="32857" dirty="0">
                <a:latin typeface="Calibri"/>
              </a:rPr>
              <a:t>sissa </a:t>
            </a:r>
            <a:r>
              <a:rPr lang="fi-FI" sz="2121" spc="-17" baseline="32857" dirty="0">
                <a:latin typeface="Calibri"/>
              </a:rPr>
              <a:t>k</a:t>
            </a:r>
            <a:r>
              <a:rPr lang="fi-FI" sz="2121" baseline="32857" dirty="0">
                <a:latin typeface="Calibri"/>
              </a:rPr>
              <a:t>un</a:t>
            </a:r>
            <a:r>
              <a:rPr lang="fi-FI" sz="2121" spc="-17" baseline="32857" dirty="0">
                <a:latin typeface="Calibri"/>
              </a:rPr>
              <a:t> </a:t>
            </a:r>
            <a:r>
              <a:rPr lang="fi-FI" sz="2121" baseline="32857" dirty="0">
                <a:latin typeface="Calibri"/>
              </a:rPr>
              <a:t>poissaolo ei </a:t>
            </a:r>
            <a:r>
              <a:rPr lang="fi-FI" sz="2121" spc="-17" baseline="32857" dirty="0">
                <a:latin typeface="Calibri"/>
              </a:rPr>
              <a:t>k</a:t>
            </a:r>
            <a:r>
              <a:rPr lang="fi-FI" sz="2121" baseline="32857" dirty="0">
                <a:latin typeface="Calibri"/>
              </a:rPr>
              <a:t>uulu</a:t>
            </a:r>
            <a:r>
              <a:rPr lang="fi-FI" sz="2121" spc="-15" baseline="32857" dirty="0">
                <a:latin typeface="Calibri"/>
              </a:rPr>
              <a:t> </a:t>
            </a:r>
            <a:r>
              <a:rPr lang="fi-FI" sz="2121" baseline="32857" dirty="0">
                <a:latin typeface="Calibri"/>
              </a:rPr>
              <a:t>mihin</a:t>
            </a:r>
            <a:r>
              <a:rPr lang="fi-FI" sz="2121" spc="-15" baseline="32857" dirty="0">
                <a:latin typeface="Calibri"/>
              </a:rPr>
              <a:t>k</a:t>
            </a:r>
            <a:r>
              <a:rPr lang="fi-FI" sz="2121" baseline="32857" dirty="0">
                <a:latin typeface="Calibri"/>
              </a:rPr>
              <a:t>ään</a:t>
            </a:r>
            <a:r>
              <a:rPr lang="fi-FI" sz="2121" spc="-17" baseline="32857" dirty="0">
                <a:latin typeface="Calibri"/>
              </a:rPr>
              <a:t> </a:t>
            </a:r>
            <a:r>
              <a:rPr lang="fi-FI" sz="2121" baseline="32857" dirty="0">
                <a:latin typeface="Calibri"/>
              </a:rPr>
              <a:t>muuhun</a:t>
            </a:r>
            <a:r>
              <a:rPr lang="fi-FI" sz="2121" spc="-37" baseline="32857" dirty="0">
                <a:latin typeface="Calibri"/>
              </a:rPr>
              <a:t> </a:t>
            </a:r>
            <a:r>
              <a:rPr lang="fi-FI" sz="2121" spc="-17" baseline="32857" dirty="0">
                <a:latin typeface="Calibri"/>
              </a:rPr>
              <a:t>k</a:t>
            </a:r>
            <a:r>
              <a:rPr lang="fi-FI" sz="2121" spc="-12" baseline="32857" dirty="0">
                <a:latin typeface="Calibri"/>
              </a:rPr>
              <a:t>a</a:t>
            </a:r>
            <a:r>
              <a:rPr lang="fi-FI" sz="2121" spc="-31" baseline="32857" dirty="0">
                <a:latin typeface="Calibri"/>
              </a:rPr>
              <a:t>t</a:t>
            </a:r>
            <a:r>
              <a:rPr lang="fi-FI" sz="2121" baseline="32857" dirty="0">
                <a:latin typeface="Calibri"/>
              </a:rPr>
              <a:t>egoriaan (esim. POL36</a:t>
            </a:r>
            <a:r>
              <a:rPr lang="fi-FI" sz="2121" baseline="32857" dirty="0">
                <a:latin typeface="Poppins"/>
              </a:rPr>
              <a:t>§</a:t>
            </a:r>
            <a:r>
              <a:rPr lang="fi-FI" sz="2121" baseline="32857" dirty="0">
                <a:latin typeface="Calibri"/>
              </a:rPr>
              <a:t>, 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4108831" y="3461387"/>
            <a:ext cx="61694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>
                <a:latin typeface="Calibri"/>
              </a:rPr>
              <a:t>omae</a:t>
            </a:r>
            <a:r>
              <a:rPr lang="fi-FI" sz="1400" spc="-13" dirty="0">
                <a:latin typeface="Calibri"/>
              </a:rPr>
              <a:t>h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oinen </a:t>
            </a:r>
            <a:r>
              <a:rPr lang="fi-FI" sz="1400" spc="-15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a</a:t>
            </a:r>
            <a:r>
              <a:rPr lang="fi-FI" sz="1400" spc="-28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a</a:t>
            </a:r>
            <a:r>
              <a:rPr lang="fi-FI" sz="1400" spc="-16" dirty="0">
                <a:latin typeface="Calibri"/>
              </a:rPr>
              <a:t>n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eeni</a:t>
            </a:r>
            <a:r>
              <a:rPr lang="fi-FI" sz="1400" spc="-13" dirty="0">
                <a:latin typeface="Calibri"/>
              </a:rPr>
              <a:t>,</a:t>
            </a:r>
            <a:r>
              <a:rPr lang="fi-FI" sz="1400" dirty="0">
                <a:latin typeface="Calibri"/>
              </a:rPr>
              <a:t> odo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ama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on perhetilanne). 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ope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 ki</a:t>
            </a:r>
            <a:r>
              <a:rPr lang="fi-FI" sz="1400" spc="-12" dirty="0">
                <a:latin typeface="Calibri"/>
              </a:rPr>
              <a:t>r</a:t>
            </a:r>
            <a:r>
              <a:rPr lang="fi-FI" sz="1400" dirty="0">
                <a:latin typeface="Calibri"/>
              </a:rPr>
              <a:t>jaus.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450850" y="4778457"/>
            <a:ext cx="8661538" cy="246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657889" algn="l"/>
              </a:tabLst>
            </a:pPr>
            <a:r>
              <a:rPr lang="fi-FI" sz="1603" b="1" spc="-39" dirty="0">
                <a:latin typeface="Calibri-Bold"/>
              </a:rPr>
              <a:t>    </a:t>
            </a:r>
            <a:r>
              <a:rPr lang="fi-FI" sz="1603" b="1" dirty="0">
                <a:latin typeface="Calibri-Bold"/>
              </a:rPr>
              <a:t>SE</a:t>
            </a:r>
            <a:r>
              <a:rPr lang="fi-FI" sz="1603" b="1" spc="-119" dirty="0">
                <a:latin typeface="Calibri-Bold"/>
              </a:rPr>
              <a:t>L</a:t>
            </a:r>
            <a:r>
              <a:rPr lang="fi-FI" sz="1603" b="1" dirty="0">
                <a:latin typeface="Calibri-Bold"/>
              </a:rPr>
              <a:t>VITETTY LUVATON POISSAOLO	</a:t>
            </a:r>
            <a:r>
              <a:rPr lang="fi-FI" sz="2121" baseline="32142" dirty="0">
                <a:latin typeface="Calibri"/>
              </a:rPr>
              <a:t>Huol</a:t>
            </a:r>
            <a:r>
              <a:rPr lang="fi-FI" sz="2121" spc="-31" baseline="32142" dirty="0">
                <a:latin typeface="Calibri"/>
              </a:rPr>
              <a:t>t</a:t>
            </a:r>
            <a:r>
              <a:rPr lang="fi-FI" sz="2121" baseline="32142" dirty="0">
                <a:latin typeface="Calibri"/>
              </a:rPr>
              <a:t>ajan </a:t>
            </a:r>
            <a:r>
              <a:rPr lang="fi-FI" sz="2121" spc="-27" baseline="32142" dirty="0">
                <a:latin typeface="Calibri"/>
              </a:rPr>
              <a:t>t</a:t>
            </a:r>
            <a:r>
              <a:rPr lang="fi-FI" sz="2121" baseline="32142" dirty="0">
                <a:latin typeface="Calibri"/>
              </a:rPr>
              <a:t>ai ope</a:t>
            </a:r>
            <a:r>
              <a:rPr lang="fi-FI" sz="2121" spc="-27" baseline="32142" dirty="0">
                <a:latin typeface="Calibri"/>
              </a:rPr>
              <a:t>t</a:t>
            </a:r>
            <a:r>
              <a:rPr lang="fi-FI" sz="2121" spc="-31" baseline="32142" dirty="0">
                <a:latin typeface="Calibri"/>
              </a:rPr>
              <a:t>t</a:t>
            </a:r>
            <a:r>
              <a:rPr lang="fi-FI" sz="2121" baseline="32142" dirty="0">
                <a:latin typeface="Calibri"/>
              </a:rPr>
              <a:t>ajan selvi</a:t>
            </a:r>
            <a:r>
              <a:rPr lang="fi-FI" sz="2121" spc="-27" baseline="32142" dirty="0">
                <a:latin typeface="Calibri"/>
              </a:rPr>
              <a:t>t</a:t>
            </a:r>
            <a:r>
              <a:rPr lang="fi-FI" sz="2121" spc="-31" baseline="32142" dirty="0">
                <a:latin typeface="Calibri"/>
              </a:rPr>
              <a:t>t</a:t>
            </a:r>
            <a:r>
              <a:rPr lang="fi-FI" sz="2121" baseline="32142" dirty="0">
                <a:latin typeface="Calibri"/>
              </a:rPr>
              <a:t>ämä luv</a:t>
            </a:r>
            <a:r>
              <a:rPr lang="fi-FI" sz="2121" spc="-12" baseline="32142" dirty="0">
                <a:latin typeface="Calibri"/>
              </a:rPr>
              <a:t>a</a:t>
            </a:r>
            <a:r>
              <a:rPr lang="fi-FI" sz="2121" spc="-31" baseline="32142" dirty="0">
                <a:latin typeface="Calibri"/>
              </a:rPr>
              <a:t>tt</a:t>
            </a:r>
            <a:r>
              <a:rPr lang="fi-FI" sz="2121" baseline="32142" dirty="0">
                <a:latin typeface="Calibri"/>
              </a:rPr>
              <a:t>oma</a:t>
            </a:r>
            <a:r>
              <a:rPr lang="fi-FI" sz="2121" spc="-17" baseline="32142" dirty="0">
                <a:latin typeface="Calibri"/>
              </a:rPr>
              <a:t>k</a:t>
            </a:r>
            <a:r>
              <a:rPr lang="fi-FI" sz="2121" baseline="32142" dirty="0">
                <a:latin typeface="Calibri"/>
              </a:rPr>
              <a:t>si luoki</a:t>
            </a:r>
            <a:r>
              <a:rPr lang="fi-FI" sz="2121" spc="-29" baseline="32142" dirty="0">
                <a:latin typeface="Calibri"/>
              </a:rPr>
              <a:t>t</a:t>
            </a:r>
            <a:r>
              <a:rPr lang="fi-FI" sz="2121" baseline="32142" dirty="0">
                <a:latin typeface="Calibri"/>
              </a:rPr>
              <a:t>eltu poissaolo 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4108831" y="4902201"/>
            <a:ext cx="372839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>
                <a:latin typeface="Calibri"/>
              </a:rPr>
              <a:t>(pinnaus 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yli oppi</a:t>
            </a:r>
            <a:r>
              <a:rPr lang="fi-FI" sz="1400" spc="-12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unnin </a:t>
            </a:r>
            <a:r>
              <a:rPr lang="fi-FI" sz="1400" spc="-3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e</a:t>
            </a:r>
            <a:r>
              <a:rPr lang="fi-FI" sz="1400" spc="-27" dirty="0">
                <a:latin typeface="Calibri"/>
              </a:rPr>
              <a:t>s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spc="-12" dirty="0">
                <a:latin typeface="Calibri"/>
              </a:rPr>
              <a:t>ä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ä </a:t>
            </a:r>
            <a:r>
              <a:rPr lang="fi-FI" sz="1400" spc="-16" dirty="0">
                <a:latin typeface="Calibri"/>
              </a:rPr>
              <a:t>m</a:t>
            </a:r>
            <a:r>
              <a:rPr lang="fi-FI" sz="1400" spc="-15" dirty="0">
                <a:latin typeface="Calibri"/>
              </a:rPr>
              <a:t>y</a:t>
            </a:r>
            <a:r>
              <a:rPr lang="fi-FI" sz="1400" dirty="0">
                <a:latin typeface="Calibri"/>
              </a:rPr>
              <a:t>öhä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dirty="0">
                <a:latin typeface="Calibri"/>
              </a:rPr>
              <a:t>tyminen)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450851" y="6094169"/>
            <a:ext cx="650428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657889" algn="l"/>
              </a:tabLst>
            </a:pPr>
            <a:r>
              <a:rPr lang="fi-FI" sz="1600" b="1" dirty="0">
                <a:latin typeface="Calibri-Bold"/>
              </a:rPr>
              <a:t>     SE</a:t>
            </a:r>
            <a:r>
              <a:rPr lang="fi-FI" sz="1600" b="1" spc="-115" dirty="0">
                <a:latin typeface="Calibri-Bold"/>
              </a:rPr>
              <a:t>L</a:t>
            </a:r>
            <a:r>
              <a:rPr lang="fi-FI" sz="1600" b="1" dirty="0">
                <a:latin typeface="Calibri-Bold"/>
              </a:rPr>
              <a:t>VIT</a:t>
            </a:r>
            <a:r>
              <a:rPr lang="fi-FI" sz="1600" b="1" spc="-113" dirty="0">
                <a:latin typeface="Calibri-Bold"/>
              </a:rPr>
              <a:t>T</a:t>
            </a:r>
            <a:r>
              <a:rPr lang="fi-FI" sz="1600" b="1" dirty="0">
                <a:latin typeface="Calibri-Bold"/>
              </a:rPr>
              <a:t>ÄM</a:t>
            </a:r>
            <a:r>
              <a:rPr lang="fi-FI" sz="1600" b="1" spc="-128" dirty="0">
                <a:latin typeface="Calibri-Bold"/>
              </a:rPr>
              <a:t>Ä</a:t>
            </a:r>
            <a:r>
              <a:rPr lang="fi-FI" sz="1600" b="1" spc="-33" dirty="0">
                <a:latin typeface="Calibri-Bold"/>
              </a:rPr>
              <a:t>T</a:t>
            </a:r>
            <a:r>
              <a:rPr lang="fi-FI" sz="1600" b="1" dirty="0">
                <a:latin typeface="Calibri-Bold"/>
              </a:rPr>
              <a:t>ÖN</a:t>
            </a:r>
            <a:r>
              <a:rPr lang="fi-FI" sz="1600" b="1" spc="-19" dirty="0">
                <a:latin typeface="Calibri-Bold"/>
              </a:rPr>
              <a:t> </a:t>
            </a:r>
            <a:r>
              <a:rPr lang="fi-FI" sz="1600" b="1" dirty="0">
                <a:latin typeface="Calibri-Bold"/>
              </a:rPr>
              <a:t>POIS</a:t>
            </a:r>
            <a:r>
              <a:rPr lang="fi-FI" sz="1600" b="1" spc="-13" dirty="0">
                <a:latin typeface="Calibri-Bold"/>
              </a:rPr>
              <a:t>S</a:t>
            </a:r>
            <a:r>
              <a:rPr lang="fi-FI" sz="1600" b="1" spc="-31" dirty="0">
                <a:latin typeface="Calibri-Bold"/>
              </a:rPr>
              <a:t>A</a:t>
            </a:r>
            <a:r>
              <a:rPr lang="fi-FI" sz="1600" b="1" dirty="0">
                <a:latin typeface="Calibri-Bold"/>
              </a:rPr>
              <a:t>O</a:t>
            </a:r>
            <a:r>
              <a:rPr lang="fi-FI" sz="1600" b="1" spc="-19" dirty="0">
                <a:latin typeface="Calibri-Bold"/>
              </a:rPr>
              <a:t>L</a:t>
            </a:r>
            <a:r>
              <a:rPr lang="fi-FI" sz="1600" b="1" dirty="0">
                <a:latin typeface="Calibri-Bold"/>
              </a:rPr>
              <a:t>O	</a:t>
            </a:r>
            <a:r>
              <a:rPr lang="fi-FI" sz="2124" spc="-31" baseline="32174" dirty="0">
                <a:latin typeface="Calibri"/>
              </a:rPr>
              <a:t>K</a:t>
            </a:r>
            <a:r>
              <a:rPr lang="fi-FI" sz="2124" baseline="32174" dirty="0">
                <a:latin typeface="Calibri"/>
              </a:rPr>
              <a:t>oululla ei tie</a:t>
            </a:r>
            <a:r>
              <a:rPr lang="fi-FI" sz="2124" spc="-31" baseline="32174" dirty="0">
                <a:latin typeface="Calibri"/>
              </a:rPr>
              <a:t>t</a:t>
            </a:r>
            <a:r>
              <a:rPr lang="fi-FI" sz="2124" baseline="32174" dirty="0">
                <a:latin typeface="Calibri"/>
              </a:rPr>
              <a:t>oa mi</a:t>
            </a:r>
            <a:r>
              <a:rPr lang="fi-FI" sz="2124" spc="-23" baseline="32174" dirty="0">
                <a:latin typeface="Calibri"/>
              </a:rPr>
              <a:t>k</a:t>
            </a:r>
            <a:r>
              <a:rPr lang="fi-FI" sz="2124" baseline="32174" dirty="0">
                <a:latin typeface="Calibri"/>
              </a:rPr>
              <a:t>si lapsi on</a:t>
            </a:r>
            <a:r>
              <a:rPr lang="fi-FI" sz="2124" spc="-17" baseline="32174" dirty="0">
                <a:latin typeface="Calibri"/>
              </a:rPr>
              <a:t> </a:t>
            </a:r>
            <a:r>
              <a:rPr lang="fi-FI" sz="2124" baseline="32174" dirty="0">
                <a:latin typeface="Calibri"/>
              </a:rPr>
              <a:t>poi</a:t>
            </a:r>
            <a:r>
              <a:rPr lang="fi-FI" sz="2124" spc="-12" baseline="32174" dirty="0">
                <a:latin typeface="Calibri"/>
              </a:rPr>
              <a:t>s</a:t>
            </a:r>
            <a:r>
              <a:rPr lang="fi-FI" sz="2124" baseline="32174" dirty="0">
                <a:latin typeface="Calibri"/>
              </a:rPr>
              <a:t>sa.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4108831" y="6212207"/>
            <a:ext cx="739317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spc="-24" dirty="0">
                <a:latin typeface="Calibri"/>
              </a:rPr>
              <a:t>P</a:t>
            </a:r>
            <a:r>
              <a:rPr lang="fi-FI" sz="1400" dirty="0">
                <a:latin typeface="Calibri"/>
              </a:rPr>
              <a:t>oissaolo </a:t>
            </a:r>
            <a:r>
              <a:rPr lang="fi-FI" sz="1400" spc="-13" dirty="0">
                <a:latin typeface="Calibri"/>
              </a:rPr>
              <a:t>v</a:t>
            </a:r>
            <a:r>
              <a:rPr lang="fi-FI" sz="1400" dirty="0">
                <a:latin typeface="Calibri"/>
              </a:rPr>
              <a:t>oidaan ope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ai huol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ajan </a:t>
            </a:r>
            <a:r>
              <a:rPr lang="fi-FI" sz="1400" spc="-27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oime</a:t>
            </a:r>
            <a:r>
              <a:rPr lang="fi-FI" sz="1400" spc="-28" dirty="0">
                <a:latin typeface="Calibri"/>
              </a:rPr>
              <a:t>s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a selvi</a:t>
            </a:r>
            <a:r>
              <a:rPr lang="fi-FI" sz="1400" spc="-31" dirty="0">
                <a:latin typeface="Calibri"/>
              </a:rPr>
              <a:t>tt</a:t>
            </a:r>
            <a:r>
              <a:rPr lang="fi-FI" sz="1400" dirty="0">
                <a:latin typeface="Calibri"/>
              </a:rPr>
              <a:t>ää ja</a:t>
            </a:r>
            <a:r>
              <a:rPr lang="fi-FI" sz="1400" spc="-17" dirty="0">
                <a:latin typeface="Calibri"/>
              </a:rPr>
              <a:t> </a:t>
            </a:r>
            <a:r>
              <a:rPr lang="fi-FI" sz="1400" dirty="0">
                <a:latin typeface="Calibri"/>
              </a:rPr>
              <a:t>muu</a:t>
            </a:r>
            <a:r>
              <a:rPr lang="fi-FI" sz="1400" spc="-31" dirty="0">
                <a:latin typeface="Calibri"/>
              </a:rPr>
              <a:t>tt</a:t>
            </a:r>
            <a:r>
              <a:rPr lang="fi-FI" sz="1400" dirty="0">
                <a:latin typeface="Calibri"/>
              </a:rPr>
              <a:t>aa 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oisen 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spc="-12" dirty="0">
                <a:latin typeface="Calibri"/>
              </a:rPr>
              <a:t>a</a:t>
            </a:r>
            <a:r>
              <a:rPr lang="fi-FI" sz="1400" spc="-31" dirty="0">
                <a:latin typeface="Calibri"/>
              </a:rPr>
              <a:t>t</a:t>
            </a:r>
            <a:r>
              <a:rPr lang="fi-FI" sz="1400" dirty="0">
                <a:latin typeface="Calibri"/>
              </a:rPr>
              <a:t>egorian merkinnä</a:t>
            </a:r>
            <a:r>
              <a:rPr lang="fi-FI" sz="1400" spc="-17" dirty="0">
                <a:latin typeface="Calibri"/>
              </a:rPr>
              <a:t>k</a:t>
            </a:r>
            <a:r>
              <a:rPr lang="fi-FI" sz="1400" dirty="0">
                <a:latin typeface="Calibri"/>
              </a:rPr>
              <a:t>si.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DDC4CB3-26CE-C651-1EB9-8D03AF104975}"/>
              </a:ext>
            </a:extLst>
          </p:cNvPr>
          <p:cNvSpPr txBox="1"/>
          <p:nvPr/>
        </p:nvSpPr>
        <p:spPr>
          <a:xfrm>
            <a:off x="608110" y="435359"/>
            <a:ext cx="31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LUVALLINEN POISSAOLO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A30EB58-B1F2-EBC6-DBBB-CA3FBFC861B4}"/>
              </a:ext>
            </a:extLst>
          </p:cNvPr>
          <p:cNvSpPr txBox="1"/>
          <p:nvPr/>
        </p:nvSpPr>
        <p:spPr>
          <a:xfrm>
            <a:off x="566574" y="1833202"/>
            <a:ext cx="31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LUVALLINEN POISSAOLO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8EB598B-BB87-F9D1-25EE-7FE56CC1A425}"/>
              </a:ext>
            </a:extLst>
          </p:cNvPr>
          <p:cNvSpPr txBox="1"/>
          <p:nvPr/>
        </p:nvSpPr>
        <p:spPr>
          <a:xfrm>
            <a:off x="508713" y="3017691"/>
            <a:ext cx="31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LUVALLINEN POISSAOLO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5BDF305-8171-3CD3-FD17-04DF83565395}"/>
              </a:ext>
            </a:extLst>
          </p:cNvPr>
          <p:cNvSpPr txBox="1"/>
          <p:nvPr/>
        </p:nvSpPr>
        <p:spPr>
          <a:xfrm>
            <a:off x="489565" y="4397267"/>
            <a:ext cx="31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LUVATON POISSAOLO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CCC213D-039C-36CA-A06B-C7DD3AD70AEC}"/>
              </a:ext>
            </a:extLst>
          </p:cNvPr>
          <p:cNvSpPr txBox="1"/>
          <p:nvPr/>
        </p:nvSpPr>
        <p:spPr>
          <a:xfrm>
            <a:off x="508713" y="5741069"/>
            <a:ext cx="31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LUVATON POISSAOLO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D4F5A17-E904-300F-F262-50C76858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Puhelimen ja muun mobiililaitteen käytön säännöt koulussa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82C2D6-C01E-BEA2-A13C-BFDF84FBD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Suomessa tuli 1.8.2025 voimaan uusi laki, joka määrää siitä, miten oppilaat saavat käyttää mobiililaitteita koulupäivän aikana. </a:t>
            </a:r>
          </a:p>
          <a:p>
            <a:pPr marL="0" indent="0">
              <a:buNone/>
            </a:pPr>
            <a:r>
              <a:rPr lang="fi-FI" sz="2800" b="1" dirty="0"/>
              <a:t>Mobiililaitteilla tarkoitetaan muun muassa älypuhelimia, tabletteja, älykelloja ja kuulokkeita. </a:t>
            </a:r>
          </a:p>
          <a:p>
            <a:pPr marL="0" indent="0">
              <a:buNone/>
            </a:pPr>
            <a:r>
              <a:rPr lang="fi-FI" sz="2800" b="1" dirty="0"/>
              <a:t>Turussa lakia on tarkennettu niin</a:t>
            </a:r>
            <a:r>
              <a:rPr lang="fi-FI" sz="2800" dirty="0"/>
              <a:t>,</a:t>
            </a:r>
            <a:r>
              <a:rPr lang="fi-FI" sz="2800" b="1" dirty="0"/>
              <a:t> että mobiililaitteiden käyttöä vähennetään oppituntien lisäksi välitunneilla, retkillä ja ruokailun aikana. </a:t>
            </a:r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489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1860B-C93E-53C1-936E-1FA0A4FD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Puhelimen ja muun mobiililaitteen käytön säännöt koulussa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395274-8D5C-99B3-5550-F2FDF97FA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/>
              <a:t>Uusi laki tarkoittaa koko Suomessa sitä, </a:t>
            </a:r>
            <a:r>
              <a:rPr lang="fi-FI" sz="1800" b="1" dirty="0"/>
              <a:t>että oppituntien aikana oppilaat eivät saa käyttää mobiililaitteita ilman opettajan tai rehtorin lupaa</a:t>
            </a:r>
            <a:r>
              <a:rPr lang="fi-FI" sz="1800" dirty="0"/>
              <a:t>. Turussa on lisäksi päätetty, että </a:t>
            </a:r>
            <a:r>
              <a:rPr lang="fi-FI" sz="1800" b="1" dirty="0"/>
              <a:t>mobiililaitteita ei käytetä myöskään välitunneilla, retkillä ja ruokailun aikana.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Laitteiden käyttö on sallittua opettajan tai rehtorin luvalla oppitunnin aikana kuitenkin:  </a:t>
            </a:r>
          </a:p>
          <a:p>
            <a:r>
              <a:rPr lang="fi-FI" sz="1800" dirty="0"/>
              <a:t>oppimistarkoituksessa</a:t>
            </a:r>
          </a:p>
          <a:p>
            <a:r>
              <a:rPr lang="fi-FI" sz="1800" dirty="0"/>
              <a:t>henkilökohtaiseen terveydenhoitoon (esim. diabetes)</a:t>
            </a:r>
          </a:p>
          <a:p>
            <a:pPr marL="0" indent="0">
              <a:buNone/>
            </a:pPr>
            <a:r>
              <a:rPr lang="fi-FI" sz="1800" b="1" dirty="0"/>
              <a:t>Lausteen koulussa mobiililaitteita säilytetään koulupäivän ajan äänettöminä repussa.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Opetushallituksen lisätieto: </a:t>
            </a:r>
            <a:r>
              <a:rPr lang="fi-FI" sz="1800" dirty="0">
                <a:hlinkClick r:id="rId2"/>
              </a:rPr>
              <a:t>https://www.oph.fi/fi/koulutus-ja-tutkinnot/puhelimen-ja-muun-mobiililaitteen-kayton-saannot-koulussa</a:t>
            </a:r>
            <a:endParaRPr lang="fi-FI" sz="1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167955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802</Words>
  <Application>Microsoft Office PowerPoint</Application>
  <PresentationFormat>Laajakuva</PresentationFormat>
  <Paragraphs>153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9" baseType="lpstr">
      <vt:lpstr>Aptos</vt:lpstr>
      <vt:lpstr>Arial</vt:lpstr>
      <vt:lpstr>Calibri</vt:lpstr>
      <vt:lpstr>Calibri-Bold</vt:lpstr>
      <vt:lpstr>Courier New</vt:lpstr>
      <vt:lpstr>Courier New,monospace</vt:lpstr>
      <vt:lpstr>Lucida Grande</vt:lpstr>
      <vt:lpstr>Poppins</vt:lpstr>
      <vt:lpstr>Roboto</vt:lpstr>
      <vt:lpstr>Wingdings</vt:lpstr>
      <vt:lpstr>Wingdings,Sans-Serif</vt:lpstr>
      <vt:lpstr>Turun kaupunki perustyyli</vt:lpstr>
      <vt:lpstr>Lausteen koulun huoltajien ilta</vt:lpstr>
      <vt:lpstr>Ajankohtaista Lausteen koulussa</vt:lpstr>
      <vt:lpstr>PowerPoint-esitys</vt:lpstr>
      <vt:lpstr>HULAVA</vt:lpstr>
      <vt:lpstr>Oppilaan poissaolot</vt:lpstr>
      <vt:lpstr>PowerPoint-esitys</vt:lpstr>
      <vt:lpstr>PowerPoint-esitys</vt:lpstr>
      <vt:lpstr>Puhelimen ja muun mobiililaitteen käytön säännöt koulussa</vt:lpstr>
      <vt:lpstr>Puhelimen ja muun mobiililaitteen käytön säännöt koulussa</vt:lpstr>
      <vt:lpstr>Oppimisen ja koulunkäynnin tuki</vt:lpstr>
      <vt:lpstr>Mikä muuttuu?</vt:lpstr>
      <vt:lpstr>Mikä muuttuu?</vt:lpstr>
      <vt:lpstr>Oppimisen edellytyksiä tukevat opetusjärjestelyt</vt:lpstr>
      <vt:lpstr>Ryhmäkohtaiset tukimuodot</vt:lpstr>
      <vt:lpstr>Oppilaskohtaiset tukitoimet</vt:lpstr>
      <vt:lpstr>Lukuvuosi 2025-2026 on siirtymäaikaa</vt:lpstr>
      <vt:lpstr>PowerPoint-esitys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Tytti Hongisto</dc:creator>
  <cp:lastModifiedBy>Marjaana Ylönen</cp:lastModifiedBy>
  <cp:revision>669</cp:revision>
  <dcterms:created xsi:type="dcterms:W3CDTF">2025-08-01T09:19:01Z</dcterms:created>
  <dcterms:modified xsi:type="dcterms:W3CDTF">2025-08-26T06:05:08Z</dcterms:modified>
</cp:coreProperties>
</file>