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l.fi/vanhemmille/tukea-perheen-huoliin-ja-kriiseihin/kiusaaminen/#kiusaaminen-vs-valienselvitte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Suunnitelma kiusaamisen ehkäisemiseksi ja selvittämiseksi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Lausteen koulu 2022</a:t>
            </a:r>
          </a:p>
        </p:txBody>
      </p:sp>
    </p:spTree>
    <p:extLst>
      <p:ext uri="{BB962C8B-B14F-4D97-AF65-F5344CB8AC3E}">
        <p14:creationId xmlns:p14="http://schemas.microsoft.com/office/powerpoint/2010/main" val="319336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Koulukiusaamisen määritelmä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br>
              <a:rPr lang="fi-FI" u="sng" dirty="0">
                <a:hlinkClick r:id="rId2"/>
              </a:rPr>
            </a:br>
            <a:r>
              <a:rPr lang="fi-FI" i="1" dirty="0"/>
              <a:t>"Koulukiusaamisella tarkoitetaan sitä, että joku oppilas joutuu jatkuvasti kiusaamisen kohteeksi. Kiusaajia voi olla yksi tai useampia. Kiusaaminen voi olla esimerkiksi tönimistä, lyömistä, haukkumista ja pilkkaamista, seurasta pois sulkemista, ilkeitä puheita – mitä tahansa sellaista, jolla pyritään vahingoittamaan tai loukkaamaan toista. Kiusaaminen merkitsee usein uhrin eristämistä luokan, ryhmän tai virtuaaliryhmän sosiaalisesta kanssakäymisestä.</a:t>
            </a:r>
          </a:p>
          <a:p>
            <a:pPr marL="0" indent="0">
              <a:buNone/>
            </a:pPr>
            <a:endParaRPr lang="fi-FI" dirty="0"/>
          </a:p>
          <a:p>
            <a:pPr marL="0" indent="0" algn="just">
              <a:buNone/>
            </a:pPr>
            <a:r>
              <a:rPr lang="fi-FI" i="1" dirty="0"/>
              <a:t>”Kiusaamistilanne ei ole koskaan tasa-arvoisten ja yhtä voimakkaiden nahistelua, vaan kiusattu on alakynnessä ja puolustuskyvytön. Kiusaajalla on enemmän valtaa, hän on usein uhriaan fyysisesti vahvempi, isompi, vanhempi tai persoonaltaan räväkämpi." 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(Mannerheimin Lastensuojeluliitto)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986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8712" y="678098"/>
            <a:ext cx="10571998" cy="970450"/>
          </a:xfrm>
        </p:spPr>
        <p:txBody>
          <a:bodyPr/>
          <a:lstStyle/>
          <a:p>
            <a:r>
              <a:rPr lang="fi-FI" dirty="0"/>
              <a:t>Mitä kiusaaminen on? (</a:t>
            </a:r>
            <a:r>
              <a:rPr lang="fi-FI" dirty="0" err="1"/>
              <a:t>KiVa</a:t>
            </a:r>
            <a:r>
              <a:rPr lang="fi-FI" dirty="0"/>
              <a:t> -koulu ohjelman määritelmä)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7749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pPr algn="just"/>
            <a:r>
              <a:rPr lang="fi-FI" dirty="0"/>
              <a:t>Aggressiivista käyttäytymistä/pahan mielen, harmin tai haitan aiheuttamista, joka on</a:t>
            </a:r>
          </a:p>
          <a:p>
            <a:pPr lvl="1" algn="just"/>
            <a:r>
              <a:rPr lang="fi-FI" sz="1800" dirty="0"/>
              <a:t>toistuvaa</a:t>
            </a:r>
          </a:p>
          <a:p>
            <a:pPr lvl="1" algn="just"/>
            <a:r>
              <a:rPr lang="fi-FI" sz="1800" dirty="0"/>
              <a:t>tahallista </a:t>
            </a:r>
          </a:p>
          <a:p>
            <a:pPr lvl="1" algn="just"/>
            <a:r>
              <a:rPr lang="fi-FI" sz="1800" dirty="0"/>
              <a:t>kohdistuu suhteellisen puolustuskyvyttömään lapseen </a:t>
            </a:r>
          </a:p>
          <a:p>
            <a:pPr marL="457200" lvl="1" indent="0" algn="just">
              <a:buNone/>
            </a:pPr>
            <a:endParaRPr lang="fi-FI" sz="1800" dirty="0"/>
          </a:p>
          <a:p>
            <a:pPr algn="just"/>
            <a:r>
              <a:rPr lang="fi-FI" dirty="0"/>
              <a:t>Kiusaamisessa </a:t>
            </a:r>
            <a:r>
              <a:rPr lang="fi-FI" b="1" u="sng" dirty="0"/>
              <a:t>ei</a:t>
            </a:r>
            <a:r>
              <a:rPr lang="fi-FI" dirty="0"/>
              <a:t> ole kysymys</a:t>
            </a:r>
          </a:p>
          <a:p>
            <a:pPr lvl="1" algn="just"/>
            <a:r>
              <a:rPr lang="fi-FI" sz="1800" dirty="0"/>
              <a:t>konfliktista</a:t>
            </a:r>
          </a:p>
          <a:p>
            <a:pPr lvl="1" algn="just"/>
            <a:r>
              <a:rPr lang="fi-FI" sz="1800" dirty="0"/>
              <a:t>riidasta</a:t>
            </a:r>
          </a:p>
          <a:p>
            <a:pPr lvl="1" algn="just"/>
            <a:r>
              <a:rPr lang="fi-FI" sz="1800" dirty="0"/>
              <a:t>tappelusta</a:t>
            </a:r>
          </a:p>
          <a:p>
            <a:pPr marL="457200" lvl="1" indent="0" algn="just">
              <a:buNone/>
            </a:pPr>
            <a:r>
              <a:rPr lang="fi-FI" sz="1800" dirty="0"/>
              <a:t> </a:t>
            </a:r>
          </a:p>
          <a:p>
            <a:pPr marL="0" indent="0" algn="just">
              <a:buNone/>
            </a:pPr>
            <a:r>
              <a:rPr lang="fi-FI" dirty="0"/>
              <a:t>… VAAN alistussuhteesta, vallan tai voiman väärinkäytöstä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239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Kiusaamisen ennaltaehkäisy ja siihen puuttuminen Lausteen koulussa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0000" y="2767233"/>
            <a:ext cx="10554574" cy="36365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algn="just"/>
            <a:r>
              <a:rPr lang="fi-FI" dirty="0"/>
              <a:t>Kiusaamisen vastainen ennaltaehkäisevä toiminta on perusta. </a:t>
            </a:r>
          </a:p>
          <a:p>
            <a:pPr algn="just"/>
            <a:r>
              <a:rPr lang="fi-FI" dirty="0"/>
              <a:t>Toisia kunnioittava toimintakulttuuri </a:t>
            </a:r>
          </a:p>
          <a:p>
            <a:pPr lvl="0" algn="just"/>
            <a:r>
              <a:rPr lang="fi-FI" dirty="0"/>
              <a:t>luokkatunnit </a:t>
            </a:r>
          </a:p>
          <a:p>
            <a:pPr lvl="0" algn="just"/>
            <a:r>
              <a:rPr lang="fi-FI" dirty="0"/>
              <a:t>Koulun järjestyssäännöt ja yhteiset käytänteet </a:t>
            </a:r>
          </a:p>
          <a:p>
            <a:pPr lvl="0" algn="just"/>
            <a:r>
              <a:rPr lang="fi-FI" dirty="0"/>
              <a:t>KOR (yhteisöllinen oppilashuolto) </a:t>
            </a:r>
          </a:p>
          <a:p>
            <a:pPr lvl="0" algn="just"/>
            <a:r>
              <a:rPr lang="fi-FI" dirty="0"/>
              <a:t>kiusaamiskyselyt kuukausittain </a:t>
            </a:r>
          </a:p>
          <a:p>
            <a:pPr lvl="0" algn="just"/>
            <a:r>
              <a:rPr lang="fi-FI" dirty="0"/>
              <a:t>huomioliivit välituntivalvojilla</a:t>
            </a:r>
          </a:p>
          <a:p>
            <a:pPr lvl="0" algn="just"/>
            <a:r>
              <a:rPr lang="fi-FI" dirty="0"/>
              <a:t>Verso (vertaissovittelu)</a:t>
            </a:r>
          </a:p>
          <a:p>
            <a:pPr lvl="0" algn="just"/>
            <a:r>
              <a:rPr lang="fi-FI" dirty="0" err="1"/>
              <a:t>TuLa</a:t>
            </a:r>
            <a:r>
              <a:rPr lang="fi-FI" dirty="0"/>
              <a:t>-tiimi</a:t>
            </a:r>
          </a:p>
          <a:p>
            <a:pPr marL="0" indent="0" algn="just">
              <a:buNone/>
            </a:pPr>
            <a:r>
              <a:rPr lang="fi-FI" dirty="0" err="1"/>
              <a:t>TuLa</a:t>
            </a:r>
            <a:r>
              <a:rPr lang="fi-FI" dirty="0"/>
              <a:t>-tiimin keskustelu on kohdennettu toimenpide, kun kiusaamista ilmenee. Yhteistyö kiusatuksi tulleen oppilaan luokanopettajan kanssa on tärkeää. </a:t>
            </a:r>
          </a:p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8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</a:t>
            </a:r>
            <a:r>
              <a:rPr lang="fi-FI" dirty="0" err="1"/>
              <a:t>TuLa</a:t>
            </a:r>
            <a:r>
              <a:rPr lang="fi-FI" dirty="0"/>
              <a:t> toimii?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0000" y="2554796"/>
            <a:ext cx="10554574" cy="3636511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fi-FI" dirty="0" err="1"/>
              <a:t>TuLa</a:t>
            </a:r>
            <a:r>
              <a:rPr lang="fi-FI" dirty="0"/>
              <a:t>-tiimi kokoontuu </a:t>
            </a:r>
            <a:r>
              <a:rPr lang="fi-FI" dirty="0" err="1"/>
              <a:t>viikottain</a:t>
            </a:r>
            <a:endParaRPr lang="fi-FI" dirty="0"/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 err="1"/>
              <a:t>TuLa</a:t>
            </a:r>
            <a:r>
              <a:rPr lang="fi-FI" dirty="0"/>
              <a:t>-tiimin jäsenet: erityisopettaja, luokanopettaja ja koulukuraattori  </a:t>
            </a:r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/>
              <a:t>Kiusaamiskyselyt luokissa kuukausittain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opettajan taustatyön merkitys seulonnassa. Laatu korvaa määrän! Luokanopettaja seuloo kyselyn tuloksista ne tapaukset, jotka täyttävät systemaattisen kiusaamisen kriteerit.</a:t>
            </a:r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/>
              <a:t>Kiusaaminen voi tulla tiedoksi </a:t>
            </a:r>
            <a:r>
              <a:rPr lang="fi-FI" dirty="0" err="1"/>
              <a:t>TuLa:lle</a:t>
            </a:r>
            <a:r>
              <a:rPr lang="fi-FI" dirty="0"/>
              <a:t> myös huoltajan tai luokanopettajan aloitteesta. Myös tällöin luokanopettajan seulonta!  </a:t>
            </a:r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 err="1"/>
              <a:t>TuLa</a:t>
            </a:r>
            <a:r>
              <a:rPr lang="fi-FI" dirty="0"/>
              <a:t>-tiimin selvittelykeskustelut kiusaamistapauksen osallisten kanssa. Tuki kirjataan Wilmaan ja huoltajia tiedotetaan. </a:t>
            </a:r>
          </a:p>
          <a:p>
            <a:pPr algn="just"/>
            <a:r>
              <a:rPr lang="fi-FI" dirty="0"/>
              <a:t>Noin kuukauden jälkeen </a:t>
            </a:r>
            <a:r>
              <a:rPr lang="fi-FI" dirty="0" err="1"/>
              <a:t>TuLa</a:t>
            </a:r>
            <a:r>
              <a:rPr lang="fi-FI" dirty="0"/>
              <a:t>-tiimi pitää seurantakeskustelun osallisten kanssa. </a:t>
            </a:r>
          </a:p>
          <a:p>
            <a:pPr marL="0" lvl="0" indent="0" algn="just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954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Puuttumistavat kiusaamiseen ja sääntöjen vastaiseen käytökseen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endParaRPr lang="fi-FI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/>
              <a:t>Systemaattisen kiusaamisen tapaukset – henkinen tai fyysinen kiusaaminen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TuLA</a:t>
            </a:r>
            <a:r>
              <a:rPr lang="fi-FI" dirty="0">
                <a:sym typeface="Wingdings" panose="05000000000000000000" pitchFamily="2" charset="2"/>
              </a:rPr>
              <a:t>-tiimi </a:t>
            </a:r>
            <a:endParaRPr lang="fi-FI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i-FI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/>
              <a:t>Välituntiriidat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Verso tai opettajajohtoinen selvittely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/>
              <a:t>Väkivaltatilanteet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ensisijainen seuraus kasvatuskeskustelu tai jälki-istunto.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/>
              <a:t>Yhteistyö kodin kanssa aina tarvittaessa </a:t>
            </a:r>
          </a:p>
        </p:txBody>
      </p:sp>
    </p:spTree>
    <p:extLst>
      <p:ext uri="{BB962C8B-B14F-4D97-AF65-F5344CB8AC3E}">
        <p14:creationId xmlns:p14="http://schemas.microsoft.com/office/powerpoint/2010/main" val="586979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TM03457503[[fn=Lainaus]]</Template>
  <TotalTime>2948</TotalTime>
  <Words>333</Words>
  <Application>Microsoft Office PowerPoint</Application>
  <PresentationFormat>Laajakuva</PresentationFormat>
  <Paragraphs>51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Century Gothic</vt:lpstr>
      <vt:lpstr>Courier New</vt:lpstr>
      <vt:lpstr>Wingdings 2</vt:lpstr>
      <vt:lpstr>Lainaus</vt:lpstr>
      <vt:lpstr>Suunnitelma kiusaamisen ehkäisemiseksi ja selvittämiseksi</vt:lpstr>
      <vt:lpstr>Koulukiusaamisen määritelmä</vt:lpstr>
      <vt:lpstr>Mitä kiusaaminen on? (KiVa -koulu ohjelman määritelmä)</vt:lpstr>
      <vt:lpstr>Kiusaamisen ennaltaehkäisy ja siihen puuttuminen Lausteen koulussa</vt:lpstr>
      <vt:lpstr>Miten TuLa toimii?</vt:lpstr>
      <vt:lpstr>Puuttumistavat kiusaamiseen ja sääntöjen vastaiseen käytökseen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TuLa -tiimi</dc:title>
  <dc:creator>Oona Sorsa</dc:creator>
  <cp:lastModifiedBy>Minni Lampinen</cp:lastModifiedBy>
  <cp:revision>13</cp:revision>
  <dcterms:created xsi:type="dcterms:W3CDTF">2022-03-03T07:34:08Z</dcterms:created>
  <dcterms:modified xsi:type="dcterms:W3CDTF">2022-11-23T06:21:25Z</dcterms:modified>
</cp:coreProperties>
</file>