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ll.fi/vanhemmille/tukea-perheen-huoliin-ja-kriiseihin/kiusaaminen/#kiusaaminen-vs-valienselvittel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TuLa</a:t>
            </a:r>
            <a:r>
              <a:rPr lang="fi-FI" dirty="0"/>
              <a:t> </a:t>
            </a:r>
            <a:r>
              <a:rPr lang="fi-FI" dirty="0" smtClean="0"/>
              <a:t>–tiimi ja sen toiminta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Minni Lampinen, </a:t>
            </a:r>
            <a:r>
              <a:rPr lang="fi-FI" smtClean="0"/>
              <a:t>Mari Toivio </a:t>
            </a:r>
            <a:r>
              <a:rPr lang="fi-FI" dirty="0" smtClean="0"/>
              <a:t>ja </a:t>
            </a:r>
            <a:r>
              <a:rPr lang="fi-FI" smtClean="0"/>
              <a:t>Juulia Salminen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336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Koulukiusaamisen määritelmä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i-FI" u="sng" dirty="0">
                <a:hlinkClick r:id="rId2"/>
              </a:rPr>
              <a:t/>
            </a:r>
            <a:br>
              <a:rPr lang="fi-FI" u="sng" dirty="0">
                <a:hlinkClick r:id="rId2"/>
              </a:rPr>
            </a:br>
            <a:r>
              <a:rPr lang="fi-FI" i="1" dirty="0"/>
              <a:t>"Koulukiusaamisella tarkoitetaan sitä, että joku oppilas joutuu jatkuvasti kiusaamisen kohteeksi. Kiusaajia voi olla yksi tai useampia. Kiusaaminen voi olla esimerkiksi tönimistä, lyömistä, haukkumista ja pilkkaamista, seurasta pois sulkemista, ilkeitä puheita – mitä tahansa sellaista, jolla pyritään vahingoittamaan tai loukkaamaan toista. Kiusaaminen merkitsee usein uhrin eristämistä luokan, ryhmän tai virtuaaliryhmän sosiaalisesta kanssakäymisestä</a:t>
            </a:r>
            <a:r>
              <a:rPr lang="fi-FI" i="1" dirty="0" smtClean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 algn="just">
              <a:buNone/>
            </a:pPr>
            <a:r>
              <a:rPr lang="fi-FI" i="1" dirty="0" smtClean="0"/>
              <a:t>”Kiusaamistilanne </a:t>
            </a:r>
            <a:r>
              <a:rPr lang="fi-FI" i="1" dirty="0"/>
              <a:t>ei ole koskaan tasa-arvoisten ja yhtä voimakkaiden nahistelua, vaan kiusattu on alakynnessä ja puolustuskyvytön. Kiusaajalla on enemmän valtaa, hän on usein uhriaan fyysisesti vahvempi, isompi, vanhempi tai persoonaltaan räväkämpi." </a:t>
            </a:r>
            <a:endParaRPr lang="fi-FI" i="1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(Mannerheimin Lastensuojeluliitto)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986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8712" y="678098"/>
            <a:ext cx="10571998" cy="970450"/>
          </a:xfrm>
        </p:spPr>
        <p:txBody>
          <a:bodyPr/>
          <a:lstStyle/>
          <a:p>
            <a:r>
              <a:rPr lang="fi-FI" dirty="0"/>
              <a:t>Mitä kiusaaminen on? (</a:t>
            </a:r>
            <a:r>
              <a:rPr lang="fi-FI" dirty="0" err="1" smtClean="0"/>
              <a:t>KiVa</a:t>
            </a:r>
            <a:r>
              <a:rPr lang="fi-FI" dirty="0" smtClean="0"/>
              <a:t> -</a:t>
            </a:r>
            <a:r>
              <a:rPr lang="fi-FI" dirty="0"/>
              <a:t>koulu ohjelman määritelmä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7749"/>
          </a:xfrm>
        </p:spPr>
        <p:txBody>
          <a:bodyPr>
            <a:normAutofit fontScale="92500" lnSpcReduction="20000"/>
          </a:bodyPr>
          <a:lstStyle/>
          <a:p>
            <a:endParaRPr lang="fi-FI" dirty="0" smtClean="0"/>
          </a:p>
          <a:p>
            <a:pPr algn="just"/>
            <a:r>
              <a:rPr lang="fi-FI" dirty="0" smtClean="0"/>
              <a:t>Aggressiivista </a:t>
            </a:r>
            <a:r>
              <a:rPr lang="fi-FI" dirty="0"/>
              <a:t>käyttäytymistä/pahan mielen, harmin tai haitan aiheuttamista, joka on</a:t>
            </a:r>
          </a:p>
          <a:p>
            <a:pPr lvl="1" algn="just"/>
            <a:r>
              <a:rPr lang="fi-FI" sz="1800" dirty="0"/>
              <a:t>toistuvaa</a:t>
            </a:r>
          </a:p>
          <a:p>
            <a:pPr lvl="1" algn="just"/>
            <a:r>
              <a:rPr lang="fi-FI" sz="1800" dirty="0"/>
              <a:t>tahallista </a:t>
            </a:r>
          </a:p>
          <a:p>
            <a:pPr lvl="1" algn="just"/>
            <a:r>
              <a:rPr lang="fi-FI" sz="1800" dirty="0" smtClean="0"/>
              <a:t>kohdistuu </a:t>
            </a:r>
            <a:r>
              <a:rPr lang="fi-FI" sz="1800" dirty="0"/>
              <a:t>suhteellisen puolustuskyvyttömään lapseen </a:t>
            </a:r>
            <a:endParaRPr lang="fi-FI" sz="1800" dirty="0" smtClean="0"/>
          </a:p>
          <a:p>
            <a:pPr marL="457200" lvl="1" indent="0" algn="just">
              <a:buNone/>
            </a:pPr>
            <a:endParaRPr lang="fi-FI" sz="1800" dirty="0"/>
          </a:p>
          <a:p>
            <a:pPr algn="just"/>
            <a:r>
              <a:rPr lang="fi-FI" dirty="0"/>
              <a:t>Kiusaamisessa </a:t>
            </a:r>
            <a:r>
              <a:rPr lang="fi-FI" b="1" u="sng" dirty="0"/>
              <a:t>ei</a:t>
            </a:r>
            <a:r>
              <a:rPr lang="fi-FI" dirty="0"/>
              <a:t> ole kysymys</a:t>
            </a:r>
          </a:p>
          <a:p>
            <a:pPr lvl="1" algn="just"/>
            <a:r>
              <a:rPr lang="fi-FI" sz="1800" dirty="0"/>
              <a:t>konfliktista</a:t>
            </a:r>
          </a:p>
          <a:p>
            <a:pPr lvl="1" algn="just"/>
            <a:r>
              <a:rPr lang="fi-FI" sz="1800" dirty="0" smtClean="0"/>
              <a:t>riidasta</a:t>
            </a:r>
            <a:endParaRPr lang="fi-FI" sz="1800" dirty="0"/>
          </a:p>
          <a:p>
            <a:pPr lvl="1" algn="just"/>
            <a:r>
              <a:rPr lang="fi-FI" sz="1800" dirty="0"/>
              <a:t>t</a:t>
            </a:r>
            <a:r>
              <a:rPr lang="fi-FI" sz="1800" dirty="0" smtClean="0"/>
              <a:t>appelusta</a:t>
            </a:r>
          </a:p>
          <a:p>
            <a:pPr marL="457200" lvl="1" indent="0" algn="just">
              <a:buNone/>
            </a:pPr>
            <a:r>
              <a:rPr lang="fi-FI" sz="1800" dirty="0" smtClean="0"/>
              <a:t> </a:t>
            </a:r>
            <a:endParaRPr lang="fi-FI" sz="1800" dirty="0"/>
          </a:p>
          <a:p>
            <a:pPr marL="0" indent="0" algn="just">
              <a:buNone/>
            </a:pPr>
            <a:r>
              <a:rPr lang="fi-FI" dirty="0"/>
              <a:t>… VAAN alistussuhteesta, vallan tai voiman väärinkäytöstä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239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</a:t>
            </a:r>
            <a:r>
              <a:rPr lang="fi-FI" dirty="0" err="1"/>
              <a:t>TuLa</a:t>
            </a:r>
            <a:r>
              <a:rPr lang="fi-FI" dirty="0"/>
              <a:t>-tiimi on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0000" y="2767233"/>
            <a:ext cx="10554574" cy="36365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err="1" smtClean="0"/>
              <a:t>TuLa</a:t>
            </a:r>
            <a:r>
              <a:rPr lang="fi-FI" dirty="0" smtClean="0"/>
              <a:t> –tiimi </a:t>
            </a:r>
            <a:r>
              <a:rPr lang="fi-FI" dirty="0" smtClean="0"/>
              <a:t>toimii samalla periaatteella kuin </a:t>
            </a:r>
            <a:r>
              <a:rPr lang="fi-FI" dirty="0" err="1" smtClean="0"/>
              <a:t>KiVa</a:t>
            </a:r>
            <a:r>
              <a:rPr lang="fi-FI" dirty="0" smtClean="0"/>
              <a:t>-tiimi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algn="just"/>
            <a:r>
              <a:rPr lang="fi-FI" dirty="0" smtClean="0"/>
              <a:t>Kiusaamisen </a:t>
            </a:r>
            <a:r>
              <a:rPr lang="fi-FI" dirty="0"/>
              <a:t>vastainen ennaltaehkäisevä toiminta on </a:t>
            </a:r>
            <a:r>
              <a:rPr lang="fi-FI" dirty="0" smtClean="0"/>
              <a:t>perusta</a:t>
            </a:r>
            <a:r>
              <a:rPr lang="fi-FI" dirty="0"/>
              <a:t>. </a:t>
            </a:r>
          </a:p>
          <a:p>
            <a:pPr lvl="0" algn="just"/>
            <a:r>
              <a:rPr lang="fi-FI" dirty="0"/>
              <a:t>luokkatunnit </a:t>
            </a:r>
          </a:p>
          <a:p>
            <a:pPr lvl="0" algn="just"/>
            <a:r>
              <a:rPr lang="fi-FI" dirty="0"/>
              <a:t>KOR </a:t>
            </a:r>
          </a:p>
          <a:p>
            <a:pPr lvl="0" algn="just"/>
            <a:r>
              <a:rPr lang="fi-FI" dirty="0"/>
              <a:t>kiusaamiskyselyt kuukausittain </a:t>
            </a:r>
          </a:p>
          <a:p>
            <a:pPr lvl="0" algn="just"/>
            <a:r>
              <a:rPr lang="fi-FI" dirty="0"/>
              <a:t>huomioliivit välituntivalvojilla</a:t>
            </a:r>
          </a:p>
          <a:p>
            <a:pPr lvl="0" algn="just"/>
            <a:r>
              <a:rPr lang="fi-FI" dirty="0" smtClean="0"/>
              <a:t>Verso</a:t>
            </a:r>
          </a:p>
          <a:p>
            <a:pPr lvl="0" algn="just"/>
            <a:endParaRPr lang="fi-FI" dirty="0"/>
          </a:p>
          <a:p>
            <a:pPr marL="0" indent="0" algn="just">
              <a:buNone/>
            </a:pPr>
            <a:r>
              <a:rPr lang="fi-FI" dirty="0" err="1"/>
              <a:t>TuLa</a:t>
            </a:r>
            <a:r>
              <a:rPr lang="fi-FI" dirty="0"/>
              <a:t>-tiimin keskustelu on kohdennettu toimenpide, kun kiusaamista ilmenee. Yhteistyö kiusatuksi tulleen oppilaan luokanopettajan kanssa on tärkeää. </a:t>
            </a:r>
          </a:p>
          <a:p>
            <a:pPr marL="0" lv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821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</a:t>
            </a:r>
            <a:r>
              <a:rPr lang="fi-FI" dirty="0" err="1" smtClean="0"/>
              <a:t>TuLa</a:t>
            </a:r>
            <a:r>
              <a:rPr lang="fi-FI" dirty="0" smtClean="0"/>
              <a:t> toimii?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0000" y="2554796"/>
            <a:ext cx="10554574" cy="3636511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fi-FI" dirty="0" err="1"/>
              <a:t>TuLa</a:t>
            </a:r>
            <a:r>
              <a:rPr lang="fi-FI" dirty="0"/>
              <a:t>-tiimi kokoontuu </a:t>
            </a:r>
            <a:r>
              <a:rPr lang="fi-FI" dirty="0" smtClean="0"/>
              <a:t>tiistaisin klo 11-11.45. </a:t>
            </a:r>
          </a:p>
          <a:p>
            <a:pPr marL="0" lvl="0" indent="0" algn="just">
              <a:buNone/>
            </a:pPr>
            <a:endParaRPr lang="fi-FI" dirty="0"/>
          </a:p>
          <a:p>
            <a:pPr lvl="0" algn="just"/>
            <a:r>
              <a:rPr lang="fi-FI" dirty="0"/>
              <a:t>Kiusaamiskyselyt </a:t>
            </a:r>
            <a:r>
              <a:rPr lang="fi-FI" dirty="0" smtClean="0"/>
              <a:t>kuukausittain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</a:t>
            </a:r>
            <a:r>
              <a:rPr lang="fi-FI" dirty="0" smtClean="0"/>
              <a:t>opettajan </a:t>
            </a:r>
            <a:r>
              <a:rPr lang="fi-FI" dirty="0"/>
              <a:t>taustatyön merkitys seulonnassa. Laatu korvaa määrän! Luokanopettaja seuloo kyselyn tuloksista ne tapaukset, jotka täyttävät systemaattisen kiusaamisen kriteerit</a:t>
            </a:r>
            <a:r>
              <a:rPr lang="fi-FI" dirty="0" smtClean="0"/>
              <a:t>.</a:t>
            </a:r>
          </a:p>
          <a:p>
            <a:pPr marL="0" lvl="0" indent="0" algn="just">
              <a:buNone/>
            </a:pPr>
            <a:endParaRPr lang="fi-FI" dirty="0"/>
          </a:p>
          <a:p>
            <a:pPr lvl="0" algn="just"/>
            <a:r>
              <a:rPr lang="fi-FI" dirty="0"/>
              <a:t>Kiusaaminen voi tulla tiedoksi </a:t>
            </a:r>
            <a:r>
              <a:rPr lang="fi-FI" dirty="0" err="1"/>
              <a:t>TuLa:lle</a:t>
            </a:r>
            <a:r>
              <a:rPr lang="fi-FI" dirty="0"/>
              <a:t> myös huoltajan tai luokanopettajan aloitteesta. Myös tällöin luokanopettajan seulonta!  </a:t>
            </a:r>
            <a:endParaRPr lang="fi-FI" dirty="0" smtClean="0"/>
          </a:p>
          <a:p>
            <a:pPr marL="0" lvl="0" indent="0" algn="just">
              <a:buNone/>
            </a:pPr>
            <a:endParaRPr lang="fi-FI" dirty="0"/>
          </a:p>
          <a:p>
            <a:pPr lvl="0" algn="just"/>
            <a:r>
              <a:rPr lang="fi-FI" dirty="0" err="1"/>
              <a:t>TuLa</a:t>
            </a:r>
            <a:r>
              <a:rPr lang="fi-FI" dirty="0"/>
              <a:t>-tiimin selvittelykeskustelut kiusaamistapauksen osallisten kanssa. Tuki kirjataan Wilmaan ja huoltajia tiedotetaan.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954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Minkälaiset tapaukset otetaan </a:t>
            </a:r>
            <a:r>
              <a:rPr lang="fi-FI" dirty="0" err="1"/>
              <a:t>TuLa:n</a:t>
            </a:r>
            <a:r>
              <a:rPr lang="fi-FI" dirty="0"/>
              <a:t> käsittelyyn?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i-FI" dirty="0"/>
              <a:t>Systemaattisen kiusaamisen tapaukset – henkinen tai fyysinen kiusaaminen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i-FI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i-FI" dirty="0"/>
              <a:t>Välituntiriidat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Verso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dirty="0"/>
              <a:t>Väkivaltatilanteet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ensisijainen seuraus kasvatuskeskustelu tai jälki-istunto. Jos todetaan tarvetta jatkotoimenpiteille, toteutetaan MAR. Jos kasvatuskeskustelussa ilmenee, että taustalla on koulukiusaamista, toteutetaan </a:t>
            </a:r>
            <a:r>
              <a:rPr lang="fi-FI" dirty="0" err="1"/>
              <a:t>TuLa:n</a:t>
            </a:r>
            <a:r>
              <a:rPr lang="fi-FI" dirty="0"/>
              <a:t> </a:t>
            </a:r>
            <a:r>
              <a:rPr lang="fi-FI" dirty="0" smtClean="0"/>
              <a:t>interventio.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697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TuLa:n</a:t>
            </a:r>
            <a:r>
              <a:rPr lang="fi-FI" dirty="0"/>
              <a:t> jatkotoimenpiteet</a:t>
            </a:r>
            <a:br>
              <a:rPr lang="fi-FI" dirty="0"/>
            </a:b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dirty="0"/>
              <a:t>Noin kuukauden seurantajakso, jossa luokanopettaja seuraa ja kirjaa ylös </a:t>
            </a:r>
            <a:r>
              <a:rPr lang="fi-FI" dirty="0" smtClean="0"/>
              <a:t>havaintojaan. </a:t>
            </a:r>
          </a:p>
          <a:p>
            <a:endParaRPr lang="fi-FI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dirty="0"/>
              <a:t>”Tukihenkilöt” kiusatulla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i-FI" dirty="0" smtClean="0"/>
              <a:t>Noin </a:t>
            </a:r>
            <a:r>
              <a:rPr lang="fi-FI" dirty="0"/>
              <a:t>k</a:t>
            </a:r>
            <a:r>
              <a:rPr lang="fi-FI" dirty="0" smtClean="0"/>
              <a:t>uukauden </a:t>
            </a:r>
            <a:r>
              <a:rPr lang="fi-FI" dirty="0"/>
              <a:t>jälkeen </a:t>
            </a:r>
            <a:r>
              <a:rPr lang="fi-FI" dirty="0" err="1"/>
              <a:t>TuLa</a:t>
            </a:r>
            <a:r>
              <a:rPr lang="fi-FI" dirty="0"/>
              <a:t>-tiimi pitää seurantakeskustelun osallisten kanssa. </a:t>
            </a:r>
            <a:endParaRPr lang="fi-FI" dirty="0" smtClean="0"/>
          </a:p>
          <a:p>
            <a:pPr lvl="0"/>
            <a:endParaRPr lang="fi-FI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i-FI" dirty="0"/>
              <a:t>J</a:t>
            </a:r>
            <a:r>
              <a:rPr lang="fi-FI" dirty="0" smtClean="0"/>
              <a:t>os </a:t>
            </a:r>
            <a:r>
              <a:rPr lang="fi-FI" dirty="0"/>
              <a:t>kiusaaminen on jatkunut, mitä sitten? Huoltajat koululle palaveriin? Rehtorin puhuttelu? Oppilashuolto?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075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Milloin ensisijaisesti MAR eikä </a:t>
            </a:r>
            <a:r>
              <a:rPr lang="fi-FI" dirty="0" err="1"/>
              <a:t>TuLa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7822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Yksilökohtaisia oppilashuollon toimia tarvitaan, kun esiintyy huoli yksittäisestä oireilevasta oppilaasta.</a:t>
            </a:r>
          </a:p>
          <a:p>
            <a:pPr marL="0" lvl="0" indent="0">
              <a:buNone/>
            </a:pPr>
            <a:endParaRPr lang="fi-FI" i="1" dirty="0" smtClean="0"/>
          </a:p>
          <a:p>
            <a:pPr lvl="0"/>
            <a:endParaRPr lang="fi-FI" i="1" dirty="0"/>
          </a:p>
          <a:p>
            <a:pPr lvl="0"/>
            <a:r>
              <a:rPr lang="fi-FI" i="1" dirty="0" smtClean="0"/>
              <a:t>perustuu </a:t>
            </a:r>
            <a:r>
              <a:rPr lang="fi-FI" i="1" dirty="0"/>
              <a:t>aina oppilaan tai tarvittaessa huoltajan yksilöityyn kirjalliseen suostumukseen</a:t>
            </a:r>
            <a:endParaRPr lang="fi-FI" dirty="0"/>
          </a:p>
          <a:p>
            <a:pPr lvl="0"/>
            <a:r>
              <a:rPr lang="fi-FI" i="1" dirty="0"/>
              <a:t>oppilaan/huoltajan suostumuksella ryhmään voivat kuulua terveydenhoitaja, kuraattori, psykologi, lääkäri, oppilaanohjaaja, opettaja, erityisopettaja tai muu siinä tilanteessa keskeinen henkilö</a:t>
            </a:r>
            <a:endParaRPr lang="fi-FI" dirty="0"/>
          </a:p>
          <a:p>
            <a:pPr lvl="0"/>
            <a:r>
              <a:rPr lang="fi-FI" i="1" dirty="0"/>
              <a:t>ryhmän jäsenillä on lisäksi oikeus pyytää neuvoa tarpeellisiksi katsomiltaan asiantuntijoilta</a:t>
            </a:r>
            <a:endParaRPr lang="fi-FI" dirty="0"/>
          </a:p>
          <a:p>
            <a:pPr lvl="0"/>
            <a:r>
              <a:rPr lang="fi-FI" i="1" dirty="0"/>
              <a:t>se henkilö, jolla huoli herää, kutsuu ryhmän kokoon, toimii puheenjohtajana ja hankkii oppilaan ja/tai huoltajan kirjallisen suostumuksen</a:t>
            </a:r>
            <a:endParaRPr lang="fi-FI" dirty="0"/>
          </a:p>
          <a:p>
            <a:pPr lvl="0"/>
            <a:r>
              <a:rPr lang="fi-FI" i="1" dirty="0"/>
              <a:t>ryhmän vastuuhenkilö vastaa, että asian käsittely kirjataan oppilaan yksilölliseen oppilashuoltokertomukseen, joka säilytetään lain vaatimalla </a:t>
            </a:r>
            <a:r>
              <a:rPr lang="fi-FI" i="1" dirty="0" smtClean="0"/>
              <a:t>tavalla</a:t>
            </a:r>
          </a:p>
          <a:p>
            <a:pPr marL="0" lv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1600" i="1" dirty="0"/>
              <a:t>(https://www.turku.fi/paivahoito-ja-koulutus/perusopetus/oppimisen-ja-koulunkaynnin-tuki/oppilashuolto/yksilokohtainen)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294546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inau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TM03457503[[fn=Lainaus]]</Template>
  <TotalTime>58</TotalTime>
  <Words>473</Words>
  <Application>Microsoft Office PowerPoint</Application>
  <PresentationFormat>Laajakuva</PresentationFormat>
  <Paragraphs>65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Century Gothic</vt:lpstr>
      <vt:lpstr>Courier New</vt:lpstr>
      <vt:lpstr>Wingdings</vt:lpstr>
      <vt:lpstr>Wingdings 2</vt:lpstr>
      <vt:lpstr>Lainaus</vt:lpstr>
      <vt:lpstr>TuLa –tiimi ja sen toiminta</vt:lpstr>
      <vt:lpstr>Koulukiusaamisen määritelmä</vt:lpstr>
      <vt:lpstr>Mitä kiusaaminen on? (KiVa -koulu ohjelman määritelmä)</vt:lpstr>
      <vt:lpstr>Mikä TuLa-tiimi on?</vt:lpstr>
      <vt:lpstr>Miten TuLa toimii?</vt:lpstr>
      <vt:lpstr>Minkälaiset tapaukset otetaan TuLa:n käsittelyyn?</vt:lpstr>
      <vt:lpstr>TuLa:n jatkotoimenpiteet </vt:lpstr>
      <vt:lpstr>Milloin ensisijaisesti MAR eikä TuLa?</vt:lpstr>
    </vt:vector>
  </TitlesOfParts>
  <Company>Turun kaupunki (Opetus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TuLa -tiimi</dc:title>
  <dc:creator>Oona Sorsa</dc:creator>
  <cp:lastModifiedBy>Minni Lampinen</cp:lastModifiedBy>
  <cp:revision>7</cp:revision>
  <dcterms:created xsi:type="dcterms:W3CDTF">2022-03-03T07:34:08Z</dcterms:created>
  <dcterms:modified xsi:type="dcterms:W3CDTF">2022-09-16T10:33:19Z</dcterms:modified>
</cp:coreProperties>
</file>