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9" r:id="rId4"/>
    <p:sldId id="268" r:id="rId5"/>
    <p:sldId id="258" r:id="rId6"/>
    <p:sldId id="266" r:id="rId7"/>
    <p:sldId id="260" r:id="rId8"/>
    <p:sldId id="261" r:id="rId9"/>
    <p:sldId id="263" r:id="rId10"/>
    <p:sldId id="264" r:id="rId11"/>
    <p:sldId id="265" r:id="rId12"/>
    <p:sldId id="262" r:id="rId13"/>
    <p:sldId id="267" r:id="rId14"/>
    <p:sldId id="270" r:id="rId1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uorakulmi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Suorakulmi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Suorakulmi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Suorakulmi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Suorakulmi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yöristetty suorakulmi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yöristetty suorakulmi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uorakulmi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kulmi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uorakulmi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A2156CF-8907-4109-873A-9DAFBE84A6FF}" type="datetimeFigureOut">
              <a:rPr lang="fi-FI" smtClean="0"/>
              <a:pPr/>
              <a:t>21.3.2016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i-FI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49295DD-5DBB-4CEF-88F6-C339F7A7F11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56CF-8907-4109-873A-9DAFBE84A6FF}" type="datetimeFigureOut">
              <a:rPr lang="fi-FI" smtClean="0"/>
              <a:pPr/>
              <a:t>21.3.2016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295DD-5DBB-4CEF-88F6-C339F7A7F11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56CF-8907-4109-873A-9DAFBE84A6FF}" type="datetimeFigureOut">
              <a:rPr lang="fi-FI" smtClean="0"/>
              <a:pPr/>
              <a:t>21.3.2016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295DD-5DBB-4CEF-88F6-C339F7A7F11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56CF-8907-4109-873A-9DAFBE84A6FF}" type="datetimeFigureOut">
              <a:rPr lang="fi-FI" smtClean="0"/>
              <a:pPr/>
              <a:t>21.3.2016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295DD-5DBB-4CEF-88F6-C339F7A7F11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56CF-8907-4109-873A-9DAFBE84A6FF}" type="datetimeFigureOut">
              <a:rPr lang="fi-FI" smtClean="0"/>
              <a:pPr/>
              <a:t>21.3.2016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295DD-5DBB-4CEF-88F6-C339F7A7F11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56CF-8907-4109-873A-9DAFBE84A6FF}" type="datetimeFigureOut">
              <a:rPr lang="fi-FI" smtClean="0"/>
              <a:pPr/>
              <a:t>21.3.2016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295DD-5DBB-4CEF-88F6-C339F7A7F11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26" name="Päivämäärän paikkamerkki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2156CF-8907-4109-873A-9DAFBE84A6FF}" type="datetimeFigureOut">
              <a:rPr lang="fi-FI" smtClean="0"/>
              <a:pPr/>
              <a:t>21.3.2016</a:t>
            </a:fld>
            <a:endParaRPr lang="fi-FI"/>
          </a:p>
        </p:txBody>
      </p:sp>
      <p:sp>
        <p:nvSpPr>
          <p:cNvPr id="27" name="Dian numeron paikkamerkki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9295DD-5DBB-4CEF-88F6-C339F7A7F11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8" name="Alatunnisteen paikkamerk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A2156CF-8907-4109-873A-9DAFBE84A6FF}" type="datetimeFigureOut">
              <a:rPr lang="fi-FI" smtClean="0"/>
              <a:pPr/>
              <a:t>21.3.2016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49295DD-5DBB-4CEF-88F6-C339F7A7F11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56CF-8907-4109-873A-9DAFBE84A6FF}" type="datetimeFigureOut">
              <a:rPr lang="fi-FI" smtClean="0"/>
              <a:pPr/>
              <a:t>21.3.2016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295DD-5DBB-4CEF-88F6-C339F7A7F11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56CF-8907-4109-873A-9DAFBE84A6FF}" type="datetimeFigureOut">
              <a:rPr lang="fi-FI" smtClean="0"/>
              <a:pPr/>
              <a:t>21.3.2016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295DD-5DBB-4CEF-88F6-C339F7A7F11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56CF-8907-4109-873A-9DAFBE84A6FF}" type="datetimeFigureOut">
              <a:rPr lang="fi-FI" smtClean="0"/>
              <a:pPr/>
              <a:t>21.3.2016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295DD-5DBB-4CEF-88F6-C339F7A7F11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uorakulmi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uorakulmi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Suorakulmi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Suorakulmi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Suorakulmi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yöristetty suorakulmi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yöristetty suorakulmi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Suorakulmi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Suorakulmi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Suorakulmi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Suorakulmi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Suorakulmi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Suorakulmi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A2156CF-8907-4109-873A-9DAFBE84A6FF}" type="datetimeFigureOut">
              <a:rPr lang="fi-FI" smtClean="0"/>
              <a:pPr/>
              <a:t>21.3.2016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i-FI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49295DD-5DBB-4CEF-88F6-C339F7A7F11E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edu.turku.fi/lastenparlamentti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erja.tiusanen@turku.fi" TargetMode="External"/><Relationship Id="rId5" Type="http://schemas.openxmlformats.org/officeDocument/2006/relationships/hyperlink" Target="mailto:annukka.muuri@turku.fi" TargetMode="External"/><Relationship Id="rId4" Type="http://schemas.openxmlformats.org/officeDocument/2006/relationships/hyperlink" Target="mailto:lastenparlamentti@turku.fi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5198" y="1954558"/>
            <a:ext cx="8458200" cy="1470025"/>
          </a:xfrm>
        </p:spPr>
        <p:txBody>
          <a:bodyPr>
            <a:normAutofit/>
          </a:bodyPr>
          <a:lstStyle/>
          <a:p>
            <a:r>
              <a:rPr lang="fi-FI" sz="4000" dirty="0" smtClean="0"/>
              <a:t>Alakoulujen oppilaskuntien ja </a:t>
            </a:r>
            <a:br>
              <a:rPr lang="fi-FI" sz="4000" dirty="0" smtClean="0"/>
            </a:br>
            <a:r>
              <a:rPr lang="fi-FI" sz="4000" dirty="0" smtClean="0"/>
              <a:t>Turun Lasten Parlamentin yhteistyö</a:t>
            </a:r>
            <a:endParaRPr lang="fi-FI" sz="4000" dirty="0"/>
          </a:p>
        </p:txBody>
      </p:sp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365104"/>
            <a:ext cx="3409950" cy="20508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229600" cy="1066800"/>
          </a:xfrm>
        </p:spPr>
        <p:txBody>
          <a:bodyPr>
            <a:noAutofit/>
          </a:bodyPr>
          <a:lstStyle/>
          <a:p>
            <a:r>
              <a:rPr lang="fi-FI" sz="3600" dirty="0" smtClean="0"/>
              <a:t>- jatkoa </a:t>
            </a:r>
            <a:br>
              <a:rPr lang="fi-FI" sz="3600" dirty="0" smtClean="0"/>
            </a:br>
            <a:r>
              <a:rPr lang="fi-FI" sz="3600" dirty="0" smtClean="0"/>
              <a:t>  Toimintakertomus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1560" y="2348880"/>
            <a:ext cx="8280920" cy="47251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i-FI" sz="2400" dirty="0" smtClean="0"/>
              <a:t>Toimintakulttuuri ja tapahtumat</a:t>
            </a:r>
          </a:p>
          <a:p>
            <a:r>
              <a:rPr lang="fi-FI" sz="1600" dirty="0" smtClean="0"/>
              <a:t>Millaisia tapahtumia oppilaskunnan hallitus järjesti? Miten ne onnistuivat?  </a:t>
            </a:r>
          </a:p>
          <a:p>
            <a:r>
              <a:rPr lang="fi-FI" sz="1600" dirty="0" smtClean="0"/>
              <a:t>Miten yhteistyö sujui muiden koulun toimijoiden kanssa? Oliko yhteistyötä riittävästi? </a:t>
            </a:r>
            <a:endParaRPr lang="fi-FI" sz="1600" dirty="0"/>
          </a:p>
          <a:p>
            <a:pPr marL="109728" indent="0">
              <a:buNone/>
            </a:pPr>
            <a:endParaRPr lang="fi-FI" sz="1600" dirty="0" smtClean="0"/>
          </a:p>
          <a:p>
            <a:pPr>
              <a:buNone/>
            </a:pPr>
            <a:r>
              <a:rPr lang="fi-FI" sz="2400" dirty="0" smtClean="0"/>
              <a:t>Tiedottaminen</a:t>
            </a:r>
          </a:p>
          <a:p>
            <a:r>
              <a:rPr lang="fi-FI" sz="1600" dirty="0" smtClean="0"/>
              <a:t>Mitä päätöksiä oppilaskunta teki tai millaisia asioita kokouksissa käsiteltiin?</a:t>
            </a:r>
          </a:p>
          <a:p>
            <a:r>
              <a:rPr lang="fi-FI" sz="1600" dirty="0" smtClean="0"/>
              <a:t>Miten oppilaskunnan hallituksen asioista tiedottaminen sujui luokkatovereille?</a:t>
            </a:r>
          </a:p>
          <a:p>
            <a:r>
              <a:rPr lang="fi-FI" sz="1600" dirty="0" smtClean="0"/>
              <a:t>Miten oppilaskunnan hallituksen tiedottaminen onnistui opettajakunnalle, vanhempainyhdistykselle tai muille yhteistyötahoille? </a:t>
            </a:r>
          </a:p>
          <a:p>
            <a:r>
              <a:rPr lang="fi-FI" sz="1600" dirty="0" smtClean="0"/>
              <a:t>Missä kokouspöytäkirjat tai muistiot olivat nähtävänä?</a:t>
            </a:r>
          </a:p>
          <a:p>
            <a:r>
              <a:rPr lang="fi-FI" sz="1600" dirty="0" smtClean="0"/>
              <a:t>Miten Turun Lasten Parlamentin suurkokouksissa käsitellyt asiat tiedotettiin koulun muille oppilaille? </a:t>
            </a:r>
          </a:p>
          <a:p>
            <a:pPr marL="109728" indent="0">
              <a:buNone/>
            </a:pPr>
            <a:endParaRPr lang="fi-FI" sz="1600" dirty="0" smtClean="0"/>
          </a:p>
          <a:p>
            <a:pPr>
              <a:buNone/>
            </a:pPr>
            <a:r>
              <a:rPr lang="fi-FI" sz="2400" dirty="0" smtClean="0"/>
              <a:t>Talous</a:t>
            </a:r>
          </a:p>
          <a:p>
            <a:r>
              <a:rPr lang="fi-FI" sz="1600" dirty="0" smtClean="0"/>
              <a:t>Mihin koulunne oppilaskunta käytti rahaa?</a:t>
            </a:r>
          </a:p>
          <a:p>
            <a:endParaRPr lang="fi-FI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fi-FI" dirty="0"/>
              <a:t>- jatkoa </a:t>
            </a:r>
            <a:br>
              <a:rPr lang="fi-FI" dirty="0"/>
            </a:br>
            <a:r>
              <a:rPr lang="fi-FI" dirty="0"/>
              <a:t>  Toimintakertomus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3568" y="2532888"/>
            <a:ext cx="8229600" cy="43251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i-FI" sz="2600" dirty="0" smtClean="0"/>
              <a:t>Arviointi</a:t>
            </a:r>
          </a:p>
          <a:p>
            <a:r>
              <a:rPr lang="fi-FI" dirty="0" smtClean="0"/>
              <a:t> </a:t>
            </a:r>
            <a:r>
              <a:rPr lang="fi-FI" sz="2100" dirty="0" smtClean="0"/>
              <a:t>Kuka tai ketkä osallistuvat oppilaskunnan hallituksen toiminnan   </a:t>
            </a:r>
          </a:p>
          <a:p>
            <a:pPr marL="109728" indent="0">
              <a:buNone/>
            </a:pPr>
            <a:r>
              <a:rPr lang="fi-FI" sz="2100" dirty="0"/>
              <a:t> </a:t>
            </a:r>
            <a:r>
              <a:rPr lang="fi-FI" sz="2100" dirty="0" smtClean="0"/>
              <a:t>     arviointiin?</a:t>
            </a:r>
          </a:p>
          <a:p>
            <a:endParaRPr lang="fi-FI" sz="2100" dirty="0" smtClean="0"/>
          </a:p>
          <a:p>
            <a:pPr>
              <a:buNone/>
            </a:pPr>
            <a:r>
              <a:rPr lang="fi-FI" sz="2600" dirty="0" smtClean="0"/>
              <a:t>Ajatuksia toiminnan kehittämisestä</a:t>
            </a:r>
          </a:p>
          <a:p>
            <a:r>
              <a:rPr lang="fi-FI" sz="2100" dirty="0" smtClean="0"/>
              <a:t> Millaisia kokemuksia oppilasedustajilla oli oppilaskuntatoiminnasta?</a:t>
            </a:r>
          </a:p>
          <a:p>
            <a:r>
              <a:rPr lang="fi-FI" sz="2100" dirty="0" smtClean="0"/>
              <a:t> Millaisia kokemuksia oppilasedustajilla oli </a:t>
            </a:r>
            <a:r>
              <a:rPr lang="fi-FI" sz="2100" dirty="0" err="1" smtClean="0"/>
              <a:t>TLP:n</a:t>
            </a:r>
            <a:r>
              <a:rPr lang="fi-FI" sz="2100" dirty="0" smtClean="0"/>
              <a:t> suurkokouksista?</a:t>
            </a:r>
          </a:p>
          <a:p>
            <a:r>
              <a:rPr lang="fi-FI" sz="2100" dirty="0" smtClean="0"/>
              <a:t> Miten oppilaskuntatoiminnan suunnittelua, toteutusta ja arviointia </a:t>
            </a:r>
          </a:p>
          <a:p>
            <a:pPr marL="109728" indent="0">
              <a:buNone/>
            </a:pPr>
            <a:r>
              <a:rPr lang="fi-FI" sz="2100" dirty="0"/>
              <a:t> </a:t>
            </a:r>
            <a:r>
              <a:rPr lang="fi-FI" sz="2100" dirty="0" smtClean="0"/>
              <a:t>    voisi kehittää edelleen?</a:t>
            </a:r>
          </a:p>
          <a:p>
            <a:r>
              <a:rPr lang="fi-FI" sz="2100" dirty="0" smtClean="0"/>
              <a:t> Millä toimenpiteillä oppilaskuntatoimintaa tulee kehittää edelleen?</a:t>
            </a:r>
          </a:p>
          <a:p>
            <a:r>
              <a:rPr lang="fi-FI" sz="2100" dirty="0" smtClean="0"/>
              <a:t> Miten lasten osallisuutta voisi edistää entisestään?</a:t>
            </a:r>
          </a:p>
          <a:p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819912"/>
            <a:ext cx="8229600" cy="1066800"/>
          </a:xfrm>
        </p:spPr>
        <p:txBody>
          <a:bodyPr/>
          <a:lstStyle/>
          <a:p>
            <a:r>
              <a:rPr lang="fi-FI" dirty="0" smtClean="0"/>
              <a:t>Turun Lasten Parlamentti (TLP)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-917" y="2170176"/>
            <a:ext cx="8686800" cy="4687824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Turun Lasten Parlamentin suurkokouksiin osallistuu kaksi 3. - 6. luokan edustajaa jokaisesta alakoulusta.</a:t>
            </a:r>
          </a:p>
          <a:p>
            <a:endParaRPr lang="fi-FI" dirty="0" smtClean="0"/>
          </a:p>
          <a:p>
            <a:r>
              <a:rPr lang="fi-FI" dirty="0" smtClean="0"/>
              <a:t>Turun Lasten Parlamentin 12 -jäseninen hallitus kokoontuu kerran kuukaudessa edistämään lapsinäkökulmaista päätöksentekoa ja valmistelemaan suurkokouksia. Hallituksen jäsenet valitaan vaaleilla vuosittain. </a:t>
            </a:r>
          </a:p>
          <a:p>
            <a:pPr marL="109728" indent="0">
              <a:buNone/>
            </a:pPr>
            <a:r>
              <a:rPr lang="fi-FI" dirty="0" smtClean="0"/>
              <a:t> </a:t>
            </a:r>
          </a:p>
          <a:p>
            <a:r>
              <a:rPr lang="fi-FI" dirty="0" smtClean="0"/>
              <a:t>Turun Lasten Parlamentin hallituksen tehtävänä on edustaa kaikkia turkulaisia alakoululaisia sekä toimia asiantuntijaryhmänä kaupungin virkamiesten ja eri toimialojen kanssa lapsia koskevissa asioissa. 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rbel" pitchFamily="34" charset="0"/>
                <a:ea typeface="Calibri" pitchFamily="34" charset="0"/>
                <a:cs typeface="Times New Roman" pitchFamily="18" charset="0"/>
              </a:rPr>
              <a:t>Turun Lasten Parlamentin kokouksissa koulujen oppilaskuntia edustaa jokaisesta alakoulusta kaksi 3. - 6. luokan oppilasta. Oppilaita on mukana kaikista turkulaisista alakouluista ja edustajia on yhteens</a:t>
            </a:r>
            <a:r>
              <a:rPr kumimoji="0" lang="fi-FI" sz="12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ä</a:t>
            </a:r>
            <a:r>
              <a:rPr kumimoji="0" lang="fi-FI" sz="12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rbel" pitchFamily="34" charset="0"/>
                <a:ea typeface="Calibri" pitchFamily="34" charset="0"/>
                <a:cs typeface="Times New Roman" pitchFamily="18" charset="0"/>
              </a:rPr>
              <a:t> noin 80. Parlamentti kokoontuu alueellisissa kokouksissa, seminaareissa ja suurkokouksissa lukuvuosittain. Suurkokous kokoontuu Kaupungintalon valtuustosalissa kerran lukuvuodessa kev</a:t>
            </a:r>
            <a:r>
              <a:rPr kumimoji="0" lang="fi-FI" sz="12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ää</a:t>
            </a:r>
            <a:r>
              <a:rPr kumimoji="0" lang="fi-FI" sz="12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rbel" pitchFamily="34" charset="0"/>
                <a:ea typeface="Calibri" pitchFamily="34" charset="0"/>
                <a:cs typeface="Times New Roman" pitchFamily="18" charset="0"/>
              </a:rPr>
              <a:t>ll</a:t>
            </a:r>
            <a:r>
              <a:rPr kumimoji="0" lang="fi-FI" sz="12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ä</a:t>
            </a:r>
            <a:r>
              <a:rPr kumimoji="0" lang="fi-FI" sz="12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rbe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836712"/>
            <a:ext cx="4248472" cy="2556670"/>
          </a:xfrm>
          <a:prstGeom prst="rect">
            <a:avLst/>
          </a:prstGeom>
        </p:spPr>
      </p:pic>
      <p:sp>
        <p:nvSpPr>
          <p:cNvPr id="3" name="Tekstiruutu 2"/>
          <p:cNvSpPr txBox="1"/>
          <p:nvPr/>
        </p:nvSpPr>
        <p:spPr>
          <a:xfrm>
            <a:off x="179512" y="3393382"/>
            <a:ext cx="8969122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Lisätiedot oppilaskuntatoiminnasta sekä lasten parlamenttitoiminnasta</a:t>
            </a:r>
          </a:p>
          <a:p>
            <a:endParaRPr lang="fi-FI" dirty="0" smtClean="0"/>
          </a:p>
          <a:p>
            <a:r>
              <a:rPr lang="fi-FI" u="sng" dirty="0">
                <a:solidFill>
                  <a:srgbClr val="0070C0"/>
                </a:solidFill>
                <a:hlinkClick r:id="rId3"/>
              </a:rPr>
              <a:t>http://blog.edu.turku.fi/lastenparlamentti</a:t>
            </a:r>
            <a:r>
              <a:rPr lang="fi-FI" u="sng" dirty="0" smtClean="0">
                <a:solidFill>
                  <a:srgbClr val="0070C0"/>
                </a:solidFill>
                <a:hlinkClick r:id="rId3"/>
              </a:rPr>
              <a:t>/</a:t>
            </a:r>
            <a:endParaRPr lang="fi-FI" u="sng" dirty="0" smtClean="0">
              <a:solidFill>
                <a:srgbClr val="0070C0"/>
              </a:solidFill>
            </a:endParaRPr>
          </a:p>
          <a:p>
            <a:endParaRPr lang="fi-FI" dirty="0" smtClean="0"/>
          </a:p>
          <a:p>
            <a:r>
              <a:rPr lang="fi-FI" b="1" dirty="0"/>
              <a:t>s</a:t>
            </a:r>
            <a:r>
              <a:rPr lang="fi-FI" b="1" dirty="0" smtClean="0"/>
              <a:t>ekä lasten osallisuuden koordinaattoreilta</a:t>
            </a:r>
          </a:p>
          <a:p>
            <a:endParaRPr lang="fi-FI" dirty="0" smtClean="0"/>
          </a:p>
          <a:p>
            <a:r>
              <a:rPr lang="fi-FI" u="sng" dirty="0" smtClean="0">
                <a:hlinkClick r:id="rId4"/>
              </a:rPr>
              <a:t>lastenparlamentti@turku.fi</a:t>
            </a:r>
            <a:endParaRPr lang="fi-FI" u="sng" dirty="0" smtClean="0"/>
          </a:p>
          <a:p>
            <a:endParaRPr lang="fi-FI" u="sng" dirty="0"/>
          </a:p>
          <a:p>
            <a:r>
              <a:rPr lang="fi-FI" sz="1600" b="1" dirty="0" smtClean="0"/>
              <a:t>Annukka </a:t>
            </a:r>
            <a:r>
              <a:rPr lang="fi-FI" sz="1600" b="1" dirty="0"/>
              <a:t>Muuri			Merja Tiusanen	</a:t>
            </a:r>
            <a:endParaRPr lang="fi-FI" sz="1600" dirty="0"/>
          </a:p>
          <a:p>
            <a:r>
              <a:rPr lang="fi-FI" sz="1600" b="1" dirty="0" smtClean="0"/>
              <a:t>050 </a:t>
            </a:r>
            <a:r>
              <a:rPr lang="fi-FI" sz="1600" b="1" dirty="0"/>
              <a:t>560 1764			050 345 3058</a:t>
            </a:r>
            <a:endParaRPr lang="fi-FI" sz="1600" dirty="0"/>
          </a:p>
          <a:p>
            <a:r>
              <a:rPr lang="fi-FI" u="sng" dirty="0" smtClean="0">
                <a:hlinkClick r:id="rId5"/>
              </a:rPr>
              <a:t>annukka.muuri@turku.fi</a:t>
            </a:r>
            <a:r>
              <a:rPr lang="fi-FI" dirty="0"/>
              <a:t>		</a:t>
            </a:r>
            <a:r>
              <a:rPr lang="fi-FI" u="sng" dirty="0">
                <a:hlinkClick r:id="rId6"/>
              </a:rPr>
              <a:t>merja.tiusanen@turku.fi</a:t>
            </a:r>
            <a:endParaRPr lang="fi-FI" dirty="0"/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7122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664" y="1916832"/>
            <a:ext cx="5895956" cy="35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31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1066800"/>
          </a:xfrm>
        </p:spPr>
        <p:txBody>
          <a:bodyPr>
            <a:normAutofit/>
          </a:bodyPr>
          <a:lstStyle/>
          <a:p>
            <a:r>
              <a:rPr lang="fi-FI" dirty="0" smtClean="0"/>
              <a:t>Lasten ja nuorten ääni kuuluviin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Turun Lasten Parlamentin toiminnan tavoitteena on edistää alakouluikäisten lasten osallisuutta ja lisätä vaikutusmahdollisuuksia heitä koskevien asioiden suunnittelussa ja valmistelussa. </a:t>
            </a:r>
          </a:p>
          <a:p>
            <a:endParaRPr lang="fi-FI" dirty="0"/>
          </a:p>
          <a:p>
            <a:r>
              <a:rPr lang="fi-FI" dirty="0" smtClean="0"/>
              <a:t>Turun kaupungin osallisuuden ja vaikuttamisen toimintamallin mukaan myös lapset suunnittelevat ja valmistelevat asioita vuorovaikutuksessa kuntaorganisaation kanssa.</a:t>
            </a:r>
          </a:p>
          <a:p>
            <a:endParaRPr lang="fi-FI" dirty="0" smtClean="0"/>
          </a:p>
          <a:p>
            <a:r>
              <a:rPr lang="fi-FI" dirty="0" smtClean="0"/>
              <a:t>Lasten esittämät ajatukset otetaan huomioon päätöksenteossa kaupungin eri toimialoilla. 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249424"/>
            <a:ext cx="8507288" cy="4608576"/>
          </a:xfrm>
        </p:spPr>
        <p:txBody>
          <a:bodyPr>
            <a:normAutofit fontScale="92500"/>
          </a:bodyPr>
          <a:lstStyle/>
          <a:p>
            <a:r>
              <a:rPr lang="fi-FI" dirty="0" smtClean="0"/>
              <a:t>Lasten osallisuus on arjessa tapahtuvaa jokapäiväistä kuulemista isoissa ja pienissä asioissa.</a:t>
            </a:r>
          </a:p>
          <a:p>
            <a:endParaRPr lang="fi-FI" dirty="0" smtClean="0"/>
          </a:p>
          <a:p>
            <a:r>
              <a:rPr lang="fi-FI" dirty="0" smtClean="0"/>
              <a:t>Turku on kehittämässä asioiden suunnittelu- ja valmisteluprosessiaan lasten näkökulmaa edistävään suuntaan.</a:t>
            </a:r>
          </a:p>
          <a:p>
            <a:endParaRPr lang="fi-FI" dirty="0" smtClean="0"/>
          </a:p>
          <a:p>
            <a:r>
              <a:rPr lang="fi-FI" dirty="0" smtClean="0"/>
              <a:t>Lapsiystävällinen kunta –ohjelma on </a:t>
            </a:r>
            <a:r>
              <a:rPr lang="fi-FI" dirty="0" err="1" smtClean="0"/>
              <a:t>UNICEFin</a:t>
            </a:r>
            <a:r>
              <a:rPr lang="fi-FI" dirty="0" smtClean="0"/>
              <a:t> koordinoima toimenpideohjelma, jonka toimintaperiaatteita turkulaisessa päätöksentekoprosessissa kehitetään parhaillaan.</a:t>
            </a:r>
            <a:endParaRPr lang="fi-FI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066800"/>
          </a:xfrm>
        </p:spPr>
        <p:txBody>
          <a:bodyPr>
            <a:normAutofit/>
          </a:bodyPr>
          <a:lstStyle/>
          <a:p>
            <a:r>
              <a:rPr lang="fi-FI" sz="3200" dirty="0" smtClean="0"/>
              <a:t>Lapset ja nuoret mukana päätöksenteossa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3513220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382301" y="2420888"/>
            <a:ext cx="836616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dirty="0"/>
              <a:t>Jokaisessa koulussa </a:t>
            </a:r>
            <a:r>
              <a:rPr lang="fi-FI" sz="2400" dirty="0" smtClean="0"/>
              <a:t>koko koulun oppilaskuntaa </a:t>
            </a:r>
            <a:r>
              <a:rPr lang="fi-FI" sz="2400" dirty="0"/>
              <a:t>edustaa oppilasjäsenistä muodostettu hallitus, jota ohjaa </a:t>
            </a:r>
            <a:r>
              <a:rPr lang="fi-FI" sz="2400" dirty="0" smtClean="0"/>
              <a:t>koulun henkilökuntaan kuuluva opettaja eli oppilaskunnan </a:t>
            </a:r>
            <a:r>
              <a:rPr lang="fi-FI" sz="2400" dirty="0"/>
              <a:t>ohjaaja. </a:t>
            </a:r>
          </a:p>
          <a:p>
            <a:endParaRPr lang="fi-FI" sz="2400" dirty="0"/>
          </a:p>
          <a:p>
            <a:r>
              <a:rPr lang="fi-FI" sz="2400" dirty="0"/>
              <a:t>Alakoulujen oppilaskunnat tekevät yhteistyötä Turun Lasten Parlamentin kanssa ja osallistuvat Turun Lasten Parlamentin suurkokouksiin. </a:t>
            </a:r>
          </a:p>
          <a:p>
            <a:endParaRPr lang="fi-FI" sz="2400" dirty="0"/>
          </a:p>
          <a:p>
            <a:r>
              <a:rPr lang="fi-FI" sz="2400" dirty="0"/>
              <a:t>Yläkoulujen oppilaskunnat tekevät vastaavasti yhteistyötä Turun Nuorisovaltuuston kanssa.</a:t>
            </a:r>
          </a:p>
        </p:txBody>
      </p:sp>
      <p:sp>
        <p:nvSpPr>
          <p:cNvPr id="3" name="Otsikko 1"/>
          <p:cNvSpPr txBox="1">
            <a:spLocks/>
          </p:cNvSpPr>
          <p:nvPr/>
        </p:nvSpPr>
        <p:spPr>
          <a:xfrm>
            <a:off x="683568" y="908720"/>
            <a:ext cx="8229600" cy="10668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Oppilaskuntatoiminta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7345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229600" cy="1066800"/>
          </a:xfrm>
        </p:spPr>
        <p:txBody>
          <a:bodyPr/>
          <a:lstStyle/>
          <a:p>
            <a:r>
              <a:rPr lang="fi-FI" dirty="0" smtClean="0"/>
              <a:t>Oppilaskuntatoiminta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797152"/>
          </a:xfrm>
        </p:spPr>
        <p:txBody>
          <a:bodyPr>
            <a:normAutofit fontScale="77500" lnSpcReduction="20000"/>
          </a:bodyPr>
          <a:lstStyle/>
          <a:p>
            <a:r>
              <a:rPr lang="fi-FI" sz="3100" dirty="0" smtClean="0"/>
              <a:t>Oppilaskuntaan kuuluvat kaikki koulun oppilaat.</a:t>
            </a:r>
          </a:p>
          <a:p>
            <a:endParaRPr lang="fi-FI" sz="3100" dirty="0" smtClean="0"/>
          </a:p>
          <a:p>
            <a:r>
              <a:rPr lang="fi-FI" sz="3100" dirty="0" smtClean="0"/>
              <a:t>Oppilaskuntaa edustaa oppilasjäsenistä muodostettu hallitus.</a:t>
            </a:r>
          </a:p>
          <a:p>
            <a:endParaRPr lang="fi-FI" sz="3100" dirty="0" smtClean="0"/>
          </a:p>
          <a:p>
            <a:r>
              <a:rPr lang="fi-FI" sz="3100" dirty="0" smtClean="0"/>
              <a:t>Oppilaskunnan hallituksen muodostamisessa on tärkeää, että jokaisesta luokasta valitaan edustajat hallitukseen.</a:t>
            </a:r>
          </a:p>
          <a:p>
            <a:endParaRPr lang="fi-FI" sz="3100" dirty="0" smtClean="0"/>
          </a:p>
          <a:p>
            <a:r>
              <a:rPr lang="fi-FI" sz="3100" dirty="0" smtClean="0"/>
              <a:t>Toimintakausi voi olla kalenterivuoden tai lukuvuoden pituinen.</a:t>
            </a:r>
          </a:p>
          <a:p>
            <a:endParaRPr lang="fi-FI" sz="3100" dirty="0" smtClean="0"/>
          </a:p>
          <a:p>
            <a:r>
              <a:rPr lang="fi-FI" sz="3100" dirty="0" smtClean="0"/>
              <a:t>Oppilaskunnan hallitus toimii oppilaiden äänitorvena koulun kehittämistyössä.</a:t>
            </a:r>
          </a:p>
          <a:p>
            <a:pPr>
              <a:buNone/>
            </a:pPr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/>
          <a:lstStyle/>
          <a:p>
            <a:r>
              <a:rPr lang="fi-FI" dirty="0" smtClean="0"/>
              <a:t>Toimintaperiaatteet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1032" y="1831504"/>
            <a:ext cx="8712968" cy="511256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fi-FI" dirty="0" smtClean="0"/>
              <a:t>Toimiva oppilaskunta perustuu säännöllisiin kokouksiin. </a:t>
            </a:r>
          </a:p>
          <a:p>
            <a:pPr>
              <a:lnSpc>
                <a:spcPct val="120000"/>
              </a:lnSpc>
            </a:pPr>
            <a:r>
              <a:rPr lang="fi-FI" dirty="0" smtClean="0"/>
              <a:t>Kokouksiin tulee varata riittävästi aikaa.</a:t>
            </a:r>
          </a:p>
          <a:p>
            <a:pPr>
              <a:lnSpc>
                <a:spcPct val="120000"/>
              </a:lnSpc>
            </a:pPr>
            <a:r>
              <a:rPr lang="fi-FI" dirty="0" smtClean="0"/>
              <a:t>Luokan edustaja vie oman luokan ehdotukset ja aloitteet hallituksen kokoukseen ja vastaavasti tuo hallituksessa käsitellyt asiat omaan luokkaansa esiteltäviksi.</a:t>
            </a:r>
          </a:p>
          <a:p>
            <a:pPr>
              <a:lnSpc>
                <a:spcPct val="120000"/>
              </a:lnSpc>
            </a:pPr>
            <a:r>
              <a:rPr lang="fi-FI" dirty="0" smtClean="0"/>
              <a:t>Oppilaskunnan asioista tulee informoida koko koulun oppilaita. </a:t>
            </a:r>
          </a:p>
          <a:p>
            <a:pPr>
              <a:lnSpc>
                <a:spcPct val="120000"/>
              </a:lnSpc>
            </a:pPr>
            <a:r>
              <a:rPr lang="fi-FI" dirty="0" smtClean="0"/>
              <a:t>Toimintakauden alussa on hyvä päivittää oppilaskuntatoiminnan säännöt ja laatia toimintasuunnitelma. Toimintakauden lopussa arvioidaan hallituksen toimintaa toimintakertomuksen avulla.</a:t>
            </a:r>
          </a:p>
          <a:p>
            <a:pPr>
              <a:lnSpc>
                <a:spcPct val="120000"/>
              </a:lnSpc>
            </a:pPr>
            <a:r>
              <a:rPr lang="fi-FI" dirty="0" smtClean="0"/>
              <a:t>Oppilaskunnan ohjaajalla on tärkeä rooli oppilaskuntatoiminnan kehittämisessä.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835293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Oppilaskunnan toimintasuunnitelma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58863" y="2276872"/>
            <a:ext cx="8579296" cy="494116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i-FI" sz="5100" dirty="0" smtClean="0"/>
              <a:t>Oppilaskunnan hallituksen rakenne ja toiminta</a:t>
            </a:r>
            <a:endParaRPr lang="fi-FI" sz="4500" dirty="0" smtClean="0"/>
          </a:p>
          <a:p>
            <a:r>
              <a:rPr lang="fi-FI" dirty="0" smtClean="0"/>
              <a:t> Mikä  on oppilaskunnan hallituksen toimintakausi? </a:t>
            </a:r>
          </a:p>
          <a:p>
            <a:r>
              <a:rPr lang="fi-FI" dirty="0" smtClean="0"/>
              <a:t> Miten hallituksen jäsenet valitaan tehtäviinsä?</a:t>
            </a:r>
          </a:p>
          <a:p>
            <a:r>
              <a:rPr lang="fi-FI" dirty="0" smtClean="0"/>
              <a:t> Mitä tehtäviä ( esim. puheenjohtaja, sihteeri, tiedottaja ) oppilaskuntanne    </a:t>
            </a:r>
          </a:p>
          <a:p>
            <a:pPr marL="109728" indent="0">
              <a:buNone/>
            </a:pPr>
            <a:r>
              <a:rPr lang="fi-FI" dirty="0"/>
              <a:t> </a:t>
            </a:r>
            <a:r>
              <a:rPr lang="fi-FI" dirty="0" smtClean="0"/>
              <a:t>     hallituksen jäsenillä on?</a:t>
            </a:r>
          </a:p>
          <a:p>
            <a:r>
              <a:rPr lang="fi-FI" dirty="0" smtClean="0"/>
              <a:t> Kuinka usein koulunne oppilaskunnan hallitus kokoontuu?</a:t>
            </a:r>
          </a:p>
          <a:p>
            <a:r>
              <a:rPr lang="fi-FI" dirty="0" smtClean="0"/>
              <a:t> Miten Turun Lasten Parlamentin kuhunkin suurkokoukseen koulunne kaksi   </a:t>
            </a:r>
          </a:p>
          <a:p>
            <a:pPr marL="109728" indent="0">
              <a:buNone/>
            </a:pPr>
            <a:r>
              <a:rPr lang="fi-FI" dirty="0"/>
              <a:t> </a:t>
            </a:r>
            <a:r>
              <a:rPr lang="fi-FI" dirty="0" smtClean="0"/>
              <a:t>     oppilasedustajaa valitaan?</a:t>
            </a:r>
          </a:p>
          <a:p>
            <a:endParaRPr lang="fi-FI" dirty="0" smtClean="0"/>
          </a:p>
          <a:p>
            <a:pPr>
              <a:buNone/>
            </a:pPr>
            <a:r>
              <a:rPr lang="fi-FI" sz="5100" dirty="0" smtClean="0"/>
              <a:t>Tavoitteet</a:t>
            </a:r>
          </a:p>
          <a:p>
            <a:r>
              <a:rPr lang="fi-FI" dirty="0" smtClean="0"/>
              <a:t> Mitkä ovat oppilaskuntatoiminnan tavoitteet tänä lukuvuonna?</a:t>
            </a:r>
          </a:p>
          <a:p>
            <a:endParaRPr lang="fi-FI" dirty="0" smtClean="0"/>
          </a:p>
          <a:p>
            <a:pPr>
              <a:buNone/>
            </a:pPr>
            <a:r>
              <a:rPr lang="fi-FI" sz="5100" dirty="0" smtClean="0"/>
              <a:t>Tiedottaminen</a:t>
            </a:r>
          </a:p>
          <a:p>
            <a:r>
              <a:rPr lang="fi-FI" dirty="0" smtClean="0"/>
              <a:t> Miten oppilaskunnan hallitus tiedottaa omasta toiminnastaan ja tulevista  </a:t>
            </a:r>
          </a:p>
          <a:p>
            <a:pPr marL="109728" indent="0">
              <a:buNone/>
            </a:pPr>
            <a:r>
              <a:rPr lang="fi-FI" dirty="0"/>
              <a:t> </a:t>
            </a:r>
            <a:r>
              <a:rPr lang="fi-FI" dirty="0" smtClean="0"/>
              <a:t>     tapahtumista oppilaskunnalle?</a:t>
            </a:r>
          </a:p>
          <a:p>
            <a:r>
              <a:rPr lang="fi-FI" dirty="0" smtClean="0"/>
              <a:t> Miten Turun Lasten Parlamentissa käsitellyt asiat tiedotetaan koulun muille  </a:t>
            </a:r>
          </a:p>
          <a:p>
            <a:pPr marL="109728" indent="0">
              <a:buNone/>
            </a:pPr>
            <a:r>
              <a:rPr lang="fi-FI" dirty="0"/>
              <a:t> </a:t>
            </a:r>
            <a:r>
              <a:rPr lang="fi-FI" dirty="0" smtClean="0"/>
              <a:t>     oppilaille?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- jatkoa</a:t>
            </a:r>
            <a:br>
              <a:rPr lang="fi-FI" dirty="0" smtClean="0"/>
            </a:br>
            <a:r>
              <a:rPr lang="fi-FI" dirty="0" smtClean="0"/>
              <a:t>  Oppilaskunnan </a:t>
            </a:r>
            <a:r>
              <a:rPr lang="fi-FI" dirty="0"/>
              <a:t>toimintasuunnitelma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80961" y="2420888"/>
            <a:ext cx="8579296" cy="458569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i-FI" sz="4500" dirty="0" smtClean="0"/>
              <a:t>Toiminta ja yhteistyö</a:t>
            </a:r>
          </a:p>
          <a:p>
            <a:r>
              <a:rPr lang="fi-FI" dirty="0" smtClean="0"/>
              <a:t>Mikä on tämän lukuvuoden teema? </a:t>
            </a:r>
          </a:p>
          <a:p>
            <a:r>
              <a:rPr lang="fi-FI" dirty="0" smtClean="0"/>
              <a:t>Millaisia tapahtumia oppilaskunnan hallitus järjestää tänä lukuvuonna?</a:t>
            </a:r>
          </a:p>
          <a:p>
            <a:r>
              <a:rPr lang="fi-FI" dirty="0" smtClean="0"/>
              <a:t>Mitkä ovat oppilaskunnan hallituksen kanssa yhteistyötä tekevät kumppanit?</a:t>
            </a:r>
          </a:p>
          <a:p>
            <a:r>
              <a:rPr lang="fi-FI" dirty="0" smtClean="0"/>
              <a:t>Onko yhteistyötä tai tiedotustoimintaa opettajille tai rehtorille? Kuinka usein?</a:t>
            </a:r>
          </a:p>
          <a:p>
            <a:endParaRPr lang="fi-FI" dirty="0" smtClean="0"/>
          </a:p>
          <a:p>
            <a:pPr>
              <a:buNone/>
            </a:pPr>
            <a:r>
              <a:rPr lang="fi-FI" sz="4500" dirty="0" smtClean="0"/>
              <a:t>Talous</a:t>
            </a:r>
          </a:p>
          <a:p>
            <a:r>
              <a:rPr lang="fi-FI" sz="2900" dirty="0" smtClean="0"/>
              <a:t>Kuinka paljon koulunne oppilaskunnalla omaa käyttörahaa toiminnan monipuolistamiseksi?</a:t>
            </a:r>
          </a:p>
          <a:p>
            <a:r>
              <a:rPr lang="fi-FI" sz="2900" dirty="0" smtClean="0"/>
              <a:t>Rahankäyttösuunnitelma</a:t>
            </a:r>
            <a:r>
              <a:rPr lang="fi-FI" sz="4400" dirty="0" smtClean="0"/>
              <a:t> </a:t>
            </a:r>
          </a:p>
          <a:p>
            <a:endParaRPr lang="fi-FI" sz="4400" dirty="0" smtClean="0"/>
          </a:p>
          <a:p>
            <a:pPr>
              <a:buNone/>
            </a:pPr>
            <a:r>
              <a:rPr lang="fi-FI" sz="4500" dirty="0" smtClean="0"/>
              <a:t>Arviointi</a:t>
            </a:r>
          </a:p>
          <a:p>
            <a:r>
              <a:rPr lang="fi-FI" dirty="0" smtClean="0"/>
              <a:t>Miten oppilaskunnan toimintaa arvioidaan?</a:t>
            </a:r>
          </a:p>
          <a:p>
            <a:r>
              <a:rPr lang="fi-FI" dirty="0" smtClean="0"/>
              <a:t>Kuka tai ketkä osallistuvat hallituksen toiminnan arviointiin?</a:t>
            </a:r>
          </a:p>
          <a:p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1066800"/>
          </a:xfrm>
        </p:spPr>
        <p:txBody>
          <a:bodyPr/>
          <a:lstStyle/>
          <a:p>
            <a:r>
              <a:rPr lang="fi-FI" dirty="0" smtClean="0"/>
              <a:t>Toimintakertomus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1560" y="2200296"/>
            <a:ext cx="8686800" cy="465770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fi-FI" sz="5100" dirty="0" smtClean="0"/>
              <a:t>Oppilaskunnan hallituksen rakenne ja toiminta</a:t>
            </a:r>
          </a:p>
          <a:p>
            <a:pPr>
              <a:buNone/>
            </a:pPr>
            <a:endParaRPr lang="fi-FI" sz="3400" dirty="0" smtClean="0"/>
          </a:p>
          <a:p>
            <a:r>
              <a:rPr lang="fi-FI" sz="3400" dirty="0" smtClean="0"/>
              <a:t>Miten oppilaskunnan hallitusvaalit toteutettiin ja miten ne sujuivat?            </a:t>
            </a:r>
          </a:p>
          <a:p>
            <a:r>
              <a:rPr lang="fi-FI" sz="3400" dirty="0" smtClean="0"/>
              <a:t>Millaisia työtehtäviä oppilaskunnan hallituksen eri jäsenillä oli? Miten hallituksen jäsenet onnistuivat tehtävissään?</a:t>
            </a:r>
          </a:p>
          <a:p>
            <a:r>
              <a:rPr lang="fi-FI" sz="3400" dirty="0" smtClean="0"/>
              <a:t>Oliko kokouksia säännöllisesti? Oliko kokouksiin varattu riittävästi aikaa? </a:t>
            </a:r>
          </a:p>
          <a:p>
            <a:r>
              <a:rPr lang="fi-FI" sz="3400" dirty="0" smtClean="0"/>
              <a:t>Kävivätkö jäsenet kokouksissa säännöllisesti? Mitä eri työtapoja kokouksissa käytettiin?</a:t>
            </a:r>
          </a:p>
          <a:p>
            <a:r>
              <a:rPr lang="fi-FI" sz="3400" dirty="0" smtClean="0"/>
              <a:t>Millä tavoin tiedotus oppilaskunnan jäsenille onnistui parhaiten?</a:t>
            </a:r>
          </a:p>
          <a:p>
            <a:r>
              <a:rPr lang="fi-FI" sz="3400" dirty="0" smtClean="0"/>
              <a:t>Miten Turun Lasten Parlamentin kuhunkin suurkokoukseen koulunne kaksi oppilasedustajaa valittiin? Pääsivätkö eri edustajat eri kokouksiin? </a:t>
            </a:r>
          </a:p>
          <a:p>
            <a:pPr marL="109728" indent="0">
              <a:buNone/>
            </a:pPr>
            <a:r>
              <a:rPr lang="fi-FI" sz="3400" dirty="0" smtClean="0"/>
              <a:t>     Oliko koulustanne oppilasedustus </a:t>
            </a:r>
            <a:r>
              <a:rPr lang="fi-FI" sz="3400" dirty="0" err="1" smtClean="0"/>
              <a:t>TLP:n</a:t>
            </a:r>
            <a:r>
              <a:rPr lang="fi-FI" sz="3400" dirty="0" smtClean="0"/>
              <a:t> hallituksessa? </a:t>
            </a:r>
          </a:p>
          <a:p>
            <a:endParaRPr lang="fi-FI" sz="5100" dirty="0" smtClean="0"/>
          </a:p>
          <a:p>
            <a:pPr>
              <a:buNone/>
            </a:pPr>
            <a:r>
              <a:rPr lang="fi-FI" sz="5100" dirty="0" smtClean="0"/>
              <a:t> Oppilaskuntatoiminnan tavoitteet</a:t>
            </a:r>
            <a:r>
              <a:rPr lang="fi-FI" sz="5100" b="1" dirty="0" smtClean="0"/>
              <a:t> </a:t>
            </a:r>
          </a:p>
          <a:p>
            <a:pPr>
              <a:buNone/>
            </a:pPr>
            <a:endParaRPr lang="fi-FI" sz="5100" dirty="0" smtClean="0"/>
          </a:p>
          <a:p>
            <a:r>
              <a:rPr lang="fi-FI" sz="3200" dirty="0" smtClean="0"/>
              <a:t> </a:t>
            </a:r>
            <a:r>
              <a:rPr lang="fi-FI" sz="3400" dirty="0" smtClean="0"/>
              <a:t>Mitkä olivat oppilaskuntatoimintanne tavoitteet?</a:t>
            </a:r>
          </a:p>
          <a:p>
            <a:r>
              <a:rPr lang="fi-FI" sz="3400" dirty="0" smtClean="0"/>
              <a:t> Mitkä oppilaskuntatoiminnan tavoitteet saavutettiin?</a:t>
            </a:r>
          </a:p>
          <a:p>
            <a:r>
              <a:rPr lang="fi-FI" sz="3400" dirty="0" smtClean="0"/>
              <a:t> Mitkä tavoitteet onnistuivat vain joiltakin osin ja mitkä jäivät saavuttamatta? Miksi?</a:t>
            </a:r>
          </a:p>
          <a:p>
            <a:pPr>
              <a:buNone/>
            </a:pPr>
            <a:endParaRPr lang="fi-FI" sz="2900" dirty="0" smtClean="0"/>
          </a:p>
          <a:p>
            <a:pPr>
              <a:buNone/>
            </a:pPr>
            <a:endParaRPr lang="fi-FI" sz="1600" dirty="0" smtClean="0"/>
          </a:p>
          <a:p>
            <a:endParaRPr lang="fi-FI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ani">
  <a:themeElements>
    <a:clrScheme name="Urbaan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an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an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158</TotalTime>
  <Words>447</Words>
  <Application>Microsoft Office PowerPoint</Application>
  <PresentationFormat>Näytössä katseltava diaesitys (4:3)</PresentationFormat>
  <Paragraphs>130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22" baseType="lpstr">
      <vt:lpstr>Arial</vt:lpstr>
      <vt:lpstr>Calibri</vt:lpstr>
      <vt:lpstr>Corbel</vt:lpstr>
      <vt:lpstr>Georgia</vt:lpstr>
      <vt:lpstr>Times New Roman</vt:lpstr>
      <vt:lpstr>Trebuchet MS</vt:lpstr>
      <vt:lpstr>Wingdings 2</vt:lpstr>
      <vt:lpstr>Urbaani</vt:lpstr>
      <vt:lpstr>Alakoulujen oppilaskuntien ja  Turun Lasten Parlamentin yhteistyö</vt:lpstr>
      <vt:lpstr>Lasten ja nuorten ääni kuuluviin</vt:lpstr>
      <vt:lpstr>Lapset ja nuoret mukana päätöksenteossa</vt:lpstr>
      <vt:lpstr>PowerPoint-esitys</vt:lpstr>
      <vt:lpstr>Oppilaskuntatoiminta</vt:lpstr>
      <vt:lpstr>Toimintaperiaatteet</vt:lpstr>
      <vt:lpstr>Oppilaskunnan toimintasuunnitelma</vt:lpstr>
      <vt:lpstr>- jatkoa   Oppilaskunnan toimintasuunnitelma</vt:lpstr>
      <vt:lpstr>Toimintakertomus</vt:lpstr>
      <vt:lpstr>- jatkoa    Toimintakertomus</vt:lpstr>
      <vt:lpstr>- jatkoa    Toimintakertomus</vt:lpstr>
      <vt:lpstr>Turun Lasten Parlamentti (TLP)</vt:lpstr>
      <vt:lpstr>PowerPoint-esitys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Alakoulujen oppilaskuntatopiminta ja Turun Lasten Parlamentti</dc:title>
  <dc:creator>mika</dc:creator>
  <cp:lastModifiedBy>Merja Tiusanen</cp:lastModifiedBy>
  <cp:revision>45</cp:revision>
  <dcterms:created xsi:type="dcterms:W3CDTF">2016-03-20T18:56:26Z</dcterms:created>
  <dcterms:modified xsi:type="dcterms:W3CDTF">2016-03-21T16:51:34Z</dcterms:modified>
</cp:coreProperties>
</file>