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5" r:id="rId4"/>
  </p:sldMasterIdLst>
  <p:sldIdLst>
    <p:sldId id="256" r:id="rId5"/>
    <p:sldId id="257" r:id="rId6"/>
    <p:sldId id="266" r:id="rId7"/>
    <p:sldId id="262" r:id="rId8"/>
    <p:sldId id="265" r:id="rId9"/>
    <p:sldId id="264" r:id="rId10"/>
    <p:sldId id="261" r:id="rId11"/>
    <p:sldId id="263" r:id="rId12"/>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Normaali tyyli 2 - Korostu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Normaali tyyli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0" d="100"/>
          <a:sy n="120" d="100"/>
        </p:scale>
        <p:origin x="19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8F9458D-3ACA-144D-C78B-66F94A4E058D}"/>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078FEC43-6F7C-6705-2693-7B81B6E79FE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B0399C77-BE9B-9A2F-7043-25D10BCB68A0}"/>
              </a:ext>
            </a:extLst>
          </p:cNvPr>
          <p:cNvSpPr>
            <a:spLocks noGrp="1"/>
          </p:cNvSpPr>
          <p:nvPr>
            <p:ph type="dt" sz="half" idx="10"/>
          </p:nvPr>
        </p:nvSpPr>
        <p:spPr/>
        <p:txBody>
          <a:bodyPr/>
          <a:lstStyle/>
          <a:p>
            <a:fld id="{57E0CF6C-748E-4B7A-BC8B-3011EF78ED13}" type="datetime1">
              <a:rPr lang="en-US" smtClean="0"/>
              <a:pPr/>
              <a:t>4/23/2026</a:t>
            </a:fld>
            <a:endParaRPr lang="en-US"/>
          </a:p>
        </p:txBody>
      </p:sp>
      <p:sp>
        <p:nvSpPr>
          <p:cNvPr id="5" name="Alatunnisteen paikkamerkki 4">
            <a:extLst>
              <a:ext uri="{FF2B5EF4-FFF2-40B4-BE49-F238E27FC236}">
                <a16:creationId xmlns:a16="http://schemas.microsoft.com/office/drawing/2014/main" id="{FDBA496A-2616-DDA3-E2E5-EB693A9F4A68}"/>
              </a:ext>
            </a:extLst>
          </p:cNvPr>
          <p:cNvSpPr>
            <a:spLocks noGrp="1"/>
          </p:cNvSpPr>
          <p:nvPr>
            <p:ph type="ftr" sz="quarter" idx="11"/>
          </p:nvPr>
        </p:nvSpPr>
        <p:spPr/>
        <p:txBody>
          <a:bodyPr/>
          <a:lstStyle/>
          <a:p>
            <a:endParaRPr lang="en-US">
              <a:solidFill>
                <a:schemeClr val="tx1">
                  <a:alpha val="60000"/>
                </a:schemeClr>
              </a:solidFill>
            </a:endParaRPr>
          </a:p>
        </p:txBody>
      </p:sp>
      <p:sp>
        <p:nvSpPr>
          <p:cNvPr id="6" name="Dian numeron paikkamerkki 5">
            <a:extLst>
              <a:ext uri="{FF2B5EF4-FFF2-40B4-BE49-F238E27FC236}">
                <a16:creationId xmlns:a16="http://schemas.microsoft.com/office/drawing/2014/main" id="{9548A882-011B-773D-205C-D85383A2A214}"/>
              </a:ext>
            </a:extLst>
          </p:cNvPr>
          <p:cNvSpPr>
            <a:spLocks noGrp="1"/>
          </p:cNvSpPr>
          <p:nvPr>
            <p:ph type="sldNum" sz="quarter" idx="12"/>
          </p:nvPr>
        </p:nvSpPr>
        <p:spPr/>
        <p:txBody>
          <a:bodyPr/>
          <a:lstStyle/>
          <a:p>
            <a:fld id="{73B850FF-6169-4056-8077-06FFA93A5366}" type="slidenum">
              <a:rPr lang="en-US" smtClean="0"/>
              <a:pPr/>
              <a:t>‹#›</a:t>
            </a:fld>
            <a:endParaRPr lang="en-US"/>
          </a:p>
        </p:txBody>
      </p:sp>
    </p:spTree>
    <p:extLst>
      <p:ext uri="{BB962C8B-B14F-4D97-AF65-F5344CB8AC3E}">
        <p14:creationId xmlns:p14="http://schemas.microsoft.com/office/powerpoint/2010/main" val="1177277658"/>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BD52780-6F2C-7F13-AADF-638CB6C58AF0}"/>
              </a:ext>
            </a:extLst>
          </p:cNvPr>
          <p:cNvSpPr>
            <a:spLocks noGrp="1"/>
          </p:cNvSpPr>
          <p:nvPr>
            <p:ph type="title"/>
          </p:nvPr>
        </p:nvSpPr>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D096EB89-7F12-963F-C238-2060725C543A}"/>
              </a:ext>
            </a:extLst>
          </p:cNvPr>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C5229C04-82A0-3EEF-30AA-E5A557E8D2FB}"/>
              </a:ext>
            </a:extLst>
          </p:cNvPr>
          <p:cNvSpPr>
            <a:spLocks noGrp="1"/>
          </p:cNvSpPr>
          <p:nvPr>
            <p:ph type="dt" sz="half" idx="10"/>
          </p:nvPr>
        </p:nvSpPr>
        <p:spPr/>
        <p:txBody>
          <a:bodyPr/>
          <a:lstStyle/>
          <a:p>
            <a:fld id="{57E0CF6C-748E-4B7A-BC8B-3011EF78ED13}" type="datetime1">
              <a:rPr lang="en-US" smtClean="0"/>
              <a:pPr/>
              <a:t>4/23/2026</a:t>
            </a:fld>
            <a:endParaRPr lang="en-US"/>
          </a:p>
        </p:txBody>
      </p:sp>
      <p:sp>
        <p:nvSpPr>
          <p:cNvPr id="5" name="Alatunnisteen paikkamerkki 4">
            <a:extLst>
              <a:ext uri="{FF2B5EF4-FFF2-40B4-BE49-F238E27FC236}">
                <a16:creationId xmlns:a16="http://schemas.microsoft.com/office/drawing/2014/main" id="{69B99FFA-CFF1-93FA-BC51-7FA815688860}"/>
              </a:ext>
            </a:extLst>
          </p:cNvPr>
          <p:cNvSpPr>
            <a:spLocks noGrp="1"/>
          </p:cNvSpPr>
          <p:nvPr>
            <p:ph type="ftr" sz="quarter" idx="11"/>
          </p:nvPr>
        </p:nvSpPr>
        <p:spPr/>
        <p:txBody>
          <a:bodyPr/>
          <a:lstStyle/>
          <a:p>
            <a:endParaRPr lang="en-US">
              <a:solidFill>
                <a:schemeClr val="tx1">
                  <a:alpha val="60000"/>
                </a:schemeClr>
              </a:solidFill>
            </a:endParaRPr>
          </a:p>
        </p:txBody>
      </p:sp>
      <p:sp>
        <p:nvSpPr>
          <p:cNvPr id="6" name="Dian numeron paikkamerkki 5">
            <a:extLst>
              <a:ext uri="{FF2B5EF4-FFF2-40B4-BE49-F238E27FC236}">
                <a16:creationId xmlns:a16="http://schemas.microsoft.com/office/drawing/2014/main" id="{B376FD90-AE4E-F857-BA95-4951A68E6F06}"/>
              </a:ext>
            </a:extLst>
          </p:cNvPr>
          <p:cNvSpPr>
            <a:spLocks noGrp="1"/>
          </p:cNvSpPr>
          <p:nvPr>
            <p:ph type="sldNum" sz="quarter" idx="12"/>
          </p:nvPr>
        </p:nvSpPr>
        <p:spPr/>
        <p:txBody>
          <a:bodyPr/>
          <a:lstStyle/>
          <a:p>
            <a:fld id="{73B850FF-6169-4056-8077-06FFA93A5366}" type="slidenum">
              <a:rPr lang="en-US" smtClean="0"/>
              <a:pPr/>
              <a:t>‹#›</a:t>
            </a:fld>
            <a:endParaRPr lang="en-US"/>
          </a:p>
        </p:txBody>
      </p:sp>
    </p:spTree>
    <p:extLst>
      <p:ext uri="{BB962C8B-B14F-4D97-AF65-F5344CB8AC3E}">
        <p14:creationId xmlns:p14="http://schemas.microsoft.com/office/powerpoint/2010/main" val="1238217806"/>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1DBFBE79-AA57-639A-2F8D-083F802023F8}"/>
              </a:ext>
            </a:extLst>
          </p:cNvPr>
          <p:cNvSpPr>
            <a:spLocks noGrp="1"/>
          </p:cNvSpPr>
          <p:nvPr>
            <p:ph type="title" orient="vert"/>
          </p:nvPr>
        </p:nvSpPr>
        <p:spPr>
          <a:xfrm>
            <a:off x="8724900" y="365125"/>
            <a:ext cx="2628900" cy="5811838"/>
          </a:xfr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7EFD8BF6-696B-1892-E8EB-EF16C67EA0B4}"/>
              </a:ext>
            </a:extLst>
          </p:cNvPr>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9AED5960-FFFE-4C7F-DE4B-EA747E858DC3}"/>
              </a:ext>
            </a:extLst>
          </p:cNvPr>
          <p:cNvSpPr>
            <a:spLocks noGrp="1"/>
          </p:cNvSpPr>
          <p:nvPr>
            <p:ph type="dt" sz="half" idx="10"/>
          </p:nvPr>
        </p:nvSpPr>
        <p:spPr/>
        <p:txBody>
          <a:bodyPr/>
          <a:lstStyle/>
          <a:p>
            <a:fld id="{57E0CF6C-748E-4B7A-BC8B-3011EF78ED13}" type="datetime1">
              <a:rPr lang="en-US" smtClean="0"/>
              <a:pPr/>
              <a:t>4/23/2026</a:t>
            </a:fld>
            <a:endParaRPr lang="en-US"/>
          </a:p>
        </p:txBody>
      </p:sp>
      <p:sp>
        <p:nvSpPr>
          <p:cNvPr id="5" name="Alatunnisteen paikkamerkki 4">
            <a:extLst>
              <a:ext uri="{FF2B5EF4-FFF2-40B4-BE49-F238E27FC236}">
                <a16:creationId xmlns:a16="http://schemas.microsoft.com/office/drawing/2014/main" id="{40B96A5B-E891-7FC3-BE08-69BD7CA77F4D}"/>
              </a:ext>
            </a:extLst>
          </p:cNvPr>
          <p:cNvSpPr>
            <a:spLocks noGrp="1"/>
          </p:cNvSpPr>
          <p:nvPr>
            <p:ph type="ftr" sz="quarter" idx="11"/>
          </p:nvPr>
        </p:nvSpPr>
        <p:spPr/>
        <p:txBody>
          <a:bodyPr/>
          <a:lstStyle/>
          <a:p>
            <a:endParaRPr lang="en-US">
              <a:solidFill>
                <a:schemeClr val="tx1">
                  <a:alpha val="60000"/>
                </a:schemeClr>
              </a:solidFill>
            </a:endParaRPr>
          </a:p>
        </p:txBody>
      </p:sp>
      <p:sp>
        <p:nvSpPr>
          <p:cNvPr id="6" name="Dian numeron paikkamerkki 5">
            <a:extLst>
              <a:ext uri="{FF2B5EF4-FFF2-40B4-BE49-F238E27FC236}">
                <a16:creationId xmlns:a16="http://schemas.microsoft.com/office/drawing/2014/main" id="{D0BC9468-E391-F0E1-4CAC-E48531F35E4D}"/>
              </a:ext>
            </a:extLst>
          </p:cNvPr>
          <p:cNvSpPr>
            <a:spLocks noGrp="1"/>
          </p:cNvSpPr>
          <p:nvPr>
            <p:ph type="sldNum" sz="quarter" idx="12"/>
          </p:nvPr>
        </p:nvSpPr>
        <p:spPr/>
        <p:txBody>
          <a:bodyPr/>
          <a:lstStyle/>
          <a:p>
            <a:fld id="{73B850FF-6169-4056-8077-06FFA93A5366}" type="slidenum">
              <a:rPr lang="en-US" smtClean="0"/>
              <a:pPr/>
              <a:t>‹#›</a:t>
            </a:fld>
            <a:endParaRPr lang="en-US"/>
          </a:p>
        </p:txBody>
      </p:sp>
    </p:spTree>
    <p:extLst>
      <p:ext uri="{BB962C8B-B14F-4D97-AF65-F5344CB8AC3E}">
        <p14:creationId xmlns:p14="http://schemas.microsoft.com/office/powerpoint/2010/main" val="8472959"/>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7491A1E-95B4-3A6D-519B-97706AAF38FB}"/>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12B18A63-A865-F28F-E62A-F4AD7AF5D45A}"/>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3F962485-B5D6-DA25-2B11-735F8F882DA0}"/>
              </a:ext>
            </a:extLst>
          </p:cNvPr>
          <p:cNvSpPr>
            <a:spLocks noGrp="1"/>
          </p:cNvSpPr>
          <p:nvPr>
            <p:ph type="dt" sz="half" idx="10"/>
          </p:nvPr>
        </p:nvSpPr>
        <p:spPr/>
        <p:txBody>
          <a:bodyPr/>
          <a:lstStyle/>
          <a:p>
            <a:fld id="{57E0CF6C-748E-4B7A-BC8B-3011EF78ED13}" type="datetime1">
              <a:rPr lang="en-US" smtClean="0"/>
              <a:pPr/>
              <a:t>4/23/2026</a:t>
            </a:fld>
            <a:endParaRPr lang="en-US"/>
          </a:p>
        </p:txBody>
      </p:sp>
      <p:sp>
        <p:nvSpPr>
          <p:cNvPr id="5" name="Alatunnisteen paikkamerkki 4">
            <a:extLst>
              <a:ext uri="{FF2B5EF4-FFF2-40B4-BE49-F238E27FC236}">
                <a16:creationId xmlns:a16="http://schemas.microsoft.com/office/drawing/2014/main" id="{616D0B49-A1DE-1D98-6B46-A39C852BA46C}"/>
              </a:ext>
            </a:extLst>
          </p:cNvPr>
          <p:cNvSpPr>
            <a:spLocks noGrp="1"/>
          </p:cNvSpPr>
          <p:nvPr>
            <p:ph type="ftr" sz="quarter" idx="11"/>
          </p:nvPr>
        </p:nvSpPr>
        <p:spPr/>
        <p:txBody>
          <a:bodyPr/>
          <a:lstStyle/>
          <a:p>
            <a:endParaRPr lang="en-US">
              <a:solidFill>
                <a:schemeClr val="tx1">
                  <a:alpha val="60000"/>
                </a:schemeClr>
              </a:solidFill>
            </a:endParaRPr>
          </a:p>
        </p:txBody>
      </p:sp>
      <p:sp>
        <p:nvSpPr>
          <p:cNvPr id="6" name="Dian numeron paikkamerkki 5">
            <a:extLst>
              <a:ext uri="{FF2B5EF4-FFF2-40B4-BE49-F238E27FC236}">
                <a16:creationId xmlns:a16="http://schemas.microsoft.com/office/drawing/2014/main" id="{640840A8-AA13-5000-FCE6-05E63C74F82B}"/>
              </a:ext>
            </a:extLst>
          </p:cNvPr>
          <p:cNvSpPr>
            <a:spLocks noGrp="1"/>
          </p:cNvSpPr>
          <p:nvPr>
            <p:ph type="sldNum" sz="quarter" idx="12"/>
          </p:nvPr>
        </p:nvSpPr>
        <p:spPr/>
        <p:txBody>
          <a:bodyPr/>
          <a:lstStyle/>
          <a:p>
            <a:fld id="{73B850FF-6169-4056-8077-06FFA93A5366}" type="slidenum">
              <a:rPr lang="en-US" smtClean="0"/>
              <a:pPr/>
              <a:t>‹#›</a:t>
            </a:fld>
            <a:endParaRPr lang="en-US"/>
          </a:p>
        </p:txBody>
      </p:sp>
    </p:spTree>
    <p:extLst>
      <p:ext uri="{BB962C8B-B14F-4D97-AF65-F5344CB8AC3E}">
        <p14:creationId xmlns:p14="http://schemas.microsoft.com/office/powerpoint/2010/main" val="681415830"/>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EEA5B5F-7F77-09E9-D3BB-AE9936FB22CC}"/>
              </a:ext>
            </a:extLst>
          </p:cNvPr>
          <p:cNvSpPr>
            <a:spLocks noGrp="1"/>
          </p:cNvSpPr>
          <p:nvPr>
            <p:ph type="title"/>
          </p:nvPr>
        </p:nvSpPr>
        <p:spPr>
          <a:xfrm>
            <a:off x="831850" y="1709738"/>
            <a:ext cx="10515600" cy="2852737"/>
          </a:xfrm>
        </p:spPr>
        <p:txBody>
          <a:bodyPr anchor="b"/>
          <a:lstStyle>
            <a:lvl1pPr>
              <a:defRPr sz="6000"/>
            </a:lvl1pPr>
          </a:lstStyle>
          <a:p>
            <a:r>
              <a:rPr lang="fi-FI"/>
              <a:t>Muokkaa ots. perustyyl. napsautt.</a:t>
            </a:r>
          </a:p>
        </p:txBody>
      </p:sp>
      <p:sp>
        <p:nvSpPr>
          <p:cNvPr id="3" name="Tekstin paikkamerkki 2">
            <a:extLst>
              <a:ext uri="{FF2B5EF4-FFF2-40B4-BE49-F238E27FC236}">
                <a16:creationId xmlns:a16="http://schemas.microsoft.com/office/drawing/2014/main" id="{64CE522B-1D24-7913-A390-F4C989210BC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D1DBCB3F-14BE-6BB0-1B54-95A6F9FEE5DF}"/>
              </a:ext>
            </a:extLst>
          </p:cNvPr>
          <p:cNvSpPr>
            <a:spLocks noGrp="1"/>
          </p:cNvSpPr>
          <p:nvPr>
            <p:ph type="dt" sz="half" idx="10"/>
          </p:nvPr>
        </p:nvSpPr>
        <p:spPr/>
        <p:txBody>
          <a:bodyPr/>
          <a:lstStyle/>
          <a:p>
            <a:fld id="{57E0CF6C-748E-4B7A-BC8B-3011EF78ED13}" type="datetime1">
              <a:rPr lang="en-US" smtClean="0"/>
              <a:pPr/>
              <a:t>4/23/2026</a:t>
            </a:fld>
            <a:endParaRPr lang="en-US"/>
          </a:p>
        </p:txBody>
      </p:sp>
      <p:sp>
        <p:nvSpPr>
          <p:cNvPr id="5" name="Alatunnisteen paikkamerkki 4">
            <a:extLst>
              <a:ext uri="{FF2B5EF4-FFF2-40B4-BE49-F238E27FC236}">
                <a16:creationId xmlns:a16="http://schemas.microsoft.com/office/drawing/2014/main" id="{CCB2F57B-AD1E-252D-DC91-2630A1014A27}"/>
              </a:ext>
            </a:extLst>
          </p:cNvPr>
          <p:cNvSpPr>
            <a:spLocks noGrp="1"/>
          </p:cNvSpPr>
          <p:nvPr>
            <p:ph type="ftr" sz="quarter" idx="11"/>
          </p:nvPr>
        </p:nvSpPr>
        <p:spPr/>
        <p:txBody>
          <a:bodyPr/>
          <a:lstStyle/>
          <a:p>
            <a:endParaRPr lang="en-US">
              <a:solidFill>
                <a:schemeClr val="tx1">
                  <a:alpha val="60000"/>
                </a:schemeClr>
              </a:solidFill>
            </a:endParaRPr>
          </a:p>
        </p:txBody>
      </p:sp>
      <p:sp>
        <p:nvSpPr>
          <p:cNvPr id="6" name="Dian numeron paikkamerkki 5">
            <a:extLst>
              <a:ext uri="{FF2B5EF4-FFF2-40B4-BE49-F238E27FC236}">
                <a16:creationId xmlns:a16="http://schemas.microsoft.com/office/drawing/2014/main" id="{4B89B409-7649-D767-F2D6-A1F44FE88975}"/>
              </a:ext>
            </a:extLst>
          </p:cNvPr>
          <p:cNvSpPr>
            <a:spLocks noGrp="1"/>
          </p:cNvSpPr>
          <p:nvPr>
            <p:ph type="sldNum" sz="quarter" idx="12"/>
          </p:nvPr>
        </p:nvSpPr>
        <p:spPr/>
        <p:txBody>
          <a:bodyPr/>
          <a:lstStyle/>
          <a:p>
            <a:fld id="{73B850FF-6169-4056-8077-06FFA93A5366}" type="slidenum">
              <a:rPr lang="en-US" smtClean="0"/>
              <a:pPr/>
              <a:t>‹#›</a:t>
            </a:fld>
            <a:endParaRPr lang="en-US"/>
          </a:p>
        </p:txBody>
      </p:sp>
    </p:spTree>
    <p:extLst>
      <p:ext uri="{BB962C8B-B14F-4D97-AF65-F5344CB8AC3E}">
        <p14:creationId xmlns:p14="http://schemas.microsoft.com/office/powerpoint/2010/main" val="3512337679"/>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CCD334F-32B5-F137-A9DF-EAE3781BE0F2}"/>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F595C05F-8293-33A2-C8BF-D8E438B6F0F3}"/>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04B49238-95FE-B7C8-8AF6-563899B53E0B}"/>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33EA177E-EBAA-1275-824C-44B1D5189BAE}"/>
              </a:ext>
            </a:extLst>
          </p:cNvPr>
          <p:cNvSpPr>
            <a:spLocks noGrp="1"/>
          </p:cNvSpPr>
          <p:nvPr>
            <p:ph type="dt" sz="half" idx="10"/>
          </p:nvPr>
        </p:nvSpPr>
        <p:spPr/>
        <p:txBody>
          <a:bodyPr/>
          <a:lstStyle/>
          <a:p>
            <a:fld id="{57E0CF6C-748E-4B7A-BC8B-3011EF78ED13}" type="datetime1">
              <a:rPr lang="en-US" smtClean="0"/>
              <a:pPr/>
              <a:t>4/23/2026</a:t>
            </a:fld>
            <a:endParaRPr lang="en-US"/>
          </a:p>
        </p:txBody>
      </p:sp>
      <p:sp>
        <p:nvSpPr>
          <p:cNvPr id="6" name="Alatunnisteen paikkamerkki 5">
            <a:extLst>
              <a:ext uri="{FF2B5EF4-FFF2-40B4-BE49-F238E27FC236}">
                <a16:creationId xmlns:a16="http://schemas.microsoft.com/office/drawing/2014/main" id="{0B4392FB-5C05-46AF-1B70-74D6E9EA29EF}"/>
              </a:ext>
            </a:extLst>
          </p:cNvPr>
          <p:cNvSpPr>
            <a:spLocks noGrp="1"/>
          </p:cNvSpPr>
          <p:nvPr>
            <p:ph type="ftr" sz="quarter" idx="11"/>
          </p:nvPr>
        </p:nvSpPr>
        <p:spPr/>
        <p:txBody>
          <a:bodyPr/>
          <a:lstStyle/>
          <a:p>
            <a:endParaRPr lang="en-US">
              <a:solidFill>
                <a:schemeClr val="tx1">
                  <a:alpha val="60000"/>
                </a:schemeClr>
              </a:solidFill>
            </a:endParaRPr>
          </a:p>
        </p:txBody>
      </p:sp>
      <p:sp>
        <p:nvSpPr>
          <p:cNvPr id="7" name="Dian numeron paikkamerkki 6">
            <a:extLst>
              <a:ext uri="{FF2B5EF4-FFF2-40B4-BE49-F238E27FC236}">
                <a16:creationId xmlns:a16="http://schemas.microsoft.com/office/drawing/2014/main" id="{80005020-377D-4EF5-CFB3-D0DD82F2BEB2}"/>
              </a:ext>
            </a:extLst>
          </p:cNvPr>
          <p:cNvSpPr>
            <a:spLocks noGrp="1"/>
          </p:cNvSpPr>
          <p:nvPr>
            <p:ph type="sldNum" sz="quarter" idx="12"/>
          </p:nvPr>
        </p:nvSpPr>
        <p:spPr/>
        <p:txBody>
          <a:bodyPr/>
          <a:lstStyle/>
          <a:p>
            <a:fld id="{73B850FF-6169-4056-8077-06FFA93A5366}" type="slidenum">
              <a:rPr lang="en-US" smtClean="0"/>
              <a:pPr/>
              <a:t>‹#›</a:t>
            </a:fld>
            <a:endParaRPr lang="en-US"/>
          </a:p>
        </p:txBody>
      </p:sp>
    </p:spTree>
    <p:extLst>
      <p:ext uri="{BB962C8B-B14F-4D97-AF65-F5344CB8AC3E}">
        <p14:creationId xmlns:p14="http://schemas.microsoft.com/office/powerpoint/2010/main" val="2752397815"/>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F415804-E29B-0F1D-C0B7-8F59125D58EB}"/>
              </a:ext>
            </a:extLst>
          </p:cNvPr>
          <p:cNvSpPr>
            <a:spLocks noGrp="1"/>
          </p:cNvSpPr>
          <p:nvPr>
            <p:ph type="title"/>
          </p:nvPr>
        </p:nvSpPr>
        <p:spPr>
          <a:xfrm>
            <a:off x="839788" y="365125"/>
            <a:ext cx="10515600" cy="1325563"/>
          </a:xfrm>
        </p:spPr>
        <p:txBody>
          <a:bodyPr/>
          <a:lstStyle/>
          <a:p>
            <a:r>
              <a:rPr lang="fi-FI"/>
              <a:t>Muokkaa ots. perustyyl. napsautt.</a:t>
            </a:r>
          </a:p>
        </p:txBody>
      </p:sp>
      <p:sp>
        <p:nvSpPr>
          <p:cNvPr id="3" name="Tekstin paikkamerkki 2">
            <a:extLst>
              <a:ext uri="{FF2B5EF4-FFF2-40B4-BE49-F238E27FC236}">
                <a16:creationId xmlns:a16="http://schemas.microsoft.com/office/drawing/2014/main" id="{EE7FD724-9F4A-E349-0726-8D1EF99650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EBCE4A34-8F81-91B6-1D5F-3EA0DB2D0086}"/>
              </a:ext>
            </a:extLst>
          </p:cNvPr>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90C48F43-A527-9057-A057-5335207C943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42CF6C57-3BCF-558C-BEE2-8A6896F8F01F}"/>
              </a:ext>
            </a:extLst>
          </p:cNvPr>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CB4C04AA-5E3F-266E-155D-E5BA1784D8A3}"/>
              </a:ext>
            </a:extLst>
          </p:cNvPr>
          <p:cNvSpPr>
            <a:spLocks noGrp="1"/>
          </p:cNvSpPr>
          <p:nvPr>
            <p:ph type="dt" sz="half" idx="10"/>
          </p:nvPr>
        </p:nvSpPr>
        <p:spPr/>
        <p:txBody>
          <a:bodyPr/>
          <a:lstStyle/>
          <a:p>
            <a:fld id="{57E0CF6C-748E-4B7A-BC8B-3011EF78ED13}" type="datetime1">
              <a:rPr lang="en-US" smtClean="0"/>
              <a:pPr/>
              <a:t>4/23/2026</a:t>
            </a:fld>
            <a:endParaRPr lang="en-US"/>
          </a:p>
        </p:txBody>
      </p:sp>
      <p:sp>
        <p:nvSpPr>
          <p:cNvPr id="8" name="Alatunnisteen paikkamerkki 7">
            <a:extLst>
              <a:ext uri="{FF2B5EF4-FFF2-40B4-BE49-F238E27FC236}">
                <a16:creationId xmlns:a16="http://schemas.microsoft.com/office/drawing/2014/main" id="{83F4982A-8846-6CC0-F18F-9041DFDD2969}"/>
              </a:ext>
            </a:extLst>
          </p:cNvPr>
          <p:cNvSpPr>
            <a:spLocks noGrp="1"/>
          </p:cNvSpPr>
          <p:nvPr>
            <p:ph type="ftr" sz="quarter" idx="11"/>
          </p:nvPr>
        </p:nvSpPr>
        <p:spPr/>
        <p:txBody>
          <a:bodyPr/>
          <a:lstStyle/>
          <a:p>
            <a:endParaRPr lang="en-US">
              <a:solidFill>
                <a:schemeClr val="tx1">
                  <a:alpha val="60000"/>
                </a:schemeClr>
              </a:solidFill>
            </a:endParaRPr>
          </a:p>
        </p:txBody>
      </p:sp>
      <p:sp>
        <p:nvSpPr>
          <p:cNvPr id="9" name="Dian numeron paikkamerkki 8">
            <a:extLst>
              <a:ext uri="{FF2B5EF4-FFF2-40B4-BE49-F238E27FC236}">
                <a16:creationId xmlns:a16="http://schemas.microsoft.com/office/drawing/2014/main" id="{5E2CB5C3-3228-1A44-17B9-FE4D50D0ADE2}"/>
              </a:ext>
            </a:extLst>
          </p:cNvPr>
          <p:cNvSpPr>
            <a:spLocks noGrp="1"/>
          </p:cNvSpPr>
          <p:nvPr>
            <p:ph type="sldNum" sz="quarter" idx="12"/>
          </p:nvPr>
        </p:nvSpPr>
        <p:spPr/>
        <p:txBody>
          <a:bodyPr/>
          <a:lstStyle/>
          <a:p>
            <a:fld id="{73B850FF-6169-4056-8077-06FFA93A5366}" type="slidenum">
              <a:rPr lang="en-US" smtClean="0"/>
              <a:pPr/>
              <a:t>‹#›</a:t>
            </a:fld>
            <a:endParaRPr lang="en-US"/>
          </a:p>
        </p:txBody>
      </p:sp>
    </p:spTree>
    <p:extLst>
      <p:ext uri="{BB962C8B-B14F-4D97-AF65-F5344CB8AC3E}">
        <p14:creationId xmlns:p14="http://schemas.microsoft.com/office/powerpoint/2010/main" val="549300912"/>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277C2D8-E8F6-BFC7-B938-03BA18607E2D}"/>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72174DC0-4EBC-3F4C-561E-748009388980}"/>
              </a:ext>
            </a:extLst>
          </p:cNvPr>
          <p:cNvSpPr>
            <a:spLocks noGrp="1"/>
          </p:cNvSpPr>
          <p:nvPr>
            <p:ph type="dt" sz="half" idx="10"/>
          </p:nvPr>
        </p:nvSpPr>
        <p:spPr/>
        <p:txBody>
          <a:bodyPr/>
          <a:lstStyle/>
          <a:p>
            <a:fld id="{57E0CF6C-748E-4B7A-BC8B-3011EF78ED13}" type="datetime1">
              <a:rPr lang="en-US" smtClean="0"/>
              <a:pPr/>
              <a:t>4/23/2026</a:t>
            </a:fld>
            <a:endParaRPr lang="en-US"/>
          </a:p>
        </p:txBody>
      </p:sp>
      <p:sp>
        <p:nvSpPr>
          <p:cNvPr id="4" name="Alatunnisteen paikkamerkki 3">
            <a:extLst>
              <a:ext uri="{FF2B5EF4-FFF2-40B4-BE49-F238E27FC236}">
                <a16:creationId xmlns:a16="http://schemas.microsoft.com/office/drawing/2014/main" id="{17102DE1-31C8-3DE0-08EE-94200C170635}"/>
              </a:ext>
            </a:extLst>
          </p:cNvPr>
          <p:cNvSpPr>
            <a:spLocks noGrp="1"/>
          </p:cNvSpPr>
          <p:nvPr>
            <p:ph type="ftr" sz="quarter" idx="11"/>
          </p:nvPr>
        </p:nvSpPr>
        <p:spPr/>
        <p:txBody>
          <a:bodyPr/>
          <a:lstStyle/>
          <a:p>
            <a:endParaRPr lang="en-US">
              <a:solidFill>
                <a:schemeClr val="tx1">
                  <a:alpha val="60000"/>
                </a:schemeClr>
              </a:solidFill>
            </a:endParaRPr>
          </a:p>
        </p:txBody>
      </p:sp>
      <p:sp>
        <p:nvSpPr>
          <p:cNvPr id="5" name="Dian numeron paikkamerkki 4">
            <a:extLst>
              <a:ext uri="{FF2B5EF4-FFF2-40B4-BE49-F238E27FC236}">
                <a16:creationId xmlns:a16="http://schemas.microsoft.com/office/drawing/2014/main" id="{97554D27-77F8-406D-3B30-C3CED1142515}"/>
              </a:ext>
            </a:extLst>
          </p:cNvPr>
          <p:cNvSpPr>
            <a:spLocks noGrp="1"/>
          </p:cNvSpPr>
          <p:nvPr>
            <p:ph type="sldNum" sz="quarter" idx="12"/>
          </p:nvPr>
        </p:nvSpPr>
        <p:spPr/>
        <p:txBody>
          <a:bodyPr/>
          <a:lstStyle/>
          <a:p>
            <a:fld id="{73B850FF-6169-4056-8077-06FFA93A5366}" type="slidenum">
              <a:rPr lang="en-US" smtClean="0"/>
              <a:pPr/>
              <a:t>‹#›</a:t>
            </a:fld>
            <a:endParaRPr lang="en-US"/>
          </a:p>
        </p:txBody>
      </p:sp>
    </p:spTree>
    <p:extLst>
      <p:ext uri="{BB962C8B-B14F-4D97-AF65-F5344CB8AC3E}">
        <p14:creationId xmlns:p14="http://schemas.microsoft.com/office/powerpoint/2010/main" val="3997963145"/>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A96429FA-A35A-24D5-7A84-8C01D220EEDD}"/>
              </a:ext>
            </a:extLst>
          </p:cNvPr>
          <p:cNvSpPr>
            <a:spLocks noGrp="1"/>
          </p:cNvSpPr>
          <p:nvPr>
            <p:ph type="dt" sz="half" idx="10"/>
          </p:nvPr>
        </p:nvSpPr>
        <p:spPr/>
        <p:txBody>
          <a:bodyPr/>
          <a:lstStyle/>
          <a:p>
            <a:fld id="{57E0CF6C-748E-4B7A-BC8B-3011EF78ED13}" type="datetime1">
              <a:rPr lang="en-US" smtClean="0"/>
              <a:pPr/>
              <a:t>4/23/2026</a:t>
            </a:fld>
            <a:endParaRPr lang="en-US"/>
          </a:p>
        </p:txBody>
      </p:sp>
      <p:sp>
        <p:nvSpPr>
          <p:cNvPr id="3" name="Alatunnisteen paikkamerkki 2">
            <a:extLst>
              <a:ext uri="{FF2B5EF4-FFF2-40B4-BE49-F238E27FC236}">
                <a16:creationId xmlns:a16="http://schemas.microsoft.com/office/drawing/2014/main" id="{079BBC46-CF61-CC4C-E9AE-D24DA203AE82}"/>
              </a:ext>
            </a:extLst>
          </p:cNvPr>
          <p:cNvSpPr>
            <a:spLocks noGrp="1"/>
          </p:cNvSpPr>
          <p:nvPr>
            <p:ph type="ftr" sz="quarter" idx="11"/>
          </p:nvPr>
        </p:nvSpPr>
        <p:spPr/>
        <p:txBody>
          <a:bodyPr/>
          <a:lstStyle/>
          <a:p>
            <a:endParaRPr lang="en-US">
              <a:solidFill>
                <a:schemeClr val="tx1">
                  <a:alpha val="60000"/>
                </a:schemeClr>
              </a:solidFill>
            </a:endParaRPr>
          </a:p>
        </p:txBody>
      </p:sp>
      <p:sp>
        <p:nvSpPr>
          <p:cNvPr id="4" name="Dian numeron paikkamerkki 3">
            <a:extLst>
              <a:ext uri="{FF2B5EF4-FFF2-40B4-BE49-F238E27FC236}">
                <a16:creationId xmlns:a16="http://schemas.microsoft.com/office/drawing/2014/main" id="{6F2FB158-4BDA-770A-8F7C-E0759DEFF5D4}"/>
              </a:ext>
            </a:extLst>
          </p:cNvPr>
          <p:cNvSpPr>
            <a:spLocks noGrp="1"/>
          </p:cNvSpPr>
          <p:nvPr>
            <p:ph type="sldNum" sz="quarter" idx="12"/>
          </p:nvPr>
        </p:nvSpPr>
        <p:spPr/>
        <p:txBody>
          <a:bodyPr/>
          <a:lstStyle/>
          <a:p>
            <a:fld id="{73B850FF-6169-4056-8077-06FFA93A5366}" type="slidenum">
              <a:rPr lang="en-US" smtClean="0"/>
              <a:pPr/>
              <a:t>‹#›</a:t>
            </a:fld>
            <a:endParaRPr lang="en-US"/>
          </a:p>
        </p:txBody>
      </p:sp>
    </p:spTree>
    <p:extLst>
      <p:ext uri="{BB962C8B-B14F-4D97-AF65-F5344CB8AC3E}">
        <p14:creationId xmlns:p14="http://schemas.microsoft.com/office/powerpoint/2010/main" val="3700490731"/>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403A99E-6DAE-CD0E-ECE5-9312B108F490}"/>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DA6B370D-F18F-562D-FFB6-7A1C44D0DB0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CB932D6A-4073-9233-58D6-EF2E117C45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3A102FA7-818F-DF2A-27E5-8E692C4FEF2D}"/>
              </a:ext>
            </a:extLst>
          </p:cNvPr>
          <p:cNvSpPr>
            <a:spLocks noGrp="1"/>
          </p:cNvSpPr>
          <p:nvPr>
            <p:ph type="dt" sz="half" idx="10"/>
          </p:nvPr>
        </p:nvSpPr>
        <p:spPr/>
        <p:txBody>
          <a:bodyPr/>
          <a:lstStyle/>
          <a:p>
            <a:fld id="{57E0CF6C-748E-4B7A-BC8B-3011EF78ED13}" type="datetime1">
              <a:rPr lang="en-US" smtClean="0"/>
              <a:pPr/>
              <a:t>4/23/2026</a:t>
            </a:fld>
            <a:endParaRPr lang="en-US"/>
          </a:p>
        </p:txBody>
      </p:sp>
      <p:sp>
        <p:nvSpPr>
          <p:cNvPr id="6" name="Alatunnisteen paikkamerkki 5">
            <a:extLst>
              <a:ext uri="{FF2B5EF4-FFF2-40B4-BE49-F238E27FC236}">
                <a16:creationId xmlns:a16="http://schemas.microsoft.com/office/drawing/2014/main" id="{1E7C111F-CCB9-B708-9166-9D5AC79306D5}"/>
              </a:ext>
            </a:extLst>
          </p:cNvPr>
          <p:cNvSpPr>
            <a:spLocks noGrp="1"/>
          </p:cNvSpPr>
          <p:nvPr>
            <p:ph type="ftr" sz="quarter" idx="11"/>
          </p:nvPr>
        </p:nvSpPr>
        <p:spPr/>
        <p:txBody>
          <a:bodyPr/>
          <a:lstStyle/>
          <a:p>
            <a:endParaRPr lang="en-US">
              <a:solidFill>
                <a:schemeClr val="tx1">
                  <a:alpha val="60000"/>
                </a:schemeClr>
              </a:solidFill>
            </a:endParaRPr>
          </a:p>
        </p:txBody>
      </p:sp>
      <p:sp>
        <p:nvSpPr>
          <p:cNvPr id="7" name="Dian numeron paikkamerkki 6">
            <a:extLst>
              <a:ext uri="{FF2B5EF4-FFF2-40B4-BE49-F238E27FC236}">
                <a16:creationId xmlns:a16="http://schemas.microsoft.com/office/drawing/2014/main" id="{4046DBD0-F342-C124-EDDE-2E6C446853D5}"/>
              </a:ext>
            </a:extLst>
          </p:cNvPr>
          <p:cNvSpPr>
            <a:spLocks noGrp="1"/>
          </p:cNvSpPr>
          <p:nvPr>
            <p:ph type="sldNum" sz="quarter" idx="12"/>
          </p:nvPr>
        </p:nvSpPr>
        <p:spPr/>
        <p:txBody>
          <a:bodyPr/>
          <a:lstStyle/>
          <a:p>
            <a:fld id="{73B850FF-6169-4056-8077-06FFA93A5366}" type="slidenum">
              <a:rPr lang="en-US" smtClean="0"/>
              <a:pPr/>
              <a:t>‹#›</a:t>
            </a:fld>
            <a:endParaRPr lang="en-US"/>
          </a:p>
        </p:txBody>
      </p:sp>
    </p:spTree>
    <p:extLst>
      <p:ext uri="{BB962C8B-B14F-4D97-AF65-F5344CB8AC3E}">
        <p14:creationId xmlns:p14="http://schemas.microsoft.com/office/powerpoint/2010/main" val="1153945566"/>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09E98BF-3262-7E02-E1EC-9900324B582F}"/>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C309B0E5-73D1-9717-5D7C-E2AB739C368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a:extLst>
              <a:ext uri="{FF2B5EF4-FFF2-40B4-BE49-F238E27FC236}">
                <a16:creationId xmlns:a16="http://schemas.microsoft.com/office/drawing/2014/main" id="{2CAF144F-EC5C-C4EC-59B2-C1E95232BE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D36C3219-D198-9ECF-284D-ABCC975B7651}"/>
              </a:ext>
            </a:extLst>
          </p:cNvPr>
          <p:cNvSpPr>
            <a:spLocks noGrp="1"/>
          </p:cNvSpPr>
          <p:nvPr>
            <p:ph type="dt" sz="half" idx="10"/>
          </p:nvPr>
        </p:nvSpPr>
        <p:spPr/>
        <p:txBody>
          <a:bodyPr/>
          <a:lstStyle/>
          <a:p>
            <a:fld id="{57E0CF6C-748E-4B7A-BC8B-3011EF78ED13}" type="datetime1">
              <a:rPr lang="en-US" smtClean="0"/>
              <a:pPr/>
              <a:t>4/23/2026</a:t>
            </a:fld>
            <a:endParaRPr lang="en-US"/>
          </a:p>
        </p:txBody>
      </p:sp>
      <p:sp>
        <p:nvSpPr>
          <p:cNvPr id="6" name="Alatunnisteen paikkamerkki 5">
            <a:extLst>
              <a:ext uri="{FF2B5EF4-FFF2-40B4-BE49-F238E27FC236}">
                <a16:creationId xmlns:a16="http://schemas.microsoft.com/office/drawing/2014/main" id="{DE90113F-C222-DAD0-8A7A-8D6CAD7BCC7F}"/>
              </a:ext>
            </a:extLst>
          </p:cNvPr>
          <p:cNvSpPr>
            <a:spLocks noGrp="1"/>
          </p:cNvSpPr>
          <p:nvPr>
            <p:ph type="ftr" sz="quarter" idx="11"/>
          </p:nvPr>
        </p:nvSpPr>
        <p:spPr/>
        <p:txBody>
          <a:bodyPr/>
          <a:lstStyle/>
          <a:p>
            <a:endParaRPr lang="en-US">
              <a:solidFill>
                <a:schemeClr val="tx1">
                  <a:alpha val="60000"/>
                </a:schemeClr>
              </a:solidFill>
            </a:endParaRPr>
          </a:p>
        </p:txBody>
      </p:sp>
      <p:sp>
        <p:nvSpPr>
          <p:cNvPr id="7" name="Dian numeron paikkamerkki 6">
            <a:extLst>
              <a:ext uri="{FF2B5EF4-FFF2-40B4-BE49-F238E27FC236}">
                <a16:creationId xmlns:a16="http://schemas.microsoft.com/office/drawing/2014/main" id="{E1307160-8BC9-6165-2B42-A9167805694C}"/>
              </a:ext>
            </a:extLst>
          </p:cNvPr>
          <p:cNvSpPr>
            <a:spLocks noGrp="1"/>
          </p:cNvSpPr>
          <p:nvPr>
            <p:ph type="sldNum" sz="quarter" idx="12"/>
          </p:nvPr>
        </p:nvSpPr>
        <p:spPr/>
        <p:txBody>
          <a:bodyPr/>
          <a:lstStyle/>
          <a:p>
            <a:fld id="{73B850FF-6169-4056-8077-06FFA93A5366}" type="slidenum">
              <a:rPr lang="en-US" smtClean="0"/>
              <a:pPr/>
              <a:t>‹#›</a:t>
            </a:fld>
            <a:endParaRPr lang="en-US"/>
          </a:p>
        </p:txBody>
      </p:sp>
    </p:spTree>
    <p:extLst>
      <p:ext uri="{BB962C8B-B14F-4D97-AF65-F5344CB8AC3E}">
        <p14:creationId xmlns:p14="http://schemas.microsoft.com/office/powerpoint/2010/main" val="3687890774"/>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57639F96-5A91-B008-ED6A-24233F7CFBA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0449CF44-235C-EDCB-0A68-FB098A73A48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AB143033-E04E-9FAD-E562-3C0A0668C09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7E0CF6C-748E-4B7A-BC8B-3011EF78ED13}" type="datetime1">
              <a:rPr lang="en-US" smtClean="0"/>
              <a:pPr/>
              <a:t>4/23/2026</a:t>
            </a:fld>
            <a:endParaRPr lang="en-US"/>
          </a:p>
        </p:txBody>
      </p:sp>
      <p:sp>
        <p:nvSpPr>
          <p:cNvPr id="5" name="Alatunnisteen paikkamerkki 4">
            <a:extLst>
              <a:ext uri="{FF2B5EF4-FFF2-40B4-BE49-F238E27FC236}">
                <a16:creationId xmlns:a16="http://schemas.microsoft.com/office/drawing/2014/main" id="{72167A15-1FB3-F188-0F45-5A510DEA92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solidFill>
                <a:schemeClr val="tx1">
                  <a:alpha val="60000"/>
                </a:schemeClr>
              </a:solidFill>
            </a:endParaRPr>
          </a:p>
        </p:txBody>
      </p:sp>
      <p:sp>
        <p:nvSpPr>
          <p:cNvPr id="6" name="Dian numeron paikkamerkki 5">
            <a:extLst>
              <a:ext uri="{FF2B5EF4-FFF2-40B4-BE49-F238E27FC236}">
                <a16:creationId xmlns:a16="http://schemas.microsoft.com/office/drawing/2014/main" id="{028C041E-CD5C-6625-F1FC-458FC03150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3B850FF-6169-4056-8077-06FFA93A5366}" type="slidenum">
              <a:rPr lang="en-US" smtClean="0"/>
              <a:pPr/>
              <a:t>‹#›</a:t>
            </a:fld>
            <a:endParaRPr lang="en-US"/>
          </a:p>
        </p:txBody>
      </p:sp>
    </p:spTree>
    <p:extLst>
      <p:ext uri="{BB962C8B-B14F-4D97-AF65-F5344CB8AC3E}">
        <p14:creationId xmlns:p14="http://schemas.microsoft.com/office/powerpoint/2010/main" val="3157109807"/>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Kuva 4">
            <a:extLst>
              <a:ext uri="{FF2B5EF4-FFF2-40B4-BE49-F238E27FC236}">
                <a16:creationId xmlns:a16="http://schemas.microsoft.com/office/drawing/2014/main" id="{DC99B5C3-348F-BCEF-91AD-902C4F1E00F7}"/>
              </a:ext>
            </a:extLst>
          </p:cNvPr>
          <p:cNvPicPr>
            <a:picLocks noChangeAspect="1"/>
          </p:cNvPicPr>
          <p:nvPr/>
        </p:nvPicPr>
        <p:blipFill>
          <a:blip r:embed="rId2">
            <a:alphaModFix amt="60000"/>
            <a:extLst>
              <a:ext uri="{28A0092B-C50C-407E-A947-70E740481C1C}">
                <a14:useLocalDpi xmlns:a14="http://schemas.microsoft.com/office/drawing/2010/main" val="0"/>
              </a:ext>
            </a:extLst>
          </a:blip>
          <a:srcRect l="2" r="2"/>
          <a:stretch/>
        </p:blipFill>
        <p:spPr>
          <a:xfrm>
            <a:off x="3048" y="10"/>
            <a:ext cx="12188952" cy="6856614"/>
          </a:xfrm>
          <a:prstGeom prst="rect">
            <a:avLst/>
          </a:prstGeom>
        </p:spPr>
      </p:pic>
      <p:sp>
        <p:nvSpPr>
          <p:cNvPr id="2" name="Otsikko 1">
            <a:extLst>
              <a:ext uri="{FF2B5EF4-FFF2-40B4-BE49-F238E27FC236}">
                <a16:creationId xmlns:a16="http://schemas.microsoft.com/office/drawing/2014/main" id="{283C450B-3373-A566-AFD7-9798FEF2A411}"/>
              </a:ext>
            </a:extLst>
          </p:cNvPr>
          <p:cNvSpPr>
            <a:spLocks noGrp="1"/>
          </p:cNvSpPr>
          <p:nvPr>
            <p:ph type="ctrTitle"/>
          </p:nvPr>
        </p:nvSpPr>
        <p:spPr>
          <a:xfrm>
            <a:off x="923545" y="744909"/>
            <a:ext cx="10262802" cy="1111323"/>
          </a:xfrm>
        </p:spPr>
        <p:txBody>
          <a:bodyPr anchor="b">
            <a:normAutofit/>
          </a:bodyPr>
          <a:lstStyle/>
          <a:p>
            <a:r>
              <a:rPr lang="fi-FI" b="1">
                <a:latin typeface="ADLaM Display"/>
                <a:ea typeface="ADLaM Display"/>
                <a:cs typeface="ADLaM Display"/>
              </a:rPr>
              <a:t>Valinnaisaineopetus</a:t>
            </a:r>
            <a:endParaRPr lang="fi-FI" sz="5200" b="1">
              <a:latin typeface="ADLaM Display" panose="02010000000000000000" pitchFamily="2" charset="0"/>
              <a:ea typeface="ADLaM Display" panose="02010000000000000000" pitchFamily="2" charset="0"/>
              <a:cs typeface="ADLaM Display" panose="02010000000000000000" pitchFamily="2" charset="0"/>
            </a:endParaRPr>
          </a:p>
        </p:txBody>
      </p:sp>
      <p:sp>
        <p:nvSpPr>
          <p:cNvPr id="3" name="Alaotsikko 2">
            <a:extLst>
              <a:ext uri="{FF2B5EF4-FFF2-40B4-BE49-F238E27FC236}">
                <a16:creationId xmlns:a16="http://schemas.microsoft.com/office/drawing/2014/main" id="{D0670D32-BC84-0ACD-CEE0-28643E9EA7EF}"/>
              </a:ext>
            </a:extLst>
          </p:cNvPr>
          <p:cNvSpPr>
            <a:spLocks noGrp="1"/>
          </p:cNvSpPr>
          <p:nvPr>
            <p:ph type="subTitle" idx="1"/>
          </p:nvPr>
        </p:nvSpPr>
        <p:spPr>
          <a:xfrm>
            <a:off x="1014984" y="5084064"/>
            <a:ext cx="10012680" cy="2423077"/>
          </a:xfrm>
        </p:spPr>
        <p:txBody>
          <a:bodyPr anchor="t">
            <a:normAutofit/>
          </a:bodyPr>
          <a:lstStyle/>
          <a:p>
            <a:r>
              <a:rPr lang="fi-FI" b="1"/>
              <a:t>Mahdollisuus</a:t>
            </a:r>
            <a:r>
              <a:rPr lang="fi-FI" sz="2400" b="1"/>
              <a:t> </a:t>
            </a:r>
            <a:r>
              <a:rPr lang="fi-FI" b="1"/>
              <a:t>painotuspolkuihin </a:t>
            </a:r>
            <a:endParaRPr lang="en-US"/>
          </a:p>
          <a:p>
            <a:r>
              <a:rPr lang="fi-FI" b="1"/>
              <a:t>Perusopetuksen vuosiluokilla 4-6</a:t>
            </a:r>
            <a:endParaRPr lang="en-US"/>
          </a:p>
          <a:p>
            <a:endParaRPr lang="fi-FI" sz="3200" b="1">
              <a:solidFill>
                <a:srgbClr val="FFFFFF"/>
              </a:solidFill>
              <a:latin typeface="ADLaM Display" panose="02010000000000000000" pitchFamily="2" charset="0"/>
              <a:ea typeface="ADLaM Display" panose="02010000000000000000" pitchFamily="2" charset="0"/>
              <a:cs typeface="ADLaM Display" panose="02010000000000000000" pitchFamily="2" charset="0"/>
            </a:endParaRPr>
          </a:p>
        </p:txBody>
      </p:sp>
    </p:spTree>
    <p:extLst>
      <p:ext uri="{BB962C8B-B14F-4D97-AF65-F5344CB8AC3E}">
        <p14:creationId xmlns:p14="http://schemas.microsoft.com/office/powerpoint/2010/main" val="4018619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2000"/>
                                  </p:stCondLst>
                                  <p:iterate type="lt">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4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4DED2A5-8D86-E835-3B7B-3346EEF5E5F9}"/>
            </a:ext>
          </a:extLst>
        </p:cNvPr>
        <p:cNvGrpSpPr/>
        <p:nvPr/>
      </p:nvGrpSpPr>
      <p:grpSpPr>
        <a:xfrm>
          <a:off x="0" y="0"/>
          <a:ext cx="0" cy="0"/>
          <a:chOff x="0" y="0"/>
          <a:chExt cx="0" cy="0"/>
        </a:xfrm>
      </p:grpSpPr>
      <p:sp useBgFill="1">
        <p:nvSpPr>
          <p:cNvPr id="10"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9A8F9AEA-BE37-18F2-0E10-044D43C42595}"/>
              </a:ext>
            </a:extLst>
          </p:cNvPr>
          <p:cNvSpPr>
            <a:spLocks noGrp="1"/>
          </p:cNvSpPr>
          <p:nvPr>
            <p:ph type="title"/>
          </p:nvPr>
        </p:nvSpPr>
        <p:spPr>
          <a:xfrm>
            <a:off x="761800" y="762001"/>
            <a:ext cx="5334197" cy="1708242"/>
          </a:xfrm>
        </p:spPr>
        <p:txBody>
          <a:bodyPr anchor="ctr">
            <a:normAutofit/>
          </a:bodyPr>
          <a:lstStyle/>
          <a:p>
            <a:r>
              <a:rPr lang="fi-FI" sz="4000">
                <a:latin typeface="ADLaM Display" panose="02010000000000000000" pitchFamily="2" charset="0"/>
                <a:ea typeface="ADLaM Display" panose="02010000000000000000" pitchFamily="2" charset="0"/>
                <a:cs typeface="ADLaM Display" panose="02010000000000000000" pitchFamily="2" charset="0"/>
              </a:rPr>
              <a:t>Tarjottavat valinnaisainekorit</a:t>
            </a:r>
          </a:p>
        </p:txBody>
      </p:sp>
      <p:sp>
        <p:nvSpPr>
          <p:cNvPr id="3" name="Alaotsikko 2">
            <a:extLst>
              <a:ext uri="{FF2B5EF4-FFF2-40B4-BE49-F238E27FC236}">
                <a16:creationId xmlns:a16="http://schemas.microsoft.com/office/drawing/2014/main" id="{434A5DB7-129E-CA03-1DAB-FFD7F4382328}"/>
              </a:ext>
            </a:extLst>
          </p:cNvPr>
          <p:cNvSpPr>
            <a:spLocks noGrp="1"/>
          </p:cNvSpPr>
          <p:nvPr>
            <p:ph idx="1"/>
          </p:nvPr>
        </p:nvSpPr>
        <p:spPr>
          <a:xfrm>
            <a:off x="663829" y="2756618"/>
            <a:ext cx="5334197" cy="3769835"/>
          </a:xfrm>
        </p:spPr>
        <p:txBody>
          <a:bodyPr anchor="ctr">
            <a:normAutofit/>
          </a:bodyPr>
          <a:lstStyle/>
          <a:p>
            <a:pPr marL="0" indent="0">
              <a:buClr>
                <a:schemeClr val="bg1"/>
              </a:buClr>
              <a:buNone/>
            </a:pPr>
            <a:r>
              <a:rPr lang="fi-FI" sz="2000" b="1" dirty="0"/>
              <a:t>Jokaisessa koulussa jokainen kori sisältää lukuvuonna 26-27 vähintään KAKSI soveltavaa valinnaisainetta. </a:t>
            </a:r>
          </a:p>
          <a:p>
            <a:pPr marL="0" indent="0">
              <a:buClr>
                <a:schemeClr val="bg1"/>
              </a:buClr>
              <a:buNone/>
            </a:pPr>
            <a:r>
              <a:rPr lang="fi-FI" sz="2000" b="1" dirty="0"/>
              <a:t>Seuraavana lukuvuonna jokaisen korin tulee mahdollistaa opintojen jatkaminen saman korin sisällä. Oppilaalle mahdollistuu soveltavista valinnaisaineista rakentuva painotuspolku. </a:t>
            </a:r>
          </a:p>
          <a:p>
            <a:pPr marL="457200" indent="-457200">
              <a:buClr>
                <a:schemeClr val="bg1"/>
              </a:buClr>
              <a:buFont typeface="Arial" panose="020B0604020202020204" pitchFamily="34" charset="0"/>
              <a:buChar char="•"/>
            </a:pPr>
            <a:r>
              <a:rPr lang="fi-FI" sz="2000" b="1" dirty="0"/>
              <a:t>TAITEET JA LUOVUUS</a:t>
            </a:r>
          </a:p>
          <a:p>
            <a:pPr marL="457200" indent="-457200">
              <a:buClr>
                <a:schemeClr val="bg1"/>
              </a:buClr>
              <a:buFont typeface="Arial" panose="020B0604020202020204" pitchFamily="34" charset="0"/>
              <a:buChar char="•"/>
            </a:pPr>
            <a:r>
              <a:rPr lang="fi-FI" sz="2000" b="1" dirty="0"/>
              <a:t>LIIKUNTA JA HYVINVOINTI</a:t>
            </a:r>
          </a:p>
          <a:p>
            <a:pPr marL="457200" indent="-457200">
              <a:buClr>
                <a:schemeClr val="bg1"/>
              </a:buClr>
              <a:buFont typeface="Arial" panose="020B0604020202020204" pitchFamily="34" charset="0"/>
              <a:buChar char="•"/>
            </a:pPr>
            <a:r>
              <a:rPr lang="fi-FI" sz="2000" b="1" dirty="0"/>
              <a:t>KIELET JA VAIKUTTAMINEN</a:t>
            </a:r>
          </a:p>
          <a:p>
            <a:pPr marL="457200" indent="-457200">
              <a:buClr>
                <a:schemeClr val="bg1"/>
              </a:buClr>
              <a:buFont typeface="Arial" panose="020B0604020202020204" pitchFamily="34" charset="0"/>
              <a:buChar char="•"/>
            </a:pPr>
            <a:r>
              <a:rPr lang="fi-FI" sz="2000" b="1" dirty="0"/>
              <a:t>TIETEET JA TEKNOLOGIA</a:t>
            </a:r>
          </a:p>
          <a:p>
            <a:pPr marL="342900" indent="-342900">
              <a:buFont typeface="Courier New" panose="02070309020205020404" pitchFamily="49" charset="0"/>
              <a:buChar char="o"/>
            </a:pPr>
            <a:endParaRPr lang="fi-FI" sz="2000" b="1" dirty="0">
              <a:latin typeface="ADLaM Display" panose="02010000000000000000" pitchFamily="2" charset="0"/>
              <a:ea typeface="ADLaM Display" panose="02010000000000000000" pitchFamily="2" charset="0"/>
              <a:cs typeface="ADLaM Display" panose="02010000000000000000" pitchFamily="2" charset="0"/>
            </a:endParaRPr>
          </a:p>
          <a:p>
            <a:pPr marL="342900" indent="-342900">
              <a:buClr>
                <a:schemeClr val="bg1"/>
              </a:buClr>
              <a:buFont typeface="Courier New" panose="02070309020205020404" pitchFamily="49" charset="0"/>
              <a:buChar char="o"/>
            </a:pPr>
            <a:endParaRPr lang="fi-FI" sz="2000" b="1" dirty="0"/>
          </a:p>
        </p:txBody>
      </p:sp>
      <p:pic>
        <p:nvPicPr>
          <p:cNvPr id="5" name="Kuva 4">
            <a:extLst>
              <a:ext uri="{FF2B5EF4-FFF2-40B4-BE49-F238E27FC236}">
                <a16:creationId xmlns:a16="http://schemas.microsoft.com/office/drawing/2014/main" id="{C758F700-E435-EC9B-D33F-83F450611073}"/>
              </a:ext>
            </a:extLst>
          </p:cNvPr>
          <p:cNvPicPr>
            <a:picLocks noChangeAspect="1"/>
          </p:cNvPicPr>
          <p:nvPr/>
        </p:nvPicPr>
        <p:blipFill>
          <a:blip r:embed="rId2">
            <a:extLst>
              <a:ext uri="{28A0092B-C50C-407E-A947-70E740481C1C}">
                <a14:useLocalDpi xmlns:a14="http://schemas.microsoft.com/office/drawing/2010/main" val="0"/>
              </a:ext>
            </a:extLst>
          </a:blip>
          <a:srcRect l="27249" r="29068" b="-1"/>
          <a:stretch>
            <a:fillRect/>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26297810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D087B8C-2F87-5425-B555-9C0FD8803384}"/>
            </a:ext>
          </a:extLst>
        </p:cNvPr>
        <p:cNvGrpSpPr/>
        <p:nvPr/>
      </p:nvGrpSpPr>
      <p:grpSpPr>
        <a:xfrm>
          <a:off x="0" y="0"/>
          <a:ext cx="0" cy="0"/>
          <a:chOff x="0" y="0"/>
          <a:chExt cx="0" cy="0"/>
        </a:xfrm>
      </p:grpSpPr>
      <p:pic>
        <p:nvPicPr>
          <p:cNvPr id="5" name="Kuva 4">
            <a:extLst>
              <a:ext uri="{FF2B5EF4-FFF2-40B4-BE49-F238E27FC236}">
                <a16:creationId xmlns:a16="http://schemas.microsoft.com/office/drawing/2014/main" id="{C6D5F351-FFBB-4608-1C48-0793F7151FC3}"/>
              </a:ext>
            </a:extLst>
          </p:cNvPr>
          <p:cNvPicPr>
            <a:picLocks noChangeAspect="1"/>
          </p:cNvPicPr>
          <p:nvPr/>
        </p:nvPicPr>
        <p:blipFill>
          <a:blip r:embed="rId2">
            <a:alphaModFix amt="60000"/>
            <a:extLst>
              <a:ext uri="{28A0092B-C50C-407E-A947-70E740481C1C}">
                <a14:useLocalDpi xmlns:a14="http://schemas.microsoft.com/office/drawing/2010/main" val="0"/>
              </a:ext>
            </a:extLst>
          </a:blip>
          <a:srcRect l="2" r="2"/>
          <a:stretch/>
        </p:blipFill>
        <p:spPr>
          <a:xfrm>
            <a:off x="3048" y="10"/>
            <a:ext cx="12188952" cy="6856614"/>
          </a:xfrm>
          <a:prstGeom prst="rect">
            <a:avLst/>
          </a:prstGeom>
        </p:spPr>
      </p:pic>
      <p:sp>
        <p:nvSpPr>
          <p:cNvPr id="2" name="Otsikko 1">
            <a:extLst>
              <a:ext uri="{FF2B5EF4-FFF2-40B4-BE49-F238E27FC236}">
                <a16:creationId xmlns:a16="http://schemas.microsoft.com/office/drawing/2014/main" id="{A53BB802-5E81-EC9B-6EC4-0C98FE0020FC}"/>
              </a:ext>
            </a:extLst>
          </p:cNvPr>
          <p:cNvSpPr>
            <a:spLocks noGrp="1"/>
          </p:cNvSpPr>
          <p:nvPr>
            <p:ph type="ctrTitle"/>
          </p:nvPr>
        </p:nvSpPr>
        <p:spPr>
          <a:xfrm>
            <a:off x="1074416" y="398825"/>
            <a:ext cx="10190071" cy="1102544"/>
          </a:xfrm>
        </p:spPr>
        <p:txBody>
          <a:bodyPr anchor="b">
            <a:normAutofit/>
          </a:bodyPr>
          <a:lstStyle/>
          <a:p>
            <a:r>
              <a:rPr lang="fi-FI" sz="4800" dirty="0" err="1">
                <a:latin typeface="ADLaM Display"/>
                <a:ea typeface="ADLaM Display"/>
                <a:cs typeface="ADLaM Display"/>
              </a:rPr>
              <a:t>Hannunniitun</a:t>
            </a:r>
            <a:r>
              <a:rPr lang="fi-FI" sz="4800" dirty="0">
                <a:latin typeface="ADLaM Display"/>
                <a:ea typeface="ADLaM Display"/>
                <a:cs typeface="ADLaM Display"/>
              </a:rPr>
              <a:t> koulun tarjonta koreittain</a:t>
            </a:r>
            <a:endParaRPr lang="fi-FI" sz="5200" dirty="0">
              <a:latin typeface="ADLaM Display"/>
              <a:ea typeface="ADLaM Display"/>
              <a:cs typeface="ADLaM Display"/>
            </a:endParaRPr>
          </a:p>
        </p:txBody>
      </p:sp>
      <p:sp>
        <p:nvSpPr>
          <p:cNvPr id="3" name="Alaotsikko 2">
            <a:extLst>
              <a:ext uri="{FF2B5EF4-FFF2-40B4-BE49-F238E27FC236}">
                <a16:creationId xmlns:a16="http://schemas.microsoft.com/office/drawing/2014/main" id="{5DD3442C-0E40-D5C4-77CF-B4F36AED9316}"/>
              </a:ext>
            </a:extLst>
          </p:cNvPr>
          <p:cNvSpPr>
            <a:spLocks noGrp="1"/>
          </p:cNvSpPr>
          <p:nvPr>
            <p:ph type="subTitle" idx="1"/>
          </p:nvPr>
        </p:nvSpPr>
        <p:spPr>
          <a:xfrm>
            <a:off x="561315" y="2520723"/>
            <a:ext cx="11353045" cy="4024931"/>
          </a:xfrm>
        </p:spPr>
        <p:txBody>
          <a:bodyPr anchor="t">
            <a:normAutofit/>
          </a:bodyPr>
          <a:lstStyle/>
          <a:p>
            <a:pPr marL="914400" lvl="1" indent="-457200" algn="l">
              <a:lnSpc>
                <a:spcPct val="170000"/>
              </a:lnSpc>
              <a:buClr>
                <a:schemeClr val="bg1"/>
              </a:buClr>
              <a:buFont typeface="Arial" panose="020B0604020202020204" pitchFamily="34" charset="0"/>
              <a:buChar char="•"/>
            </a:pPr>
            <a:endParaRPr lang="fi-FI" b="1">
              <a:solidFill>
                <a:srgbClr val="FFFFFF"/>
              </a:solidFill>
              <a:sym typeface="Wingdings" panose="05000000000000000000" pitchFamily="2" charset="2"/>
            </a:endParaRPr>
          </a:p>
          <a:p>
            <a:pPr marL="342900" indent="-342900" algn="l">
              <a:buFont typeface="Courier New" panose="02070309020205020404" pitchFamily="49" charset="0"/>
              <a:buChar char="o"/>
            </a:pPr>
            <a:endParaRPr lang="fi-FI" sz="1400" b="1">
              <a:solidFill>
                <a:srgbClr val="FFFFFF"/>
              </a:solidFill>
              <a:latin typeface="ADLaM Display" panose="02010000000000000000" pitchFamily="2" charset="0"/>
              <a:ea typeface="ADLaM Display" panose="02010000000000000000" pitchFamily="2" charset="0"/>
              <a:cs typeface="ADLaM Display" panose="02010000000000000000" pitchFamily="2" charset="0"/>
            </a:endParaRPr>
          </a:p>
          <a:p>
            <a:pPr marL="342900" indent="-342900" algn="l">
              <a:buClr>
                <a:schemeClr val="bg1"/>
              </a:buClr>
              <a:buFont typeface="Courier New" panose="02070309020205020404" pitchFamily="49" charset="0"/>
              <a:buChar char="o"/>
            </a:pPr>
            <a:endParaRPr lang="fi-FI" sz="1400" b="1">
              <a:solidFill>
                <a:srgbClr val="FFFFFF"/>
              </a:solidFill>
            </a:endParaRPr>
          </a:p>
        </p:txBody>
      </p:sp>
      <p:graphicFrame>
        <p:nvGraphicFramePr>
          <p:cNvPr id="4" name="Taulukko 3">
            <a:extLst>
              <a:ext uri="{FF2B5EF4-FFF2-40B4-BE49-F238E27FC236}">
                <a16:creationId xmlns:a16="http://schemas.microsoft.com/office/drawing/2014/main" id="{51CA9358-E310-0DF7-CF80-B412EC2EFC46}"/>
              </a:ext>
            </a:extLst>
          </p:cNvPr>
          <p:cNvGraphicFramePr>
            <a:graphicFrameLocks noGrp="1"/>
          </p:cNvGraphicFramePr>
          <p:nvPr>
            <p:extLst>
              <p:ext uri="{D42A27DB-BD31-4B8C-83A1-F6EECF244321}">
                <p14:modId xmlns:p14="http://schemas.microsoft.com/office/powerpoint/2010/main" val="902096559"/>
              </p:ext>
            </p:extLst>
          </p:nvPr>
        </p:nvGraphicFramePr>
        <p:xfrm>
          <a:off x="561799" y="1956561"/>
          <a:ext cx="11205172" cy="3896241"/>
        </p:xfrm>
        <a:graphic>
          <a:graphicData uri="http://schemas.openxmlformats.org/drawingml/2006/table">
            <a:tbl>
              <a:tblPr firstRow="1" bandRow="1">
                <a:tableStyleId>{21E4AEA4-8DFA-4A89-87EB-49C32662AFE0}</a:tableStyleId>
              </a:tblPr>
              <a:tblGrid>
                <a:gridCol w="2801293">
                  <a:extLst>
                    <a:ext uri="{9D8B030D-6E8A-4147-A177-3AD203B41FA5}">
                      <a16:colId xmlns:a16="http://schemas.microsoft.com/office/drawing/2014/main" val="635740232"/>
                    </a:ext>
                  </a:extLst>
                </a:gridCol>
                <a:gridCol w="2801293">
                  <a:extLst>
                    <a:ext uri="{9D8B030D-6E8A-4147-A177-3AD203B41FA5}">
                      <a16:colId xmlns:a16="http://schemas.microsoft.com/office/drawing/2014/main" val="3921272253"/>
                    </a:ext>
                  </a:extLst>
                </a:gridCol>
                <a:gridCol w="2801293">
                  <a:extLst>
                    <a:ext uri="{9D8B030D-6E8A-4147-A177-3AD203B41FA5}">
                      <a16:colId xmlns:a16="http://schemas.microsoft.com/office/drawing/2014/main" val="1231346963"/>
                    </a:ext>
                  </a:extLst>
                </a:gridCol>
                <a:gridCol w="2801293">
                  <a:extLst>
                    <a:ext uri="{9D8B030D-6E8A-4147-A177-3AD203B41FA5}">
                      <a16:colId xmlns:a16="http://schemas.microsoft.com/office/drawing/2014/main" val="2942451084"/>
                    </a:ext>
                  </a:extLst>
                </a:gridCol>
              </a:tblGrid>
              <a:tr h="1171575">
                <a:tc>
                  <a:txBody>
                    <a:bodyPr/>
                    <a:lstStyle/>
                    <a:p>
                      <a:pPr algn="ctr">
                        <a:lnSpc>
                          <a:spcPct val="200000"/>
                        </a:lnSpc>
                      </a:pPr>
                      <a:r>
                        <a:rPr lang="fi-FI"/>
                        <a:t>taiteet ja luovuus</a:t>
                      </a:r>
                    </a:p>
                  </a:txBody>
                  <a:tcPr/>
                </a:tc>
                <a:tc>
                  <a:txBody>
                    <a:bodyPr/>
                    <a:lstStyle/>
                    <a:p>
                      <a:pPr algn="ctr">
                        <a:lnSpc>
                          <a:spcPct val="200000"/>
                        </a:lnSpc>
                      </a:pPr>
                      <a:r>
                        <a:rPr lang="fi-FI"/>
                        <a:t>liikunta ja hyvinvointi</a:t>
                      </a:r>
                    </a:p>
                  </a:txBody>
                  <a:tcPr/>
                </a:tc>
                <a:tc>
                  <a:txBody>
                    <a:bodyPr/>
                    <a:lstStyle/>
                    <a:p>
                      <a:pPr algn="ctr">
                        <a:lnSpc>
                          <a:spcPct val="200000"/>
                        </a:lnSpc>
                      </a:pPr>
                      <a:r>
                        <a:rPr lang="fi-FI" dirty="0"/>
                        <a:t>kielet ja vaikuttaminen</a:t>
                      </a:r>
                    </a:p>
                    <a:p>
                      <a:pPr lvl="0" algn="ctr">
                        <a:lnSpc>
                          <a:spcPct val="200000"/>
                        </a:lnSpc>
                        <a:buNone/>
                      </a:pPr>
                      <a:r>
                        <a:rPr lang="fi-FI" dirty="0"/>
                        <a:t>(A2, erillinen tarjonta)</a:t>
                      </a:r>
                    </a:p>
                  </a:txBody>
                  <a:tcPr/>
                </a:tc>
                <a:tc>
                  <a:txBody>
                    <a:bodyPr/>
                    <a:lstStyle/>
                    <a:p>
                      <a:pPr algn="ctr">
                        <a:lnSpc>
                          <a:spcPct val="200000"/>
                        </a:lnSpc>
                      </a:pPr>
                      <a:r>
                        <a:rPr lang="fi-FI"/>
                        <a:t>tieteet ja teknologia</a:t>
                      </a:r>
                    </a:p>
                  </a:txBody>
                  <a:tcPr/>
                </a:tc>
                <a:extLst>
                  <a:ext uri="{0D108BD9-81ED-4DB2-BD59-A6C34878D82A}">
                    <a16:rowId xmlns:a16="http://schemas.microsoft.com/office/drawing/2014/main" val="1490890040"/>
                  </a:ext>
                </a:extLst>
              </a:tr>
              <a:tr h="390062">
                <a:tc>
                  <a:txBody>
                    <a:bodyPr/>
                    <a:lstStyle/>
                    <a:p>
                      <a:r>
                        <a:rPr lang="fi-FI" dirty="0"/>
                        <a:t>Näppärät näpit, kätevät kädet - kädentaidot ja luova oppiminen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Oy Minä Ab - hyvinvointi ja arjentaidot</a:t>
                      </a:r>
                    </a:p>
                    <a:p>
                      <a:endParaRPr lang="fi-FI" dirty="0"/>
                    </a:p>
                  </a:txBody>
                  <a:tcPr/>
                </a:tc>
                <a:tc>
                  <a:txBody>
                    <a:bodyPr/>
                    <a:lstStyle/>
                    <a:p>
                      <a:r>
                        <a:rPr lang="fi-FI" dirty="0"/>
                        <a:t>Kieli kippurassa – vuorovaikutusta, kieliä ja kulttuureita</a:t>
                      </a:r>
                    </a:p>
                  </a:txBody>
                  <a:tcPr/>
                </a:tc>
                <a:tc>
                  <a:txBody>
                    <a:bodyPr/>
                    <a:lstStyle/>
                    <a:p>
                      <a:pPr lvl="0">
                        <a:buNone/>
                      </a:pPr>
                      <a:r>
                        <a:rPr lang="fi-FI" dirty="0"/>
                        <a:t>Pähkäillään porukassa – ratkaisukeskeistä toiminnallista oppimista</a:t>
                      </a:r>
                    </a:p>
                  </a:txBody>
                  <a:tcPr/>
                </a:tc>
                <a:extLst>
                  <a:ext uri="{0D108BD9-81ED-4DB2-BD59-A6C34878D82A}">
                    <a16:rowId xmlns:a16="http://schemas.microsoft.com/office/drawing/2014/main" val="3019072387"/>
                  </a:ext>
                </a:extLst>
              </a:tr>
              <a:tr h="390062">
                <a:tc>
                  <a:txBody>
                    <a:bodyPr/>
                    <a:lstStyle/>
                    <a:p>
                      <a:r>
                        <a:rPr lang="fi-FI" dirty="0"/>
                        <a:t>Luovuus esiin</a:t>
                      </a:r>
                    </a:p>
                  </a:txBody>
                  <a:tcPr/>
                </a:tc>
                <a:tc>
                  <a:txBody>
                    <a:bodyPr/>
                    <a:lstStyle/>
                    <a:p>
                      <a:r>
                        <a:rPr lang="fi-FI" dirty="0"/>
                        <a:t>Pelejä ja leikkejä</a:t>
                      </a:r>
                    </a:p>
                  </a:txBody>
                  <a:tcPr/>
                </a:tc>
                <a:tc>
                  <a:txBody>
                    <a:bodyPr/>
                    <a:lstStyle/>
                    <a:p>
                      <a:r>
                        <a:rPr lang="fi-FI" dirty="0"/>
                        <a:t>Mediamestari – media- ja monilukutaidot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Koodaus ja robotiikka</a:t>
                      </a:r>
                    </a:p>
                    <a:p>
                      <a:endParaRPr lang="fi-FI" dirty="0"/>
                    </a:p>
                  </a:txBody>
                  <a:tcPr/>
                </a:tc>
                <a:extLst>
                  <a:ext uri="{0D108BD9-81ED-4DB2-BD59-A6C34878D82A}">
                    <a16:rowId xmlns:a16="http://schemas.microsoft.com/office/drawing/2014/main" val="700545314"/>
                  </a:ext>
                </a:extLst>
              </a:tr>
              <a:tr h="390062">
                <a:tc>
                  <a:txBody>
                    <a:bodyPr/>
                    <a:lstStyle/>
                    <a:p>
                      <a:endParaRPr lang="fi-FI"/>
                    </a:p>
                  </a:txBody>
                  <a:tcPr/>
                </a:tc>
                <a:tc>
                  <a:txBody>
                    <a:bodyPr/>
                    <a:lstStyle/>
                    <a:p>
                      <a:endParaRPr lang="fi-FI" dirty="0"/>
                    </a:p>
                  </a:txBody>
                  <a:tcPr/>
                </a:tc>
                <a:tc>
                  <a:txBody>
                    <a:bodyPr/>
                    <a:lstStyle/>
                    <a:p>
                      <a:endParaRPr lang="fi-FI" dirty="0"/>
                    </a:p>
                  </a:txBody>
                  <a:tcPr/>
                </a:tc>
                <a:tc>
                  <a:txBody>
                    <a:bodyPr/>
                    <a:lstStyle/>
                    <a:p>
                      <a:endParaRPr lang="fi-FI" dirty="0"/>
                    </a:p>
                  </a:txBody>
                  <a:tcPr/>
                </a:tc>
                <a:extLst>
                  <a:ext uri="{0D108BD9-81ED-4DB2-BD59-A6C34878D82A}">
                    <a16:rowId xmlns:a16="http://schemas.microsoft.com/office/drawing/2014/main" val="2576497886"/>
                  </a:ext>
                </a:extLst>
              </a:tr>
              <a:tr h="390062">
                <a:tc>
                  <a:txBody>
                    <a:bodyPr/>
                    <a:lstStyle/>
                    <a:p>
                      <a:endParaRPr lang="fi-FI"/>
                    </a:p>
                  </a:txBody>
                  <a:tcPr/>
                </a:tc>
                <a:tc>
                  <a:txBody>
                    <a:bodyPr/>
                    <a:lstStyle/>
                    <a:p>
                      <a:endParaRPr lang="fi-FI"/>
                    </a:p>
                  </a:txBody>
                  <a:tcPr/>
                </a:tc>
                <a:tc>
                  <a:txBody>
                    <a:bodyPr/>
                    <a:lstStyle/>
                    <a:p>
                      <a:endParaRPr lang="fi-FI"/>
                    </a:p>
                  </a:txBody>
                  <a:tcPr/>
                </a:tc>
                <a:tc>
                  <a:txBody>
                    <a:bodyPr/>
                    <a:lstStyle/>
                    <a:p>
                      <a:endParaRPr lang="fi-FI" dirty="0"/>
                    </a:p>
                  </a:txBody>
                  <a:tcPr/>
                </a:tc>
                <a:extLst>
                  <a:ext uri="{0D108BD9-81ED-4DB2-BD59-A6C34878D82A}">
                    <a16:rowId xmlns:a16="http://schemas.microsoft.com/office/drawing/2014/main" val="2776698030"/>
                  </a:ext>
                </a:extLst>
              </a:tr>
              <a:tr h="390062">
                <a:tc>
                  <a:txBody>
                    <a:bodyPr/>
                    <a:lstStyle/>
                    <a:p>
                      <a:endParaRPr lang="fi-FI"/>
                    </a:p>
                  </a:txBody>
                  <a:tcPr/>
                </a:tc>
                <a:tc>
                  <a:txBody>
                    <a:bodyPr/>
                    <a:lstStyle/>
                    <a:p>
                      <a:endParaRPr lang="fi-FI"/>
                    </a:p>
                  </a:txBody>
                  <a:tcPr/>
                </a:tc>
                <a:tc>
                  <a:txBody>
                    <a:bodyPr/>
                    <a:lstStyle/>
                    <a:p>
                      <a:endParaRPr lang="fi-FI"/>
                    </a:p>
                  </a:txBody>
                  <a:tcPr/>
                </a:tc>
                <a:tc>
                  <a:txBody>
                    <a:bodyPr/>
                    <a:lstStyle/>
                    <a:p>
                      <a:endParaRPr lang="fi-FI" dirty="0"/>
                    </a:p>
                  </a:txBody>
                  <a:tcPr/>
                </a:tc>
                <a:extLst>
                  <a:ext uri="{0D108BD9-81ED-4DB2-BD59-A6C34878D82A}">
                    <a16:rowId xmlns:a16="http://schemas.microsoft.com/office/drawing/2014/main" val="2621630738"/>
                  </a:ext>
                </a:extLst>
              </a:tr>
            </a:tbl>
          </a:graphicData>
        </a:graphic>
      </p:graphicFrame>
    </p:spTree>
    <p:extLst>
      <p:ext uri="{BB962C8B-B14F-4D97-AF65-F5344CB8AC3E}">
        <p14:creationId xmlns:p14="http://schemas.microsoft.com/office/powerpoint/2010/main" val="27901500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E1659F2-22F4-EF57-D0EB-680B4BD866D1}"/>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F0EEA027-7638-E57F-775C-D2F0FFD84EE4}"/>
              </a:ext>
            </a:extLst>
          </p:cNvPr>
          <p:cNvSpPr>
            <a:spLocks noGrp="1"/>
          </p:cNvSpPr>
          <p:nvPr>
            <p:ph type="ctrTitle"/>
          </p:nvPr>
        </p:nvSpPr>
        <p:spPr>
          <a:xfrm>
            <a:off x="512064" y="586992"/>
            <a:ext cx="5964936" cy="839472"/>
          </a:xfrm>
        </p:spPr>
        <p:txBody>
          <a:bodyPr vert="horz" lIns="91440" tIns="45720" rIns="91440" bIns="45720" rtlCol="0" anchor="ctr">
            <a:normAutofit fontScale="90000"/>
          </a:bodyPr>
          <a:lstStyle/>
          <a:p>
            <a:pPr algn="l"/>
            <a:r>
              <a:rPr lang="en-US" dirty="0" err="1"/>
              <a:t>Valinnaisainevalinta</a:t>
            </a:r>
            <a:r>
              <a:rPr lang="en-US" dirty="0"/>
              <a:t> </a:t>
            </a:r>
            <a:r>
              <a:rPr lang="en-US" dirty="0" err="1"/>
              <a:t>lukuvuodelle</a:t>
            </a:r>
            <a:r>
              <a:rPr lang="en-US" dirty="0"/>
              <a:t> 26-27 </a:t>
            </a:r>
          </a:p>
        </p:txBody>
      </p:sp>
      <p:sp>
        <p:nvSpPr>
          <p:cNvPr id="3" name="Alaotsikko 2">
            <a:extLst>
              <a:ext uri="{FF2B5EF4-FFF2-40B4-BE49-F238E27FC236}">
                <a16:creationId xmlns:a16="http://schemas.microsoft.com/office/drawing/2014/main" id="{B556C8F8-3935-F5A3-2364-E8BC986F73CA}"/>
              </a:ext>
            </a:extLst>
          </p:cNvPr>
          <p:cNvSpPr>
            <a:spLocks noGrp="1"/>
          </p:cNvSpPr>
          <p:nvPr>
            <p:ph type="subTitle" idx="1"/>
          </p:nvPr>
        </p:nvSpPr>
        <p:spPr>
          <a:xfrm>
            <a:off x="511204" y="2192373"/>
            <a:ext cx="5809125" cy="4664378"/>
          </a:xfrm>
        </p:spPr>
        <p:txBody>
          <a:bodyPr vert="horz" lIns="91440" tIns="45720" rIns="91440" bIns="45720" rtlCol="0" anchor="ctr">
            <a:normAutofit/>
          </a:bodyPr>
          <a:lstStyle/>
          <a:p>
            <a:pPr indent="-228600" algn="l">
              <a:lnSpc>
                <a:spcPct val="100000"/>
              </a:lnSpc>
              <a:buFont typeface="Arial" panose="020B0604020202020204" pitchFamily="34" charset="0"/>
              <a:buChar char="•"/>
            </a:pPr>
            <a:r>
              <a:rPr lang="en-US" sz="1200" b="1" dirty="0"/>
              <a:t>4. LUOKAN </a:t>
            </a:r>
            <a:r>
              <a:rPr lang="fi-FI" sz="1200" b="1" dirty="0"/>
              <a:t>oppilas valitsee KORIN, jonka sisältöjä hän opiskelee lukuvuoden ajan yhden tunnin viikossa.</a:t>
            </a:r>
            <a:endParaRPr lang="en-US" sz="1200" b="1" dirty="0"/>
          </a:p>
          <a:p>
            <a:pPr indent="-228600" algn="l">
              <a:lnSpc>
                <a:spcPct val="100000"/>
              </a:lnSpc>
              <a:buFont typeface="Arial" panose="020B0604020202020204" pitchFamily="34" charset="0"/>
              <a:buChar char="•"/>
            </a:pPr>
            <a:r>
              <a:rPr lang="en-US" sz="1200" b="1" dirty="0"/>
              <a:t>5. ja 6. LUOKAN </a:t>
            </a:r>
            <a:r>
              <a:rPr lang="fi-FI" sz="1200" b="1" dirty="0"/>
              <a:t>oppilas valitsee KORIN, jonka molempia valinnaisaineita opettajan määrittelemällä jaksotuksella hän vuoden aikana opiskelee yhteensä kaksi tuntia viikossa.</a:t>
            </a:r>
          </a:p>
          <a:p>
            <a:pPr indent="-228600" algn="l">
              <a:lnSpc>
                <a:spcPct val="100000"/>
              </a:lnSpc>
              <a:buFont typeface="Arial" panose="020B0604020202020204" pitchFamily="34" charset="0"/>
              <a:buChar char="•"/>
            </a:pPr>
            <a:endParaRPr lang="en-US" sz="1200" b="1" dirty="0"/>
          </a:p>
          <a:p>
            <a:pPr indent="-228600" algn="l">
              <a:lnSpc>
                <a:spcPct val="100000"/>
              </a:lnSpc>
              <a:buFont typeface="Arial" panose="020B0604020202020204" pitchFamily="34" charset="0"/>
              <a:buChar char="•"/>
            </a:pPr>
            <a:r>
              <a:rPr lang="en-US" sz="1200" b="1" dirty="0" err="1"/>
              <a:t>Valinnat</a:t>
            </a:r>
            <a:r>
              <a:rPr lang="en-US" sz="1200" b="1" dirty="0"/>
              <a:t> </a:t>
            </a:r>
            <a:r>
              <a:rPr lang="en-US" sz="1200" b="1" dirty="0" err="1"/>
              <a:t>tehdään</a:t>
            </a:r>
            <a:r>
              <a:rPr lang="en-US" sz="1200" b="1" dirty="0"/>
              <a:t> </a:t>
            </a:r>
            <a:r>
              <a:rPr lang="en-US" sz="1200" b="1" dirty="0" err="1"/>
              <a:t>lukuvuodeksi</a:t>
            </a:r>
            <a:r>
              <a:rPr lang="en-US" sz="1200" b="1" dirty="0"/>
              <a:t> </a:t>
            </a:r>
            <a:r>
              <a:rPr lang="en-US" sz="1200" b="1" dirty="0" err="1"/>
              <a:t>kerrallaan</a:t>
            </a:r>
            <a:r>
              <a:rPr lang="en-US" sz="1200" b="1" dirty="0"/>
              <a:t> </a:t>
            </a:r>
            <a:r>
              <a:rPr lang="en-US" sz="1200" b="1" dirty="0">
                <a:sym typeface="Wingdings" panose="05000000000000000000" pitchFamily="2" charset="2"/>
              </a:rPr>
              <a:t> </a:t>
            </a:r>
            <a:r>
              <a:rPr lang="en-US" sz="1200" b="1" dirty="0" err="1">
                <a:sym typeface="Wingdings" panose="05000000000000000000" pitchFamily="2" charset="2"/>
              </a:rPr>
              <a:t>valinta</a:t>
            </a:r>
            <a:r>
              <a:rPr lang="en-US" sz="1200" b="1" dirty="0">
                <a:sym typeface="Wingdings" panose="05000000000000000000" pitchFamily="2" charset="2"/>
              </a:rPr>
              <a:t> on </a:t>
            </a:r>
            <a:r>
              <a:rPr lang="en-US" sz="1200" b="1" dirty="0" err="1">
                <a:sym typeface="Wingdings" panose="05000000000000000000" pitchFamily="2" charset="2"/>
              </a:rPr>
              <a:t>sitova</a:t>
            </a:r>
            <a:r>
              <a:rPr lang="en-US" sz="1200" b="1" dirty="0">
                <a:sym typeface="Wingdings" panose="05000000000000000000" pitchFamily="2" charset="2"/>
              </a:rPr>
              <a:t>!</a:t>
            </a:r>
          </a:p>
          <a:p>
            <a:pPr indent="-228600" algn="l">
              <a:lnSpc>
                <a:spcPct val="100000"/>
              </a:lnSpc>
              <a:buFont typeface="Arial" panose="020B0604020202020204" pitchFamily="34" charset="0"/>
              <a:buChar char="•"/>
            </a:pPr>
            <a:r>
              <a:rPr lang="en-US" sz="1200" b="1" dirty="0" err="1">
                <a:sym typeface="Wingdings" panose="05000000000000000000" pitchFamily="2" charset="2"/>
              </a:rPr>
              <a:t>Valinnaisainekorin</a:t>
            </a:r>
            <a:r>
              <a:rPr lang="en-US" sz="1200" b="1" dirty="0">
                <a:sym typeface="Wingdings" panose="05000000000000000000" pitchFamily="2" charset="2"/>
              </a:rPr>
              <a:t> </a:t>
            </a:r>
            <a:r>
              <a:rPr lang="en-US" sz="1200" b="1" dirty="0" err="1">
                <a:sym typeface="Wingdings" panose="05000000000000000000" pitchFamily="2" charset="2"/>
              </a:rPr>
              <a:t>valinta</a:t>
            </a:r>
            <a:r>
              <a:rPr lang="en-US" sz="1200" b="1" dirty="0">
                <a:sym typeface="Wingdings" panose="05000000000000000000" pitchFamily="2" charset="2"/>
              </a:rPr>
              <a:t> </a:t>
            </a:r>
            <a:r>
              <a:rPr lang="en-US" sz="1200" b="1" dirty="0" err="1">
                <a:sym typeface="Wingdings" panose="05000000000000000000" pitchFamily="2" charset="2"/>
              </a:rPr>
              <a:t>tehdään</a:t>
            </a:r>
            <a:r>
              <a:rPr lang="en-US" sz="1200" b="1" dirty="0">
                <a:sym typeface="Wingdings" panose="05000000000000000000" pitchFamily="2" charset="2"/>
              </a:rPr>
              <a:t> </a:t>
            </a:r>
            <a:r>
              <a:rPr lang="en-US" sz="1200" b="1" dirty="0" err="1">
                <a:sym typeface="Wingdings" panose="05000000000000000000" pitchFamily="2" charset="2"/>
              </a:rPr>
              <a:t>täyttämällä</a:t>
            </a:r>
            <a:r>
              <a:rPr lang="en-US" sz="1200" b="1" dirty="0">
                <a:sym typeface="Wingdings" panose="05000000000000000000" pitchFamily="2" charset="2"/>
              </a:rPr>
              <a:t> </a:t>
            </a:r>
            <a:r>
              <a:rPr lang="en-US" sz="1200" b="1" dirty="0" err="1">
                <a:sym typeface="Wingdings" panose="05000000000000000000" pitchFamily="2" charset="2"/>
              </a:rPr>
              <a:t>opettajien</a:t>
            </a:r>
            <a:r>
              <a:rPr lang="en-US" sz="1200" b="1" dirty="0">
                <a:sym typeface="Wingdings" panose="05000000000000000000" pitchFamily="2" charset="2"/>
              </a:rPr>
              <a:t> </a:t>
            </a:r>
            <a:r>
              <a:rPr lang="en-US" sz="1200" b="1" dirty="0" err="1">
                <a:sym typeface="Wingdings" panose="05000000000000000000" pitchFamily="2" charset="2"/>
              </a:rPr>
              <a:t>lähettämä</a:t>
            </a:r>
            <a:r>
              <a:rPr lang="en-US" sz="1200" b="1" dirty="0">
                <a:sym typeface="Wingdings" panose="05000000000000000000" pitchFamily="2" charset="2"/>
              </a:rPr>
              <a:t> </a:t>
            </a:r>
            <a:r>
              <a:rPr lang="en-US" sz="1200" b="1" dirty="0" err="1">
                <a:sym typeface="Wingdings" panose="05000000000000000000" pitchFamily="2" charset="2"/>
              </a:rPr>
              <a:t>valintakysely</a:t>
            </a:r>
            <a:r>
              <a:rPr lang="en-US" sz="1200" b="1" dirty="0">
                <a:sym typeface="Wingdings" panose="05000000000000000000" pitchFamily="2" charset="2"/>
              </a:rPr>
              <a:t>.</a:t>
            </a:r>
          </a:p>
          <a:p>
            <a:pPr algn="l">
              <a:lnSpc>
                <a:spcPct val="100000"/>
              </a:lnSpc>
            </a:pPr>
            <a:r>
              <a:rPr lang="en-US" sz="1200" dirty="0">
                <a:sym typeface="Wingdings" panose="05000000000000000000" pitchFamily="2" charset="2"/>
              </a:rPr>
              <a:t>    </a:t>
            </a:r>
            <a:r>
              <a:rPr lang="en-US" sz="1200" dirty="0" err="1">
                <a:sym typeface="Wingdings" panose="05000000000000000000" pitchFamily="2" charset="2"/>
              </a:rPr>
              <a:t>Kyselyyn</a:t>
            </a:r>
            <a:r>
              <a:rPr lang="en-US" sz="1200" dirty="0">
                <a:sym typeface="Wingdings" panose="05000000000000000000" pitchFamily="2" charset="2"/>
              </a:rPr>
              <a:t> </a:t>
            </a:r>
            <a:r>
              <a:rPr lang="en-US" sz="1200" dirty="0" err="1">
                <a:sym typeface="Wingdings" panose="05000000000000000000" pitchFamily="2" charset="2"/>
              </a:rPr>
              <a:t>vastataan</a:t>
            </a:r>
            <a:r>
              <a:rPr lang="en-US" sz="1200" dirty="0">
                <a:sym typeface="Wingdings" panose="05000000000000000000" pitchFamily="2" charset="2"/>
              </a:rPr>
              <a:t> </a:t>
            </a:r>
            <a:r>
              <a:rPr lang="en-US" sz="1200" dirty="0" err="1">
                <a:sym typeface="Wingdings" panose="05000000000000000000" pitchFamily="2" charset="2"/>
              </a:rPr>
              <a:t>ti</a:t>
            </a:r>
            <a:r>
              <a:rPr lang="en-US" sz="1200" dirty="0">
                <a:sym typeface="Wingdings" panose="05000000000000000000" pitchFamily="2" charset="2"/>
              </a:rPr>
              <a:t> 12.5.2026 </a:t>
            </a:r>
            <a:r>
              <a:rPr lang="en-US" sz="1200" dirty="0" err="1">
                <a:sym typeface="Wingdings" panose="05000000000000000000" pitchFamily="2" charset="2"/>
              </a:rPr>
              <a:t>mennessä</a:t>
            </a:r>
            <a:r>
              <a:rPr lang="en-US" sz="1200" dirty="0">
                <a:sym typeface="Wingdings" panose="05000000000000000000" pitchFamily="2" charset="2"/>
              </a:rPr>
              <a:t>.</a:t>
            </a:r>
          </a:p>
          <a:p>
            <a:pPr algn="l">
              <a:lnSpc>
                <a:spcPct val="100000"/>
              </a:lnSpc>
            </a:pPr>
            <a:r>
              <a:rPr lang="en-US" sz="1200" b="1" dirty="0">
                <a:sym typeface="Wingdings" panose="05000000000000000000" pitchFamily="2" charset="2"/>
              </a:rPr>
              <a:t>    </a:t>
            </a:r>
          </a:p>
          <a:p>
            <a:pPr algn="l">
              <a:lnSpc>
                <a:spcPct val="100000"/>
              </a:lnSpc>
            </a:pPr>
            <a:r>
              <a:rPr lang="en-US" sz="1200" dirty="0" err="1">
                <a:sym typeface="Wingdings" panose="05000000000000000000" pitchFamily="2" charset="2"/>
              </a:rPr>
              <a:t>Määräajan</a:t>
            </a:r>
            <a:r>
              <a:rPr lang="en-US" sz="1200" dirty="0">
                <a:sym typeface="Wingdings" panose="05000000000000000000" pitchFamily="2" charset="2"/>
              </a:rPr>
              <a:t> </a:t>
            </a:r>
            <a:r>
              <a:rPr lang="en-US" sz="1200" dirty="0" err="1">
                <a:sym typeface="Wingdings" panose="05000000000000000000" pitchFamily="2" charset="2"/>
              </a:rPr>
              <a:t>umpeuduttua</a:t>
            </a:r>
            <a:r>
              <a:rPr lang="en-US" sz="1200" dirty="0">
                <a:sym typeface="Wingdings" panose="05000000000000000000" pitchFamily="2" charset="2"/>
              </a:rPr>
              <a:t> </a:t>
            </a:r>
            <a:r>
              <a:rPr lang="en-US" sz="1200" dirty="0" err="1">
                <a:sym typeface="Wingdings" panose="05000000000000000000" pitchFamily="2" charset="2"/>
              </a:rPr>
              <a:t>oppilas</a:t>
            </a:r>
            <a:r>
              <a:rPr lang="en-US" sz="1200" dirty="0">
                <a:sym typeface="Wingdings" panose="05000000000000000000" pitchFamily="2" charset="2"/>
              </a:rPr>
              <a:t> </a:t>
            </a:r>
            <a:r>
              <a:rPr lang="en-US" sz="1200" dirty="0" err="1">
                <a:sym typeface="Wingdings" panose="05000000000000000000" pitchFamily="2" charset="2"/>
              </a:rPr>
              <a:t>sijoitetaan</a:t>
            </a:r>
            <a:r>
              <a:rPr lang="en-US" sz="1200" dirty="0">
                <a:sym typeface="Wingdings" panose="05000000000000000000" pitchFamily="2" charset="2"/>
              </a:rPr>
              <a:t> </a:t>
            </a:r>
            <a:r>
              <a:rPr lang="en-US" sz="1200" dirty="0" err="1">
                <a:sym typeface="Wingdings" panose="05000000000000000000" pitchFamily="2" charset="2"/>
              </a:rPr>
              <a:t>valinnaisainekoriin</a:t>
            </a:r>
            <a:r>
              <a:rPr lang="en-US" sz="1200" dirty="0">
                <a:sym typeface="Wingdings" panose="05000000000000000000" pitchFamily="2" charset="2"/>
              </a:rPr>
              <a:t>, </a:t>
            </a:r>
            <a:r>
              <a:rPr lang="en-US" sz="1200" dirty="0" err="1">
                <a:sym typeface="Wingdings" panose="05000000000000000000" pitchFamily="2" charset="2"/>
              </a:rPr>
              <a:t>jossa</a:t>
            </a:r>
            <a:r>
              <a:rPr lang="en-US" sz="1200" dirty="0">
                <a:sym typeface="Wingdings" panose="05000000000000000000" pitchFamily="2" charset="2"/>
              </a:rPr>
              <a:t> on </a:t>
            </a:r>
            <a:r>
              <a:rPr lang="en-US" sz="1200" dirty="0" err="1">
                <a:sym typeface="Wingdings" panose="05000000000000000000" pitchFamily="2" charset="2"/>
              </a:rPr>
              <a:t>tilaa</a:t>
            </a:r>
            <a:r>
              <a:rPr lang="en-US" sz="1200" dirty="0">
                <a:sym typeface="Wingdings" panose="05000000000000000000" pitchFamily="2" charset="2"/>
              </a:rPr>
              <a:t>.</a:t>
            </a:r>
          </a:p>
          <a:p>
            <a:pPr marL="914400" lvl="1" indent="-228600" algn="l">
              <a:lnSpc>
                <a:spcPct val="100000"/>
              </a:lnSpc>
              <a:buFont typeface="Arial" panose="020B0604020202020204" pitchFamily="34" charset="0"/>
              <a:buChar char="•"/>
            </a:pPr>
            <a:endParaRPr lang="en-US" sz="1100" b="1" dirty="0">
              <a:sym typeface="Wingdings" panose="05000000000000000000" pitchFamily="2" charset="2"/>
            </a:endParaRPr>
          </a:p>
          <a:p>
            <a:pPr marL="342900" indent="-228600" algn="l">
              <a:lnSpc>
                <a:spcPct val="100000"/>
              </a:lnSpc>
              <a:buFont typeface="Arial" panose="020B0604020202020204" pitchFamily="34" charset="0"/>
              <a:buChar char="•"/>
            </a:pPr>
            <a:endParaRPr lang="en-US" sz="1100" b="1" dirty="0"/>
          </a:p>
          <a:p>
            <a:pPr marL="342900" indent="-228600" algn="l">
              <a:lnSpc>
                <a:spcPct val="100000"/>
              </a:lnSpc>
              <a:buFont typeface="Arial" panose="020B0604020202020204" pitchFamily="34" charset="0"/>
              <a:buChar char="•"/>
            </a:pPr>
            <a:endParaRPr lang="en-US" sz="1100" b="1" dirty="0"/>
          </a:p>
        </p:txBody>
      </p:sp>
      <p:pic>
        <p:nvPicPr>
          <p:cNvPr id="5" name="Kuva 4">
            <a:extLst>
              <a:ext uri="{FF2B5EF4-FFF2-40B4-BE49-F238E27FC236}">
                <a16:creationId xmlns:a16="http://schemas.microsoft.com/office/drawing/2014/main" id="{43D8B3FD-E8F0-50DF-7893-6D39026E6FAC}"/>
              </a:ext>
            </a:extLst>
          </p:cNvPr>
          <p:cNvPicPr>
            <a:picLocks noChangeAspect="1"/>
          </p:cNvPicPr>
          <p:nvPr/>
        </p:nvPicPr>
        <p:blipFill>
          <a:blip r:embed="rId2">
            <a:extLst>
              <a:ext uri="{28A0092B-C50C-407E-A947-70E740481C1C}">
                <a14:useLocalDpi xmlns:a14="http://schemas.microsoft.com/office/drawing/2010/main" val="0"/>
              </a:ext>
            </a:extLst>
          </a:blip>
          <a:srcRect l="27227" r="29048"/>
          <a:stretch>
            <a:fillRect/>
          </a:stretch>
        </p:blipFill>
        <p:spPr>
          <a:xfrm>
            <a:off x="6861048" y="1"/>
            <a:ext cx="5330952" cy="6858000"/>
          </a:xfrm>
          <a:prstGeom prst="rect">
            <a:avLst/>
          </a:prstGeom>
        </p:spPr>
      </p:pic>
    </p:spTree>
    <p:extLst>
      <p:ext uri="{BB962C8B-B14F-4D97-AF65-F5344CB8AC3E}">
        <p14:creationId xmlns:p14="http://schemas.microsoft.com/office/powerpoint/2010/main" val="8939564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B03A286-D721-8E95-D377-8F410050EB7D}"/>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2B783EE-0239-4717-BBEA-8C9EAC61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98CD6FCD-8A38-EB26-A9D8-6D94C787D681}"/>
              </a:ext>
            </a:extLst>
          </p:cNvPr>
          <p:cNvSpPr>
            <a:spLocks noGrp="1"/>
          </p:cNvSpPr>
          <p:nvPr>
            <p:ph type="ctrTitle"/>
          </p:nvPr>
        </p:nvSpPr>
        <p:spPr>
          <a:xfrm>
            <a:off x="838201" y="182880"/>
            <a:ext cx="5120561" cy="274320"/>
          </a:xfrm>
        </p:spPr>
        <p:txBody>
          <a:bodyPr vert="horz" lIns="91440" tIns="45720" rIns="91440" bIns="45720" rtlCol="0" anchor="ctr">
            <a:normAutofit fontScale="90000"/>
          </a:bodyPr>
          <a:lstStyle/>
          <a:p>
            <a:pPr algn="l"/>
            <a:r>
              <a:rPr lang="en-US" sz="4400" kern="1200" dirty="0" err="1">
                <a:solidFill>
                  <a:schemeClr val="tx1"/>
                </a:solidFill>
                <a:latin typeface="+mj-lt"/>
                <a:ea typeface="+mj-ea"/>
                <a:cs typeface="+mj-cs"/>
              </a:rPr>
              <a:t>Taiteet</a:t>
            </a:r>
            <a:r>
              <a:rPr lang="en-US" sz="4400" kern="1200" dirty="0">
                <a:solidFill>
                  <a:schemeClr val="tx1"/>
                </a:solidFill>
                <a:latin typeface="+mj-lt"/>
                <a:ea typeface="+mj-ea"/>
                <a:cs typeface="+mj-cs"/>
              </a:rPr>
              <a:t> ja </a:t>
            </a:r>
            <a:r>
              <a:rPr lang="en-US" sz="4400" kern="1200" dirty="0" err="1">
                <a:solidFill>
                  <a:schemeClr val="tx1"/>
                </a:solidFill>
                <a:latin typeface="+mj-lt"/>
                <a:ea typeface="+mj-ea"/>
                <a:cs typeface="+mj-cs"/>
              </a:rPr>
              <a:t>luovuus</a:t>
            </a:r>
            <a:endParaRPr lang="en-US" sz="4400" kern="1200" dirty="0">
              <a:solidFill>
                <a:schemeClr val="tx1"/>
              </a:solidFill>
              <a:latin typeface="+mj-lt"/>
              <a:ea typeface="+mj-ea"/>
              <a:cs typeface="+mj-cs"/>
            </a:endParaRPr>
          </a:p>
        </p:txBody>
      </p:sp>
      <p:sp>
        <p:nvSpPr>
          <p:cNvPr id="3" name="Alaotsikko 2">
            <a:extLst>
              <a:ext uri="{FF2B5EF4-FFF2-40B4-BE49-F238E27FC236}">
                <a16:creationId xmlns:a16="http://schemas.microsoft.com/office/drawing/2014/main" id="{1FAFDA26-C3A9-6476-CBD3-81523AAD46BF}"/>
              </a:ext>
            </a:extLst>
          </p:cNvPr>
          <p:cNvSpPr>
            <a:spLocks noGrp="1"/>
          </p:cNvSpPr>
          <p:nvPr>
            <p:ph type="subTitle" idx="1"/>
          </p:nvPr>
        </p:nvSpPr>
        <p:spPr>
          <a:xfrm>
            <a:off x="671967" y="576073"/>
            <a:ext cx="5522469" cy="6035040"/>
          </a:xfrm>
        </p:spPr>
        <p:txBody>
          <a:bodyPr vert="horz" lIns="91440" tIns="45720" rIns="91440" bIns="45720" rtlCol="0">
            <a:noAutofit/>
          </a:bodyPr>
          <a:lstStyle/>
          <a:p>
            <a:pPr algn="l">
              <a:buClr>
                <a:schemeClr val="bg1"/>
              </a:buClr>
            </a:pPr>
            <a:r>
              <a:rPr lang="fi-FI" sz="800" b="1" i="1" dirty="0"/>
              <a:t>Näppärät näpit, kätevät kädet – kädentaidot ja luova oppiminen </a:t>
            </a:r>
          </a:p>
          <a:p>
            <a:pPr algn="l">
              <a:buClr>
                <a:schemeClr val="bg1"/>
              </a:buClr>
            </a:pPr>
            <a:r>
              <a:rPr lang="fi-FI" sz="800" b="1" dirty="0"/>
              <a:t>Valinnaisaineen tarkoituksena on laajentaa ja syventää oppilaan kädentaitoja, sekä antaa positiivisia kokemuksia ja tuottaa iloa oman tekemisen kautta. Opetus toteutetaan oppilaslähtöisin aihepiirein ja projektein, kannustaen oppilasta käyttämään luovuutta ja ongelmanratkaisutaitoa. Kädentaidot valinnaisaine sisältää elementtejä käsitöistä, kuvataiteesta, askartelusta ja rakentelusta.</a:t>
            </a:r>
          </a:p>
          <a:p>
            <a:pPr algn="l">
              <a:buClr>
                <a:schemeClr val="bg1"/>
              </a:buClr>
            </a:pPr>
            <a:r>
              <a:rPr lang="en-US" sz="800" b="1" dirty="0" err="1"/>
              <a:t>Tavoitteet</a:t>
            </a:r>
            <a:r>
              <a:rPr lang="en-US" sz="800" b="1" dirty="0"/>
              <a:t> ja </a:t>
            </a:r>
            <a:r>
              <a:rPr lang="en-US" sz="800" b="1" dirty="0" err="1"/>
              <a:t>sisällöt</a:t>
            </a:r>
            <a:endParaRPr lang="en-US" sz="800" b="1" dirty="0"/>
          </a:p>
          <a:p>
            <a:pPr algn="l">
              <a:buClr>
                <a:schemeClr val="bg1"/>
              </a:buClr>
            </a:pPr>
            <a:r>
              <a:rPr lang="fi-FI" sz="800" dirty="0"/>
              <a:t>T1 Ohjata oppilasta toimimaan suunnitelmallisesti, vastuuntuntoisesti ja omatoimisesti yksin sekä yhdessä toisten kanssa erilaisissa prosesseissa. Harjoitellaan töiden suunnittelua ja luovien ratkaisujen ideoimista havaittuihin ongelmiin. Harjoitellaan pitkäjänteistä työskentelyä ja opitaan kantamaan vastuuta työvälineistä, työturvallisuudesta ja viihtyvyydestä.</a:t>
            </a:r>
          </a:p>
          <a:p>
            <a:pPr algn="l">
              <a:buClr>
                <a:schemeClr val="bg1"/>
              </a:buClr>
            </a:pPr>
            <a:r>
              <a:rPr lang="fi-FI" sz="800" dirty="0"/>
              <a:t>T2 Tukea ja vahvistaa oppilaan luovuutta, motorisia kykyjä sekä ongelmanratkaisutaitoja Toteutetaan projektitöitä oppilaiden omien ideoiden ja ehdotusten pohjalta.</a:t>
            </a:r>
          </a:p>
          <a:p>
            <a:pPr algn="l">
              <a:buClr>
                <a:schemeClr val="bg1"/>
              </a:buClr>
            </a:pPr>
            <a:r>
              <a:rPr lang="fi-FI" sz="800" dirty="0"/>
              <a:t>T3 Ohjata käyttämään erilaisia materiaaleja, työvälineitä ja menetelmiä. Kokeillaan tarkoituksenmukaisten materiaalien ja työvälineiden käyttöä huomioiden kestävä kehitys.</a:t>
            </a:r>
          </a:p>
          <a:p>
            <a:pPr algn="l">
              <a:buClr>
                <a:schemeClr val="bg1"/>
              </a:buClr>
            </a:pPr>
            <a:r>
              <a:rPr lang="fi-FI" sz="800" dirty="0"/>
              <a:t>T4 Ohjata oppilasta arvioimaan, arvostamaan ja tarkastelemaan omaa ja muiden tekemää työtä ja kokonaista prosessia sekä toimimaan vastuuntuntoisesti. Arvioidaan omaa ja toisten työskentelyprosessia sekä lopputulosta itsearvioinnin ja vertaisarvioinnin kautta.</a:t>
            </a:r>
            <a:endParaRPr lang="en-US" sz="800" b="1" dirty="0"/>
          </a:p>
          <a:p>
            <a:pPr algn="l">
              <a:buClr>
                <a:schemeClr val="bg1"/>
              </a:buClr>
            </a:pPr>
            <a:r>
              <a:rPr lang="en-US" sz="800" b="1" i="1" dirty="0" err="1"/>
              <a:t>Luovuus</a:t>
            </a:r>
            <a:r>
              <a:rPr lang="en-US" sz="800" b="1" i="1" dirty="0"/>
              <a:t> </a:t>
            </a:r>
            <a:r>
              <a:rPr lang="en-US" sz="800" b="1" i="1" dirty="0" err="1"/>
              <a:t>esiin</a:t>
            </a:r>
            <a:endParaRPr lang="en-US" sz="800" b="1" i="1" dirty="0"/>
          </a:p>
          <a:p>
            <a:pPr algn="l">
              <a:buClr>
                <a:schemeClr val="bg1"/>
              </a:buClr>
            </a:pPr>
            <a:r>
              <a:rPr lang="fi-FI" sz="800" b="1" dirty="0"/>
              <a:t>Valinnaisaineen tehtävänä on syventää oppilaiden kuvallista ilmaisua ja teknistä osaamista tarjoamalla mahdollisuus kokeilla monipuolisesti eri kuvataiteen tekniikoita. Valinnaisaineen tavoitteena on kannustaa luovaan ajatteluun, materiaalien kokeiluun ja oman taiteellisen ilmaisun kehittämiseen. Lisäksi oppilaat harjoittelevat havainnointia, visuaalista kerrontaa sekä taiteellisen prosessin eri vaiheita suunnittelusta itsearviointiin. Taidehistorian ja eri kulttuurien ilmaisutapoihin tutustuminen tarjoaa inspiraatiota ja syventää ymmärrystä visuaalisesta kulttuurista. Valinnaisaineessa voidaan toteuttaa ryhmän kiinnostuksen mukaan myös laajempia projekteja, jotka kehittävät pitkäjänteisyyttä ja yhteistyötaitoja.</a:t>
            </a:r>
          </a:p>
          <a:p>
            <a:pPr algn="l">
              <a:buClr>
                <a:schemeClr val="bg1"/>
              </a:buClr>
            </a:pPr>
            <a:r>
              <a:rPr lang="fi-FI" sz="800" b="1" dirty="0"/>
              <a:t>Tavoitteet ja sisällöt</a:t>
            </a:r>
          </a:p>
          <a:p>
            <a:pPr algn="l">
              <a:buClr>
                <a:schemeClr val="bg1"/>
              </a:buClr>
            </a:pPr>
            <a:r>
              <a:rPr lang="fi-FI" sz="800" dirty="0"/>
              <a:t>T1 tarjotaan oppilaalle mahdollisuus kokeilla erilaisia tekniikoita. Tutustutaan oppilaiden kiinnostuksen mukaan muun muassa piirustukseen (lyijykynä, hiili), maalaukseen (vesiväri, akryyli), grafiikkaan (monotypia, linoleikkaus) ja sekatekniikoihin. Oppilaita rohkaistaan kokeilemaan uusia ilmaisutapoja ja yhdistämään erilaisia materiaaleja sekä käyttämään niitä vastuullisesti.</a:t>
            </a:r>
          </a:p>
          <a:p>
            <a:pPr algn="l">
              <a:buClr>
                <a:schemeClr val="bg1"/>
              </a:buClr>
            </a:pPr>
            <a:r>
              <a:rPr lang="fi-FI" sz="800" dirty="0"/>
              <a:t>T2 kehitetään oppilaan havainnointikykyä ja visuaalista ajattelua, tehdään asetelmia ja luonnostelua, suunnitellaan ja toteutetaan esim. sarjakuva, harjoitellaan taiteellisen prosessin eri vaiheita suunnittelusta itsearviointiin</a:t>
            </a:r>
          </a:p>
          <a:p>
            <a:pPr algn="l">
              <a:buClr>
                <a:schemeClr val="bg1"/>
              </a:buClr>
            </a:pPr>
            <a:r>
              <a:rPr lang="fi-FI" sz="800" dirty="0"/>
              <a:t>T3 oppilas tutustuu taidehistoriaan. Tutustutaan joihinkin taiteilijoihin ja heidän töihinsä ja käytetään niitä omien töiden ideoinnissa apuna. Tutustutaan eri kulttuurien ilmaisutapoihin, mikä laajentaa oppilaiden ymmärrystä visuaalisesta kulttuurista ja tarjoaa inspiraatiota omaan työskentelyyn. Katsotaan taidekuvia ja keskustellaan niistä (virtuaaliset taidenäyttelyt).</a:t>
            </a:r>
          </a:p>
          <a:p>
            <a:pPr algn="l">
              <a:buClr>
                <a:schemeClr val="bg1"/>
              </a:buClr>
            </a:pPr>
            <a:r>
              <a:rPr lang="fi-FI" sz="800" dirty="0"/>
              <a:t>T4oppilas harjoittelee ja vahvistaa ryhmässä toimimista. Suunnitellaan ja toteutetaan jokin laajempi projekti parin tai ryhmän kanssa, jolloin oppilaat oppivat pitkäjänteistä ja tavoitteellista työskentelyä.</a:t>
            </a:r>
          </a:p>
          <a:p>
            <a:pPr algn="l">
              <a:buClr>
                <a:schemeClr val="bg1"/>
              </a:buClr>
            </a:pPr>
            <a:r>
              <a:rPr lang="fi-FI" sz="800" b="1" dirty="0"/>
              <a:t>Valinnaisaineet arvioidaan suhteessa valinnaisnaineelle asetettuihin tavoitteisiin sanallisesti "hyväksytty" tai "hylätty". Todistuksessa ilmoitetaan opintojen laajuus, joka on 1 </a:t>
            </a:r>
            <a:r>
              <a:rPr lang="fi-FI" sz="800" b="1" dirty="0" err="1"/>
              <a:t>vvk</a:t>
            </a:r>
            <a:r>
              <a:rPr lang="fi-FI" sz="800" b="1" dirty="0"/>
              <a:t>.</a:t>
            </a:r>
          </a:p>
          <a:p>
            <a:pPr algn="l">
              <a:buClr>
                <a:schemeClr val="bg1"/>
              </a:buClr>
            </a:pPr>
            <a:endParaRPr lang="en-US" sz="800" dirty="0"/>
          </a:p>
          <a:p>
            <a:pPr algn="l">
              <a:buClr>
                <a:schemeClr val="bg1"/>
              </a:buClr>
            </a:pPr>
            <a:endParaRPr lang="en-US" sz="800" b="1" dirty="0"/>
          </a:p>
          <a:p>
            <a:pPr indent="-228600" algn="l">
              <a:buClr>
                <a:schemeClr val="bg1"/>
              </a:buClr>
              <a:buFont typeface="Arial" panose="020B0604020202020204" pitchFamily="34" charset="0"/>
              <a:buChar char="•"/>
            </a:pPr>
            <a:endParaRPr lang="en-US" sz="800" b="1" dirty="0"/>
          </a:p>
          <a:p>
            <a:pPr indent="-228600" algn="l">
              <a:buClr>
                <a:schemeClr val="bg1"/>
              </a:buClr>
              <a:buFont typeface="Arial" panose="020B0604020202020204" pitchFamily="34" charset="0"/>
              <a:buChar char="•"/>
            </a:pPr>
            <a:endParaRPr lang="en-US" sz="800" b="1" dirty="0"/>
          </a:p>
          <a:p>
            <a:pPr indent="-228600" algn="l">
              <a:buClr>
                <a:schemeClr val="bg1"/>
              </a:buClr>
              <a:buFont typeface="Arial" panose="020B0604020202020204" pitchFamily="34" charset="0"/>
              <a:buChar char="•"/>
            </a:pPr>
            <a:endParaRPr lang="en-US" sz="800" b="1" dirty="0"/>
          </a:p>
          <a:p>
            <a:pPr marL="342900" indent="-228600" algn="l">
              <a:buFont typeface="Arial" panose="020B0604020202020204" pitchFamily="34" charset="0"/>
              <a:buChar char="•"/>
            </a:pPr>
            <a:endParaRPr lang="en-US" sz="800" b="1" dirty="0"/>
          </a:p>
          <a:p>
            <a:pPr marL="342900" indent="-228600" algn="l">
              <a:buClr>
                <a:schemeClr val="bg1"/>
              </a:buClr>
              <a:buFont typeface="Arial" panose="020B0604020202020204" pitchFamily="34" charset="0"/>
              <a:buChar char="•"/>
            </a:pPr>
            <a:endParaRPr lang="en-US" sz="800" b="1" dirty="0"/>
          </a:p>
        </p:txBody>
      </p:sp>
      <p:sp>
        <p:nvSpPr>
          <p:cNvPr id="12" name="Oval 11">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 name="Arc 13">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4" name="Picture 3">
            <a:extLst>
              <a:ext uri="{FF2B5EF4-FFF2-40B4-BE49-F238E27FC236}">
                <a16:creationId xmlns:a16="http://schemas.microsoft.com/office/drawing/2014/main" id="{04335863-61DB-1C15-23CF-D810C7627831}"/>
              </a:ext>
            </a:extLst>
          </p:cNvPr>
          <p:cNvPicPr>
            <a:picLocks noChangeAspect="1"/>
          </p:cNvPicPr>
          <p:nvPr/>
        </p:nvPicPr>
        <p:blipFill>
          <a:blip r:embed="rId2"/>
          <a:srcRect l="16561" r="17623" b="-4"/>
          <a:stretch>
            <a:fillRect/>
          </a:stretch>
        </p:blipFill>
        <p:spPr>
          <a:xfrm>
            <a:off x="6806693" y="1"/>
            <a:ext cx="2974226" cy="2542031"/>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p:spPr>
      </p:pic>
    </p:spTree>
    <p:extLst>
      <p:ext uri="{BB962C8B-B14F-4D97-AF65-F5344CB8AC3E}">
        <p14:creationId xmlns:p14="http://schemas.microsoft.com/office/powerpoint/2010/main" val="20867815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D261213-A46C-B018-820E-300F969EF7DA}"/>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2B783EE-0239-4717-BBEA-8C9EAC61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C55787DB-6CEC-A431-3CB6-2B5C059E2218}"/>
              </a:ext>
            </a:extLst>
          </p:cNvPr>
          <p:cNvSpPr>
            <a:spLocks noGrp="1"/>
          </p:cNvSpPr>
          <p:nvPr>
            <p:ph type="ctrTitle"/>
          </p:nvPr>
        </p:nvSpPr>
        <p:spPr>
          <a:xfrm>
            <a:off x="838201" y="345811"/>
            <a:ext cx="5120561" cy="376565"/>
          </a:xfrm>
        </p:spPr>
        <p:txBody>
          <a:bodyPr vert="horz" lIns="91440" tIns="45720" rIns="91440" bIns="45720" rtlCol="0" anchor="ctr">
            <a:normAutofit fontScale="90000"/>
          </a:bodyPr>
          <a:lstStyle/>
          <a:p>
            <a:pPr algn="l"/>
            <a:r>
              <a:rPr lang="en-US" sz="4400" kern="1200" dirty="0" err="1">
                <a:solidFill>
                  <a:schemeClr val="tx1"/>
                </a:solidFill>
                <a:latin typeface="+mj-lt"/>
                <a:ea typeface="+mj-ea"/>
                <a:cs typeface="+mj-cs"/>
              </a:rPr>
              <a:t>Liikunta</a:t>
            </a:r>
            <a:r>
              <a:rPr lang="en-US" sz="4400" kern="1200" dirty="0">
                <a:solidFill>
                  <a:schemeClr val="tx1"/>
                </a:solidFill>
                <a:latin typeface="+mj-lt"/>
                <a:ea typeface="+mj-ea"/>
                <a:cs typeface="+mj-cs"/>
              </a:rPr>
              <a:t> ja </a:t>
            </a:r>
            <a:r>
              <a:rPr lang="en-US" sz="4400" kern="1200" dirty="0" err="1">
                <a:solidFill>
                  <a:schemeClr val="tx1"/>
                </a:solidFill>
                <a:latin typeface="+mj-lt"/>
                <a:ea typeface="+mj-ea"/>
                <a:cs typeface="+mj-cs"/>
              </a:rPr>
              <a:t>hyvinvointi</a:t>
            </a:r>
            <a:endParaRPr lang="en-US" sz="4400" kern="1200" dirty="0">
              <a:solidFill>
                <a:schemeClr val="tx1"/>
              </a:solidFill>
              <a:latin typeface="+mj-lt"/>
              <a:ea typeface="+mj-ea"/>
              <a:cs typeface="+mj-cs"/>
            </a:endParaRPr>
          </a:p>
        </p:txBody>
      </p:sp>
      <p:sp>
        <p:nvSpPr>
          <p:cNvPr id="3" name="Alaotsikko 2">
            <a:extLst>
              <a:ext uri="{FF2B5EF4-FFF2-40B4-BE49-F238E27FC236}">
                <a16:creationId xmlns:a16="http://schemas.microsoft.com/office/drawing/2014/main" id="{B0A2BAD7-D158-944B-EA04-BFEFC0919510}"/>
              </a:ext>
            </a:extLst>
          </p:cNvPr>
          <p:cNvSpPr>
            <a:spLocks noGrp="1"/>
          </p:cNvSpPr>
          <p:nvPr>
            <p:ph type="subTitle" idx="1"/>
          </p:nvPr>
        </p:nvSpPr>
        <p:spPr>
          <a:xfrm>
            <a:off x="823942" y="1106424"/>
            <a:ext cx="5467129" cy="5513832"/>
          </a:xfrm>
        </p:spPr>
        <p:txBody>
          <a:bodyPr vert="horz" lIns="91440" tIns="45720" rIns="91440" bIns="45720" rtlCol="0">
            <a:normAutofit fontScale="40000" lnSpcReduction="20000"/>
          </a:bodyPr>
          <a:lstStyle/>
          <a:p>
            <a:pPr algn="l">
              <a:buClr>
                <a:schemeClr val="bg1"/>
              </a:buClr>
            </a:pPr>
            <a:r>
              <a:rPr lang="en-US" sz="2000" b="1" i="1" dirty="0"/>
              <a:t>Oy </a:t>
            </a:r>
            <a:r>
              <a:rPr lang="en-US" sz="2000" b="1" i="1" dirty="0" err="1"/>
              <a:t>Minä</a:t>
            </a:r>
            <a:r>
              <a:rPr lang="en-US" sz="2000" b="1" i="1" dirty="0"/>
              <a:t> Ab – </a:t>
            </a:r>
            <a:r>
              <a:rPr lang="en-US" sz="2000" b="1" i="1" dirty="0" err="1"/>
              <a:t>hyvinvointi</a:t>
            </a:r>
            <a:r>
              <a:rPr lang="en-US" sz="2000" b="1" i="1" dirty="0"/>
              <a:t> ja </a:t>
            </a:r>
            <a:r>
              <a:rPr lang="en-US" sz="2000" b="1" i="1" dirty="0" err="1"/>
              <a:t>arjen</a:t>
            </a:r>
            <a:r>
              <a:rPr lang="en-US" sz="2000" b="1" i="1" dirty="0"/>
              <a:t> </a:t>
            </a:r>
            <a:r>
              <a:rPr lang="en-US" sz="2000" b="1" i="1" dirty="0" err="1"/>
              <a:t>taidot</a:t>
            </a:r>
            <a:endParaRPr lang="en-US" sz="2000" b="1" i="1" dirty="0"/>
          </a:p>
          <a:p>
            <a:pPr algn="l">
              <a:buClr>
                <a:schemeClr val="bg1"/>
              </a:buClr>
            </a:pPr>
            <a:r>
              <a:rPr lang="fi-FI" sz="2000" b="1" dirty="0"/>
              <a:t>Valinnaisaineen tehtävänä on perehdyttää oppilaat oman elämän hallintaan ja sen osa-alueisiin. Oppilaalla on tilaisuuksia harjoitella ajanhallintaa, hyvää käytöstä sekä muita omaan ja yhteiseen hyvinvointiin vaikuttavia asioita. Oppilas saa malleja talouden hallinnasta ja kodin hoidosta. Oppilas tutustuu erilaisiin harrastusmahdollisuuksiin ja vapaa-ajan viettotapoihin. Oppilas harjoittelee hyviä käytöstapoja sekä vuorovaikutus- ja tunnetaitoja.</a:t>
            </a:r>
          </a:p>
          <a:p>
            <a:pPr algn="l">
              <a:buClr>
                <a:schemeClr val="bg1"/>
              </a:buClr>
            </a:pPr>
            <a:r>
              <a:rPr lang="fi-FI" sz="2000" b="1" dirty="0"/>
              <a:t>Tavoitteet ja sisällöt</a:t>
            </a:r>
          </a:p>
          <a:p>
            <a:pPr algn="l">
              <a:buClr>
                <a:schemeClr val="bg1"/>
              </a:buClr>
            </a:pPr>
            <a:r>
              <a:rPr lang="fi-FI" sz="2000" dirty="0"/>
              <a:t>T1 Opastaa oppilasta erilaisissa elämänhallintatilanteissa ja itsestä huolehtimisessa. Harjoitellaan elämänhallintatapoja ja itsestä huolehtimista kokonaisvaltaisesti eri tilanteissa ja ympäristöissä. Hyödynnetään keskustelua, oppilaiden omia ajankohtaisiamielenkiinnon kohteita ja yhdessä toimimista. Tutustutaan ajanhallintaan, rentoutumiseen ja stressinhallintaan vaikuttaviin tekijöihin suunnittelemalla omaa arjen kalenteria.</a:t>
            </a:r>
          </a:p>
          <a:p>
            <a:pPr algn="l">
              <a:buClr>
                <a:schemeClr val="bg1"/>
              </a:buClr>
            </a:pPr>
            <a:r>
              <a:rPr lang="fi-FI" sz="2000" dirty="0"/>
              <a:t>T2 Ohjataan oppilasta rahan käytön, kotitalouden ja oman yrittäjyyteen liittyvissä ilmiöissä. Suunnitellaan ja arvioidaan oman rahan käyttöä. Harjoitellaan kotitalouden eri osa-alueita esim. ruuanlaittoa ja pyykinpesua.</a:t>
            </a:r>
          </a:p>
          <a:p>
            <a:pPr algn="l">
              <a:buClr>
                <a:schemeClr val="bg1"/>
              </a:buClr>
            </a:pPr>
            <a:r>
              <a:rPr lang="fi-FI" sz="2000" dirty="0"/>
              <a:t>T3 Tukea ja lisätä oppilaan tietoisuutta erilaisista harrastuksista ja vapaa-ajanviettotavoista. Tutustutaan lähiympäristön harrastusmahdollisuuksiin ja vapaa-ajan tarjontaan. Opitaan malleja vapaa-ajan vietosta sekä kotona että sen ulkopuolella.</a:t>
            </a:r>
          </a:p>
          <a:p>
            <a:pPr algn="l">
              <a:buClr>
                <a:schemeClr val="bg1"/>
              </a:buClr>
            </a:pPr>
            <a:r>
              <a:rPr lang="fi-FI" sz="2000" dirty="0"/>
              <a:t>T4 Tarjotaan oppilaalle mahdollisuuksia harjoitella ryhmässä toimimista ja tunnetaitoja erilaisissa rooleissa ja vuorovaikutustilanteissa. Toimitaan yhteistoiminnallisesti ja harjoitellaan erilaisia vuorovaikutustilanteita. Vahvistetaan itsetuntoa ja tunnetaitoja monipuolisesti käyttämällä esim. </a:t>
            </a:r>
            <a:r>
              <a:rPr lang="fi-FI" sz="2000" dirty="0" err="1"/>
              <a:t>KiVa</a:t>
            </a:r>
            <a:r>
              <a:rPr lang="fi-FI" sz="2000" dirty="0"/>
              <a:t> Koulu-, Pro Koulu-, Lions </a:t>
            </a:r>
            <a:r>
              <a:rPr lang="fi-FI" sz="2000" dirty="0" err="1"/>
              <a:t>Quest</a:t>
            </a:r>
            <a:r>
              <a:rPr lang="fi-FI" sz="2000" dirty="0"/>
              <a:t> tai Tunne -ja turvataito -materiaaleja.</a:t>
            </a:r>
          </a:p>
          <a:p>
            <a:pPr algn="l">
              <a:buClr>
                <a:schemeClr val="bg1"/>
              </a:buClr>
            </a:pPr>
            <a:endParaRPr lang="fi-FI" sz="2000" dirty="0"/>
          </a:p>
          <a:p>
            <a:pPr algn="l">
              <a:buClr>
                <a:schemeClr val="bg1"/>
              </a:buClr>
            </a:pPr>
            <a:r>
              <a:rPr lang="fi-FI" sz="2000" b="1" i="1" dirty="0"/>
              <a:t>Pelit ja leikit </a:t>
            </a:r>
          </a:p>
          <a:p>
            <a:pPr algn="l">
              <a:buClr>
                <a:schemeClr val="bg1"/>
              </a:buClr>
            </a:pPr>
            <a:r>
              <a:rPr lang="fi-FI" sz="2000" b="1" dirty="0"/>
              <a:t>Valinnaisaineen tavoitteena on liikunnasta, leikeistä ja peleistä innostuminen sekä liikuntataitojen vahvistaminen ja monipuolistaminen. Valinnaisaineessa pelataan sekä tuttuja että uusia pelejä ja leikkejä oppilaiden toiveet huomioiden. Oppimisympäristönä hyödynnetään, aina kun mahdollista, koulun pihaa ja lähiympäristöä.  </a:t>
            </a:r>
          </a:p>
          <a:p>
            <a:pPr algn="l">
              <a:buClr>
                <a:schemeClr val="bg1"/>
              </a:buClr>
            </a:pPr>
            <a:r>
              <a:rPr lang="fi-FI" sz="2000" b="1" dirty="0"/>
              <a:t>Tavoitteet ja sisällöt</a:t>
            </a:r>
            <a:endParaRPr lang="fi-FI" sz="2000" dirty="0"/>
          </a:p>
          <a:p>
            <a:pPr algn="l">
              <a:buClr>
                <a:schemeClr val="bg1"/>
              </a:buClr>
            </a:pPr>
            <a:r>
              <a:rPr lang="fi-FI" sz="2000" dirty="0"/>
              <a:t>T1 Fyysisen kunnon ylläpitäminen ja vahvistaminen  Kehittää oppilaiden perusliikuntataitoja, kuten juoksemista, hyppäämistä, heittämistä ja kiinniottamista  Parantaa oppilaiden kestävyyttä, voimaa, nopeutta ja liikkuvuutta.  Liikuntataitojen syventäminen </a:t>
            </a:r>
          </a:p>
          <a:p>
            <a:pPr algn="l">
              <a:buClr>
                <a:schemeClr val="bg1"/>
              </a:buClr>
            </a:pPr>
            <a:r>
              <a:rPr lang="fi-FI" sz="2000" dirty="0"/>
              <a:t>T2 Tuttujen ja uusien pelien ja leikkien pelaaminen  Erilaisten ulkoliikuntavälineiden käyttäminen peleissä ja leikeissä  Erilaisten oppimisympäristöjen hyödyntäminen  Pelien ja leikkien keskeisten sääntöjen ymmärtäminen . Esim. palloilu, </a:t>
            </a:r>
            <a:r>
              <a:rPr lang="fi-FI" sz="2000" dirty="0" err="1"/>
              <a:t>geokätköily</a:t>
            </a:r>
            <a:r>
              <a:rPr lang="fi-FI" sz="2000" dirty="0"/>
              <a:t>, suunnistus, ultimate, lipun ryöstö, </a:t>
            </a:r>
            <a:r>
              <a:rPr lang="fi-FI" sz="2000" dirty="0" err="1"/>
              <a:t>Stratego</a:t>
            </a:r>
            <a:r>
              <a:rPr lang="fi-FI" sz="2000" dirty="0"/>
              <a:t>, Master </a:t>
            </a:r>
            <a:r>
              <a:rPr lang="fi-FI" sz="2000" dirty="0" err="1"/>
              <a:t>mind</a:t>
            </a:r>
            <a:r>
              <a:rPr lang="fi-FI" sz="2000" dirty="0"/>
              <a:t> ja muut pedagogiset pihapelit  </a:t>
            </a:r>
          </a:p>
          <a:p>
            <a:pPr algn="l">
              <a:buClr>
                <a:schemeClr val="bg1"/>
              </a:buClr>
            </a:pPr>
            <a:r>
              <a:rPr lang="fi-FI" sz="2000" dirty="0"/>
              <a:t>T3 Sosiaalisten taitojen kasvattaminen reilun pelin henkeä ja turvallisuutta korostaen  Liikunnan ilon kokeminen yhdessä muiden kanssa  Reilun pelin periaatteiden noudattaminen  Pelien ja leikkien taitojen oppimisen kautta liikunnan lisääntyminen myös vapaa-ajalla. </a:t>
            </a:r>
          </a:p>
          <a:p>
            <a:pPr algn="l">
              <a:buClr>
                <a:schemeClr val="bg1"/>
              </a:buClr>
            </a:pPr>
            <a:endParaRPr lang="fi-FI" sz="2000" b="1" dirty="0"/>
          </a:p>
          <a:p>
            <a:pPr algn="l">
              <a:buClr>
                <a:schemeClr val="bg1"/>
              </a:buClr>
            </a:pPr>
            <a:r>
              <a:rPr lang="fi-FI" sz="2000" b="1" dirty="0"/>
              <a:t>Valinnaisaineet arvioidaan suhteessa valinnaisnaineelle asetettuihin tavoitteisiin sanallisesti "hyväkysytty" tai "hylätty". Todistuksessa ilmoitetaan opintojen laajuus, joka on 1 </a:t>
            </a:r>
            <a:r>
              <a:rPr lang="fi-FI" sz="2000" b="1" dirty="0" err="1"/>
              <a:t>vvk</a:t>
            </a:r>
            <a:r>
              <a:rPr lang="fi-FI" sz="2000" b="1" dirty="0"/>
              <a:t>. </a:t>
            </a:r>
          </a:p>
          <a:p>
            <a:pPr algn="l">
              <a:buClr>
                <a:schemeClr val="bg1"/>
              </a:buClr>
            </a:pPr>
            <a:endParaRPr lang="fi-FI" sz="1800" dirty="0"/>
          </a:p>
          <a:p>
            <a:pPr algn="l">
              <a:buClr>
                <a:schemeClr val="bg1"/>
              </a:buClr>
            </a:pPr>
            <a:endParaRPr lang="en-US" sz="1800" b="1" i="1" dirty="0"/>
          </a:p>
          <a:p>
            <a:pPr algn="l">
              <a:buClr>
                <a:schemeClr val="bg1"/>
              </a:buClr>
            </a:pPr>
            <a:endParaRPr lang="en-US" b="1" dirty="0"/>
          </a:p>
          <a:p>
            <a:pPr indent="-228600" algn="l">
              <a:buClr>
                <a:schemeClr val="bg1"/>
              </a:buClr>
              <a:buFont typeface="Arial" panose="020B0604020202020204" pitchFamily="34" charset="0"/>
              <a:buChar char="•"/>
            </a:pPr>
            <a:endParaRPr lang="en-US" b="1" dirty="0"/>
          </a:p>
          <a:p>
            <a:pPr indent="-228600" algn="l">
              <a:buClr>
                <a:schemeClr val="bg1"/>
              </a:buClr>
              <a:buFont typeface="Arial" panose="020B0604020202020204" pitchFamily="34" charset="0"/>
              <a:buChar char="•"/>
            </a:pPr>
            <a:endParaRPr lang="en-US" b="1" dirty="0"/>
          </a:p>
          <a:p>
            <a:pPr indent="-228600" algn="l">
              <a:buClr>
                <a:schemeClr val="bg1"/>
              </a:buClr>
              <a:buFont typeface="Arial" panose="020B0604020202020204" pitchFamily="34" charset="0"/>
              <a:buChar char="•"/>
            </a:pPr>
            <a:endParaRPr lang="en-US" b="1" dirty="0"/>
          </a:p>
          <a:p>
            <a:pPr marL="342900" indent="-228600" algn="l">
              <a:buFont typeface="Arial" panose="020B0604020202020204" pitchFamily="34" charset="0"/>
              <a:buChar char="•"/>
            </a:pPr>
            <a:endParaRPr lang="en-US" b="1" dirty="0"/>
          </a:p>
          <a:p>
            <a:pPr marL="342900" indent="-228600" algn="l">
              <a:buClr>
                <a:schemeClr val="bg1"/>
              </a:buClr>
              <a:buFont typeface="Arial" panose="020B0604020202020204" pitchFamily="34" charset="0"/>
              <a:buChar char="•"/>
            </a:pPr>
            <a:endParaRPr lang="en-US" b="1" dirty="0"/>
          </a:p>
        </p:txBody>
      </p:sp>
      <p:sp>
        <p:nvSpPr>
          <p:cNvPr id="12" name="Oval 11">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 name="Arc 13">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4" name="Picture 3">
            <a:extLst>
              <a:ext uri="{FF2B5EF4-FFF2-40B4-BE49-F238E27FC236}">
                <a16:creationId xmlns:a16="http://schemas.microsoft.com/office/drawing/2014/main" id="{F7B0B9AA-AE52-3ECE-8D93-8682A2C22AF1}"/>
              </a:ext>
            </a:extLst>
          </p:cNvPr>
          <p:cNvPicPr>
            <a:picLocks noChangeAspect="1"/>
          </p:cNvPicPr>
          <p:nvPr/>
        </p:nvPicPr>
        <p:blipFill>
          <a:blip r:embed="rId2"/>
          <a:srcRect l="16561" r="17623" b="-4"/>
          <a:stretch>
            <a:fillRect/>
          </a:stretch>
        </p:blipFill>
        <p:spPr>
          <a:xfrm>
            <a:off x="6699707" y="1"/>
            <a:ext cx="3081212" cy="2633471"/>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p:spPr>
      </p:pic>
    </p:spTree>
    <p:extLst>
      <p:ext uri="{BB962C8B-B14F-4D97-AF65-F5344CB8AC3E}">
        <p14:creationId xmlns:p14="http://schemas.microsoft.com/office/powerpoint/2010/main" val="22379576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77A1DA5-42C7-D2E2-B8AE-3F20E3412131}"/>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2B783EE-0239-4717-BBEA-8C9EAC61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6D944DBB-5D04-4D62-013C-9D8A8CFC41FD}"/>
              </a:ext>
            </a:extLst>
          </p:cNvPr>
          <p:cNvSpPr>
            <a:spLocks noGrp="1"/>
          </p:cNvSpPr>
          <p:nvPr>
            <p:ph type="ctrTitle"/>
          </p:nvPr>
        </p:nvSpPr>
        <p:spPr>
          <a:xfrm>
            <a:off x="838201" y="345811"/>
            <a:ext cx="5120561" cy="45719"/>
          </a:xfrm>
        </p:spPr>
        <p:txBody>
          <a:bodyPr vert="horz" lIns="91440" tIns="45720" rIns="91440" bIns="45720" rtlCol="0" anchor="ctr">
            <a:normAutofit fontScale="90000"/>
          </a:bodyPr>
          <a:lstStyle/>
          <a:p>
            <a:pPr algn="l"/>
            <a:r>
              <a:rPr lang="en-US" sz="4400" kern="1200" dirty="0" err="1">
                <a:solidFill>
                  <a:schemeClr val="tx1"/>
                </a:solidFill>
                <a:latin typeface="+mj-lt"/>
                <a:ea typeface="+mj-ea"/>
                <a:cs typeface="+mj-cs"/>
              </a:rPr>
              <a:t>Kielet</a:t>
            </a:r>
            <a:r>
              <a:rPr lang="en-US" sz="4400" kern="1200" dirty="0">
                <a:solidFill>
                  <a:schemeClr val="tx1"/>
                </a:solidFill>
                <a:latin typeface="+mj-lt"/>
                <a:ea typeface="+mj-ea"/>
                <a:cs typeface="+mj-cs"/>
              </a:rPr>
              <a:t> ja </a:t>
            </a:r>
            <a:r>
              <a:rPr lang="en-US" sz="4400" kern="1200" dirty="0" err="1">
                <a:solidFill>
                  <a:schemeClr val="tx1"/>
                </a:solidFill>
                <a:latin typeface="+mj-lt"/>
                <a:ea typeface="+mj-ea"/>
                <a:cs typeface="+mj-cs"/>
              </a:rPr>
              <a:t>vaikuttaminen</a:t>
            </a:r>
            <a:endParaRPr lang="en-US" sz="4400" kern="1200" dirty="0">
              <a:solidFill>
                <a:schemeClr val="tx1"/>
              </a:solidFill>
              <a:latin typeface="+mj-lt"/>
              <a:ea typeface="+mj-ea"/>
              <a:cs typeface="+mj-cs"/>
            </a:endParaRPr>
          </a:p>
        </p:txBody>
      </p:sp>
      <p:sp>
        <p:nvSpPr>
          <p:cNvPr id="3" name="Alaotsikko 2">
            <a:extLst>
              <a:ext uri="{FF2B5EF4-FFF2-40B4-BE49-F238E27FC236}">
                <a16:creationId xmlns:a16="http://schemas.microsoft.com/office/drawing/2014/main" id="{F4E2CF9D-8D8F-F3A5-86B8-7002C1B30D8F}"/>
              </a:ext>
            </a:extLst>
          </p:cNvPr>
          <p:cNvSpPr>
            <a:spLocks noGrp="1"/>
          </p:cNvSpPr>
          <p:nvPr>
            <p:ph type="subTitle" idx="1"/>
          </p:nvPr>
        </p:nvSpPr>
        <p:spPr>
          <a:xfrm>
            <a:off x="784241" y="737341"/>
            <a:ext cx="5735432" cy="5971032"/>
          </a:xfrm>
        </p:spPr>
        <p:txBody>
          <a:bodyPr vert="horz" lIns="91440" tIns="45720" rIns="91440" bIns="45720" rtlCol="0">
            <a:normAutofit/>
          </a:bodyPr>
          <a:lstStyle/>
          <a:p>
            <a:pPr algn="l">
              <a:buClr>
                <a:schemeClr val="bg1"/>
              </a:buClr>
            </a:pPr>
            <a:r>
              <a:rPr lang="fi-FI" sz="800" b="1" i="1" dirty="0"/>
              <a:t>Kieli kippurassa - vuorovaikutusta, kieliä ja kulttuureita</a:t>
            </a:r>
          </a:p>
          <a:p>
            <a:pPr algn="l">
              <a:buClr>
                <a:schemeClr val="bg1"/>
              </a:buClr>
            </a:pPr>
            <a:r>
              <a:rPr lang="fi-FI" sz="800" b="1" dirty="0"/>
              <a:t>Kielen ja kommunikaation opetus sisältää kielellistä tietoisuutta, ilmaisua, käsite -ja sanavarastoa, viittomien, merkkien, symbolien, kirjainten ja sanojen tunnistamista ja käyttöä sekä ajattelua kehittäviä osa-alueita eri kielillä. Tutustutaan muutaman vieraan kielen alkeisiin ja kulttuuriin hyödyntäen mm. kielireppumateriaalia (englanti, espanja, ranska, ruotsi, saksa ja venäjä). Harjoitellaan erilaisia arkisia kommunikaatio -ja viestintätilanteita omalla ja vieraalla kielellä sekä mm. nonverbaalisia ilmaisuja. Rohkaistaan oppilasta ilmaisemaan itseään monipuolisesti. Huomioidaan mahdollisuuksien mukaan koulussa opetettavia, oppilaiden omia äidinkieliä esim. viittomakieli ja arabia.</a:t>
            </a:r>
          </a:p>
          <a:p>
            <a:pPr algn="l">
              <a:buClr>
                <a:schemeClr val="bg1"/>
              </a:buClr>
            </a:pPr>
            <a:r>
              <a:rPr lang="fi-FI" sz="800" b="1" dirty="0"/>
              <a:t>Tavoitteet ja sisällöt</a:t>
            </a:r>
          </a:p>
          <a:p>
            <a:pPr algn="l">
              <a:buClr>
                <a:schemeClr val="bg1"/>
              </a:buClr>
            </a:pPr>
            <a:r>
              <a:rPr lang="fi-FI" sz="800" dirty="0"/>
              <a:t>T1 Rohkaista ja ohjata oppilasta vuorovaikutustaitojen kehittämiseen. Harjoitellaan tilanteeseen sopivaa kielenkäyttöä arkisissa vuorovaikutustilanteissa.</a:t>
            </a:r>
          </a:p>
          <a:p>
            <a:pPr algn="l">
              <a:buClr>
                <a:schemeClr val="bg1"/>
              </a:buClr>
            </a:pPr>
            <a:r>
              <a:rPr lang="fi-FI" sz="800" dirty="0"/>
              <a:t>T2 Innostaa oppilaita ilmaisemaan itseään eri kielillä. Harjoitellaan erilaisia, erityisesti suullisia viestintätilanteita käyttäen myös non-verbaalia viestintää.</a:t>
            </a:r>
          </a:p>
          <a:p>
            <a:pPr algn="l">
              <a:buClr>
                <a:schemeClr val="bg1"/>
              </a:buClr>
            </a:pPr>
            <a:r>
              <a:rPr lang="fi-FI" sz="800" dirty="0"/>
              <a:t>T3 Tutustua muutamiin uusien kielien alkeisiin sekä puhe -ja viestintäkulttuureihin. Tutustaan eri kielten ja kulttuurien moninaisuuteen.</a:t>
            </a:r>
          </a:p>
          <a:p>
            <a:pPr algn="l">
              <a:buClr>
                <a:schemeClr val="bg1"/>
              </a:buClr>
            </a:pPr>
            <a:r>
              <a:rPr lang="fi-FI" sz="800" dirty="0"/>
              <a:t>T4 Ohjata oppilasta käyttämään luovuuttaan ja ilmaisemaan itseään monipuolisesti erilaisissa viestintä -ja esitystilanteissa. Hyödynnetään </a:t>
            </a:r>
            <a:r>
              <a:rPr lang="fi-FI" sz="800" dirty="0" err="1"/>
              <a:t>tvt:n</a:t>
            </a:r>
            <a:r>
              <a:rPr lang="fi-FI" sz="800" dirty="0"/>
              <a:t> tarjoamia mahdollisuuksia, draamaa ja toiminnallista oppimista. Oppilaan osaamisen arviointi. </a:t>
            </a:r>
          </a:p>
          <a:p>
            <a:pPr algn="l">
              <a:buClr>
                <a:schemeClr val="bg1"/>
              </a:buClr>
            </a:pPr>
            <a:r>
              <a:rPr lang="fi-FI" sz="800" b="1" i="1" dirty="0"/>
              <a:t>Mediamestari – media ja monilukutaidot</a:t>
            </a:r>
          </a:p>
          <a:p>
            <a:pPr algn="l">
              <a:buClr>
                <a:schemeClr val="bg1"/>
              </a:buClr>
            </a:pPr>
            <a:r>
              <a:rPr lang="fi-FI" sz="800" b="1" dirty="0"/>
              <a:t>Valinnaisaineen tehtävänä on kehittää ilmaisu -ja vuorovaikutustaitoja, edistää median aseman ja merkityksen ymmärtämistä sekä kehittää median käyttötaitoja. Oppiaineessa tutustutaan erilaisten medioiden moniin käyttötarkoituksiin, harjoitellaan medioiden kriittistä lukemista, luodaan omia tuotoksia eri medioihin.</a:t>
            </a:r>
          </a:p>
          <a:p>
            <a:pPr algn="l">
              <a:buClr>
                <a:schemeClr val="bg1"/>
              </a:buClr>
            </a:pPr>
            <a:r>
              <a:rPr lang="fi-FI" sz="800" b="1" dirty="0"/>
              <a:t>Tavoitteet ja sisällöt</a:t>
            </a:r>
          </a:p>
          <a:p>
            <a:pPr algn="l">
              <a:buClr>
                <a:schemeClr val="bg1"/>
              </a:buClr>
            </a:pPr>
            <a:r>
              <a:rPr lang="fi-FI" sz="800" dirty="0"/>
              <a:t>T1 Ohjata oppilasta median tuottamiseen, välittämiseen ja tarkoituksenmukaiseen käyttöön yksin ja yhdessä toisen kanssa. Harjoitellaan ilmaisua ja viestintää eri medioiden avulla tuottamalla omia sisältöjä kuvien, tekstien, videoiden ja äänien avulla. Harjoitellaan vuorovaikutustaitoja sekä omien ja toisten tuotosten arviointia.</a:t>
            </a:r>
          </a:p>
          <a:p>
            <a:pPr algn="l">
              <a:buClr>
                <a:schemeClr val="bg1"/>
              </a:buClr>
            </a:pPr>
            <a:r>
              <a:rPr lang="fi-FI" sz="800" dirty="0"/>
              <a:t>T2 Ohjata oppilasta ilmaisemaan itseään monipuolisesti ja vastuullisesti </a:t>
            </a:r>
            <a:r>
              <a:rPr lang="fi-FI" sz="800" dirty="0" err="1"/>
              <a:t>tvt:n</a:t>
            </a:r>
            <a:r>
              <a:rPr lang="fi-FI" sz="800" dirty="0"/>
              <a:t> avulla Harjoitellaan ja vahvistetaan oppilaiden tiedonhallintataitoja, käyttämällä monipuolisesti ja vastuullisesti erilaisia lähteitä ja välineitä.</a:t>
            </a:r>
          </a:p>
          <a:p>
            <a:pPr algn="l">
              <a:buClr>
                <a:schemeClr val="bg1"/>
              </a:buClr>
            </a:pPr>
            <a:r>
              <a:rPr lang="fi-FI" sz="800" dirty="0"/>
              <a:t>T3 Ohjata oppilasta kehittämään tiedonhallintataitoja sekä vertailemaan ja hyödyntämään hankittua tietoa opiskelussa. Tutustutaan eri medioiden tarjoamaan tietoon ja vertaillaan sekä pohditaan kriittisesti niiden sisältöä.</a:t>
            </a:r>
          </a:p>
          <a:p>
            <a:pPr algn="l">
              <a:buClr>
                <a:schemeClr val="bg1"/>
              </a:buClr>
            </a:pPr>
            <a:r>
              <a:rPr lang="fi-FI" sz="800" dirty="0"/>
              <a:t>T4 Ohjata tieto –ja viestintäteknologisten sovellusten hyötykäyttöä ja mahdollisuuksia. Harjoitellaan </a:t>
            </a:r>
            <a:r>
              <a:rPr lang="fi-FI" sz="800" dirty="0" err="1"/>
              <a:t>tvt:n</a:t>
            </a:r>
            <a:r>
              <a:rPr lang="fi-FI" sz="800" dirty="0"/>
              <a:t> vastuullista ja turvallista käyttöä, hyviä käytöstapoja sekä tutustutaan tekijänoikeuksien perusperiaatteisiin.</a:t>
            </a:r>
          </a:p>
          <a:p>
            <a:pPr algn="l">
              <a:buClr>
                <a:schemeClr val="bg1"/>
              </a:buClr>
            </a:pPr>
            <a:endParaRPr lang="fi-FI" sz="800" b="1" dirty="0"/>
          </a:p>
          <a:p>
            <a:pPr algn="l">
              <a:buClr>
                <a:schemeClr val="bg1"/>
              </a:buClr>
            </a:pPr>
            <a:r>
              <a:rPr lang="fi-FI" sz="800" b="1" dirty="0"/>
              <a:t>Valinnaisaineet arvioidaan suhteessa valinnaisnaineelle asetettuihin tavoitteisiin sanallisesti "hyväksytty" tai "hylätty". Todistuksessa ilmoitetaan opintojen laajuus, joka on 1 </a:t>
            </a:r>
            <a:r>
              <a:rPr lang="fi-FI" sz="800" b="1" dirty="0" err="1"/>
              <a:t>vvk</a:t>
            </a:r>
            <a:r>
              <a:rPr lang="fi-FI" sz="800" b="1" dirty="0"/>
              <a:t>.</a:t>
            </a:r>
          </a:p>
          <a:p>
            <a:pPr algn="l">
              <a:buClr>
                <a:schemeClr val="bg1"/>
              </a:buClr>
            </a:pPr>
            <a:endParaRPr lang="fi-FI" sz="1000" i="1" dirty="0"/>
          </a:p>
          <a:p>
            <a:pPr indent="-228600" algn="l">
              <a:buClr>
                <a:schemeClr val="bg1"/>
              </a:buClr>
              <a:buFont typeface="Arial" panose="020B0604020202020204" pitchFamily="34" charset="0"/>
              <a:buChar char="•"/>
            </a:pPr>
            <a:endParaRPr lang="en-US" b="1" dirty="0"/>
          </a:p>
          <a:p>
            <a:pPr indent="-228600" algn="l">
              <a:buClr>
                <a:schemeClr val="bg1"/>
              </a:buClr>
              <a:buFont typeface="Arial" panose="020B0604020202020204" pitchFamily="34" charset="0"/>
              <a:buChar char="•"/>
            </a:pPr>
            <a:endParaRPr lang="en-US" b="1" dirty="0"/>
          </a:p>
          <a:p>
            <a:pPr indent="-228600" algn="l">
              <a:buClr>
                <a:schemeClr val="bg1"/>
              </a:buClr>
              <a:buFont typeface="Arial" panose="020B0604020202020204" pitchFamily="34" charset="0"/>
              <a:buChar char="•"/>
            </a:pPr>
            <a:endParaRPr lang="en-US" b="1" dirty="0"/>
          </a:p>
          <a:p>
            <a:pPr indent="-228600" algn="l">
              <a:buClr>
                <a:schemeClr val="bg1"/>
              </a:buClr>
              <a:buFont typeface="Arial" panose="020B0604020202020204" pitchFamily="34" charset="0"/>
              <a:buChar char="•"/>
            </a:pPr>
            <a:endParaRPr lang="en-US" b="1" dirty="0"/>
          </a:p>
          <a:p>
            <a:pPr indent="-228600" algn="l">
              <a:buClr>
                <a:schemeClr val="bg1"/>
              </a:buClr>
              <a:buFont typeface="Arial" panose="020B0604020202020204" pitchFamily="34" charset="0"/>
              <a:buChar char="•"/>
            </a:pPr>
            <a:endParaRPr lang="en-US" b="1" dirty="0"/>
          </a:p>
          <a:p>
            <a:pPr marL="342900" indent="-228600" algn="l">
              <a:buFont typeface="Arial" panose="020B0604020202020204" pitchFamily="34" charset="0"/>
              <a:buChar char="•"/>
            </a:pPr>
            <a:endParaRPr lang="en-US" b="1" dirty="0"/>
          </a:p>
          <a:p>
            <a:pPr marL="342900" indent="-228600" algn="l">
              <a:buClr>
                <a:schemeClr val="bg1"/>
              </a:buClr>
              <a:buFont typeface="Arial" panose="020B0604020202020204" pitchFamily="34" charset="0"/>
              <a:buChar char="•"/>
            </a:pPr>
            <a:endParaRPr lang="en-US" b="1" dirty="0"/>
          </a:p>
        </p:txBody>
      </p:sp>
      <p:sp>
        <p:nvSpPr>
          <p:cNvPr id="12" name="Oval 11">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 name="Arc 13">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4" name="Picture 3">
            <a:extLst>
              <a:ext uri="{FF2B5EF4-FFF2-40B4-BE49-F238E27FC236}">
                <a16:creationId xmlns:a16="http://schemas.microsoft.com/office/drawing/2014/main" id="{47F08FE1-4DE4-1A5E-D996-1AA8E0B8CCD8}"/>
              </a:ext>
            </a:extLst>
          </p:cNvPr>
          <p:cNvPicPr>
            <a:picLocks noChangeAspect="1"/>
          </p:cNvPicPr>
          <p:nvPr/>
        </p:nvPicPr>
        <p:blipFill>
          <a:blip r:embed="rId2"/>
          <a:srcRect l="16561" r="17623" b="-4"/>
          <a:stretch>
            <a:fillRect/>
          </a:stretch>
        </p:blipFill>
        <p:spPr>
          <a:xfrm>
            <a:off x="7496837" y="0"/>
            <a:ext cx="2910035" cy="2487168"/>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p:spPr>
      </p:pic>
    </p:spTree>
    <p:extLst>
      <p:ext uri="{BB962C8B-B14F-4D97-AF65-F5344CB8AC3E}">
        <p14:creationId xmlns:p14="http://schemas.microsoft.com/office/powerpoint/2010/main" val="1045612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0CE465C-3397-F372-0372-2809CF02DCD3}"/>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2B783EE-0239-4717-BBEA-8C9EAC61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D12FCF21-9056-EB6D-0B12-5B83B3EB9A86}"/>
              </a:ext>
            </a:extLst>
          </p:cNvPr>
          <p:cNvSpPr>
            <a:spLocks noGrp="1"/>
          </p:cNvSpPr>
          <p:nvPr>
            <p:ph type="ctrTitle"/>
          </p:nvPr>
        </p:nvSpPr>
        <p:spPr>
          <a:xfrm>
            <a:off x="853180" y="214053"/>
            <a:ext cx="5120561" cy="151708"/>
          </a:xfrm>
        </p:spPr>
        <p:txBody>
          <a:bodyPr vert="horz" lIns="91440" tIns="45720" rIns="91440" bIns="45720" rtlCol="0" anchor="ctr">
            <a:normAutofit fontScale="90000"/>
          </a:bodyPr>
          <a:lstStyle/>
          <a:p>
            <a:pPr algn="l"/>
            <a:r>
              <a:rPr lang="en-US" sz="4400" kern="1200" dirty="0" err="1">
                <a:solidFill>
                  <a:schemeClr val="tx1"/>
                </a:solidFill>
                <a:latin typeface="+mj-lt"/>
                <a:ea typeface="+mj-ea"/>
                <a:cs typeface="+mj-cs"/>
              </a:rPr>
              <a:t>Tieteet</a:t>
            </a:r>
            <a:r>
              <a:rPr lang="en-US" sz="4400" kern="1200" dirty="0">
                <a:solidFill>
                  <a:schemeClr val="tx1"/>
                </a:solidFill>
                <a:latin typeface="+mj-lt"/>
                <a:ea typeface="+mj-ea"/>
                <a:cs typeface="+mj-cs"/>
              </a:rPr>
              <a:t> ja </a:t>
            </a:r>
            <a:r>
              <a:rPr lang="en-US" sz="4400" kern="1200" dirty="0" err="1">
                <a:solidFill>
                  <a:schemeClr val="tx1"/>
                </a:solidFill>
                <a:latin typeface="+mj-lt"/>
                <a:ea typeface="+mj-ea"/>
                <a:cs typeface="+mj-cs"/>
              </a:rPr>
              <a:t>teknologia</a:t>
            </a:r>
            <a:endParaRPr lang="en-US" sz="4400" kern="1200" dirty="0">
              <a:solidFill>
                <a:schemeClr val="tx1"/>
              </a:solidFill>
              <a:latin typeface="+mj-lt"/>
              <a:ea typeface="+mj-ea"/>
              <a:cs typeface="+mj-cs"/>
            </a:endParaRPr>
          </a:p>
        </p:txBody>
      </p:sp>
      <p:sp>
        <p:nvSpPr>
          <p:cNvPr id="3" name="Alaotsikko 2">
            <a:extLst>
              <a:ext uri="{FF2B5EF4-FFF2-40B4-BE49-F238E27FC236}">
                <a16:creationId xmlns:a16="http://schemas.microsoft.com/office/drawing/2014/main" id="{F3044FC7-3040-64F3-D008-519F1339DCC6}"/>
              </a:ext>
            </a:extLst>
          </p:cNvPr>
          <p:cNvSpPr>
            <a:spLocks noGrp="1"/>
          </p:cNvSpPr>
          <p:nvPr>
            <p:ph type="subTitle" idx="1"/>
          </p:nvPr>
        </p:nvSpPr>
        <p:spPr>
          <a:xfrm>
            <a:off x="728640" y="552382"/>
            <a:ext cx="6037920" cy="5994723"/>
          </a:xfrm>
        </p:spPr>
        <p:txBody>
          <a:bodyPr vert="horz" lIns="91440" tIns="45720" rIns="91440" bIns="45720" rtlCol="0">
            <a:noAutofit/>
          </a:bodyPr>
          <a:lstStyle/>
          <a:p>
            <a:pPr algn="l">
              <a:buClr>
                <a:schemeClr val="bg1"/>
              </a:buClr>
            </a:pPr>
            <a:r>
              <a:rPr lang="fi-FI" sz="800" b="1" i="1" dirty="0"/>
              <a:t>Koodaus ja robotiikka</a:t>
            </a:r>
          </a:p>
          <a:p>
            <a:pPr algn="l">
              <a:buClr>
                <a:schemeClr val="bg1"/>
              </a:buClr>
            </a:pPr>
            <a:r>
              <a:rPr lang="fi-FI" sz="800" b="1" dirty="0"/>
              <a:t>Valinnaisaineessa oppilaat tutustuvat robotiikkaan ja ohjelmointiin käytännönläheisesti ja innostavasti. Oppilaat oppivat tiedonhankintataitoja, ohjelmoinnin perusteita, robottien toimintaperiaatteita sekä loogista ajattelua ja ongelmanratkaisua. Kurssi tukee yhteistyö -ja projektityöskentelytaitoja sekä luovuutta. Tavoitteet ja sisällöt</a:t>
            </a:r>
          </a:p>
          <a:p>
            <a:pPr algn="l">
              <a:buClr>
                <a:schemeClr val="bg1"/>
              </a:buClr>
            </a:pPr>
            <a:r>
              <a:rPr lang="fi-FI" sz="800" b="1" dirty="0"/>
              <a:t>Tavoitteet ja sisällöt</a:t>
            </a:r>
          </a:p>
          <a:p>
            <a:pPr algn="l">
              <a:buClr>
                <a:schemeClr val="bg1"/>
              </a:buClr>
            </a:pPr>
            <a:r>
              <a:rPr lang="fi-FI" sz="800" dirty="0"/>
              <a:t>T1 Ohjata ja kehittää oppilaan ymmärrystä ohjelmoinnin ja robotiikan perusperiaatteista. Harjoitellaan algoritmeja ja loogista päättelyä. Harjoitellaan perusrakenteita (järjestys, toisto, ehtolauseet).</a:t>
            </a:r>
          </a:p>
          <a:p>
            <a:pPr algn="l">
              <a:buClr>
                <a:schemeClr val="bg1"/>
              </a:buClr>
            </a:pPr>
            <a:r>
              <a:rPr lang="fi-FI" sz="800" dirty="0"/>
              <a:t>T2 Oppilas osaa luoda yksinkertaisia ohjelmia visuaalisilla tai tekstipohjaisilla ohjelmointikielillä. Tutustutaan visuaalisiin ohjelmointikieliin (esim. </a:t>
            </a:r>
            <a:r>
              <a:rPr lang="fi-FI" sz="800" dirty="0" err="1"/>
              <a:t>Scratch</a:t>
            </a:r>
            <a:r>
              <a:rPr lang="fi-FI" sz="800" dirty="0"/>
              <a:t>, </a:t>
            </a:r>
            <a:r>
              <a:rPr lang="fi-FI" sz="800" dirty="0" err="1"/>
              <a:t>MakeCode</a:t>
            </a:r>
            <a:r>
              <a:rPr lang="fi-FI" sz="800" dirty="0"/>
              <a:t>).</a:t>
            </a:r>
          </a:p>
          <a:p>
            <a:pPr algn="l">
              <a:buClr>
                <a:schemeClr val="bg1"/>
              </a:buClr>
            </a:pPr>
            <a:r>
              <a:rPr lang="fi-FI" sz="800" dirty="0"/>
              <a:t>T3 Oppilas harjoittelee osata ohjata yksinkertaisia robotteja ja hyödyntää sensoreita. Oppilas ymmärtää, mikä on robotti ja miten se toimii. Tutustutaan mahdollisuuksien mukaan mikro-ohjaimiin (esim. </a:t>
            </a:r>
            <a:r>
              <a:rPr lang="fi-FI" sz="800" dirty="0" err="1"/>
              <a:t>Micro:bit</a:t>
            </a:r>
            <a:r>
              <a:rPr lang="fi-FI" sz="800" dirty="0"/>
              <a:t>, Lego </a:t>
            </a:r>
            <a:r>
              <a:rPr lang="fi-FI" sz="800" dirty="0" err="1"/>
              <a:t>Mindstorms</a:t>
            </a:r>
            <a:r>
              <a:rPr lang="fi-FI" sz="800" dirty="0"/>
              <a:t>, </a:t>
            </a:r>
            <a:r>
              <a:rPr lang="fi-FI" sz="800" dirty="0" err="1"/>
              <a:t>BeeBot</a:t>
            </a:r>
            <a:r>
              <a:rPr lang="fi-FI" sz="800" dirty="0"/>
              <a:t>, </a:t>
            </a:r>
            <a:r>
              <a:rPr lang="fi-FI" sz="800" dirty="0" err="1"/>
              <a:t>BlueBot</a:t>
            </a:r>
            <a:r>
              <a:rPr lang="fi-FI" sz="800" dirty="0"/>
              <a:t>). Harjoitellaan robottien ohjelmointia ja testausta.</a:t>
            </a:r>
          </a:p>
          <a:p>
            <a:pPr algn="l">
              <a:buClr>
                <a:schemeClr val="bg1"/>
              </a:buClr>
            </a:pPr>
            <a:r>
              <a:rPr lang="fi-FI" sz="800" dirty="0"/>
              <a:t>T4 Kehitetään oppilaan omaa luovuutta ja ongelmanratkaisutaitoja yksin ja ryhmässä. Toteutetaan pienryhmissä robotiikka -tai ohjelmointiprojekti. Dokumentoidaan ja esitellään muille. Oppilaat ratkaisevat käytännön ongelmia kokeilemalla ja testaamalla. Oppilaat oppivat yhdessä ja kehittävät yhteistyötaitoja. Oppilaat voivat valita omia projektejaan ja toteuttaa niitä omien kiinnostuksen kohteidensa mukaisesti.</a:t>
            </a:r>
          </a:p>
          <a:p>
            <a:pPr algn="l">
              <a:buClr>
                <a:schemeClr val="bg1"/>
              </a:buClr>
            </a:pPr>
            <a:r>
              <a:rPr lang="fi-FI" sz="800" b="1" i="1" dirty="0"/>
              <a:t>Pähkäillään porukassa - ratkaisukeskeistä toiminnallista oppimista </a:t>
            </a:r>
            <a:endParaRPr lang="fi-FI" sz="800" dirty="0"/>
          </a:p>
          <a:p>
            <a:pPr algn="l">
              <a:buClr>
                <a:schemeClr val="bg1"/>
              </a:buClr>
            </a:pPr>
            <a:r>
              <a:rPr lang="fi-FI" sz="800" b="1" dirty="0"/>
              <a:t>Valinnaisaineen tehtävänä on kehittää oppilaiden matemaattisia ja kielellisiä ongelmaratkaisutaitoja ja ohjata heitä kiinnostumaan monipuolisista pulmista ja niiden ratkaisemisesta yhdessä. Samalla kehitetään oppilaiden edellytyksiä tunnistaa pohdittavaan asiaan liittyviä erilaisia näkökulmia ja ratkaisukeinoja. Tutustutaan oppilaiden elämässä ja lähiympäristössä esille tuleviin asioihin ja ilmiöihin tutkimalla.  Opetuksessa vahvistetaan oppilaan taitoa asettaa kysymyksiä ja hakea niihin vastauksia itsenäisesti ja yhdessä toisten kanssa. </a:t>
            </a:r>
          </a:p>
          <a:p>
            <a:pPr algn="l">
              <a:buClr>
                <a:schemeClr val="bg1"/>
              </a:buClr>
            </a:pPr>
            <a:r>
              <a:rPr lang="fi-FI" sz="800" b="1" dirty="0"/>
              <a:t>Tavoitteet ja sisällöt</a:t>
            </a:r>
          </a:p>
          <a:p>
            <a:pPr algn="l">
              <a:buClr>
                <a:schemeClr val="bg1"/>
              </a:buClr>
            </a:pPr>
            <a:r>
              <a:rPr lang="fi-FI" sz="800" dirty="0"/>
              <a:t>T1  Kehittää oppilaan vuorovaikutus- ja ongelmanratkaisutaitoja sekä motorisia taitoja. Leikitään ja pelataan erilaisia sääntö- kuvittelu- ja roolipelejä esim.  lautapelit</a:t>
            </a:r>
          </a:p>
          <a:p>
            <a:pPr algn="l">
              <a:buClr>
                <a:schemeClr val="bg1"/>
              </a:buClr>
            </a:pPr>
            <a:r>
              <a:rPr lang="fi-FI" sz="800" dirty="0"/>
              <a:t>T2 Kannustaa ja ohjata oppilaiden yhteisöllisyyttä leikillisyyttä, pelillisyyttä ja luovuutta oppimisessa. Tutustutaan ja ratkaistaan erilaisia matemaattisia ja kielellisiä ongelmia ja pulmia ja arvoituksia yhteistoiminnallisesti käyttäen monipuolisia pelejä ja leikkejä perinteisesti sekä nykyteknologiaa hyödyntäen esim. tulitikkuongelmat, sudoku, sanapelit.</a:t>
            </a:r>
          </a:p>
          <a:p>
            <a:pPr algn="l">
              <a:buClr>
                <a:schemeClr val="bg1"/>
              </a:buClr>
            </a:pPr>
            <a:r>
              <a:rPr lang="fi-FI" sz="800" dirty="0"/>
              <a:t>T3 Ohjata oppilaiden itsetuntemusta, itsetuntoa sekä tunteiden säätelyä ja hallintaa erilaisissa peli- ja ongelmanratkaisutilanteissa. Vahvistetaan oppijan pitkäjänteisyyttä, itsetuntemusta ja itsetuntoa peli- ja leikkitilanteiden kautta.</a:t>
            </a:r>
          </a:p>
          <a:p>
            <a:pPr algn="l">
              <a:buClr>
                <a:schemeClr val="bg1"/>
              </a:buClr>
            </a:pPr>
            <a:r>
              <a:rPr lang="fi-FI" sz="800" dirty="0"/>
              <a:t>T4 Tarjota oppilaalle mahdollisuuksia harjoitella ongelmanratkaisua ja yhteissuunnittelua monipuolisesti erilaisten pulmatehtävien, leikkien ja pelien avulla Harjoitellaan omien arvoitusten, pulmien ja pelien kehittelyä yhteisöllisesti suunnittelemalla oma peli, leikki tai tutkimus hyödyntäen eri oppiaineiden tietoja ja taitoja. </a:t>
            </a:r>
          </a:p>
          <a:p>
            <a:pPr algn="l">
              <a:buClr>
                <a:schemeClr val="bg1"/>
              </a:buClr>
            </a:pPr>
            <a:r>
              <a:rPr lang="fi-FI" sz="800" dirty="0"/>
              <a:t>T5 Ohjata oppilasta suunnittelemaan ja toteuttamaan pieniä tutkimuksia, tekemään ja kirjaamaan havaintoja sekä ohjata mittausten tekemiseen. Harjoitellaan pienten tutkimusten tekemistä, mittaamista ja havainnointia yhteistoiminnallisesti sekä tulosten esittämistä. Tutustutaan erilaisten tutkimus- ja mittavälineiden käyttöön sekä hyödynnetään </a:t>
            </a:r>
            <a:r>
              <a:rPr lang="fi-FI" sz="800" dirty="0" err="1"/>
              <a:t>tvt:n</a:t>
            </a:r>
            <a:r>
              <a:rPr lang="fi-FI" sz="800" dirty="0"/>
              <a:t> mahdollisuuksia oppimisessa.  Harjoitellaan välineiden vastuullista käyttöä.  Oppimisympäristöinä toimivat niin koulun ulko- kuin sisätilatkin. Mahdollisuuksien mukaan käytetään koulun  lähiympäristön luontoa hyväksi. </a:t>
            </a:r>
          </a:p>
          <a:p>
            <a:pPr algn="l">
              <a:buClr>
                <a:schemeClr val="bg1"/>
              </a:buClr>
            </a:pPr>
            <a:r>
              <a:rPr lang="fi-FI" sz="800" b="1" dirty="0" err="1"/>
              <a:t>Valinnaiaisneet</a:t>
            </a:r>
            <a:r>
              <a:rPr lang="fi-FI" sz="800" b="1" dirty="0"/>
              <a:t> arvioidaan suhteessa valinnaisnaineelle asetettuihin tavoitteisiin sanallisesti "hyväkysytty" tai "hylätty". Todistuksessa ilmoitetaan opintojen laajuus, joka on 1 </a:t>
            </a:r>
            <a:r>
              <a:rPr lang="fi-FI" sz="800" b="1" dirty="0" err="1"/>
              <a:t>vvk</a:t>
            </a:r>
            <a:r>
              <a:rPr lang="fi-FI" sz="800" b="1" dirty="0"/>
              <a:t>. </a:t>
            </a:r>
          </a:p>
          <a:p>
            <a:pPr algn="l">
              <a:buClr>
                <a:schemeClr val="bg1"/>
              </a:buClr>
            </a:pPr>
            <a:endParaRPr lang="en-US" sz="800" dirty="0"/>
          </a:p>
          <a:p>
            <a:pPr indent="-228600" algn="l">
              <a:buClr>
                <a:schemeClr val="bg1"/>
              </a:buClr>
              <a:buFont typeface="Arial" panose="020B0604020202020204" pitchFamily="34" charset="0"/>
              <a:buChar char="•"/>
            </a:pPr>
            <a:endParaRPr lang="en-US" sz="800" b="1" dirty="0"/>
          </a:p>
          <a:p>
            <a:pPr indent="-228600" algn="l">
              <a:buClr>
                <a:schemeClr val="bg1"/>
              </a:buClr>
              <a:buFont typeface="Arial" panose="020B0604020202020204" pitchFamily="34" charset="0"/>
              <a:buChar char="•"/>
            </a:pPr>
            <a:endParaRPr lang="en-US" sz="800" b="1" dirty="0"/>
          </a:p>
          <a:p>
            <a:pPr indent="-228600" algn="l">
              <a:buClr>
                <a:schemeClr val="bg1"/>
              </a:buClr>
              <a:buFont typeface="Arial" panose="020B0604020202020204" pitchFamily="34" charset="0"/>
              <a:buChar char="•"/>
            </a:pPr>
            <a:endParaRPr lang="en-US" sz="800" b="1" dirty="0"/>
          </a:p>
          <a:p>
            <a:pPr marL="342900" indent="-228600" algn="l">
              <a:buFont typeface="Arial" panose="020B0604020202020204" pitchFamily="34" charset="0"/>
              <a:buChar char="•"/>
            </a:pPr>
            <a:endParaRPr lang="en-US" sz="800" b="1" dirty="0"/>
          </a:p>
          <a:p>
            <a:pPr marL="342900" indent="-228600" algn="l">
              <a:buClr>
                <a:schemeClr val="bg1"/>
              </a:buClr>
              <a:buFont typeface="Arial" panose="020B0604020202020204" pitchFamily="34" charset="0"/>
              <a:buChar char="•"/>
            </a:pPr>
            <a:endParaRPr lang="en-US" sz="800" b="1" dirty="0"/>
          </a:p>
        </p:txBody>
      </p:sp>
      <p:sp>
        <p:nvSpPr>
          <p:cNvPr id="12" name="Oval 11">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 name="Arc 13">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4" name="Picture 3">
            <a:extLst>
              <a:ext uri="{FF2B5EF4-FFF2-40B4-BE49-F238E27FC236}">
                <a16:creationId xmlns:a16="http://schemas.microsoft.com/office/drawing/2014/main" id="{E646EFBA-DEB6-5F3C-0665-1DDAF666E326}"/>
              </a:ext>
            </a:extLst>
          </p:cNvPr>
          <p:cNvPicPr>
            <a:picLocks noChangeAspect="1"/>
          </p:cNvPicPr>
          <p:nvPr/>
        </p:nvPicPr>
        <p:blipFill>
          <a:blip r:embed="rId2"/>
          <a:srcRect l="16561" r="17623" b="-4"/>
          <a:stretch>
            <a:fillRect/>
          </a:stretch>
        </p:blipFill>
        <p:spPr>
          <a:xfrm>
            <a:off x="6881583" y="1"/>
            <a:ext cx="2899335" cy="2478023"/>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p:spPr>
      </p:pic>
    </p:spTree>
    <p:extLst>
      <p:ext uri="{BB962C8B-B14F-4D97-AF65-F5344CB8AC3E}">
        <p14:creationId xmlns:p14="http://schemas.microsoft.com/office/powerpoint/2010/main" val="3717998687"/>
      </p:ext>
    </p:extLst>
  </p:cSld>
  <p:clrMapOvr>
    <a:masterClrMapping/>
  </p:clrMapOvr>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79FE1CE512CEC48A5522C9A6E72577C" ma:contentTypeVersion="3" ma:contentTypeDescription="Create a new document." ma:contentTypeScope="" ma:versionID="54d2405f4dcf2e8514b37fd45e2e5c24">
  <xsd:schema xmlns:xsd="http://www.w3.org/2001/XMLSchema" xmlns:xs="http://www.w3.org/2001/XMLSchema" xmlns:p="http://schemas.microsoft.com/office/2006/metadata/properties" xmlns:ns2="fc33234b-5856-48c1-9f61-eaff9fcad255" targetNamespace="http://schemas.microsoft.com/office/2006/metadata/properties" ma:root="true" ma:fieldsID="9ce1887938f0f19b5f59f9515ee932ea" ns2:_="">
    <xsd:import namespace="fc33234b-5856-48c1-9f61-eaff9fcad255"/>
    <xsd:element name="properties">
      <xsd:complexType>
        <xsd:sequence>
          <xsd:element name="documentManagement">
            <xsd:complexType>
              <xsd:all>
                <xsd:element ref="ns2:MediaServiceMetadata" minOccurs="0"/>
                <xsd:element ref="ns2:MediaServiceFastMetadata"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c33234b-5856-48c1-9f61-eaff9fcad2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F6308B6-4398-4857-BC40-061E5261CE50}">
  <ds:schemaRefs>
    <ds:schemaRef ds:uri="http://schemas.microsoft.com/office/infopath/2007/PartnerControls"/>
    <ds:schemaRef ds:uri="http://purl.org/dc/terms/"/>
    <ds:schemaRef ds:uri="http://purl.org/dc/dcmitype/"/>
    <ds:schemaRef ds:uri="http://schemas.microsoft.com/office/2006/documentManagement/types"/>
    <ds:schemaRef ds:uri="http://www.w3.org/XML/1998/namespace"/>
    <ds:schemaRef ds:uri="fc33234b-5856-48c1-9f61-eaff9fcad255"/>
    <ds:schemaRef ds:uri="http://schemas.openxmlformats.org/package/2006/metadata/core-properties"/>
    <ds:schemaRef ds:uri="http://schemas.microsoft.com/office/2006/metadata/properties"/>
    <ds:schemaRef ds:uri="http://purl.org/dc/elements/1.1/"/>
  </ds:schemaRefs>
</ds:datastoreItem>
</file>

<file path=customXml/itemProps2.xml><?xml version="1.0" encoding="utf-8"?>
<ds:datastoreItem xmlns:ds="http://schemas.openxmlformats.org/officeDocument/2006/customXml" ds:itemID="{E8D149A3-BA3F-40E2-9A87-E875789C0E3D}">
  <ds:schemaRefs>
    <ds:schemaRef ds:uri="http://schemas.microsoft.com/sharepoint/v3/contenttype/forms"/>
  </ds:schemaRefs>
</ds:datastoreItem>
</file>

<file path=customXml/itemProps3.xml><?xml version="1.0" encoding="utf-8"?>
<ds:datastoreItem xmlns:ds="http://schemas.openxmlformats.org/officeDocument/2006/customXml" ds:itemID="{AD9CADE8-A315-425C-8018-C091364FE5D9}">
  <ds:schemaRefs>
    <ds:schemaRef ds:uri="fc33234b-5856-48c1-9f61-eaff9fcad25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359</TotalTime>
  <Words>1886</Words>
  <Application>Microsoft Office PowerPoint</Application>
  <PresentationFormat>Laajakuva</PresentationFormat>
  <Paragraphs>123</Paragraphs>
  <Slides>8</Slides>
  <Notes>0</Notes>
  <HiddenSlides>0</HiddenSlides>
  <MMClips>0</MMClips>
  <ScaleCrop>false</ScaleCrop>
  <HeadingPairs>
    <vt:vector size="6" baseType="variant">
      <vt:variant>
        <vt:lpstr>Käytetyt fontit</vt:lpstr>
      </vt:variant>
      <vt:variant>
        <vt:i4>7</vt:i4>
      </vt:variant>
      <vt:variant>
        <vt:lpstr>Teema</vt:lpstr>
      </vt:variant>
      <vt:variant>
        <vt:i4>1</vt:i4>
      </vt:variant>
      <vt:variant>
        <vt:lpstr>Dian otsikot</vt:lpstr>
      </vt:variant>
      <vt:variant>
        <vt:i4>8</vt:i4>
      </vt:variant>
    </vt:vector>
  </HeadingPairs>
  <TitlesOfParts>
    <vt:vector size="16" baseType="lpstr">
      <vt:lpstr>ADLaM Display</vt:lpstr>
      <vt:lpstr>Aptos</vt:lpstr>
      <vt:lpstr>Aptos Display</vt:lpstr>
      <vt:lpstr>Arial</vt:lpstr>
      <vt:lpstr>Calibri</vt:lpstr>
      <vt:lpstr>Courier New</vt:lpstr>
      <vt:lpstr>Wingdings</vt:lpstr>
      <vt:lpstr>Office-teema</vt:lpstr>
      <vt:lpstr>Valinnaisaineopetus</vt:lpstr>
      <vt:lpstr>Tarjottavat valinnaisainekorit</vt:lpstr>
      <vt:lpstr>Hannunniitun koulun tarjonta koreittain</vt:lpstr>
      <vt:lpstr>Valinnaisainevalinta lukuvuodelle 26-27 </vt:lpstr>
      <vt:lpstr>Taiteet ja luovuus</vt:lpstr>
      <vt:lpstr>Liikunta ja hyvinvointi</vt:lpstr>
      <vt:lpstr>Kielet ja vaikuttaminen</vt:lpstr>
      <vt:lpstr>Tieteet ja teknologia</vt:lpstr>
    </vt:vector>
  </TitlesOfParts>
  <Company>Turun kaupunki (Opetus x64)</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Päivi Männistö</dc:creator>
  <cp:lastModifiedBy>Timo Lehtinen</cp:lastModifiedBy>
  <cp:revision>2</cp:revision>
  <dcterms:created xsi:type="dcterms:W3CDTF">2024-12-08T15:56:15Z</dcterms:created>
  <dcterms:modified xsi:type="dcterms:W3CDTF">2026-04-23T09:00:35Z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0x010100679FE1CE512CEC48A5522C9A6E72577C</vt:lpwstr>
  </property>
</Properties>
</file>