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6" r:id="rId5"/>
    <p:sldId id="257" r:id="rId6"/>
    <p:sldId id="272" r:id="rId7"/>
    <p:sldId id="273" r:id="rId8"/>
    <p:sldId id="268" r:id="rId9"/>
    <p:sldId id="259" r:id="rId10"/>
    <p:sldId id="269" r:id="rId11"/>
    <p:sldId id="262" r:id="rId12"/>
    <p:sldId id="271" r:id="rId13"/>
    <p:sldId id="263" r:id="rId14"/>
  </p:sldIdLst>
  <p:sldSz cx="9144000" cy="6858000" type="screen4x3"/>
  <p:notesSz cx="6742113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0" autoAdjust="0"/>
    <p:restoredTop sz="94660"/>
  </p:normalViewPr>
  <p:slideViewPr>
    <p:cSldViewPr>
      <p:cViewPr varScale="1">
        <p:scale>
          <a:sx n="109" d="100"/>
          <a:sy n="109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2959810-CCCE-417A-876C-B3D6CB35275B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8A3D78-168A-4E70-BD75-4B1BB623BD29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9810-CCCE-417A-876C-B3D6CB35275B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3D78-168A-4E70-BD75-4B1BB623BD2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2959810-CCCE-417A-876C-B3D6CB35275B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uorakulmi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8A3D78-168A-4E70-BD75-4B1BB623BD29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9810-CCCE-417A-876C-B3D6CB35275B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8A3D78-168A-4E70-BD75-4B1BB623BD2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7" name="Suorakulmi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9810-CCCE-417A-876C-B3D6CB35275B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8A3D78-168A-4E70-BD75-4B1BB623BD29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959810-CCCE-417A-876C-B3D6CB35275B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8A3D78-168A-4E70-BD75-4B1BB623BD29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959810-CCCE-417A-876C-B3D6CB35275B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8A3D78-168A-4E70-BD75-4B1BB623BD29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i-FI"/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9810-CCCE-417A-876C-B3D6CB35275B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8A3D78-168A-4E70-BD75-4B1BB623BD2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9810-CCCE-417A-876C-B3D6CB35275B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8A3D78-168A-4E70-BD75-4B1BB623BD2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9810-CCCE-417A-876C-B3D6CB35275B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8A3D78-168A-4E70-BD75-4B1BB623BD29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8" name="Suorakulmi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1" name="Suorakulmi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2959810-CCCE-417A-876C-B3D6CB35275B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8A3D78-168A-4E70-BD75-4B1BB623BD29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959810-CCCE-417A-876C-B3D6CB35275B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uorakulmi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8A3D78-168A-4E70-BD75-4B1BB623BD29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inna.kirkkola@turku.f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tiina.paappa@turku.f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rko.j.koski@turku.fi" TargetMode="External"/><Relationship Id="rId2" Type="http://schemas.openxmlformats.org/officeDocument/2006/relationships/hyperlink" Target="mailto:jarmo.salo@turku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rku.fi/ipp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43608" y="1988840"/>
            <a:ext cx="6981056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fi-FI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Koulunaloitus     2022</a:t>
            </a:r>
            <a:endParaRPr lang="fi-FI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16.11.2021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65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Nähdään</a:t>
            </a:r>
            <a:r>
              <a:rPr lang="fi-FI" b="1" dirty="0" smtClean="0"/>
              <a:t> to 5.5.2022 klo 8.30-10.00</a:t>
            </a:r>
            <a:r>
              <a:rPr lang="fi-FI" dirty="0" smtClean="0"/>
              <a:t>,</a:t>
            </a:r>
            <a:br>
              <a:rPr lang="fi-FI" dirty="0" smtClean="0"/>
            </a:br>
            <a:r>
              <a:rPr lang="fi-FI" dirty="0" smtClean="0"/>
              <a:t>tutustumispäivä kaikille koulutulokkaille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sz="9600" dirty="0" smtClean="0"/>
              <a:t>KIITOS!</a:t>
            </a:r>
            <a:endParaRPr lang="fi-FI" sz="9600" dirty="0"/>
          </a:p>
        </p:txBody>
      </p:sp>
    </p:spTree>
    <p:extLst>
      <p:ext uri="{BB962C8B-B14F-4D97-AF65-F5344CB8AC3E}">
        <p14:creationId xmlns:p14="http://schemas.microsoft.com/office/powerpoint/2010/main" val="8817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609600"/>
            <a:ext cx="8153400" cy="990600"/>
          </a:xfrm>
        </p:spPr>
        <p:txBody>
          <a:bodyPr>
            <a:normAutofit fontScale="90000"/>
          </a:bodyPr>
          <a:lstStyle/>
          <a:p>
            <a:pPr lvl="0">
              <a:spcBef>
                <a:spcPts val="700"/>
              </a:spcBef>
            </a:pPr>
            <a:r>
              <a:rPr lang="fi-FI" dirty="0">
                <a:solidFill>
                  <a:srgbClr val="000000"/>
                </a:solidFill>
                <a:ea typeface="+mn-ea"/>
                <a:cs typeface="+mn-cs"/>
              </a:rPr>
              <a:t>Haarla, Wäinö Aaltonen ja Syvälahti</a:t>
            </a:r>
            <a:r>
              <a:rPr lang="fi-FI" sz="29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fi-FI" sz="2900" dirty="0">
                <a:solidFill>
                  <a:srgbClr val="000000"/>
                </a:solidFill>
                <a:ea typeface="+mn-ea"/>
                <a:cs typeface="+mn-cs"/>
              </a:rPr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Periaate</a:t>
            </a:r>
            <a:r>
              <a:rPr lang="fi-FI" dirty="0"/>
              <a:t>: </a:t>
            </a:r>
            <a:r>
              <a:rPr lang="fi-FI" dirty="0" smtClean="0"/>
              <a:t>Oppilailla on yhteinen </a:t>
            </a:r>
            <a:r>
              <a:rPr lang="fi-FI" dirty="0" err="1" smtClean="0"/>
              <a:t>oppilaaksiottoalue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Toivomuksia koulupaikasta voi kirjata Wilmaan ilmoittautumisen yhteydessä ja ne huomioidaan mahdollisuuksien mukaan.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33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Haarlan koulu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mtClean="0"/>
              <a:t>311 </a:t>
            </a:r>
            <a:r>
              <a:rPr lang="fi-FI" dirty="0"/>
              <a:t>oppilasta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16 </a:t>
            </a:r>
            <a:r>
              <a:rPr lang="fi-FI" dirty="0"/>
              <a:t>luokanopettajaa</a:t>
            </a:r>
          </a:p>
          <a:p>
            <a:pPr marL="0" indent="0">
              <a:buNone/>
            </a:pPr>
            <a:r>
              <a:rPr lang="fi-FI" dirty="0" smtClean="0"/>
              <a:t>Max kolmisarjainen=A-</a:t>
            </a:r>
            <a:r>
              <a:rPr lang="fi-FI" dirty="0"/>
              <a:t>,B-ja C-luokat 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000" dirty="0" smtClean="0"/>
              <a:t>Yhteystiedot:</a:t>
            </a:r>
          </a:p>
          <a:p>
            <a:pPr marL="0" indent="0">
              <a:buNone/>
            </a:pPr>
            <a:r>
              <a:rPr lang="fi-FI" sz="2000" dirty="0" smtClean="0"/>
              <a:t>Rehtori Minna Kirkkola, </a:t>
            </a:r>
          </a:p>
          <a:p>
            <a:pPr marL="0" indent="0">
              <a:buNone/>
            </a:pPr>
            <a:r>
              <a:rPr lang="fi-FI" sz="2000" dirty="0" smtClean="0">
                <a:hlinkClick r:id="rId2"/>
              </a:rPr>
              <a:t>minna.kirkkola@turku.fi</a:t>
            </a: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050-4323666</a:t>
            </a:r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Kaupungin </a:t>
            </a:r>
            <a:r>
              <a:rPr lang="fi-FI" sz="2000" dirty="0" err="1" smtClean="0"/>
              <a:t>ippe</a:t>
            </a:r>
            <a:r>
              <a:rPr lang="fi-FI" sz="2000" dirty="0" smtClean="0"/>
              <a:t>, 044-9072984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717032"/>
            <a:ext cx="3981432" cy="22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Wäinö Aaltosen koulu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41627" y="16288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421 </a:t>
            </a:r>
            <a:r>
              <a:rPr lang="fi-FI" dirty="0"/>
              <a:t>oppilasta</a:t>
            </a:r>
          </a:p>
          <a:p>
            <a:pPr marL="0" indent="0">
              <a:buNone/>
            </a:pPr>
            <a:r>
              <a:rPr lang="fi-FI" dirty="0" smtClean="0"/>
              <a:t>19 luokanopettajaa</a:t>
            </a:r>
          </a:p>
          <a:p>
            <a:pPr marL="0" indent="0">
              <a:buNone/>
            </a:pPr>
            <a:r>
              <a:rPr lang="fi-FI" dirty="0" smtClean="0"/>
              <a:t>CLIL-luokat </a:t>
            </a:r>
            <a:r>
              <a:rPr lang="fi-FI" dirty="0"/>
              <a:t>(englanti</a:t>
            </a:r>
            <a:r>
              <a:rPr lang="fi-FI" dirty="0" smtClean="0"/>
              <a:t>), alueellinen pienluokka 1.-2.lk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Kolmisarjainen A-,B- ja C-luokat</a:t>
            </a:r>
            <a:endParaRPr lang="fi-FI" dirty="0"/>
          </a:p>
          <a:p>
            <a:pPr marL="0" indent="0">
              <a:buNone/>
            </a:pPr>
            <a:r>
              <a:rPr lang="fi-FI" sz="2000" dirty="0" smtClean="0"/>
              <a:t>Yhteystiedot:</a:t>
            </a:r>
          </a:p>
          <a:p>
            <a:pPr marL="0" indent="0">
              <a:buNone/>
            </a:pPr>
            <a:r>
              <a:rPr lang="fi-FI" sz="2000" dirty="0" smtClean="0"/>
              <a:t>Rehtori Tiina Paappa</a:t>
            </a:r>
          </a:p>
          <a:p>
            <a:pPr marL="0" indent="0">
              <a:buNone/>
            </a:pPr>
            <a:r>
              <a:rPr lang="fi-FI" sz="2000" dirty="0" smtClean="0">
                <a:hlinkClick r:id="rId2"/>
              </a:rPr>
              <a:t>tiina.paappa@turku.fi</a:t>
            </a: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Puh. 040 4827240</a:t>
            </a:r>
          </a:p>
          <a:p>
            <a:pPr marL="0" indent="0">
              <a:buNone/>
            </a:pPr>
            <a:r>
              <a:rPr lang="fi-FI" sz="2000" dirty="0" err="1" smtClean="0"/>
              <a:t>Ippe</a:t>
            </a:r>
            <a:r>
              <a:rPr lang="fi-FI" sz="2000" dirty="0" smtClean="0"/>
              <a:t>: 0407259871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268" y="3789040"/>
            <a:ext cx="4278192" cy="240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Syvälahden koulu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14208" y="1628800"/>
            <a:ext cx="8351840" cy="4997152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 smtClean="0"/>
              <a:t>Monitoimitalo: koulu, päiväkoti, kirjasto, </a:t>
            </a:r>
          </a:p>
          <a:p>
            <a:pPr marL="0" indent="0">
              <a:buNone/>
            </a:pPr>
            <a:r>
              <a:rPr lang="fi-FI" sz="2000" dirty="0" smtClean="0"/>
              <a:t>nuorisotila, kouluterveydenhuolto </a:t>
            </a:r>
          </a:p>
          <a:p>
            <a:pPr marL="0" indent="0">
              <a:buNone/>
            </a:pPr>
            <a:r>
              <a:rPr lang="fi-FI" sz="2000" dirty="0" smtClean="0"/>
              <a:t>ja neuvolapalvelut</a:t>
            </a:r>
          </a:p>
          <a:p>
            <a:pPr marL="0" indent="0">
              <a:buNone/>
            </a:pPr>
            <a:r>
              <a:rPr lang="fi-FI" sz="2000" dirty="0" smtClean="0"/>
              <a:t>Yhtenäinen peruskoulu= 1.-9.lk yhdessä</a:t>
            </a:r>
          </a:p>
          <a:p>
            <a:pPr marL="0" indent="0">
              <a:buNone/>
            </a:pPr>
            <a:r>
              <a:rPr lang="fi-FI" sz="2000" dirty="0"/>
              <a:t>Oppilaita </a:t>
            </a:r>
            <a:r>
              <a:rPr lang="fi-FI" sz="2000" dirty="0" smtClean="0"/>
              <a:t>697</a:t>
            </a:r>
          </a:p>
          <a:p>
            <a:pPr marL="0" indent="0">
              <a:buNone/>
            </a:pPr>
            <a:r>
              <a:rPr lang="fi-FI" sz="2000" dirty="0" smtClean="0"/>
              <a:t>1.-6.lk: kotikorttelit 1.-2.lk/3.-4.lk/5.-6.lk</a:t>
            </a:r>
          </a:p>
          <a:p>
            <a:pPr marL="0" indent="0">
              <a:buNone/>
            </a:pPr>
            <a:r>
              <a:rPr lang="fi-FI" sz="2000" dirty="0" smtClean="0"/>
              <a:t>7.-9.lk: aineenopetus, luokat 7A, 7B, 7C,… 8A, 8B, 8C,… 9A, 9B, 9C,…</a:t>
            </a:r>
          </a:p>
          <a:p>
            <a:pPr marL="0" indent="0">
              <a:buNone/>
            </a:pPr>
            <a:r>
              <a:rPr lang="fi-FI" sz="2000" dirty="0" smtClean="0"/>
              <a:t>Yhteystiedot:</a:t>
            </a:r>
          </a:p>
          <a:p>
            <a:pPr marL="0" indent="0">
              <a:buNone/>
            </a:pPr>
            <a:r>
              <a:rPr lang="fi-FI" sz="2000" dirty="0" smtClean="0"/>
              <a:t>Rehtori Jarmo Salo, </a:t>
            </a:r>
            <a:r>
              <a:rPr lang="fi-FI" sz="2000" dirty="0" smtClean="0">
                <a:hlinkClick r:id="rId2"/>
              </a:rPr>
              <a:t>jarmo.salo@turku.fi</a:t>
            </a:r>
            <a:r>
              <a:rPr lang="fi-FI" sz="2000" dirty="0" smtClean="0"/>
              <a:t>, 050-4323688</a:t>
            </a:r>
          </a:p>
          <a:p>
            <a:pPr marL="0" indent="0">
              <a:buNone/>
            </a:pPr>
            <a:r>
              <a:rPr lang="fi-FI" sz="2000" dirty="0" smtClean="0"/>
              <a:t>Apulaisrehtori Marko Koski, </a:t>
            </a:r>
            <a:r>
              <a:rPr lang="fi-FI" sz="2000" dirty="0" smtClean="0">
                <a:hlinkClick r:id="rId3"/>
              </a:rPr>
              <a:t>marko.j.koski@turku.fi</a:t>
            </a:r>
            <a:r>
              <a:rPr lang="fi-FI" sz="2000" dirty="0" smtClean="0"/>
              <a:t>, 040-1937352</a:t>
            </a:r>
          </a:p>
          <a:p>
            <a:pPr marL="0" indent="0">
              <a:buNone/>
            </a:pPr>
            <a:r>
              <a:rPr lang="fi-FI" sz="2000" dirty="0" smtClean="0"/>
              <a:t>Iltapäivätoiminta:</a:t>
            </a:r>
          </a:p>
          <a:p>
            <a:pPr marL="0" indent="0">
              <a:buNone/>
            </a:pPr>
            <a:r>
              <a:rPr lang="fi-FI" sz="2000" dirty="0" smtClean="0"/>
              <a:t>TPS-juniorijääkiekko ry, 040-762 3501</a:t>
            </a:r>
            <a:endParaRPr lang="fi-FI" sz="2000" dirty="0"/>
          </a:p>
          <a:p>
            <a:pPr marL="0" indent="0">
              <a:buNone/>
            </a:pP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628801"/>
            <a:ext cx="412633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Kouluvalmiudet ja oppilaan tuki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smtClean="0"/>
              <a:t>Oppilaalla on hyvä olla riittävät kouluvalmiudet koulutyön alkaessa elokuussa: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- arjen taidot (pukeutuminen, WC-käynnit,…)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- sosiaaliset taidot (ryhmässä toimiminen)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- oppimisen valmiudet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Oppilailla on oikeus yksilölliseen, tarpeesta lähtevään tukeen.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Käsitteet: yleinen tuki (kaikille oppilaille)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         tehostettu tuki (säännöllinen tuki)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         erityinen tuki (useita tukimuotoja)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66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Aamu- ja Iltapäivätoiminta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r>
              <a:rPr lang="fi-FI" sz="2000" dirty="0"/>
              <a:t>AP/IP-toiminta </a:t>
            </a:r>
            <a:r>
              <a:rPr lang="fi-FI" sz="2000" dirty="0" smtClean="0"/>
              <a:t>on tukena </a:t>
            </a:r>
            <a:r>
              <a:rPr lang="fi-FI" sz="2000" dirty="0"/>
              <a:t>arjessa ennen ja jälkeen koulupäivän</a:t>
            </a:r>
            <a:r>
              <a:rPr lang="fi-FI" sz="2000" dirty="0" smtClean="0"/>
              <a:t>.</a:t>
            </a:r>
          </a:p>
          <a:p>
            <a:r>
              <a:rPr lang="fi-FI" sz="2000" dirty="0" smtClean="0"/>
              <a:t>Lapsen ohjattua vapaa-aikaa.</a:t>
            </a:r>
          </a:p>
          <a:p>
            <a:r>
              <a:rPr lang="fi-FI" sz="2000" dirty="0" err="1" smtClean="0"/>
              <a:t>Aamupäivätominta</a:t>
            </a:r>
            <a:r>
              <a:rPr lang="fi-FI" sz="2000" dirty="0" smtClean="0"/>
              <a:t> klo 7.30-10 (vaatii </a:t>
            </a:r>
            <a:r>
              <a:rPr lang="fi-FI" sz="2000" dirty="0" err="1" smtClean="0"/>
              <a:t>väh</a:t>
            </a:r>
            <a:r>
              <a:rPr lang="fi-FI" sz="2000" dirty="0" smtClean="0"/>
              <a:t>. 10 lasta).</a:t>
            </a:r>
          </a:p>
          <a:p>
            <a:pPr lvl="1"/>
            <a:r>
              <a:rPr lang="fi-FI" sz="2000" dirty="0" smtClean="0"/>
              <a:t>Maksu 40,-</a:t>
            </a:r>
          </a:p>
          <a:p>
            <a:r>
              <a:rPr lang="fi-FI" sz="2000" dirty="0" smtClean="0"/>
              <a:t>Iltapäivätoiminta </a:t>
            </a:r>
            <a:r>
              <a:rPr lang="fi-FI" sz="2000" dirty="0" err="1" smtClean="0"/>
              <a:t>koulupäivisin</a:t>
            </a:r>
            <a:r>
              <a:rPr lang="fi-FI" sz="2000" dirty="0" smtClean="0"/>
              <a:t> kouluajan jälkeen klo 11-17.</a:t>
            </a:r>
          </a:p>
          <a:p>
            <a:pPr lvl="1"/>
            <a:r>
              <a:rPr lang="fi-FI" sz="2000" dirty="0" smtClean="0"/>
              <a:t>Maksu klo 15 asti 92,- ja klo 17 asti 110,-</a:t>
            </a:r>
          </a:p>
          <a:p>
            <a:r>
              <a:rPr lang="fi-FI" sz="2000" dirty="0" smtClean="0"/>
              <a:t>Järjestetään koulun tiloissa tai sen välittömässä läheisyydessä.</a:t>
            </a:r>
          </a:p>
          <a:p>
            <a:r>
              <a:rPr lang="fi-FI" sz="2000" dirty="0"/>
              <a:t>Iltapäivätoimintapaikkaa haetaan lukuvuodeksi kerrallaan. Toimintaan haetaan Wilma-järjestelmän kautta, https://wilma.turku.fi. </a:t>
            </a:r>
          </a:p>
          <a:p>
            <a:r>
              <a:rPr lang="fi-FI" sz="2000" dirty="0" smtClean="0"/>
              <a:t>Yhteystietoja:</a:t>
            </a:r>
          </a:p>
          <a:p>
            <a:pPr lvl="1"/>
            <a:r>
              <a:rPr lang="fi-FI" sz="1700" dirty="0" smtClean="0">
                <a:hlinkClick r:id="rId2"/>
              </a:rPr>
              <a:t>www.turku.fi/ippe</a:t>
            </a:r>
            <a:endParaRPr lang="fi-FI" sz="1700" dirty="0" smtClean="0"/>
          </a:p>
          <a:p>
            <a:pPr lvl="1"/>
            <a:r>
              <a:rPr lang="fi-FI" sz="1800" smtClean="0"/>
              <a:t>02-2625604 </a:t>
            </a:r>
            <a:r>
              <a:rPr lang="fi-FI" sz="1700" smtClean="0"/>
              <a:t>Neuvonta </a:t>
            </a:r>
            <a:r>
              <a:rPr lang="fi-FI" sz="1700" dirty="0" smtClean="0"/>
              <a:t>ja maksuasiat, arkisin klo 9-11.30</a:t>
            </a:r>
          </a:p>
          <a:p>
            <a:pPr lvl="1"/>
            <a:r>
              <a:rPr lang="fi-FI" sz="1700" dirty="0" smtClean="0"/>
              <a:t>aamujailtapaivatoiminta@turku.fi</a:t>
            </a:r>
          </a:p>
          <a:p>
            <a:pPr lvl="1"/>
            <a:endParaRPr lang="fi-FI" sz="1700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1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ESIOPETUKSEN TERVEISET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Varhaiskasvatus ja esiopetus antavat hyvän pohjan koulun aloitukseen.</a:t>
            </a:r>
          </a:p>
          <a:p>
            <a:pPr>
              <a:buFontTx/>
              <a:buChar char="-"/>
            </a:pPr>
            <a:r>
              <a:rPr lang="fi-FI" dirty="0" smtClean="0"/>
              <a:t>Esiopetusvuoden aikana huomioitavia asioita</a:t>
            </a:r>
          </a:p>
          <a:p>
            <a:pPr>
              <a:buFontTx/>
              <a:buChar char="-"/>
            </a:pPr>
            <a:r>
              <a:rPr lang="fi-FI" dirty="0" smtClean="0"/>
              <a:t>Wilman käytön opettelu!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        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Ilmoittautuminen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1.”Virasto” lähettää joulukuussa (VKO 51-52) kirjeen oppivelvollisuusilmoituksesta kotiin. Tunnukset koulutulokkaille </a:t>
            </a:r>
            <a:r>
              <a:rPr lang="fi-FI" smtClean="0"/>
              <a:t>sekä info-paketti.</a:t>
            </a:r>
          </a:p>
          <a:p>
            <a:pPr marL="0" indent="0" algn="ctr">
              <a:buNone/>
            </a:pPr>
            <a:r>
              <a:rPr lang="fi-FI" smtClean="0">
                <a:solidFill>
                  <a:srgbClr val="FF0000"/>
                </a:solidFill>
              </a:rPr>
              <a:t>Ilmoittautuminen </a:t>
            </a:r>
            <a:r>
              <a:rPr lang="fi-FI" dirty="0" smtClean="0">
                <a:solidFill>
                  <a:srgbClr val="FF0000"/>
                </a:solidFill>
              </a:rPr>
              <a:t>su 16.1.2022 mennessä.</a:t>
            </a:r>
          </a:p>
          <a:p>
            <a:pPr marL="0" indent="0">
              <a:buNone/>
            </a:pPr>
            <a:r>
              <a:rPr lang="fi-FI" dirty="0" smtClean="0"/>
              <a:t>2. Kirjaudu Wilmaan ja valitse koulu – ilmoita lapsesi kouluun. </a:t>
            </a:r>
          </a:p>
          <a:p>
            <a:pPr marL="0" indent="0">
              <a:buNone/>
            </a:pPr>
            <a:r>
              <a:rPr lang="fi-FI" dirty="0" smtClean="0"/>
              <a:t>3. Lisätietoihin perusteet koulupaikkatoiveesta, jos se on muu kuin ennalta osoitettu lähikoulu ja mahdollinen kiinnostus WA:n CLIL-luokkaan.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67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ani">
  <a:themeElements>
    <a:clrScheme name="Kulmat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Mediaa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a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7A8278855F1F4DA8FFE152971F5B1E" ma:contentTypeVersion="13" ma:contentTypeDescription="Create a new document." ma:contentTypeScope="" ma:versionID="62a6f91b6516eafa85be3ec7021f519d">
  <xsd:schema xmlns:xsd="http://www.w3.org/2001/XMLSchema" xmlns:xs="http://www.w3.org/2001/XMLSchema" xmlns:p="http://schemas.microsoft.com/office/2006/metadata/properties" xmlns:ns3="72d0a194-781a-4f37-8285-ea2cffda325e" xmlns:ns4="276177ad-b0d2-4772-a990-97127045f391" targetNamespace="http://schemas.microsoft.com/office/2006/metadata/properties" ma:root="true" ma:fieldsID="384ca55319d5d837dbdbf7e10c79557e" ns3:_="" ns4:_="">
    <xsd:import namespace="72d0a194-781a-4f37-8285-ea2cffda325e"/>
    <xsd:import namespace="276177ad-b0d2-4772-a990-97127045f39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0a194-781a-4f37-8285-ea2cffda32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177ad-b0d2-4772-a990-97127045f3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FEFEBB-FDD8-4D0E-A1A6-6F0E3C80B8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d0a194-781a-4f37-8285-ea2cffda325e"/>
    <ds:schemaRef ds:uri="276177ad-b0d2-4772-a990-97127045f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55E579-0E52-4782-8A00-021688DDDF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7E56EF-3732-46F4-BF9F-F935619B3827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276177ad-b0d2-4772-a990-97127045f391"/>
    <ds:schemaRef ds:uri="http://schemas.openxmlformats.org/package/2006/metadata/core-properties"/>
    <ds:schemaRef ds:uri="72d0a194-781a-4f37-8285-ea2cffda325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1830</TotalTime>
  <Words>408</Words>
  <Application>Microsoft Office PowerPoint</Application>
  <PresentationFormat>Näytössä katseltava diaesitys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Times New Roman</vt:lpstr>
      <vt:lpstr>Tw Cen MT</vt:lpstr>
      <vt:lpstr>Wingdings</vt:lpstr>
      <vt:lpstr>Wingdings 2</vt:lpstr>
      <vt:lpstr>Mediaani</vt:lpstr>
      <vt:lpstr>Koulunaloitus     2022</vt:lpstr>
      <vt:lpstr>Haarla, Wäinö Aaltonen ja Syvälahti </vt:lpstr>
      <vt:lpstr>Haarlan koulu</vt:lpstr>
      <vt:lpstr>Wäinö Aaltosen koulu</vt:lpstr>
      <vt:lpstr>Syvälahden koulu</vt:lpstr>
      <vt:lpstr>Kouluvalmiudet ja oppilaan tuki</vt:lpstr>
      <vt:lpstr>Aamu- ja Iltapäivätoiminta</vt:lpstr>
      <vt:lpstr>ESIOPETUKSEN TERVEISET</vt:lpstr>
      <vt:lpstr>Ilmoittautuminen</vt:lpstr>
      <vt:lpstr>Nähdään to 5.5.2022 klo 8.30-10.00, tutustumispäivä kaikille koulutulokkaille</vt:lpstr>
    </vt:vector>
  </TitlesOfParts>
  <Company>Turun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Koulun aloitus 2015</dc:title>
  <dc:creator>Littunen Henri</dc:creator>
  <cp:lastModifiedBy>Päivi Virsula</cp:lastModifiedBy>
  <cp:revision>85</cp:revision>
  <cp:lastPrinted>2019-11-15T06:10:23Z</cp:lastPrinted>
  <dcterms:created xsi:type="dcterms:W3CDTF">2014-11-12T07:02:12Z</dcterms:created>
  <dcterms:modified xsi:type="dcterms:W3CDTF">2021-11-29T12:04:07Z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0x010100567A8278855F1F4DA8FFE152971F5B1E</vt:lpwstr>
  </property>
</Properties>
</file>